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3" r:id="rId1"/>
  </p:sldMasterIdLst>
  <p:notesMasterIdLst>
    <p:notesMasterId r:id="rId17"/>
  </p:notesMasterIdLst>
  <p:handoutMasterIdLst>
    <p:handoutMasterId r:id="rId18"/>
  </p:handoutMasterIdLst>
  <p:sldIdLst>
    <p:sldId id="256" r:id="rId2"/>
    <p:sldId id="352" r:id="rId3"/>
    <p:sldId id="300" r:id="rId4"/>
    <p:sldId id="342" r:id="rId5"/>
    <p:sldId id="316" r:id="rId6"/>
    <p:sldId id="343" r:id="rId7"/>
    <p:sldId id="353" r:id="rId8"/>
    <p:sldId id="354" r:id="rId9"/>
    <p:sldId id="345" r:id="rId10"/>
    <p:sldId id="346" r:id="rId11"/>
    <p:sldId id="347" r:id="rId12"/>
    <p:sldId id="348" r:id="rId13"/>
    <p:sldId id="349" r:id="rId14"/>
    <p:sldId id="351"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7F7F7F"/>
    <a:srgbClr val="1F6FA9"/>
    <a:srgbClr val="D6D9D9"/>
    <a:srgbClr val="E0E3E3"/>
    <a:srgbClr val="269DCD"/>
    <a:srgbClr val="237BBA"/>
    <a:srgbClr val="B60000"/>
    <a:srgbClr val="941100"/>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0"/>
    <p:restoredTop sz="88084"/>
  </p:normalViewPr>
  <p:slideViewPr>
    <p:cSldViewPr snapToGrid="0" snapToObjects="1">
      <p:cViewPr varScale="1">
        <p:scale>
          <a:sx n="60" d="100"/>
          <a:sy n="60" d="100"/>
        </p:scale>
        <p:origin x="192" y="21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0" d="100"/>
          <a:sy n="70" d="100"/>
        </p:scale>
        <p:origin x="36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5C047-4BF6-2244-A5E3-D41B1218D9A5}" type="datetimeFigureOut">
              <a:rPr lang="en-GB" smtClean="0"/>
              <a:t>03/11/2020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19463-6D85-F64E-8269-D0072813E47F}" type="slidenum">
              <a:rPr lang="en-GB" smtClean="0"/>
              <a:t>‹#›</a:t>
            </a:fld>
            <a:endParaRPr lang="en-GB"/>
          </a:p>
        </p:txBody>
      </p:sp>
    </p:spTree>
    <p:extLst>
      <p:ext uri="{BB962C8B-B14F-4D97-AF65-F5344CB8AC3E}">
        <p14:creationId xmlns:p14="http://schemas.microsoft.com/office/powerpoint/2010/main" val="80125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6A05-844D-A64C-9434-FF3712A59FB6}" type="datetimeFigureOut">
              <a:rPr lang="en-GB" smtClean="0"/>
              <a:t>03/11/2020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2781-589E-1342-9FF2-F49B87B49D0B}" type="slidenum">
              <a:rPr lang="en-GB" smtClean="0"/>
              <a:t>‹#›</a:t>
            </a:fld>
            <a:endParaRPr lang="en-GB"/>
          </a:p>
        </p:txBody>
      </p:sp>
    </p:spTree>
    <p:extLst>
      <p:ext uri="{BB962C8B-B14F-4D97-AF65-F5344CB8AC3E}">
        <p14:creationId xmlns:p14="http://schemas.microsoft.com/office/powerpoint/2010/main" val="519639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ternationalgenome.org/data"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internationalgenome.org/category/popul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852781-589E-1342-9FF2-F49B87B49D0B}" type="slidenum">
              <a:rPr lang="en-GB" smtClean="0"/>
              <a:t>1</a:t>
            </a:fld>
            <a:endParaRPr lang="en-GB"/>
          </a:p>
        </p:txBody>
      </p:sp>
    </p:spTree>
    <p:extLst>
      <p:ext uri="{BB962C8B-B14F-4D97-AF65-F5344CB8AC3E}">
        <p14:creationId xmlns:p14="http://schemas.microsoft.com/office/powerpoint/2010/main" val="326476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a:t>Raychaudhuri &amp; </a:t>
            </a:r>
            <a:r>
              <a:rPr lang="en-GB" sz="1200" dirty="0" err="1"/>
              <a:t>Deodhar</a:t>
            </a:r>
            <a:r>
              <a:rPr lang="en-GB" sz="1200" dirty="0"/>
              <a:t> . J </a:t>
            </a:r>
            <a:r>
              <a:rPr lang="en-GB" sz="1200" dirty="0" err="1"/>
              <a:t>Autoimmun</a:t>
            </a:r>
            <a:r>
              <a:rPr lang="en-GB" sz="1200" dirty="0"/>
              <a:t>. 2014</a:t>
            </a:r>
          </a:p>
          <a:p>
            <a:endParaRPr lang="en-GB" sz="1200" dirty="0"/>
          </a:p>
        </p:txBody>
      </p:sp>
      <p:sp>
        <p:nvSpPr>
          <p:cNvPr id="4" name="Slide Number Placeholder 3"/>
          <p:cNvSpPr>
            <a:spLocks noGrp="1"/>
          </p:cNvSpPr>
          <p:nvPr>
            <p:ph type="sldNum" sz="quarter" idx="5"/>
          </p:nvPr>
        </p:nvSpPr>
        <p:spPr/>
        <p:txBody>
          <a:bodyPr/>
          <a:lstStyle/>
          <a:p>
            <a:fld id="{00852781-589E-1342-9FF2-F49B87B49D0B}" type="slidenum">
              <a:rPr lang="en-GB" smtClean="0"/>
              <a:t>10</a:t>
            </a:fld>
            <a:endParaRPr lang="en-GB"/>
          </a:p>
        </p:txBody>
      </p:sp>
    </p:spTree>
    <p:extLst>
      <p:ext uri="{BB962C8B-B14F-4D97-AF65-F5344CB8AC3E}">
        <p14:creationId xmlns:p14="http://schemas.microsoft.com/office/powerpoint/2010/main" val="2783569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Stem cells could be differentiated into other cell types down the line</a:t>
            </a:r>
          </a:p>
          <a:p>
            <a:endParaRPr lang="en-GB" baseline="0" dirty="0"/>
          </a:p>
          <a:p>
            <a:r>
              <a:rPr lang="en-CA" sz="1200" kern="1200" dirty="0">
                <a:solidFill>
                  <a:schemeClr val="tx1"/>
                </a:solidFill>
                <a:effectLst/>
                <a:latin typeface="+mn-lt"/>
                <a:ea typeface="+mn-ea"/>
                <a:cs typeface="+mn-cs"/>
              </a:rPr>
              <a:t>Monocytes are the precursors for macrophages and dendritic cells, which are all involved in antigen presentation. Studies have found that monocytes in arthritis patients exhibit an upregulation of genes involved in essential inflammation pathways (101–103). One study used label-free quantitative expression profiling to examine protein expression (103). They noted upregulation in AS monocytes in proteins involved in leukocyte recruitment, and important signalling pathways such as, VEGF, JAK/STAT, and toll-like receptor (TLR). Moreover, there was shown to be an upregulation of genes in the ubiquitin proteasome pathway (UPP) in AS monocytes (103). This pathway is involved in the formation of peptides to be presented by HLA </a:t>
            </a:r>
            <a:r>
              <a:rPr lang="en-CA" sz="1200" kern="1200" dirty="0" err="1">
                <a:solidFill>
                  <a:schemeClr val="tx1"/>
                </a:solidFill>
                <a:effectLst/>
                <a:latin typeface="+mn-lt"/>
                <a:ea typeface="+mn-ea"/>
                <a:cs typeface="+mn-cs"/>
              </a:rPr>
              <a:t>ClassI</a:t>
            </a:r>
            <a:r>
              <a:rPr lang="en-CA" sz="1200" kern="1200" dirty="0">
                <a:solidFill>
                  <a:schemeClr val="tx1"/>
                </a:solidFill>
                <a:effectLst/>
                <a:latin typeface="+mn-lt"/>
                <a:ea typeface="+mn-ea"/>
                <a:cs typeface="+mn-cs"/>
              </a:rPr>
              <a:t> proteins, like HLA-B27. </a:t>
            </a:r>
            <a:endParaRPr lang="en-GB" baseline="0" dirty="0"/>
          </a:p>
          <a:p>
            <a:endParaRPr lang="en-GB" baseline="0" dirty="0"/>
          </a:p>
          <a:p>
            <a:r>
              <a:rPr lang="en-GB" sz="1200" b="0" i="0" u="none" strike="noStrike" kern="1200" baseline="0" dirty="0">
                <a:solidFill>
                  <a:schemeClr val="tx1"/>
                </a:solidFill>
                <a:latin typeface="+mn-lt"/>
                <a:ea typeface="+mn-ea"/>
                <a:cs typeface="+mn-cs"/>
              </a:rPr>
              <a:t>One theory of AS pathogenesis, known as the arthritogenic</a:t>
            </a:r>
          </a:p>
          <a:p>
            <a:r>
              <a:rPr lang="en-GB" sz="1200" b="0" i="0" u="none" strike="noStrike" kern="1200" baseline="0" dirty="0">
                <a:solidFill>
                  <a:schemeClr val="tx1"/>
                </a:solidFill>
                <a:latin typeface="+mn-lt"/>
                <a:ea typeface="+mn-ea"/>
                <a:cs typeface="+mn-cs"/>
              </a:rPr>
              <a:t>peptide hypothesis, relies on the involvement of CD8þT cells</a:t>
            </a:r>
          </a:p>
          <a:p>
            <a:r>
              <a:rPr lang="en-GB" sz="1200" b="0" i="0" u="none" strike="noStrike" kern="1200" baseline="0" dirty="0">
                <a:solidFill>
                  <a:schemeClr val="tx1"/>
                </a:solidFill>
                <a:latin typeface="+mn-lt"/>
                <a:ea typeface="+mn-ea"/>
                <a:cs typeface="+mn-cs"/>
              </a:rPr>
              <a:t>[99, 100]. This hypothesis suggests that the self-peptides displayed</a:t>
            </a:r>
          </a:p>
          <a:p>
            <a:r>
              <a:rPr lang="en-GB" sz="1200" b="0" i="0" u="none" strike="noStrike" kern="1200" baseline="0" dirty="0">
                <a:solidFill>
                  <a:schemeClr val="tx1"/>
                </a:solidFill>
                <a:latin typeface="+mn-lt"/>
                <a:ea typeface="+mn-ea"/>
                <a:cs typeface="+mn-cs"/>
              </a:rPr>
              <a:t>by HLA-B27 bear a resemblance to peptides produced by</a:t>
            </a:r>
          </a:p>
          <a:p>
            <a:r>
              <a:rPr lang="en-GB" sz="1200" b="0" i="0" u="none" strike="noStrike" kern="1200" baseline="0" dirty="0">
                <a:solidFill>
                  <a:schemeClr val="tx1"/>
                </a:solidFill>
                <a:latin typeface="+mn-lt"/>
                <a:ea typeface="+mn-ea"/>
                <a:cs typeface="+mn-cs"/>
              </a:rPr>
              <a:t>foreign microbes and become the target of autoreactive CD8þT</a:t>
            </a:r>
          </a:p>
          <a:p>
            <a:r>
              <a:rPr lang="en-GB" sz="1200" b="0" i="0" u="none" strike="noStrike" kern="1200" baseline="0" dirty="0">
                <a:solidFill>
                  <a:schemeClr val="tx1"/>
                </a:solidFill>
                <a:latin typeface="+mn-lt"/>
                <a:ea typeface="+mn-ea"/>
                <a:cs typeface="+mn-cs"/>
              </a:rPr>
              <a:t>cells. These cells then initiate an immune response and inflammation</a:t>
            </a:r>
          </a:p>
          <a:p>
            <a:r>
              <a:rPr lang="en-GB" sz="1200" b="0" i="0" u="none" strike="noStrike" kern="1200" baseline="0" dirty="0">
                <a:solidFill>
                  <a:schemeClr val="tx1"/>
                </a:solidFill>
                <a:latin typeface="+mn-lt"/>
                <a:ea typeface="+mn-ea"/>
                <a:cs typeface="+mn-cs"/>
              </a:rPr>
              <a:t>ensues.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Moreover, it was found that CD4þT cells express</a:t>
            </a:r>
          </a:p>
          <a:p>
            <a:r>
              <a:rPr lang="en-GB" sz="1200" b="0" i="0" u="none" strike="noStrike" kern="1200" baseline="0" dirty="0">
                <a:solidFill>
                  <a:schemeClr val="tx1"/>
                </a:solidFill>
                <a:latin typeface="+mn-lt"/>
                <a:ea typeface="+mn-ea"/>
                <a:cs typeface="+mn-cs"/>
              </a:rPr>
              <a:t>KIR3DL2, which is a receptor that recognizes homodimers</a:t>
            </a:r>
          </a:p>
          <a:p>
            <a:r>
              <a:rPr lang="en-GB" sz="1200" b="0" i="0" u="none" strike="noStrike" kern="1200" baseline="0" dirty="0">
                <a:solidFill>
                  <a:schemeClr val="tx1"/>
                </a:solidFill>
                <a:latin typeface="+mn-lt"/>
                <a:ea typeface="+mn-ea"/>
                <a:cs typeface="+mn-cs"/>
              </a:rPr>
              <a:t>of HLA-B27 but does not recognize heterodimers of HLA-B27</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binding of KIR3DL2 to HLA-B27 homodimers could</a:t>
            </a:r>
          </a:p>
          <a:p>
            <a:r>
              <a:rPr lang="en-GB" sz="1200" b="0" i="0" u="none" strike="noStrike" kern="1200" baseline="0" dirty="0">
                <a:solidFill>
                  <a:schemeClr val="tx1"/>
                </a:solidFill>
                <a:latin typeface="+mn-lt"/>
                <a:ea typeface="+mn-ea"/>
                <a:cs typeface="+mn-cs"/>
              </a:rPr>
              <a:t>trigger an immune response and lead to inflammation, and it is</a:t>
            </a:r>
          </a:p>
          <a:p>
            <a:r>
              <a:rPr lang="en-GB" sz="1200" b="0" i="0" u="none" strike="noStrike" kern="1200" baseline="0" dirty="0">
                <a:solidFill>
                  <a:schemeClr val="tx1"/>
                </a:solidFill>
                <a:latin typeface="+mn-lt"/>
                <a:ea typeface="+mn-ea"/>
                <a:cs typeface="+mn-cs"/>
              </a:rPr>
              <a:t>also suggested that binding triggers Th17 responses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Monocytes in </a:t>
            </a:r>
            <a:r>
              <a:rPr lang="en-GB" sz="1200" b="0" i="0" u="none" strike="noStrike" kern="1200" baseline="0" dirty="0" err="1">
                <a:solidFill>
                  <a:schemeClr val="tx1"/>
                </a:solidFill>
                <a:latin typeface="+mn-lt"/>
                <a:ea typeface="+mn-ea"/>
                <a:cs typeface="+mn-cs"/>
              </a:rPr>
              <a:t>spondyloarthritis</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patients exhibit an upregulation of genes involved in</a:t>
            </a:r>
          </a:p>
          <a:p>
            <a:r>
              <a:rPr lang="en-GB" sz="1200" b="0" i="0" u="none" strike="noStrike" kern="1200" baseline="0" dirty="0">
                <a:solidFill>
                  <a:schemeClr val="tx1"/>
                </a:solidFill>
                <a:latin typeface="+mn-lt"/>
                <a:ea typeface="+mn-ea"/>
                <a:cs typeface="+mn-cs"/>
              </a:rPr>
              <a:t>essential inflammation pathways.</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11</a:t>
            </a:fld>
            <a:endParaRPr lang="en-GB"/>
          </a:p>
        </p:txBody>
      </p:sp>
    </p:spTree>
    <p:extLst>
      <p:ext uri="{BB962C8B-B14F-4D97-AF65-F5344CB8AC3E}">
        <p14:creationId xmlns:p14="http://schemas.microsoft.com/office/powerpoint/2010/main" val="249339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experimentally validated</a:t>
            </a:r>
          </a:p>
        </p:txBody>
      </p:sp>
      <p:sp>
        <p:nvSpPr>
          <p:cNvPr id="4" name="Slide Number Placeholder 3"/>
          <p:cNvSpPr>
            <a:spLocks noGrp="1"/>
          </p:cNvSpPr>
          <p:nvPr>
            <p:ph type="sldNum" sz="quarter" idx="5"/>
          </p:nvPr>
        </p:nvSpPr>
        <p:spPr/>
        <p:txBody>
          <a:bodyPr/>
          <a:lstStyle/>
          <a:p>
            <a:fld id="{00852781-589E-1342-9FF2-F49B87B49D0B}" type="slidenum">
              <a:rPr lang="en-GB" smtClean="0"/>
              <a:t>12</a:t>
            </a:fld>
            <a:endParaRPr lang="en-GB"/>
          </a:p>
        </p:txBody>
      </p:sp>
    </p:spTree>
    <p:extLst>
      <p:ext uri="{BB962C8B-B14F-4D97-AF65-F5344CB8AC3E}">
        <p14:creationId xmlns:p14="http://schemas.microsoft.com/office/powerpoint/2010/main" val="359972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13</a:t>
            </a:fld>
            <a:endParaRPr lang="en-GB"/>
          </a:p>
        </p:txBody>
      </p:sp>
    </p:spTree>
    <p:extLst>
      <p:ext uri="{BB962C8B-B14F-4D97-AF65-F5344CB8AC3E}">
        <p14:creationId xmlns:p14="http://schemas.microsoft.com/office/powerpoint/2010/main" val="203794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14</a:t>
            </a:fld>
            <a:endParaRPr lang="en-GB"/>
          </a:p>
        </p:txBody>
      </p:sp>
    </p:spTree>
    <p:extLst>
      <p:ext uri="{BB962C8B-B14F-4D97-AF65-F5344CB8AC3E}">
        <p14:creationId xmlns:p14="http://schemas.microsoft.com/office/powerpoint/2010/main" val="315798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15</a:t>
            </a:fld>
            <a:endParaRPr lang="en-GB"/>
          </a:p>
        </p:txBody>
      </p:sp>
    </p:spTree>
    <p:extLst>
      <p:ext uri="{BB962C8B-B14F-4D97-AF65-F5344CB8AC3E}">
        <p14:creationId xmlns:p14="http://schemas.microsoft.com/office/powerpoint/2010/main" val="383300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852781-589E-1342-9FF2-F49B87B49D0B}" type="slidenum">
              <a:rPr lang="en-GB" smtClean="0"/>
              <a:t>2</a:t>
            </a:fld>
            <a:endParaRPr lang="en-GB"/>
          </a:p>
        </p:txBody>
      </p:sp>
    </p:spTree>
    <p:extLst>
      <p:ext uri="{BB962C8B-B14F-4D97-AF65-F5344CB8AC3E}">
        <p14:creationId xmlns:p14="http://schemas.microsoft.com/office/powerpoint/2010/main" val="305610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The Art of Statistics – David </a:t>
            </a:r>
            <a:r>
              <a:rPr lang="en-SG" sz="1200" b="0" i="0" u="none" strike="noStrike" kern="1200" dirty="0" err="1">
                <a:solidFill>
                  <a:schemeClr val="tx1"/>
                </a:solidFill>
                <a:effectLst/>
                <a:latin typeface="+mn-lt"/>
                <a:ea typeface="+mn-ea"/>
                <a:cs typeface="+mn-cs"/>
              </a:rPr>
              <a:t>Speigelhalter</a:t>
            </a: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3</a:t>
            </a:fld>
            <a:endParaRPr lang="en-GB"/>
          </a:p>
        </p:txBody>
      </p:sp>
    </p:spTree>
    <p:extLst>
      <p:ext uri="{BB962C8B-B14F-4D97-AF65-F5344CB8AC3E}">
        <p14:creationId xmlns:p14="http://schemas.microsoft.com/office/powerpoint/2010/main" val="48242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Map adapted from </a:t>
            </a:r>
            <a:r>
              <a:rPr lang="en-SG" sz="1200" b="0" i="0" u="none" strike="noStrike" kern="1200" dirty="0" err="1">
                <a:solidFill>
                  <a:schemeClr val="tx1"/>
                </a:solidFill>
                <a:effectLst/>
                <a:latin typeface="+mn-lt"/>
                <a:ea typeface="+mn-ea"/>
                <a:cs typeface="+mn-cs"/>
              </a:rPr>
              <a:t>Mafessoni</a:t>
            </a:r>
            <a:r>
              <a:rPr lang="en-SG" sz="1200" b="0" i="0" u="none" strike="noStrike" kern="1200" dirty="0">
                <a:solidFill>
                  <a:schemeClr val="tx1"/>
                </a:solidFill>
                <a:effectLst/>
                <a:latin typeface="+mn-lt"/>
                <a:ea typeface="+mn-ea"/>
                <a:cs typeface="+mn-cs"/>
              </a:rPr>
              <a:t>, F. (2019). Encounters with archaic hominins. </a:t>
            </a:r>
            <a:r>
              <a:rPr lang="en-SG" sz="1200" b="0" i="1" u="none" strike="noStrike" kern="1200" dirty="0">
                <a:solidFill>
                  <a:schemeClr val="tx1"/>
                </a:solidFill>
                <a:effectLst/>
                <a:latin typeface="+mn-lt"/>
                <a:ea typeface="+mn-ea"/>
                <a:cs typeface="+mn-cs"/>
              </a:rPr>
              <a:t>Nature Ecology &amp; Evolution</a:t>
            </a:r>
            <a:r>
              <a:rPr lang="en-SG" sz="1200" b="0" i="0" u="none" strike="noStrike" kern="1200" dirty="0">
                <a:solidFill>
                  <a:schemeClr val="tx1"/>
                </a:solidFill>
                <a:effectLst/>
                <a:latin typeface="+mn-lt"/>
                <a:ea typeface="+mn-ea"/>
                <a:cs typeface="+mn-cs"/>
              </a:rPr>
              <a:t>. 3, 14–15. (https://</a:t>
            </a:r>
            <a:r>
              <a:rPr lang="en-SG" sz="1200" b="0" i="0" u="none" strike="noStrike" kern="1200" dirty="0" err="1">
                <a:solidFill>
                  <a:schemeClr val="tx1"/>
                </a:solidFill>
                <a:effectLst/>
                <a:latin typeface="+mn-lt"/>
                <a:ea typeface="+mn-ea"/>
                <a:cs typeface="+mn-cs"/>
              </a:rPr>
              <a:t>www.nature.com</a:t>
            </a:r>
            <a:r>
              <a:rPr lang="en-SG" sz="1200" b="0" i="0" u="none" strike="noStrike" kern="1200" dirty="0">
                <a:solidFill>
                  <a:schemeClr val="tx1"/>
                </a:solidFill>
                <a:effectLst/>
                <a:latin typeface="+mn-lt"/>
                <a:ea typeface="+mn-ea"/>
                <a:cs typeface="+mn-cs"/>
              </a:rPr>
              <a:t>/articles/s41559-018-0729-6)</a:t>
            </a:r>
          </a:p>
        </p:txBody>
      </p:sp>
      <p:sp>
        <p:nvSpPr>
          <p:cNvPr id="4" name="Slide Number Placeholder 3"/>
          <p:cNvSpPr>
            <a:spLocks noGrp="1"/>
          </p:cNvSpPr>
          <p:nvPr>
            <p:ph type="sldNum" sz="quarter" idx="5"/>
          </p:nvPr>
        </p:nvSpPr>
        <p:spPr/>
        <p:txBody>
          <a:bodyPr/>
          <a:lstStyle/>
          <a:p>
            <a:fld id="{00852781-589E-1342-9FF2-F49B87B49D0B}" type="slidenum">
              <a:rPr lang="en-GB" smtClean="0"/>
              <a:t>4</a:t>
            </a:fld>
            <a:endParaRPr lang="en-GB"/>
          </a:p>
        </p:txBody>
      </p:sp>
    </p:spTree>
    <p:extLst>
      <p:ext uri="{BB962C8B-B14F-4D97-AF65-F5344CB8AC3E}">
        <p14:creationId xmlns:p14="http://schemas.microsoft.com/office/powerpoint/2010/main" val="59943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Neanderthal SNPs from: </a:t>
            </a:r>
          </a:p>
          <a:p>
            <a:r>
              <a:rPr lang="en-GB" dirty="0" err="1"/>
              <a:t>Dannemann</a:t>
            </a:r>
            <a:r>
              <a:rPr lang="en-GB" dirty="0"/>
              <a:t> M, </a:t>
            </a:r>
            <a:r>
              <a:rPr lang="en-GB" dirty="0" err="1"/>
              <a:t>Prufer</a:t>
            </a:r>
            <a:r>
              <a:rPr lang="en-GB" dirty="0"/>
              <a:t> K &amp; Kelso J. Functional implications of Neandertal introgression in modern humans. </a:t>
            </a:r>
            <a:r>
              <a:rPr lang="en-GB" i="1" dirty="0"/>
              <a:t>Genome </a:t>
            </a:r>
            <a:r>
              <a:rPr lang="en-GB" i="1" dirty="0" err="1"/>
              <a:t>Biol</a:t>
            </a:r>
            <a:r>
              <a:rPr lang="en-GB" dirty="0"/>
              <a:t> 2017 18:61.</a:t>
            </a:r>
          </a:p>
          <a:p>
            <a:r>
              <a:rPr lang="en-GB" dirty="0" err="1"/>
              <a:t>Simonti</a:t>
            </a:r>
            <a:r>
              <a:rPr lang="en-GB" dirty="0"/>
              <a:t> CN et al. The phenotypic legacy of admixture between modern humans and Neandertals. </a:t>
            </a:r>
            <a:r>
              <a:rPr lang="en-GB" i="1" dirty="0"/>
              <a:t>Science</a:t>
            </a:r>
            <a:r>
              <a:rPr lang="en-GB" dirty="0"/>
              <a:t> 2016 351:737-41.</a:t>
            </a:r>
          </a:p>
          <a:p>
            <a:endParaRPr lang="en-GB" b="1" dirty="0"/>
          </a:p>
          <a:p>
            <a:r>
              <a:rPr lang="en-GB" b="1" dirty="0"/>
              <a:t>Minor allele frequencies from: </a:t>
            </a:r>
          </a:p>
          <a:p>
            <a:r>
              <a:rPr lang="en-GB" dirty="0">
                <a:hlinkClick r:id="rId3"/>
              </a:rPr>
              <a:t>1000 genomes</a:t>
            </a:r>
            <a:endParaRPr lang="en-GB" dirty="0"/>
          </a:p>
          <a:p>
            <a:pPr lvl="1"/>
            <a:r>
              <a:rPr lang="en-GB" dirty="0">
                <a:hlinkClick r:id="rId4"/>
              </a:rPr>
              <a:t>With five super populatuions and 26 specific populations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5</a:t>
            </a:fld>
            <a:endParaRPr lang="en-GB"/>
          </a:p>
        </p:txBody>
      </p:sp>
    </p:spTree>
    <p:extLst>
      <p:ext uri="{BB962C8B-B14F-4D97-AF65-F5344CB8AC3E}">
        <p14:creationId xmlns:p14="http://schemas.microsoft.com/office/powerpoint/2010/main" val="358871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6</a:t>
            </a:fld>
            <a:endParaRPr lang="en-GB"/>
          </a:p>
        </p:txBody>
      </p:sp>
    </p:spTree>
    <p:extLst>
      <p:ext uri="{BB962C8B-B14F-4D97-AF65-F5344CB8AC3E}">
        <p14:creationId xmlns:p14="http://schemas.microsoft.com/office/powerpoint/2010/main" val="308017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852781-589E-1342-9FF2-F49B87B49D0B}" type="slidenum">
              <a:rPr lang="en-GB" smtClean="0"/>
              <a:t>7</a:t>
            </a:fld>
            <a:endParaRPr lang="en-GB"/>
          </a:p>
        </p:txBody>
      </p:sp>
    </p:spTree>
    <p:extLst>
      <p:ext uri="{BB962C8B-B14F-4D97-AF65-F5344CB8AC3E}">
        <p14:creationId xmlns:p14="http://schemas.microsoft.com/office/powerpoint/2010/main" val="187639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Answer is ~ 9%</a:t>
            </a:r>
          </a:p>
        </p:txBody>
      </p:sp>
      <p:sp>
        <p:nvSpPr>
          <p:cNvPr id="4" name="Slide Number Placeholder 3"/>
          <p:cNvSpPr>
            <a:spLocks noGrp="1"/>
          </p:cNvSpPr>
          <p:nvPr>
            <p:ph type="sldNum" sz="quarter" idx="5"/>
          </p:nvPr>
        </p:nvSpPr>
        <p:spPr/>
        <p:txBody>
          <a:bodyPr/>
          <a:lstStyle/>
          <a:p>
            <a:fld id="{00852781-589E-1342-9FF2-F49B87B49D0B}" type="slidenum">
              <a:rPr lang="en-GB" smtClean="0"/>
              <a:t>8</a:t>
            </a:fld>
            <a:endParaRPr lang="en-GB"/>
          </a:p>
        </p:txBody>
      </p:sp>
    </p:spTree>
    <p:extLst>
      <p:ext uri="{BB962C8B-B14F-4D97-AF65-F5344CB8AC3E}">
        <p14:creationId xmlns:p14="http://schemas.microsoft.com/office/powerpoint/2010/main" val="1820739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9</a:t>
            </a:fld>
            <a:endParaRPr lang="en-GB"/>
          </a:p>
        </p:txBody>
      </p:sp>
    </p:spTree>
    <p:extLst>
      <p:ext uri="{BB962C8B-B14F-4D97-AF65-F5344CB8AC3E}">
        <p14:creationId xmlns:p14="http://schemas.microsoft.com/office/powerpoint/2010/main" val="376813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89" indent="0" algn="ctr">
              <a:buNone/>
              <a:defRPr sz="1800"/>
            </a:lvl2pPr>
            <a:lvl3pPr marL="914377" indent="0" algn="ctr">
              <a:buNone/>
              <a:defRPr sz="1800"/>
            </a:lvl3pPr>
            <a:lvl4pPr marL="1371566" indent="0" algn="ctr">
              <a:buNone/>
              <a:defRPr sz="1800"/>
            </a:lvl4pPr>
            <a:lvl5pPr marL="1828754" indent="0" algn="ctr">
              <a:buNone/>
              <a:defRPr sz="1800"/>
            </a:lvl5pPr>
            <a:lvl6pPr marL="2285943" indent="0" algn="ctr">
              <a:buNone/>
              <a:defRPr sz="1800"/>
            </a:lvl6pPr>
            <a:lvl7pPr marL="2743131" indent="0" algn="ctr">
              <a:buNone/>
              <a:defRPr sz="1800"/>
            </a:lvl7pPr>
            <a:lvl8pPr marL="3200320" indent="0" algn="ctr">
              <a:buNone/>
              <a:defRPr sz="1800"/>
            </a:lvl8pPr>
            <a:lvl9pPr marL="3657509"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D8171C0-695E-BD4E-B021-8976B44C063A}" type="datetime1">
              <a:rPr lang="en-SG" smtClean="0"/>
              <a:t>3/11/20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53C54-8EB9-C24B-9C31-2B1DDC9DE9A6}" type="datetime1">
              <a:rPr lang="en-SG" smtClean="0"/>
              <a:t>3/11/20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2FA3B-614A-7B44-98FC-38DCC6EB32F4}" type="datetime1">
              <a:rPr lang="en-SG" smtClean="0"/>
              <a:t>3/11/20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marL="361942" indent="-233357">
              <a:buFont typeface="Arial" charset="0"/>
              <a:buChar char="•"/>
              <a:tabLst/>
              <a:defRPr sz="2800"/>
            </a:lvl2pPr>
            <a:lvl3pPr marL="585773" indent="-223833">
              <a:buFont typeface="Courier New" charset="0"/>
              <a:buChar char="o"/>
              <a:tabLst/>
              <a:defRPr sz="2400"/>
            </a:lvl3pPr>
            <a:lvl4pPr marL="808018" indent="-207957">
              <a:buFont typeface="Wingdings" charset="2"/>
              <a:buChar char="§"/>
              <a:tabLst/>
              <a:defRPr sz="2000"/>
            </a:lvl4pPr>
            <a:lvl5pPr marL="990575" indent="-209545">
              <a:buFont typeface="Wingdings" charset="2"/>
              <a:buChar char="Ø"/>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9A31D3-5D48-6C49-8100-1BFEDDA27045}" type="datetime1">
              <a:rPr lang="en-SG" smtClean="0"/>
              <a:t>3/11/20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200"/>
            </a:lvl1pPr>
          </a:lstStyle>
          <a:p>
            <a:fld id="{9F3C1A03-04C2-0846-ADDA-213E9916F0D3}"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3" name="Rectangle 12"/>
          <p:cNvSpPr/>
          <p:nvPr userDrawn="1"/>
        </p:nvSpPr>
        <p:spPr>
          <a:xfrm>
            <a:off x="0" y="-5509"/>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sz="1800" dirty="0"/>
          </a:p>
        </p:txBody>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B4DE5-3FA5-CB41-9D0A-192659D1CB71}" type="datetime1">
              <a:rPr lang="en-SG" smtClean="0"/>
              <a:t>3/11/20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11453600" y="5193768"/>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4E459-705C-6E47-A7D6-9BAC4DCC79E5}" type="datetime1">
              <a:rPr lang="en-SG" smtClean="0"/>
              <a:t>3/11/20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1D9F5-A799-534F-ADC1-59DEE366892C}" type="datetime1">
              <a:rPr lang="en-SG" smtClean="0"/>
              <a:t>3/11/20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CD0D58-1596-D242-A555-BB899CD37BDE}" type="datetime1">
              <a:rPr lang="en-SG" smtClean="0"/>
              <a:t>3/11/20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95D21-BC09-2042-8183-6DEFCDF5312A}" type="datetime1">
              <a:rPr lang="en-SG" smtClean="0"/>
              <a:t>3/11/20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DC18-B983-004C-8152-2C2BF2CFEDD7}" type="datetime1">
              <a:rPr lang="en-SG" smtClean="0"/>
              <a:t>3/11/20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9BD44-7826-F548-A836-9F6150569590}" type="datetime1">
              <a:rPr lang="en-SG" smtClean="0"/>
              <a:t>3/11/20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40233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dirty="0"/>
              <a:t>Click to edit Master text styles</a:t>
            </a:r>
          </a:p>
          <a:p>
            <a:pPr marL="265169" marR="0" lvl="1"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Second level</a:t>
            </a:r>
          </a:p>
          <a:p>
            <a:pPr marL="448045" marR="0" lvl="2"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Third level</a:t>
            </a:r>
          </a:p>
          <a:p>
            <a:pPr marL="594345" marR="0" lvl="3"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Fourth level</a:t>
            </a:r>
          </a:p>
          <a:p>
            <a:pPr marL="777221" marR="0" lvl="4"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Fifth level</a:t>
            </a:r>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C3BF20-5808-0847-A21A-F2A835930045}" type="datetime1">
              <a:rPr lang="en-SG" smtClean="0"/>
              <a:t>3/11/20</a:t>
            </a:fld>
            <a:endParaRPr lang="en-GB"/>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r">
              <a:defRPr sz="1200">
                <a:solidFill>
                  <a:schemeClr val="tx1">
                    <a:lumMod val="95000"/>
                    <a:lumOff val="5000"/>
                  </a:schemeClr>
                </a:solidFill>
                <a:latin typeface="+mj-lt"/>
              </a:defRPr>
            </a:lvl1pPr>
          </a:lstStyle>
          <a:p>
            <a:fld id="{9F3C1A03-04C2-0846-ADDA-213E9916F0D3}" type="slidenum">
              <a:rPr lang="en-GB" smtClean="0"/>
              <a:pPr/>
              <a:t>‹#›</a:t>
            </a:fld>
            <a:endParaRPr lang="en-GB"/>
          </a:p>
        </p:txBody>
      </p:sp>
      <p:cxnSp>
        <p:nvCxnSpPr>
          <p:cNvPr id="7" name="Straight Connector 6"/>
          <p:cNvCxnSpPr/>
          <p:nvPr/>
        </p:nvCxnSpPr>
        <p:spPr>
          <a:xfrm flipV="1">
            <a:off x="762000" y="51196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441621"/>
      </p:ext>
    </p:extLst>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Lst>
  <p:hf hdr="0" ftr="0" dt="0"/>
  <p:txStyles>
    <p:titleStyle>
      <a:lvl1pPr algn="l" defTabSz="914377"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8" marR="0" indent="-91438" algn="l" defTabSz="914377"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sz="3200" kern="1200">
          <a:solidFill>
            <a:schemeClr val="tx1"/>
          </a:solidFill>
          <a:latin typeface="+mn-lt"/>
          <a:ea typeface="+mn-ea"/>
          <a:cs typeface="+mn-cs"/>
        </a:defRPr>
      </a:lvl1pPr>
      <a:lvl2pPr marL="265169" marR="0" indent="-137157" algn="l" defTabSz="914377" rtl="0" eaLnBrk="1" fontAlgn="auto" latinLnBrk="0" hangingPunct="1">
        <a:lnSpc>
          <a:spcPct val="90000"/>
        </a:lnSpc>
        <a:spcBef>
          <a:spcPts val="200"/>
        </a:spcBef>
        <a:spcAft>
          <a:spcPts val="400"/>
        </a:spcAft>
        <a:buClr>
          <a:srgbClr val="1CADE4"/>
        </a:buClr>
        <a:buSzTx/>
        <a:buFont typeface="Arial" charset="0"/>
        <a:buChar char="•"/>
        <a:tabLst/>
        <a:defRPr sz="2800" kern="1200">
          <a:solidFill>
            <a:schemeClr val="tx1"/>
          </a:solidFill>
          <a:latin typeface="+mn-lt"/>
          <a:ea typeface="+mn-ea"/>
          <a:cs typeface="+mn-cs"/>
        </a:defRPr>
      </a:lvl2pPr>
      <a:lvl3pPr marL="448045" marR="0" indent="-137157" algn="l" defTabSz="914377" rtl="0" eaLnBrk="1" fontAlgn="auto" latinLnBrk="0" hangingPunct="1">
        <a:lnSpc>
          <a:spcPct val="90000"/>
        </a:lnSpc>
        <a:spcBef>
          <a:spcPts val="200"/>
        </a:spcBef>
        <a:spcAft>
          <a:spcPts val="400"/>
        </a:spcAft>
        <a:buClr>
          <a:srgbClr val="1CADE4"/>
        </a:buClr>
        <a:buSzTx/>
        <a:buFont typeface="Courier New" charset="0"/>
        <a:buChar char="o"/>
        <a:tabLst/>
        <a:defRPr sz="2400" kern="1200">
          <a:solidFill>
            <a:schemeClr val="tx1"/>
          </a:solidFill>
          <a:latin typeface="+mn-lt"/>
          <a:ea typeface="+mn-ea"/>
          <a:cs typeface="+mn-cs"/>
        </a:defRPr>
      </a:lvl3pPr>
      <a:lvl4pPr marL="594345" marR="0" indent="-137157" algn="l" defTabSz="914377" rtl="0" eaLnBrk="1" fontAlgn="auto" latinLnBrk="0" hangingPunct="1">
        <a:lnSpc>
          <a:spcPct val="90000"/>
        </a:lnSpc>
        <a:spcBef>
          <a:spcPts val="200"/>
        </a:spcBef>
        <a:spcAft>
          <a:spcPts val="400"/>
        </a:spcAft>
        <a:buClr>
          <a:srgbClr val="1CADE4"/>
        </a:buClr>
        <a:buSzTx/>
        <a:buFont typeface="Wingdings" charset="2"/>
        <a:buChar char="§"/>
        <a:tabLst/>
        <a:defRPr sz="2000" kern="1200">
          <a:solidFill>
            <a:schemeClr val="tx1"/>
          </a:solidFill>
          <a:latin typeface="+mn-lt"/>
          <a:ea typeface="+mn-ea"/>
          <a:cs typeface="+mn-cs"/>
        </a:defRPr>
      </a:lvl4pPr>
      <a:lvl5pPr marL="777221" marR="0" indent="-137157" algn="l" defTabSz="914377" rtl="0" eaLnBrk="1" fontAlgn="auto" latinLnBrk="0" hangingPunct="1">
        <a:lnSpc>
          <a:spcPct val="90000"/>
        </a:lnSpc>
        <a:spcBef>
          <a:spcPts val="200"/>
        </a:spcBef>
        <a:spcAft>
          <a:spcPts val="400"/>
        </a:spcAft>
        <a:buClr>
          <a:srgbClr val="1CADE4"/>
        </a:buClr>
        <a:buSzTx/>
        <a:buFont typeface="Wingdings" charset="2"/>
        <a:buChar char="Ø"/>
        <a:tabLst/>
        <a:defRPr sz="2000" kern="1200">
          <a:solidFill>
            <a:schemeClr val="tx1"/>
          </a:solidFill>
          <a:latin typeface="+mn-lt"/>
          <a:ea typeface="+mn-ea"/>
          <a:cs typeface="+mn-cs"/>
        </a:defRPr>
      </a:lvl5pPr>
      <a:lvl6pPr marL="9143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6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gif"/><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5600" y="1105351"/>
            <a:ext cx="5631591" cy="3023981"/>
          </a:xfrm>
        </p:spPr>
        <p:txBody>
          <a:bodyPr anchor="ctr">
            <a:normAutofit/>
          </a:bodyPr>
          <a:lstStyle/>
          <a:p>
            <a:pPr algn="ctr"/>
            <a:r>
              <a:rPr lang="en-GB" sz="3600" dirty="0">
                <a:solidFill>
                  <a:prstClr val="white"/>
                </a:solidFill>
                <a:latin typeface="+mn-lt"/>
                <a:ea typeface="+mn-ea"/>
                <a:cs typeface="+mn-cs"/>
              </a:rPr>
              <a:t>Genomics Medicine and Statistics</a:t>
            </a:r>
            <a:br>
              <a:rPr lang="en-GB" sz="3600" dirty="0">
                <a:solidFill>
                  <a:prstClr val="white"/>
                </a:solidFill>
                <a:latin typeface="+mn-lt"/>
                <a:ea typeface="+mn-ea"/>
                <a:cs typeface="+mn-cs"/>
              </a:rPr>
            </a:br>
            <a:br>
              <a:rPr lang="en-GB" sz="3600" dirty="0">
                <a:solidFill>
                  <a:prstClr val="white"/>
                </a:solidFill>
                <a:latin typeface="+mn-lt"/>
                <a:ea typeface="+mn-ea"/>
                <a:cs typeface="+mn-cs"/>
              </a:rPr>
            </a:br>
            <a:br>
              <a:rPr lang="en-GB" sz="3600" dirty="0">
                <a:solidFill>
                  <a:prstClr val="white"/>
                </a:solidFill>
                <a:latin typeface="+mn-lt"/>
                <a:ea typeface="+mn-ea"/>
                <a:cs typeface="+mn-cs"/>
              </a:rPr>
            </a:br>
            <a:r>
              <a:rPr lang="en-GB" sz="3600" dirty="0">
                <a:solidFill>
                  <a:schemeClr val="bg2"/>
                </a:solidFill>
                <a:latin typeface="+mn-lt"/>
                <a:ea typeface="+mn-ea"/>
                <a:cs typeface="+mn-cs"/>
              </a:rPr>
              <a:t>Start at 9.50am</a:t>
            </a:r>
            <a:br>
              <a:rPr lang="en-GB" sz="3600" dirty="0">
                <a:solidFill>
                  <a:prstClr val="white"/>
                </a:solidFill>
                <a:latin typeface="+mn-lt"/>
                <a:ea typeface="+mn-ea"/>
                <a:cs typeface="+mn-cs"/>
              </a:rPr>
            </a:br>
            <a:r>
              <a:rPr lang="en-GB" sz="3600" dirty="0">
                <a:solidFill>
                  <a:prstClr val="white"/>
                </a:solidFill>
                <a:latin typeface="+mn-lt"/>
                <a:ea typeface="+mn-ea"/>
                <a:cs typeface="+mn-cs"/>
              </a:rPr>
              <a:t> </a:t>
            </a:r>
          </a:p>
        </p:txBody>
      </p:sp>
      <p:sp>
        <p:nvSpPr>
          <p:cNvPr id="3" name="Subtitle 2"/>
          <p:cNvSpPr>
            <a:spLocks noGrp="1"/>
          </p:cNvSpPr>
          <p:nvPr>
            <p:ph type="subTitle" idx="1"/>
          </p:nvPr>
        </p:nvSpPr>
        <p:spPr>
          <a:xfrm>
            <a:off x="5590122" y="4297558"/>
            <a:ext cx="5477071" cy="1431695"/>
          </a:xfrm>
        </p:spPr>
        <p:txBody>
          <a:bodyPr anchor="t">
            <a:normAutofit/>
          </a:bodyPr>
          <a:lstStyle/>
          <a:p>
            <a:endParaRPr lang="en-GB" sz="1600" dirty="0">
              <a:solidFill>
                <a:schemeClr val="bg1"/>
              </a:solidFill>
            </a:endParaRPr>
          </a:p>
          <a:p>
            <a:pPr lvl="0" algn="ctr"/>
            <a:r>
              <a:rPr lang="en-GB" sz="2400" dirty="0">
                <a:solidFill>
                  <a:schemeClr val="bg1">
                    <a:lumMod val="75000"/>
                  </a:schemeClr>
                </a:solidFill>
              </a:rPr>
              <a:t>Justin Whalley</a:t>
            </a:r>
          </a:p>
        </p:txBody>
      </p:sp>
      <p:sp>
        <p:nvSpPr>
          <p:cNvPr id="1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08502"/>
      </p:ext>
    </p:extLst>
  </p:cSld>
  <p:clrMapOvr>
    <a:masterClrMapping/>
  </p:clrMapOvr>
  <mc:AlternateContent xmlns:mc="http://schemas.openxmlformats.org/markup-compatibility/2006" xmlns:p14="http://schemas.microsoft.com/office/powerpoint/2010/main">
    <mc:Choice Requires="p14">
      <p:transition spd="slow" p14:dur="2000" advTm="14596"/>
    </mc:Choice>
    <mc:Fallback xmlns="">
      <p:transition spd="slow" advTm="145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Ankylosing Spondylitis </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fontScale="77500" lnSpcReduction="20000"/>
          </a:bodyPr>
          <a:lstStyle/>
          <a:p>
            <a:r>
              <a:rPr lang="en-GB" sz="2400" dirty="0"/>
              <a:t>Chronic inflammatory disorder  </a:t>
            </a:r>
          </a:p>
          <a:p>
            <a:r>
              <a:rPr lang="en-GB" sz="2400" dirty="0"/>
              <a:t>inflammation and osteoproliferation of the spine and sacroiliac joints </a:t>
            </a:r>
          </a:p>
          <a:p>
            <a:r>
              <a:rPr lang="en-GB" sz="2400" dirty="0"/>
              <a:t>Age of onset 20-30 </a:t>
            </a:r>
          </a:p>
          <a:p>
            <a:r>
              <a:rPr lang="en-GB" sz="2400" dirty="0"/>
              <a:t>Affects men 2x more</a:t>
            </a:r>
          </a:p>
          <a:p>
            <a:r>
              <a:rPr lang="en-GB" sz="2400" dirty="0"/>
              <a:t>Prevalence is 0.1-2%</a:t>
            </a:r>
          </a:p>
          <a:p>
            <a:r>
              <a:rPr lang="en-GB" sz="2400" dirty="0"/>
              <a:t>Affects ~63000 in UK</a:t>
            </a:r>
          </a:p>
          <a:p>
            <a:r>
              <a:rPr lang="en-GB" sz="2400" dirty="0"/>
              <a:t>Complex genetic disorder</a:t>
            </a:r>
          </a:p>
          <a:p>
            <a:r>
              <a:rPr lang="en-GB" sz="2400" dirty="0"/>
              <a:t>Parent-child recurrence risk 7.9%</a:t>
            </a:r>
          </a:p>
          <a:p>
            <a:r>
              <a:rPr lang="en-GB" sz="2400" dirty="0"/>
              <a:t>Heritability of 90%</a:t>
            </a:r>
          </a:p>
          <a:p>
            <a:r>
              <a:rPr lang="en-GB" sz="2400" dirty="0"/>
              <a:t>HLA-B27</a:t>
            </a:r>
          </a:p>
          <a:p>
            <a:r>
              <a:rPr lang="en-GB" sz="2400" dirty="0"/>
              <a:t>Multiple GWAS </a:t>
            </a:r>
          </a:p>
          <a:p>
            <a:r>
              <a:rPr lang="en-GB" sz="2400" dirty="0"/>
              <a:t>48 loci currently associated </a:t>
            </a:r>
          </a:p>
          <a:p>
            <a:r>
              <a:rPr lang="en-GB" sz="2400" dirty="0"/>
              <a:t>Treatments are often ineffective</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10</a:t>
            </a:fld>
            <a:endParaRPr lang="en-GB"/>
          </a:p>
        </p:txBody>
      </p:sp>
      <p:pic>
        <p:nvPicPr>
          <p:cNvPr id="5" name="Picture 2">
            <a:extLst>
              <a:ext uri="{FF2B5EF4-FFF2-40B4-BE49-F238E27FC236}">
                <a16:creationId xmlns:a16="http://schemas.microsoft.com/office/drawing/2014/main" id="{F909EE66-7579-F540-A366-262C7ED2C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005" y="2862608"/>
            <a:ext cx="406330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F491F17E-2835-064A-B5B0-95120BB1D800}"/>
              </a:ext>
            </a:extLst>
          </p:cNvPr>
          <p:cNvSpPr txBox="1"/>
          <p:nvPr/>
        </p:nvSpPr>
        <p:spPr>
          <a:xfrm>
            <a:off x="8643068" y="5607967"/>
            <a:ext cx="3167932" cy="1384995"/>
          </a:xfrm>
          <a:prstGeom prst="rect">
            <a:avLst/>
          </a:prstGeom>
          <a:noFill/>
        </p:spPr>
        <p:txBody>
          <a:bodyPr wrap="square" rtlCol="0">
            <a:spAutoFit/>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err="1"/>
              <a:t>Raychaudhuri</a:t>
            </a:r>
            <a:r>
              <a:rPr lang="en-GB" sz="1200" dirty="0"/>
              <a:t> &amp; </a:t>
            </a:r>
            <a:r>
              <a:rPr lang="en-GB" sz="1200" dirty="0" err="1"/>
              <a:t>Deodhar</a:t>
            </a:r>
            <a:r>
              <a:rPr lang="en-GB" sz="1200" dirty="0"/>
              <a:t> . J </a:t>
            </a:r>
            <a:r>
              <a:rPr lang="en-GB" sz="1200" dirty="0" err="1"/>
              <a:t>Autoimmun</a:t>
            </a:r>
            <a:r>
              <a:rPr lang="en-GB" sz="1200" dirty="0"/>
              <a:t>. 2014</a:t>
            </a:r>
          </a:p>
          <a:p>
            <a:endParaRPr lang="en-GB" sz="1200" dirty="0"/>
          </a:p>
        </p:txBody>
      </p:sp>
    </p:spTree>
    <p:extLst>
      <p:ext uri="{BB962C8B-B14F-4D97-AF65-F5344CB8AC3E}">
        <p14:creationId xmlns:p14="http://schemas.microsoft.com/office/powerpoint/2010/main" val="183954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iPSC Derived Macrophages as a Model</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r>
              <a:rPr lang="en-GB" sz="2400" dirty="0"/>
              <a:t>Many immune cell types are implicated in disease</a:t>
            </a:r>
          </a:p>
          <a:p>
            <a:r>
              <a:rPr lang="en-GB" sz="2400" dirty="0"/>
              <a:t>Unsure which is the most relevant</a:t>
            </a:r>
          </a:p>
          <a:p>
            <a:r>
              <a:rPr lang="en-GB" sz="2400" dirty="0"/>
              <a:t>Strong evidence for monocytes/macrophages and T cells </a:t>
            </a:r>
          </a:p>
          <a:p>
            <a:r>
              <a:rPr lang="en-GB" sz="2400" dirty="0"/>
              <a:t>Primary immune cells difficult to culture and edit</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11</a:t>
            </a:fld>
            <a:endParaRPr lang="en-GB"/>
          </a:p>
        </p:txBody>
      </p:sp>
      <p:sp>
        <p:nvSpPr>
          <p:cNvPr id="6" name="TextBox 5">
            <a:extLst>
              <a:ext uri="{FF2B5EF4-FFF2-40B4-BE49-F238E27FC236}">
                <a16:creationId xmlns:a16="http://schemas.microsoft.com/office/drawing/2014/main" id="{F491F17E-2835-064A-B5B0-95120BB1D800}"/>
              </a:ext>
            </a:extLst>
          </p:cNvPr>
          <p:cNvSpPr txBox="1"/>
          <p:nvPr/>
        </p:nvSpPr>
        <p:spPr>
          <a:xfrm>
            <a:off x="8679419" y="6098693"/>
            <a:ext cx="2972555" cy="646331"/>
          </a:xfrm>
          <a:prstGeom prst="rect">
            <a:avLst/>
          </a:prstGeom>
          <a:noFill/>
        </p:spPr>
        <p:txBody>
          <a:bodyPr wrap="square" rtlCol="0">
            <a:spAutoFit/>
          </a:bodyPr>
          <a:lstStyle/>
          <a:p>
            <a:r>
              <a:rPr lang="en-GB" sz="1200" dirty="0"/>
              <a:t>Limon-Camacho et al. J </a:t>
            </a:r>
            <a:r>
              <a:rPr lang="en-GB" sz="1200" dirty="0" err="1"/>
              <a:t>Rheumatol</a:t>
            </a:r>
            <a:r>
              <a:rPr lang="en-GB" sz="1200" dirty="0"/>
              <a:t> 2012</a:t>
            </a:r>
          </a:p>
          <a:p>
            <a:r>
              <a:rPr lang="en-GB" sz="1200" dirty="0"/>
              <a:t>Wright et al. Ann Rheum Dis 2009</a:t>
            </a:r>
          </a:p>
          <a:p>
            <a:r>
              <a:rPr lang="en-GB" sz="1200" dirty="0"/>
              <a:t>Zambrano-Zaragoza et al. </a:t>
            </a:r>
            <a:r>
              <a:rPr lang="en-GB" sz="1200" dirty="0" err="1"/>
              <a:t>Int</a:t>
            </a:r>
            <a:r>
              <a:rPr lang="en-GB" sz="1200" dirty="0"/>
              <a:t> J Inflam.2013 </a:t>
            </a:r>
          </a:p>
        </p:txBody>
      </p:sp>
      <p:pic>
        <p:nvPicPr>
          <p:cNvPr id="7" name="Picture 2" descr="U:\Review Paper\cells figure.jpg">
            <a:extLst>
              <a:ext uri="{FF2B5EF4-FFF2-40B4-BE49-F238E27FC236}">
                <a16:creationId xmlns:a16="http://schemas.microsoft.com/office/drawing/2014/main" id="{87A3E199-7972-9646-B2AC-0F9319F20C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889" r="9705" b="41528"/>
          <a:stretch/>
        </p:blipFill>
        <p:spPr bwMode="auto">
          <a:xfrm>
            <a:off x="5220072" y="4581128"/>
            <a:ext cx="3207954" cy="19285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U:\Review Paper\cells figure.jpg">
            <a:extLst>
              <a:ext uri="{FF2B5EF4-FFF2-40B4-BE49-F238E27FC236}">
                <a16:creationId xmlns:a16="http://schemas.microsoft.com/office/drawing/2014/main" id="{DEC8418D-BEF9-B249-80FE-80A9F7B240C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980" t="69542" r="17005" b="3473"/>
          <a:stretch/>
        </p:blipFill>
        <p:spPr bwMode="auto">
          <a:xfrm>
            <a:off x="2627784" y="5094586"/>
            <a:ext cx="2014718" cy="9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6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TNFRSF1A</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pPr lvl="1"/>
            <a:r>
              <a:rPr lang="en-GB" dirty="0"/>
              <a:t>Main TNF receptor</a:t>
            </a:r>
          </a:p>
          <a:p>
            <a:pPr lvl="1"/>
            <a:r>
              <a:rPr lang="en-GB" dirty="0"/>
              <a:t>Fine mapped to 6 SNPs</a:t>
            </a:r>
          </a:p>
          <a:p>
            <a:pPr lvl="1"/>
            <a:r>
              <a:rPr lang="en-GB" dirty="0"/>
              <a:t>rs887477 and rs11064145</a:t>
            </a:r>
          </a:p>
          <a:p>
            <a:pPr lvl="1"/>
            <a:r>
              <a:rPr lang="en-GB" dirty="0"/>
              <a:t>In regions of open chromatin and predicted enhancers</a:t>
            </a:r>
          </a:p>
          <a:p>
            <a:pPr lvl="1"/>
            <a:r>
              <a:rPr lang="en-GB" dirty="0"/>
              <a:t> KO TNFRSF1A, two enhancers</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12</a:t>
            </a:fld>
            <a:endParaRPr lang="en-GB"/>
          </a:p>
        </p:txBody>
      </p:sp>
      <p:pic>
        <p:nvPicPr>
          <p:cNvPr id="9" name="Picture 2">
            <a:extLst>
              <a:ext uri="{FF2B5EF4-FFF2-40B4-BE49-F238E27FC236}">
                <a16:creationId xmlns:a16="http://schemas.microsoft.com/office/drawing/2014/main" id="{A2C59FA7-DAD2-3D4D-89B5-E5ADA5AF9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 b="87780"/>
          <a:stretch/>
        </p:blipFill>
        <p:spPr bwMode="auto">
          <a:xfrm>
            <a:off x="1499674" y="4221088"/>
            <a:ext cx="6435470" cy="196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5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Designing guide RNAs: KO Strategy</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13</a:t>
            </a:fld>
            <a:endParaRPr lang="en-GB"/>
          </a:p>
        </p:txBody>
      </p:sp>
      <p:pic>
        <p:nvPicPr>
          <p:cNvPr id="8" name="Picture 2">
            <a:extLst>
              <a:ext uri="{FF2B5EF4-FFF2-40B4-BE49-F238E27FC236}">
                <a16:creationId xmlns:a16="http://schemas.microsoft.com/office/drawing/2014/main" id="{C2DCD0D6-28DA-164C-B096-BFCE95A04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2415978"/>
            <a:ext cx="8424863"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82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PCR amplification</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14</a:t>
            </a:fld>
            <a:endParaRPr lang="en-GB"/>
          </a:p>
        </p:txBody>
      </p:sp>
      <p:pic>
        <p:nvPicPr>
          <p:cNvPr id="5" name="Picture 4" descr="pcranim2">
            <a:extLst>
              <a:ext uri="{FF2B5EF4-FFF2-40B4-BE49-F238E27FC236}">
                <a16:creationId xmlns:a16="http://schemas.microsoft.com/office/drawing/2014/main" id="{4C890849-D3B7-8E4B-8446-12220093DA6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0214" y="402336"/>
            <a:ext cx="2857500" cy="57150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715BCE-FF66-DB4B-8EF8-DD29F770A476}"/>
              </a:ext>
            </a:extLst>
          </p:cNvPr>
          <p:cNvPicPr>
            <a:picLocks noChangeAspect="1"/>
          </p:cNvPicPr>
          <p:nvPr/>
        </p:nvPicPr>
        <p:blipFill>
          <a:blip r:embed="rId4"/>
          <a:stretch>
            <a:fillRect/>
          </a:stretch>
        </p:blipFill>
        <p:spPr>
          <a:xfrm>
            <a:off x="838374" y="4553012"/>
            <a:ext cx="1151301" cy="213715"/>
          </a:xfrm>
          <a:prstGeom prst="rect">
            <a:avLst/>
          </a:prstGeom>
        </p:spPr>
      </p:pic>
      <p:pic>
        <p:nvPicPr>
          <p:cNvPr id="7" name="Picture 6">
            <a:extLst>
              <a:ext uri="{FF2B5EF4-FFF2-40B4-BE49-F238E27FC236}">
                <a16:creationId xmlns:a16="http://schemas.microsoft.com/office/drawing/2014/main" id="{2BA06352-6798-864A-B585-E8483A99EAA9}"/>
              </a:ext>
            </a:extLst>
          </p:cNvPr>
          <p:cNvPicPr>
            <a:picLocks noChangeAspect="1"/>
          </p:cNvPicPr>
          <p:nvPr/>
        </p:nvPicPr>
        <p:blipFill>
          <a:blip r:embed="rId5"/>
          <a:stretch>
            <a:fillRect/>
          </a:stretch>
        </p:blipFill>
        <p:spPr>
          <a:xfrm>
            <a:off x="969004" y="5093653"/>
            <a:ext cx="434323" cy="261973"/>
          </a:xfrm>
          <a:prstGeom prst="rect">
            <a:avLst/>
          </a:prstGeom>
        </p:spPr>
      </p:pic>
      <p:pic>
        <p:nvPicPr>
          <p:cNvPr id="9" name="Picture 8">
            <a:extLst>
              <a:ext uri="{FF2B5EF4-FFF2-40B4-BE49-F238E27FC236}">
                <a16:creationId xmlns:a16="http://schemas.microsoft.com/office/drawing/2014/main" id="{FB5CE3F9-10BB-4A41-BF6E-AB7453B151AB}"/>
              </a:ext>
            </a:extLst>
          </p:cNvPr>
          <p:cNvPicPr>
            <a:picLocks noChangeAspect="1"/>
          </p:cNvPicPr>
          <p:nvPr/>
        </p:nvPicPr>
        <p:blipFill>
          <a:blip r:embed="rId6"/>
          <a:stretch>
            <a:fillRect/>
          </a:stretch>
        </p:blipFill>
        <p:spPr>
          <a:xfrm>
            <a:off x="1598920" y="5544671"/>
            <a:ext cx="324019" cy="275761"/>
          </a:xfrm>
          <a:prstGeom prst="rect">
            <a:avLst/>
          </a:prstGeom>
        </p:spPr>
      </p:pic>
      <p:pic>
        <p:nvPicPr>
          <p:cNvPr id="10" name="Picture 9">
            <a:extLst>
              <a:ext uri="{FF2B5EF4-FFF2-40B4-BE49-F238E27FC236}">
                <a16:creationId xmlns:a16="http://schemas.microsoft.com/office/drawing/2014/main" id="{C3FC683B-71AA-5042-89F5-66B8440F10B3}"/>
              </a:ext>
            </a:extLst>
          </p:cNvPr>
          <p:cNvPicPr>
            <a:picLocks noChangeAspect="1"/>
          </p:cNvPicPr>
          <p:nvPr/>
        </p:nvPicPr>
        <p:blipFill>
          <a:blip r:embed="rId7"/>
          <a:stretch>
            <a:fillRect/>
          </a:stretch>
        </p:blipFill>
        <p:spPr>
          <a:xfrm>
            <a:off x="1459781" y="5093653"/>
            <a:ext cx="585992" cy="330913"/>
          </a:xfrm>
          <a:prstGeom prst="rect">
            <a:avLst/>
          </a:prstGeom>
        </p:spPr>
      </p:pic>
      <p:pic>
        <p:nvPicPr>
          <p:cNvPr id="11" name="Picture 10">
            <a:extLst>
              <a:ext uri="{FF2B5EF4-FFF2-40B4-BE49-F238E27FC236}">
                <a16:creationId xmlns:a16="http://schemas.microsoft.com/office/drawing/2014/main" id="{B588FB54-1897-3B4A-89DE-97284B9D259A}"/>
              </a:ext>
            </a:extLst>
          </p:cNvPr>
          <p:cNvPicPr>
            <a:picLocks noChangeAspect="1"/>
          </p:cNvPicPr>
          <p:nvPr/>
        </p:nvPicPr>
        <p:blipFill>
          <a:blip r:embed="rId8"/>
          <a:stretch>
            <a:fillRect/>
          </a:stretch>
        </p:blipFill>
        <p:spPr>
          <a:xfrm rot="10800000">
            <a:off x="903689" y="4447898"/>
            <a:ext cx="1075467" cy="186139"/>
          </a:xfrm>
          <a:prstGeom prst="rect">
            <a:avLst/>
          </a:prstGeom>
        </p:spPr>
      </p:pic>
      <p:sp>
        <p:nvSpPr>
          <p:cNvPr id="12" name="TextBox 11">
            <a:extLst>
              <a:ext uri="{FF2B5EF4-FFF2-40B4-BE49-F238E27FC236}">
                <a16:creationId xmlns:a16="http://schemas.microsoft.com/office/drawing/2014/main" id="{17D14B03-9305-3845-99CE-332EAB7C19EB}"/>
              </a:ext>
            </a:extLst>
          </p:cNvPr>
          <p:cNvSpPr txBox="1"/>
          <p:nvPr/>
        </p:nvSpPr>
        <p:spPr>
          <a:xfrm>
            <a:off x="2026810" y="4447898"/>
            <a:ext cx="2549865" cy="307777"/>
          </a:xfrm>
          <a:prstGeom prst="rect">
            <a:avLst/>
          </a:prstGeom>
          <a:noFill/>
        </p:spPr>
        <p:txBody>
          <a:bodyPr wrap="none" rtlCol="0">
            <a:spAutoFit/>
          </a:bodyPr>
          <a:lstStyle/>
          <a:p>
            <a:r>
              <a:rPr lang="en-US" sz="1400" dirty="0"/>
              <a:t>DNA strand made of nucleotides</a:t>
            </a:r>
          </a:p>
        </p:txBody>
      </p:sp>
      <p:sp>
        <p:nvSpPr>
          <p:cNvPr id="13" name="TextBox 12">
            <a:extLst>
              <a:ext uri="{FF2B5EF4-FFF2-40B4-BE49-F238E27FC236}">
                <a16:creationId xmlns:a16="http://schemas.microsoft.com/office/drawing/2014/main" id="{176E708F-49A8-E44E-81D4-668070FC75C2}"/>
              </a:ext>
            </a:extLst>
          </p:cNvPr>
          <p:cNvSpPr txBox="1"/>
          <p:nvPr/>
        </p:nvSpPr>
        <p:spPr>
          <a:xfrm>
            <a:off x="2026810" y="5058950"/>
            <a:ext cx="2363980" cy="307777"/>
          </a:xfrm>
          <a:prstGeom prst="rect">
            <a:avLst/>
          </a:prstGeom>
          <a:noFill/>
        </p:spPr>
        <p:txBody>
          <a:bodyPr wrap="none" rtlCol="0">
            <a:spAutoFit/>
          </a:bodyPr>
          <a:lstStyle/>
          <a:p>
            <a:r>
              <a:rPr lang="en-US" sz="1400" dirty="0"/>
              <a:t>Primers (forward and reverse)</a:t>
            </a:r>
          </a:p>
        </p:txBody>
      </p:sp>
      <p:sp>
        <p:nvSpPr>
          <p:cNvPr id="14" name="TextBox 13">
            <a:extLst>
              <a:ext uri="{FF2B5EF4-FFF2-40B4-BE49-F238E27FC236}">
                <a16:creationId xmlns:a16="http://schemas.microsoft.com/office/drawing/2014/main" id="{54758EBB-8CA3-0C4D-A595-775D09DC00AA}"/>
              </a:ext>
            </a:extLst>
          </p:cNvPr>
          <p:cNvSpPr txBox="1"/>
          <p:nvPr/>
        </p:nvSpPr>
        <p:spPr>
          <a:xfrm>
            <a:off x="2026810" y="5528662"/>
            <a:ext cx="2421176" cy="307777"/>
          </a:xfrm>
          <a:prstGeom prst="rect">
            <a:avLst/>
          </a:prstGeom>
          <a:noFill/>
        </p:spPr>
        <p:txBody>
          <a:bodyPr wrap="none" rtlCol="0">
            <a:spAutoFit/>
          </a:bodyPr>
          <a:lstStyle/>
          <a:p>
            <a:r>
              <a:rPr lang="en-US" sz="1400" i="1" dirty="0" err="1"/>
              <a:t>Taq</a:t>
            </a:r>
            <a:r>
              <a:rPr lang="en-US" sz="1400" dirty="0"/>
              <a:t> DNA polymerase (enzyme)</a:t>
            </a:r>
          </a:p>
        </p:txBody>
      </p:sp>
      <p:pic>
        <p:nvPicPr>
          <p:cNvPr id="15" name="Picture 2" descr="https://www.thermofisher.com/uk/en/home/life-science/cloning/cloning-learning-center/invitrogen-school-of-molecular-biology/pcr-education/pcr-reagents-enzymes/pcr-basics/_jcr_content/MainParsys/image_af69/backgroundimg.img.jpg/1500206185170.jpg">
            <a:extLst>
              <a:ext uri="{FF2B5EF4-FFF2-40B4-BE49-F238E27FC236}">
                <a16:creationId xmlns:a16="http://schemas.microsoft.com/office/drawing/2014/main" id="{01C3A5C7-FA2F-E549-B967-C81F76F744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145" y="1564761"/>
            <a:ext cx="4311258" cy="22851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9074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15</a:t>
            </a:fld>
            <a:endParaRPr lang="en-GB"/>
          </a:p>
        </p:txBody>
      </p:sp>
    </p:spTree>
    <p:extLst>
      <p:ext uri="{BB962C8B-B14F-4D97-AF65-F5344CB8AC3E}">
        <p14:creationId xmlns:p14="http://schemas.microsoft.com/office/powerpoint/2010/main" val="167361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5600" y="1105351"/>
            <a:ext cx="5631591" cy="3023981"/>
          </a:xfrm>
        </p:spPr>
        <p:txBody>
          <a:bodyPr anchor="ctr">
            <a:normAutofit fontScale="90000"/>
          </a:bodyPr>
          <a:lstStyle/>
          <a:p>
            <a:pPr algn="ctr"/>
            <a:r>
              <a:rPr lang="en-GB" sz="3600" dirty="0">
                <a:solidFill>
                  <a:prstClr val="white"/>
                </a:solidFill>
                <a:latin typeface="+mn-lt"/>
                <a:ea typeface="+mn-ea"/>
                <a:cs typeface="+mn-cs"/>
              </a:rPr>
              <a:t>Genomics Medicine and Statistics</a:t>
            </a:r>
            <a:br>
              <a:rPr lang="en-GB" sz="3600" dirty="0">
                <a:solidFill>
                  <a:prstClr val="white"/>
                </a:solidFill>
                <a:latin typeface="+mn-lt"/>
                <a:ea typeface="+mn-ea"/>
                <a:cs typeface="+mn-cs"/>
              </a:rPr>
            </a:br>
            <a:br>
              <a:rPr lang="en-GB" sz="3600" dirty="0">
                <a:solidFill>
                  <a:prstClr val="white"/>
                </a:solidFill>
                <a:latin typeface="+mn-lt"/>
                <a:ea typeface="+mn-ea"/>
                <a:cs typeface="+mn-cs"/>
              </a:rPr>
            </a:br>
            <a:br>
              <a:rPr lang="en-GB" sz="3600" dirty="0">
                <a:solidFill>
                  <a:prstClr val="white"/>
                </a:solidFill>
                <a:latin typeface="+mn-lt"/>
                <a:ea typeface="+mn-ea"/>
                <a:cs typeface="+mn-cs"/>
              </a:rPr>
            </a:br>
            <a:r>
              <a:rPr lang="en-GB" sz="3600" dirty="0">
                <a:solidFill>
                  <a:schemeClr val="bg2"/>
                </a:solidFill>
                <a:latin typeface="+mn-lt"/>
                <a:ea typeface="+mn-ea"/>
                <a:cs typeface="+mn-cs"/>
              </a:rPr>
              <a:t>DAY 1: Introduction to Statistics for Genomics</a:t>
            </a:r>
            <a:br>
              <a:rPr lang="en-GB" sz="3600" dirty="0">
                <a:solidFill>
                  <a:prstClr val="white"/>
                </a:solidFill>
                <a:latin typeface="+mn-lt"/>
                <a:ea typeface="+mn-ea"/>
                <a:cs typeface="+mn-cs"/>
              </a:rPr>
            </a:br>
            <a:r>
              <a:rPr lang="en-GB" sz="3600" dirty="0">
                <a:solidFill>
                  <a:prstClr val="white"/>
                </a:solidFill>
                <a:latin typeface="+mn-lt"/>
                <a:ea typeface="+mn-ea"/>
                <a:cs typeface="+mn-cs"/>
              </a:rPr>
              <a:t> </a:t>
            </a:r>
          </a:p>
        </p:txBody>
      </p:sp>
      <p:sp>
        <p:nvSpPr>
          <p:cNvPr id="3" name="Subtitle 2"/>
          <p:cNvSpPr>
            <a:spLocks noGrp="1"/>
          </p:cNvSpPr>
          <p:nvPr>
            <p:ph type="subTitle" idx="1"/>
          </p:nvPr>
        </p:nvSpPr>
        <p:spPr>
          <a:xfrm>
            <a:off x="5590122" y="4297558"/>
            <a:ext cx="5477071" cy="1431695"/>
          </a:xfrm>
        </p:spPr>
        <p:txBody>
          <a:bodyPr anchor="t">
            <a:normAutofit/>
          </a:bodyPr>
          <a:lstStyle/>
          <a:p>
            <a:endParaRPr lang="en-GB" sz="1600" dirty="0">
              <a:solidFill>
                <a:schemeClr val="bg1"/>
              </a:solidFill>
            </a:endParaRPr>
          </a:p>
          <a:p>
            <a:pPr lvl="0" algn="ctr"/>
            <a:r>
              <a:rPr lang="en-GB" sz="2400" dirty="0">
                <a:solidFill>
                  <a:schemeClr val="bg1">
                    <a:lumMod val="75000"/>
                  </a:schemeClr>
                </a:solidFill>
              </a:rPr>
              <a:t>Justin Whalley</a:t>
            </a:r>
          </a:p>
        </p:txBody>
      </p:sp>
      <p:sp>
        <p:nvSpPr>
          <p:cNvPr id="1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39506"/>
      </p:ext>
    </p:extLst>
  </p:cSld>
  <p:clrMapOvr>
    <a:masterClrMapping/>
  </p:clrMapOvr>
  <mc:AlternateContent xmlns:mc="http://schemas.openxmlformats.org/markup-compatibility/2006" xmlns:p14="http://schemas.microsoft.com/office/powerpoint/2010/main">
    <mc:Choice Requires="p14">
      <p:transition spd="slow" p14:dur="2000" advTm="14596"/>
    </mc:Choice>
    <mc:Fallback xmlns="">
      <p:transition spd="slow" advTm="145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3</a:t>
            </a:fld>
            <a:endParaRPr lang="en-GB"/>
          </a:p>
        </p:txBody>
      </p:sp>
      <p:sp>
        <p:nvSpPr>
          <p:cNvPr id="6" name="Title 5">
            <a:extLst>
              <a:ext uri="{FF2B5EF4-FFF2-40B4-BE49-F238E27FC236}">
                <a16:creationId xmlns:a16="http://schemas.microsoft.com/office/drawing/2014/main" id="{821EB1AA-9064-C047-84EB-D0B79AF2EF0E}"/>
              </a:ext>
            </a:extLst>
          </p:cNvPr>
          <p:cNvSpPr>
            <a:spLocks noGrp="1"/>
          </p:cNvSpPr>
          <p:nvPr>
            <p:ph type="title"/>
          </p:nvPr>
        </p:nvSpPr>
        <p:spPr/>
        <p:txBody>
          <a:bodyPr/>
          <a:lstStyle/>
          <a:p>
            <a:r>
              <a:rPr lang="en-GB" dirty="0"/>
              <a:t>Recommended reading</a:t>
            </a:r>
          </a:p>
        </p:txBody>
      </p:sp>
      <p:pic>
        <p:nvPicPr>
          <p:cNvPr id="16" name="Picture 15">
            <a:extLst>
              <a:ext uri="{FF2B5EF4-FFF2-40B4-BE49-F238E27FC236}">
                <a16:creationId xmlns:a16="http://schemas.microsoft.com/office/drawing/2014/main" id="{F09CADEE-EF41-124F-92B3-BEA50D72D69F}"/>
              </a:ext>
            </a:extLst>
          </p:cNvPr>
          <p:cNvPicPr>
            <a:picLocks noChangeAspect="1"/>
          </p:cNvPicPr>
          <p:nvPr/>
        </p:nvPicPr>
        <p:blipFill>
          <a:blip r:embed="rId3"/>
          <a:stretch>
            <a:fillRect/>
          </a:stretch>
        </p:blipFill>
        <p:spPr>
          <a:xfrm>
            <a:off x="6660262" y="0"/>
            <a:ext cx="4262460" cy="6858000"/>
          </a:xfrm>
          <a:prstGeom prst="rect">
            <a:avLst/>
          </a:prstGeom>
        </p:spPr>
      </p:pic>
    </p:spTree>
    <p:extLst>
      <p:ext uri="{BB962C8B-B14F-4D97-AF65-F5344CB8AC3E}">
        <p14:creationId xmlns:p14="http://schemas.microsoft.com/office/powerpoint/2010/main" val="128383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869148" y="402336"/>
            <a:ext cx="10767329" cy="1111262"/>
          </a:xfrm>
        </p:spPr>
        <p:txBody>
          <a:bodyPr>
            <a:normAutofit/>
          </a:bodyPr>
          <a:lstStyle/>
          <a:p>
            <a:r>
              <a:rPr lang="en-GB" sz="3600" cap="none" dirty="0">
                <a:latin typeface="+mn-lt"/>
              </a:rPr>
              <a:t>Modern non-African humans contain Neanderthal DNA fragments in their genomes</a:t>
            </a: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4</a:t>
            </a:fld>
            <a:endParaRPr lang="en-GB"/>
          </a:p>
        </p:txBody>
      </p:sp>
      <p:pic>
        <p:nvPicPr>
          <p:cNvPr id="5" name="Picture 4">
            <a:extLst>
              <a:ext uri="{FF2B5EF4-FFF2-40B4-BE49-F238E27FC236}">
                <a16:creationId xmlns:a16="http://schemas.microsoft.com/office/drawing/2014/main" id="{04AE2B31-307B-6446-8D8D-A516C50F2766}"/>
              </a:ext>
            </a:extLst>
          </p:cNvPr>
          <p:cNvPicPr>
            <a:picLocks noChangeAspect="1"/>
          </p:cNvPicPr>
          <p:nvPr/>
        </p:nvPicPr>
        <p:blipFill>
          <a:blip r:embed="rId3"/>
          <a:srcRect/>
          <a:stretch/>
        </p:blipFill>
        <p:spPr>
          <a:xfrm>
            <a:off x="567177" y="1847465"/>
            <a:ext cx="6102104" cy="3304524"/>
          </a:xfrm>
          <a:prstGeom prst="rect">
            <a:avLst/>
          </a:prstGeom>
        </p:spPr>
      </p:pic>
      <p:grpSp>
        <p:nvGrpSpPr>
          <p:cNvPr id="26" name="Group 25">
            <a:extLst>
              <a:ext uri="{FF2B5EF4-FFF2-40B4-BE49-F238E27FC236}">
                <a16:creationId xmlns:a16="http://schemas.microsoft.com/office/drawing/2014/main" id="{811253C8-BD81-C945-B6D8-FE8DF3D2A0D8}"/>
              </a:ext>
            </a:extLst>
          </p:cNvPr>
          <p:cNvGrpSpPr/>
          <p:nvPr/>
        </p:nvGrpSpPr>
        <p:grpSpPr>
          <a:xfrm>
            <a:off x="6928938" y="1759918"/>
            <a:ext cx="4814957" cy="3233252"/>
            <a:chOff x="7032175" y="1759918"/>
            <a:chExt cx="4814957" cy="3233252"/>
          </a:xfrm>
        </p:grpSpPr>
        <p:sp>
          <p:nvSpPr>
            <p:cNvPr id="11" name="TextBox 10">
              <a:extLst>
                <a:ext uri="{FF2B5EF4-FFF2-40B4-BE49-F238E27FC236}">
                  <a16:creationId xmlns:a16="http://schemas.microsoft.com/office/drawing/2014/main" id="{662A0579-173F-C345-82A8-C0C4F4C5CF7B}"/>
                </a:ext>
              </a:extLst>
            </p:cNvPr>
            <p:cNvSpPr txBox="1"/>
            <p:nvPr/>
          </p:nvSpPr>
          <p:spPr>
            <a:xfrm>
              <a:off x="7032175" y="4587120"/>
              <a:ext cx="1492716" cy="400110"/>
            </a:xfrm>
            <a:prstGeom prst="rect">
              <a:avLst/>
            </a:prstGeom>
            <a:noFill/>
          </p:spPr>
          <p:txBody>
            <a:bodyPr wrap="none" rtlCol="0">
              <a:spAutoFit/>
            </a:bodyPr>
            <a:lstStyle/>
            <a:p>
              <a:r>
                <a:rPr lang="en-GB" sz="2000" dirty="0"/>
                <a:t>Neanderthal</a:t>
              </a:r>
            </a:p>
          </p:txBody>
        </p:sp>
        <p:sp>
          <p:nvSpPr>
            <p:cNvPr id="12" name="TextBox 11">
              <a:extLst>
                <a:ext uri="{FF2B5EF4-FFF2-40B4-BE49-F238E27FC236}">
                  <a16:creationId xmlns:a16="http://schemas.microsoft.com/office/drawing/2014/main" id="{C16C24A8-250F-DA48-A8FC-F005E90FE7AF}"/>
                </a:ext>
              </a:extLst>
            </p:cNvPr>
            <p:cNvSpPr txBox="1"/>
            <p:nvPr/>
          </p:nvSpPr>
          <p:spPr>
            <a:xfrm>
              <a:off x="9167155" y="4587120"/>
              <a:ext cx="926344" cy="400110"/>
            </a:xfrm>
            <a:prstGeom prst="rect">
              <a:avLst/>
            </a:prstGeom>
            <a:noFill/>
          </p:spPr>
          <p:txBody>
            <a:bodyPr wrap="none" rtlCol="0">
              <a:spAutoFit/>
            </a:bodyPr>
            <a:lstStyle/>
            <a:p>
              <a:r>
                <a:rPr lang="en-GB" sz="2000" dirty="0"/>
                <a:t>African</a:t>
              </a:r>
            </a:p>
          </p:txBody>
        </p:sp>
        <p:sp>
          <p:nvSpPr>
            <p:cNvPr id="13" name="TextBox 12">
              <a:extLst>
                <a:ext uri="{FF2B5EF4-FFF2-40B4-BE49-F238E27FC236}">
                  <a16:creationId xmlns:a16="http://schemas.microsoft.com/office/drawing/2014/main" id="{54459F87-3E49-7242-AA6D-67D2274DF3BC}"/>
                </a:ext>
              </a:extLst>
            </p:cNvPr>
            <p:cNvSpPr txBox="1"/>
            <p:nvPr/>
          </p:nvSpPr>
          <p:spPr>
            <a:xfrm>
              <a:off x="10407827" y="4593060"/>
              <a:ext cx="1439305" cy="400110"/>
            </a:xfrm>
            <a:prstGeom prst="rect">
              <a:avLst/>
            </a:prstGeom>
            <a:noFill/>
          </p:spPr>
          <p:txBody>
            <a:bodyPr wrap="none" rtlCol="0">
              <a:spAutoFit/>
            </a:bodyPr>
            <a:lstStyle/>
            <a:p>
              <a:r>
                <a:rPr lang="en-GB" sz="2000" dirty="0"/>
                <a:t>Non-African</a:t>
              </a:r>
            </a:p>
          </p:txBody>
        </p:sp>
        <p:grpSp>
          <p:nvGrpSpPr>
            <p:cNvPr id="21" name="Group 20">
              <a:extLst>
                <a:ext uri="{FF2B5EF4-FFF2-40B4-BE49-F238E27FC236}">
                  <a16:creationId xmlns:a16="http://schemas.microsoft.com/office/drawing/2014/main" id="{8C9F456D-3513-6D4A-BE89-A17F2ABFD287}"/>
                </a:ext>
              </a:extLst>
            </p:cNvPr>
            <p:cNvGrpSpPr/>
            <p:nvPr/>
          </p:nvGrpSpPr>
          <p:grpSpPr>
            <a:xfrm rot="5400000">
              <a:off x="7996647" y="1520077"/>
              <a:ext cx="2833143" cy="3312826"/>
              <a:chOff x="5418055" y="1740717"/>
              <a:chExt cx="2833143" cy="3312826"/>
            </a:xfrm>
          </p:grpSpPr>
          <p:cxnSp>
            <p:nvCxnSpPr>
              <p:cNvPr id="8" name="Straight Connector 7">
                <a:extLst>
                  <a:ext uri="{FF2B5EF4-FFF2-40B4-BE49-F238E27FC236}">
                    <a16:creationId xmlns:a16="http://schemas.microsoft.com/office/drawing/2014/main" id="{29B89D40-D12C-174A-9430-04B5EFAD1CF1}"/>
                  </a:ext>
                </a:extLst>
              </p:cNvPr>
              <p:cNvCxnSpPr>
                <a:cxnSpLocks/>
              </p:cNvCxnSpPr>
              <p:nvPr/>
            </p:nvCxnSpPr>
            <p:spPr>
              <a:xfrm rot="16200000" flipH="1">
                <a:off x="6152573" y="2954919"/>
                <a:ext cx="1364106" cy="2833141"/>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185852A9-22AB-4541-93CF-AD805BB43914}"/>
                  </a:ext>
                </a:extLst>
              </p:cNvPr>
              <p:cNvCxnSpPr>
                <a:cxnSpLocks/>
              </p:cNvCxnSpPr>
              <p:nvPr/>
            </p:nvCxnSpPr>
            <p:spPr>
              <a:xfrm rot="16200000">
                <a:off x="5860266" y="1298507"/>
                <a:ext cx="1948721" cy="2833141"/>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A6811A6-8CFB-1246-B848-8F1F141904E9}"/>
                  </a:ext>
                </a:extLst>
              </p:cNvPr>
              <p:cNvCxnSpPr>
                <a:cxnSpLocks/>
              </p:cNvCxnSpPr>
              <p:nvPr/>
            </p:nvCxnSpPr>
            <p:spPr>
              <a:xfrm rot="16200000" flipH="1">
                <a:off x="7412884" y="2254661"/>
                <a:ext cx="497819" cy="117880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8BBCF72-670C-F346-9C6C-0F3BF823CBDB}"/>
                  </a:ext>
                </a:extLst>
              </p:cNvPr>
              <p:cNvCxnSpPr>
                <a:cxnSpLocks/>
              </p:cNvCxnSpPr>
              <p:nvPr/>
            </p:nvCxnSpPr>
            <p:spPr>
              <a:xfrm rot="16200000">
                <a:off x="6444881" y="3457090"/>
                <a:ext cx="2653259" cy="0"/>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grpSp>
        <p:sp>
          <p:nvSpPr>
            <p:cNvPr id="17" name="TextBox 16">
              <a:extLst>
                <a:ext uri="{FF2B5EF4-FFF2-40B4-BE49-F238E27FC236}">
                  <a16:creationId xmlns:a16="http://schemas.microsoft.com/office/drawing/2014/main" id="{24F42381-F6EB-B344-9BCE-24C7F61E35F2}"/>
                </a:ext>
              </a:extLst>
            </p:cNvPr>
            <p:cNvSpPr txBox="1"/>
            <p:nvPr/>
          </p:nvSpPr>
          <p:spPr>
            <a:xfrm>
              <a:off x="7963460" y="3484979"/>
              <a:ext cx="2128696" cy="646331"/>
            </a:xfrm>
            <a:prstGeom prst="rect">
              <a:avLst/>
            </a:prstGeom>
            <a:noFill/>
          </p:spPr>
          <p:txBody>
            <a:bodyPr wrap="square" rtlCol="0">
              <a:spAutoFit/>
            </a:bodyPr>
            <a:lstStyle/>
            <a:p>
              <a:pPr algn="ctr"/>
              <a:r>
                <a:rPr lang="en-GB" dirty="0">
                  <a:solidFill>
                    <a:schemeClr val="accent2"/>
                  </a:solidFill>
                </a:rPr>
                <a:t>Interbreeding</a:t>
              </a:r>
            </a:p>
            <a:p>
              <a:pPr algn="ctr"/>
              <a:r>
                <a:rPr lang="en-GB" dirty="0">
                  <a:solidFill>
                    <a:schemeClr val="accent2"/>
                  </a:solidFill>
                </a:rPr>
                <a:t>~50,000 years ago</a:t>
              </a:r>
            </a:p>
          </p:txBody>
        </p:sp>
      </p:grpSp>
      <p:grpSp>
        <p:nvGrpSpPr>
          <p:cNvPr id="25" name="Group 24">
            <a:extLst>
              <a:ext uri="{FF2B5EF4-FFF2-40B4-BE49-F238E27FC236}">
                <a16:creationId xmlns:a16="http://schemas.microsoft.com/office/drawing/2014/main" id="{4C16EDA3-CF1F-4142-9020-744FB451CBB8}"/>
              </a:ext>
            </a:extLst>
          </p:cNvPr>
          <p:cNvGrpSpPr/>
          <p:nvPr/>
        </p:nvGrpSpPr>
        <p:grpSpPr>
          <a:xfrm>
            <a:off x="10222922" y="4975971"/>
            <a:ext cx="1545936" cy="1335946"/>
            <a:chOff x="10326159" y="4975971"/>
            <a:chExt cx="1545936" cy="1335946"/>
          </a:xfrm>
        </p:grpSpPr>
        <p:sp>
          <p:nvSpPr>
            <p:cNvPr id="15" name="TextBox 14">
              <a:extLst>
                <a:ext uri="{FF2B5EF4-FFF2-40B4-BE49-F238E27FC236}">
                  <a16:creationId xmlns:a16="http://schemas.microsoft.com/office/drawing/2014/main" id="{AA1D37E5-9826-EF4E-B751-4DD4C77F7CBD}"/>
                </a:ext>
              </a:extLst>
            </p:cNvPr>
            <p:cNvSpPr txBox="1"/>
            <p:nvPr/>
          </p:nvSpPr>
          <p:spPr>
            <a:xfrm>
              <a:off x="10326159" y="5296254"/>
              <a:ext cx="1545936" cy="1015663"/>
            </a:xfrm>
            <a:prstGeom prst="rect">
              <a:avLst/>
            </a:prstGeom>
            <a:noFill/>
          </p:spPr>
          <p:txBody>
            <a:bodyPr wrap="none" rtlCol="0">
              <a:spAutoFit/>
            </a:bodyPr>
            <a:lstStyle/>
            <a:p>
              <a:pPr algn="ctr"/>
              <a:r>
                <a:rPr lang="en-GB" sz="2000" dirty="0">
                  <a:solidFill>
                    <a:schemeClr val="accent2"/>
                  </a:solidFill>
                  <a:sym typeface="Wingdings" pitchFamily="2" charset="2"/>
                </a:rPr>
                <a:t>1.5~4% </a:t>
              </a:r>
            </a:p>
            <a:p>
              <a:pPr algn="ctr"/>
              <a:r>
                <a:rPr lang="en-GB" sz="2000" dirty="0">
                  <a:solidFill>
                    <a:schemeClr val="accent2"/>
                  </a:solidFill>
                  <a:sym typeface="Wingdings" pitchFamily="2" charset="2"/>
                </a:rPr>
                <a:t>Neanderthal </a:t>
              </a:r>
            </a:p>
            <a:p>
              <a:pPr algn="ctr"/>
              <a:r>
                <a:rPr lang="en-GB" sz="2000" dirty="0">
                  <a:solidFill>
                    <a:schemeClr val="accent2"/>
                  </a:solidFill>
                  <a:sym typeface="Wingdings" pitchFamily="2" charset="2"/>
                </a:rPr>
                <a:t>ancestry</a:t>
              </a:r>
              <a:endParaRPr lang="en-GB" sz="2000" dirty="0">
                <a:solidFill>
                  <a:schemeClr val="accent2"/>
                </a:solidFill>
              </a:endParaRPr>
            </a:p>
          </p:txBody>
        </p:sp>
        <p:cxnSp>
          <p:nvCxnSpPr>
            <p:cNvPr id="23" name="Straight Arrow Connector 22">
              <a:extLst>
                <a:ext uri="{FF2B5EF4-FFF2-40B4-BE49-F238E27FC236}">
                  <a16:creationId xmlns:a16="http://schemas.microsoft.com/office/drawing/2014/main" id="{E35636F4-FEC9-A649-9909-A8D720B12B7A}"/>
                </a:ext>
              </a:extLst>
            </p:cNvPr>
            <p:cNvCxnSpPr>
              <a:cxnSpLocks/>
            </p:cNvCxnSpPr>
            <p:nvPr/>
          </p:nvCxnSpPr>
          <p:spPr>
            <a:xfrm>
              <a:off x="11027603" y="4975971"/>
              <a:ext cx="0" cy="335031"/>
            </a:xfrm>
            <a:prstGeom prst="straightConnector1">
              <a:avLst/>
            </a:prstGeom>
            <a:ln w="12700">
              <a:solidFill>
                <a:schemeClr val="tx1"/>
              </a:solidFill>
              <a:tailEnd type="triangle"/>
            </a:ln>
          </p:spPr>
          <p:style>
            <a:lnRef idx="2">
              <a:schemeClr val="accent2"/>
            </a:lnRef>
            <a:fillRef idx="0">
              <a:schemeClr val="accent2"/>
            </a:fillRef>
            <a:effectRef idx="1">
              <a:schemeClr val="accent2"/>
            </a:effectRef>
            <a:fontRef idx="minor">
              <a:schemeClr val="tx1"/>
            </a:fontRef>
          </p:style>
        </p:cxnSp>
      </p:grpSp>
      <p:sp>
        <p:nvSpPr>
          <p:cNvPr id="27" name="TextBox 26">
            <a:extLst>
              <a:ext uri="{FF2B5EF4-FFF2-40B4-BE49-F238E27FC236}">
                <a16:creationId xmlns:a16="http://schemas.microsoft.com/office/drawing/2014/main" id="{8E7F20F6-680B-524D-8F6A-CAC983577372}"/>
              </a:ext>
            </a:extLst>
          </p:cNvPr>
          <p:cNvSpPr txBox="1"/>
          <p:nvPr/>
        </p:nvSpPr>
        <p:spPr>
          <a:xfrm>
            <a:off x="14750" y="6607277"/>
            <a:ext cx="3938899" cy="261610"/>
          </a:xfrm>
          <a:prstGeom prst="rect">
            <a:avLst/>
          </a:prstGeom>
          <a:noFill/>
        </p:spPr>
        <p:txBody>
          <a:bodyPr wrap="none" rtlCol="0">
            <a:spAutoFit/>
          </a:bodyPr>
          <a:lstStyle/>
          <a:p>
            <a:r>
              <a:rPr lang="en-SG" sz="1100" dirty="0">
                <a:latin typeface="Calibri" panose="020F0502020204030204" pitchFamily="34" charset="0"/>
                <a:cs typeface="Calibri" panose="020F0502020204030204" pitchFamily="34" charset="0"/>
              </a:rPr>
              <a:t>Map adapted from </a:t>
            </a:r>
            <a:r>
              <a:rPr lang="en-SG" sz="1100" dirty="0" err="1">
                <a:latin typeface="Calibri" panose="020F0502020204030204" pitchFamily="34" charset="0"/>
                <a:cs typeface="Calibri" panose="020F0502020204030204" pitchFamily="34" charset="0"/>
              </a:rPr>
              <a:t>Mafessoni</a:t>
            </a:r>
            <a:r>
              <a:rPr lang="en-SG" sz="1100" dirty="0">
                <a:latin typeface="Calibri" panose="020F0502020204030204" pitchFamily="34" charset="0"/>
                <a:cs typeface="Calibri" panose="020F0502020204030204" pitchFamily="34" charset="0"/>
              </a:rPr>
              <a:t>, F. (2019). </a:t>
            </a:r>
            <a:r>
              <a:rPr lang="en-SG" sz="1100" i="1" dirty="0">
                <a:latin typeface="Calibri" panose="020F0502020204030204" pitchFamily="34" charset="0"/>
                <a:cs typeface="Calibri" panose="020F0502020204030204" pitchFamily="34" charset="0"/>
              </a:rPr>
              <a:t>Nat. Ecol. </a:t>
            </a:r>
            <a:r>
              <a:rPr lang="en-SG" sz="1100" i="1" dirty="0" err="1">
                <a:latin typeface="Calibri" panose="020F0502020204030204" pitchFamily="34" charset="0"/>
                <a:cs typeface="Calibri" panose="020F0502020204030204" pitchFamily="34" charset="0"/>
              </a:rPr>
              <a:t>Evol</a:t>
            </a:r>
            <a:r>
              <a:rPr lang="en-SG" sz="1100" dirty="0">
                <a:latin typeface="Calibri" panose="020F0502020204030204" pitchFamily="34" charset="0"/>
                <a:cs typeface="Calibri" panose="020F0502020204030204" pitchFamily="34" charset="0"/>
              </a:rPr>
              <a:t>. 3:14–15.</a:t>
            </a:r>
            <a:endParaRPr lang="en-GB" sz="11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7DAD822-9C1A-BA45-AB73-2B7F1F9150CD}"/>
              </a:ext>
            </a:extLst>
          </p:cNvPr>
          <p:cNvSpPr txBox="1"/>
          <p:nvPr/>
        </p:nvSpPr>
        <p:spPr>
          <a:xfrm>
            <a:off x="7877507" y="6422611"/>
            <a:ext cx="2111412" cy="369332"/>
          </a:xfrm>
          <a:prstGeom prst="rect">
            <a:avLst/>
          </a:prstGeom>
          <a:noFill/>
        </p:spPr>
        <p:txBody>
          <a:bodyPr wrap="none" rtlCol="0">
            <a:spAutoFit/>
          </a:bodyPr>
          <a:lstStyle/>
          <a:p>
            <a:r>
              <a:rPr lang="en-GB" dirty="0"/>
              <a:t>Slide from </a:t>
            </a:r>
            <a:r>
              <a:rPr lang="en-GB" dirty="0" err="1"/>
              <a:t>Shiyao</a:t>
            </a:r>
            <a:r>
              <a:rPr lang="en-GB" dirty="0"/>
              <a:t> </a:t>
            </a:r>
            <a:r>
              <a:rPr lang="en-GB" dirty="0" err="1"/>
              <a:t>Ke</a:t>
            </a:r>
            <a:endParaRPr lang="en-GB" dirty="0"/>
          </a:p>
        </p:txBody>
      </p:sp>
    </p:spTree>
    <p:extLst>
      <p:ext uri="{BB962C8B-B14F-4D97-AF65-F5344CB8AC3E}">
        <p14:creationId xmlns:p14="http://schemas.microsoft.com/office/powerpoint/2010/main" val="57405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cap="none" dirty="0">
                <a:latin typeface="+mn-lt"/>
              </a:rPr>
              <a:t>Data for investigating Neanderthal introgression in modern humans</a:t>
            </a: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pPr marL="541338" indent="-541338">
              <a:lnSpc>
                <a:spcPct val="150000"/>
              </a:lnSpc>
              <a:buFont typeface="Wingdings" pitchFamily="2" charset="2"/>
              <a:buChar char="v"/>
            </a:pPr>
            <a:r>
              <a:rPr lang="en-GB" sz="2200" dirty="0"/>
              <a:t>Have genome </a:t>
            </a:r>
            <a:r>
              <a:rPr lang="en-GB" sz="2200" dirty="0" err="1"/>
              <a:t>coordiantes</a:t>
            </a:r>
            <a:r>
              <a:rPr lang="en-GB" sz="2200" dirty="0"/>
              <a:t> of introgressed sequences from Altai Neanderthal in modern humans.</a:t>
            </a:r>
          </a:p>
          <a:p>
            <a:pPr marL="541338" indent="-541338">
              <a:lnSpc>
                <a:spcPct val="150000"/>
              </a:lnSpc>
              <a:buFont typeface="Wingdings" pitchFamily="2" charset="2"/>
              <a:buChar char="v"/>
            </a:pPr>
            <a:r>
              <a:rPr lang="en-GB" sz="2200" dirty="0"/>
              <a:t>Have crossed these with the 1000 genome project, to get the minor allele frequency in different populations:</a:t>
            </a:r>
          </a:p>
          <a:p>
            <a:pPr marL="811842" lvl="1" indent="-541338">
              <a:lnSpc>
                <a:spcPct val="150000"/>
              </a:lnSpc>
              <a:buFont typeface="Wingdings" pitchFamily="2" charset="2"/>
              <a:buChar char="v"/>
            </a:pPr>
            <a:r>
              <a:rPr lang="en-GB" sz="2200" dirty="0"/>
              <a:t>European super population: 	</a:t>
            </a:r>
            <a:r>
              <a:rPr lang="en-GB" sz="1400" dirty="0">
                <a:latin typeface="Menlo" panose="020B0609030804020204" pitchFamily="49" charset="0"/>
                <a:ea typeface="Menlo" panose="020B0609030804020204" pitchFamily="49" charset="0"/>
                <a:cs typeface="Menlo" panose="020B0609030804020204" pitchFamily="49" charset="0"/>
              </a:rPr>
              <a:t>neanderthal_snps_european_maf_1000genome.tsv</a:t>
            </a:r>
          </a:p>
          <a:p>
            <a:pPr marL="811842" lvl="1" indent="-541338">
              <a:lnSpc>
                <a:spcPct val="150000"/>
              </a:lnSpc>
              <a:buFont typeface="Wingdings" pitchFamily="2" charset="2"/>
              <a:buChar char="v"/>
            </a:pPr>
            <a:r>
              <a:rPr lang="en-GB" sz="2200" dirty="0"/>
              <a:t>African super population: 	</a:t>
            </a:r>
            <a:r>
              <a:rPr lang="en-GB" sz="1400" dirty="0">
                <a:latin typeface="Menlo" panose="020B0609030804020204" pitchFamily="49" charset="0"/>
                <a:ea typeface="Menlo" panose="020B0609030804020204" pitchFamily="49" charset="0"/>
                <a:cs typeface="Menlo" panose="020B0609030804020204" pitchFamily="49" charset="0"/>
              </a:rPr>
              <a:t>neanderthal_snps_african_maf_10000genome.tsv</a:t>
            </a:r>
          </a:p>
          <a:p>
            <a:pPr marL="811842" lvl="1" indent="-541338">
              <a:lnSpc>
                <a:spcPct val="150000"/>
              </a:lnSpc>
              <a:buFont typeface="Wingdings" pitchFamily="2" charset="2"/>
              <a:buChar char="v"/>
            </a:pPr>
            <a:r>
              <a:rPr lang="en-GB" sz="2200" dirty="0"/>
              <a:t>All super populations: 		</a:t>
            </a:r>
            <a:r>
              <a:rPr lang="en-GB" sz="1400" dirty="0">
                <a:latin typeface="Menlo" panose="020B0609030804020204" pitchFamily="49" charset="0"/>
                <a:ea typeface="Menlo" panose="020B0609030804020204" pitchFamily="49" charset="0"/>
                <a:cs typeface="Menlo" panose="020B0609030804020204" pitchFamily="49" charset="0"/>
              </a:rPr>
              <a:t>neanderthal_snps_maf_10000genome.tsv</a:t>
            </a:r>
          </a:p>
          <a:p>
            <a:pPr marL="811842" lvl="1" indent="-541338">
              <a:lnSpc>
                <a:spcPct val="150000"/>
              </a:lnSpc>
              <a:buFont typeface="Wingdings" pitchFamily="2" charset="2"/>
              <a:buChar char="v"/>
            </a:pPr>
            <a:r>
              <a:rPr lang="en-GB" sz="2200" dirty="0"/>
              <a:t>African specific populations: </a:t>
            </a:r>
            <a:r>
              <a:rPr lang="en-GB" sz="1400" dirty="0">
                <a:latin typeface="Menlo" panose="020B0609030804020204" pitchFamily="49" charset="0"/>
                <a:ea typeface="Menlo" panose="020B0609030804020204" pitchFamily="49" charset="0"/>
                <a:cs typeface="Menlo" panose="020B0609030804020204" pitchFamily="49" charset="0"/>
              </a:rPr>
              <a:t>neanderthal_snps_african_specific_maf_10000genome.tsv</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5</a:t>
            </a:fld>
            <a:endParaRPr lang="en-GB"/>
          </a:p>
        </p:txBody>
      </p:sp>
    </p:spTree>
    <p:extLst>
      <p:ext uri="{BB962C8B-B14F-4D97-AF65-F5344CB8AC3E}">
        <p14:creationId xmlns:p14="http://schemas.microsoft.com/office/powerpoint/2010/main" val="333100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6</a:t>
            </a:fld>
            <a:endParaRPr lang="en-GB"/>
          </a:p>
        </p:txBody>
      </p:sp>
    </p:spTree>
    <p:extLst>
      <p:ext uri="{BB962C8B-B14F-4D97-AF65-F5344CB8AC3E}">
        <p14:creationId xmlns:p14="http://schemas.microsoft.com/office/powerpoint/2010/main" val="53404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5600" y="1105351"/>
            <a:ext cx="5631591" cy="3023981"/>
          </a:xfrm>
        </p:spPr>
        <p:txBody>
          <a:bodyPr anchor="ctr">
            <a:normAutofit/>
          </a:bodyPr>
          <a:lstStyle/>
          <a:p>
            <a:pPr algn="ctr"/>
            <a:r>
              <a:rPr lang="en-GB" sz="3600" dirty="0">
                <a:solidFill>
                  <a:prstClr val="white"/>
                </a:solidFill>
                <a:latin typeface="+mn-lt"/>
                <a:ea typeface="+mn-ea"/>
                <a:cs typeface="+mn-cs"/>
              </a:rPr>
              <a:t>Genomics Medicine and Statistics</a:t>
            </a:r>
            <a:br>
              <a:rPr lang="en-GB" sz="3600" dirty="0">
                <a:solidFill>
                  <a:prstClr val="white"/>
                </a:solidFill>
                <a:latin typeface="+mn-lt"/>
                <a:ea typeface="+mn-ea"/>
                <a:cs typeface="+mn-cs"/>
              </a:rPr>
            </a:br>
            <a:br>
              <a:rPr lang="en-GB" sz="3600" dirty="0">
                <a:solidFill>
                  <a:prstClr val="white"/>
                </a:solidFill>
                <a:latin typeface="+mn-lt"/>
                <a:ea typeface="+mn-ea"/>
                <a:cs typeface="+mn-cs"/>
              </a:rPr>
            </a:br>
            <a:br>
              <a:rPr lang="en-GB" sz="3600" dirty="0">
                <a:solidFill>
                  <a:prstClr val="white"/>
                </a:solidFill>
                <a:latin typeface="+mn-lt"/>
                <a:ea typeface="+mn-ea"/>
                <a:cs typeface="+mn-cs"/>
              </a:rPr>
            </a:br>
            <a:r>
              <a:rPr lang="en-GB" sz="3600" dirty="0">
                <a:solidFill>
                  <a:schemeClr val="bg2"/>
                </a:solidFill>
                <a:latin typeface="+mn-lt"/>
                <a:ea typeface="+mn-ea"/>
                <a:cs typeface="+mn-cs"/>
              </a:rPr>
              <a:t>Start at 1.40Pm</a:t>
            </a:r>
            <a:br>
              <a:rPr lang="en-GB" sz="3600" dirty="0">
                <a:solidFill>
                  <a:prstClr val="white"/>
                </a:solidFill>
                <a:latin typeface="+mn-lt"/>
                <a:ea typeface="+mn-ea"/>
                <a:cs typeface="+mn-cs"/>
              </a:rPr>
            </a:br>
            <a:r>
              <a:rPr lang="en-GB" sz="3600" dirty="0">
                <a:solidFill>
                  <a:prstClr val="white"/>
                </a:solidFill>
                <a:latin typeface="+mn-lt"/>
                <a:ea typeface="+mn-ea"/>
                <a:cs typeface="+mn-cs"/>
              </a:rPr>
              <a:t> </a:t>
            </a:r>
          </a:p>
        </p:txBody>
      </p:sp>
      <p:sp>
        <p:nvSpPr>
          <p:cNvPr id="3" name="Subtitle 2"/>
          <p:cNvSpPr>
            <a:spLocks noGrp="1"/>
          </p:cNvSpPr>
          <p:nvPr>
            <p:ph type="subTitle" idx="1"/>
          </p:nvPr>
        </p:nvSpPr>
        <p:spPr>
          <a:xfrm>
            <a:off x="5590122" y="4297558"/>
            <a:ext cx="5477071" cy="1431695"/>
          </a:xfrm>
        </p:spPr>
        <p:txBody>
          <a:bodyPr anchor="t">
            <a:normAutofit/>
          </a:bodyPr>
          <a:lstStyle/>
          <a:p>
            <a:endParaRPr lang="en-GB" sz="1600" dirty="0">
              <a:solidFill>
                <a:schemeClr val="bg1"/>
              </a:solidFill>
            </a:endParaRPr>
          </a:p>
          <a:p>
            <a:pPr lvl="0" algn="ctr"/>
            <a:r>
              <a:rPr lang="en-GB" sz="2400" dirty="0">
                <a:solidFill>
                  <a:schemeClr val="bg1">
                    <a:lumMod val="75000"/>
                  </a:schemeClr>
                </a:solidFill>
              </a:rPr>
              <a:t>Justin Whalley</a:t>
            </a:r>
          </a:p>
        </p:txBody>
      </p:sp>
      <p:sp>
        <p:nvSpPr>
          <p:cNvPr id="1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25370"/>
      </p:ext>
    </p:extLst>
  </p:cSld>
  <p:clrMapOvr>
    <a:masterClrMapping/>
  </p:clrMapOvr>
  <mc:AlternateContent xmlns:mc="http://schemas.openxmlformats.org/markup-compatibility/2006" xmlns:p14="http://schemas.microsoft.com/office/powerpoint/2010/main">
    <mc:Choice Requires="p14">
      <p:transition spd="slow" p14:dur="2000" advTm="14596"/>
    </mc:Choice>
    <mc:Fallback xmlns="">
      <p:transition spd="slow" advTm="145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cap="none" dirty="0">
                <a:latin typeface="+mn-lt"/>
              </a:rPr>
              <a:t>Post lunch teaser</a:t>
            </a: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r>
              <a:rPr lang="en-GB" dirty="0"/>
              <a:t>In a cohort of women;</a:t>
            </a:r>
            <a:br>
              <a:rPr lang="en-GB" dirty="0"/>
            </a:br>
            <a:r>
              <a:rPr lang="en-GB" dirty="0"/>
              <a:t>- 0.8% have cancer</a:t>
            </a:r>
            <a:br>
              <a:rPr lang="en-GB" dirty="0"/>
            </a:br>
            <a:r>
              <a:rPr lang="en-GB" dirty="0"/>
              <a:t>- The probability they have a positive mammogram given they have breast cancer is 90%</a:t>
            </a:r>
            <a:br>
              <a:rPr lang="en-GB" dirty="0"/>
            </a:br>
            <a:r>
              <a:rPr lang="en-GB" dirty="0"/>
              <a:t>- The probability they have a positive mammogram given they do not have breast cancer is 7%</a:t>
            </a:r>
            <a:br>
              <a:rPr lang="en-GB" dirty="0"/>
            </a:br>
            <a:br>
              <a:rPr lang="en-GB" dirty="0"/>
            </a:br>
            <a:r>
              <a:rPr lang="en-GB" b="1" dirty="0"/>
              <a:t>If you get a positive mammogram what is the probability you have breast cancer?</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8</a:t>
            </a:fld>
            <a:endParaRPr lang="en-GB"/>
          </a:p>
        </p:txBody>
      </p:sp>
    </p:spTree>
    <p:extLst>
      <p:ext uri="{BB962C8B-B14F-4D97-AF65-F5344CB8AC3E}">
        <p14:creationId xmlns:p14="http://schemas.microsoft.com/office/powerpoint/2010/main" val="90160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869148" y="402336"/>
            <a:ext cx="10767329" cy="1111262"/>
          </a:xfrm>
        </p:spPr>
        <p:txBody>
          <a:bodyPr>
            <a:normAutofit/>
          </a:bodyPr>
          <a:lstStyle/>
          <a:p>
            <a:pPr marL="109728" algn="ctr"/>
            <a:r>
              <a:rPr lang="en-CA" sz="3600" dirty="0"/>
              <a:t>Utilizing an iPSC derived macrophage model to look at </a:t>
            </a:r>
            <a:r>
              <a:rPr lang="en-GB" sz="3600" dirty="0"/>
              <a:t>Ankylosing Spondylitis</a:t>
            </a:r>
            <a:r>
              <a:rPr lang="en-CA" sz="3600" dirty="0"/>
              <a:t> relevant enhancers: TNFRSF1A</a:t>
            </a: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9</a:t>
            </a:fld>
            <a:endParaRPr lang="en-GB"/>
          </a:p>
        </p:txBody>
      </p:sp>
      <p:sp>
        <p:nvSpPr>
          <p:cNvPr id="4" name="TextBox 3">
            <a:extLst>
              <a:ext uri="{FF2B5EF4-FFF2-40B4-BE49-F238E27FC236}">
                <a16:creationId xmlns:a16="http://schemas.microsoft.com/office/drawing/2014/main" id="{87DAD822-9C1A-BA45-AB73-2B7F1F9150CD}"/>
              </a:ext>
            </a:extLst>
          </p:cNvPr>
          <p:cNvSpPr txBox="1"/>
          <p:nvPr/>
        </p:nvSpPr>
        <p:spPr>
          <a:xfrm>
            <a:off x="7877507" y="6422611"/>
            <a:ext cx="2732608" cy="369332"/>
          </a:xfrm>
          <a:prstGeom prst="rect">
            <a:avLst/>
          </a:prstGeom>
          <a:noFill/>
        </p:spPr>
        <p:txBody>
          <a:bodyPr wrap="none" rtlCol="0">
            <a:spAutoFit/>
          </a:bodyPr>
          <a:lstStyle/>
          <a:p>
            <a:r>
              <a:rPr lang="en-GB" dirty="0"/>
              <a:t>Work from Dr Julie Osgood</a:t>
            </a:r>
          </a:p>
        </p:txBody>
      </p:sp>
    </p:spTree>
    <p:extLst>
      <p:ext uri="{BB962C8B-B14F-4D97-AF65-F5344CB8AC3E}">
        <p14:creationId xmlns:p14="http://schemas.microsoft.com/office/powerpoint/2010/main" val="192578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{A6088800-945A-8748-BCFF-642BBE15A5D1}tf10001061</Template>
  <TotalTime>574</TotalTime>
  <Words>966</Words>
  <Application>Microsoft Macintosh PowerPoint</Application>
  <PresentationFormat>Widescreen</PresentationFormat>
  <Paragraphs>143</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Menlo</vt:lpstr>
      <vt:lpstr>Tw Cen MT</vt:lpstr>
      <vt:lpstr>Tw Cen MT Condensed</vt:lpstr>
      <vt:lpstr>Wingdings</vt:lpstr>
      <vt:lpstr>Wingdings 3</vt:lpstr>
      <vt:lpstr>Integral</vt:lpstr>
      <vt:lpstr>Genomics Medicine and Statistics   Start at 9.50am  </vt:lpstr>
      <vt:lpstr>Genomics Medicine and Statistics   DAY 1: Introduction to Statistics for Genomics  </vt:lpstr>
      <vt:lpstr>Recommended reading</vt:lpstr>
      <vt:lpstr>Modern non-African humans contain Neanderthal DNA fragments in their genomes</vt:lpstr>
      <vt:lpstr>Data for investigating Neanderthal introgression in modern humans</vt:lpstr>
      <vt:lpstr>PowerPoint Presentation</vt:lpstr>
      <vt:lpstr>Genomics Medicine and Statistics   Start at 1.40Pm  </vt:lpstr>
      <vt:lpstr>Post lunch teaser</vt:lpstr>
      <vt:lpstr>Utilizing an iPSC derived macrophage model to look at Ankylosing Spondylitis relevant enhancers: TNFRSF1A</vt:lpstr>
      <vt:lpstr>Ankylosing Spondylitis </vt:lpstr>
      <vt:lpstr>iPSC Derived Macrophages as a Model</vt:lpstr>
      <vt:lpstr>TNFRSF1A</vt:lpstr>
      <vt:lpstr>Designing guide RNAs: KO Strategy</vt:lpstr>
      <vt:lpstr>PCR amplification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neanderthal introgressed sequence on Innate IMMUNE RESPONSE</dc:title>
  <dc:creator>Shiyao Ke</dc:creator>
  <cp:lastModifiedBy>Microsoft Office User</cp:lastModifiedBy>
  <cp:revision>19</cp:revision>
  <dcterms:created xsi:type="dcterms:W3CDTF">2020-07-14T05:22:31Z</dcterms:created>
  <dcterms:modified xsi:type="dcterms:W3CDTF">2020-11-03T16:29:54Z</dcterms:modified>
</cp:coreProperties>
</file>