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lvl1pPr>
              <a:defRPr sz="3000"/>
            </a:lvl1pPr>
          </a:lstStyle>
          <a:p>
            <a:pPr/>
            <a:r>
              <a:t>Good afternoon everyone, and thank you for coming out today. We only have a short amount of time together to today, so I’m gonna jump right in. My name is James White, I’m an Expert Engineer Alumnus and 11 year veteran of the firm; started as a Data Center engineer in GTI before going into app development. I’v been a developer and AD manager for the past 8 years in infrastructure software spaces in GTI and CCB. Today I’m here to talk to you about data analytics in Python.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lvl1pPr>
              <a:defRPr sz="3000"/>
            </a:lvl1pPr>
          </a:lstStyle>
          <a:p>
            <a:pPr/>
            <a:r>
              <a:t>The mythical business unicorn - capable of both divining meaning from data as well as building your own tools to automate analysis processes.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defRPr sz="3000"/>
            </a:pPr>
            <a:r>
              <a:t>NumPy - largely as a companion for other tools. Leveraging scientific data-types it includes.</a:t>
            </a:r>
          </a:p>
          <a:p>
            <a:pPr>
              <a:defRPr sz="3000"/>
            </a:pPr>
            <a:r>
              <a:t>Pandas - our primary analytical tool for the day. Pandas provides us with a crazy powerful  DataFrame object that is similar to a spreadsheet in both its composition and functionality: sorting filtering, pivoting, calculating, all that good stuff.</a:t>
            </a:r>
          </a:p>
          <a:p>
            <a:pPr>
              <a:defRPr sz="3000"/>
            </a:pPr>
            <a:r>
              <a:t>Jupiter will be our primary IDE for this afternoon - you will see why soon enough.</a:t>
            </a:r>
          </a:p>
          <a:p>
            <a:pPr>
              <a:defRPr sz="3000"/>
            </a:pPr>
            <a:r>
              <a:t>Bokeh will be used to create web based interactive charts.</a:t>
            </a:r>
          </a:p>
          <a:p>
            <a:pPr>
              <a:defRPr sz="3000"/>
            </a:pPr>
            <a:r>
              <a:t>FuzzyWuzzy for string matching.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lvl1pPr>
              <a:defRPr sz="3000"/>
            </a:lvl1pPr>
          </a:lstStyle>
          <a:p>
            <a:pPr/>
            <a:r>
              <a:t>Why use Python, when we are clearly a Java biased organization? Many universities have migrated to Python for its intro courses. Flexible: supports procedural, functional, and OOP constructs out of the box. Powerful: Instagram, Dropbox, Pinterest - huge. Adaptable: runs on Linux, windows, mobile, and JVM. Can call C, Java, and .NET libs depending on implementation.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lvl1pPr>
              <a:defRPr sz="3000"/>
            </a:lvl1pPr>
          </a:lstStyle>
          <a:p>
            <a:pPr/>
            <a:r>
              <a:t>The best way to demo these tools is to walk through a realistic business scenario. So lets pretend that we need to preform some cleanup and analysis of some sales data that we collecting in flat files and come from several different people, in different formats, at different scale. Then we’ll add some calculated columns, cleanup and fill-in missing values, as well as join in additional data from both clean and dirty sources.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lvl1pPr>
              <a:defRPr sz="3000"/>
            </a:lvl1pPr>
          </a:lstStyle>
          <a:p>
            <a:pPr/>
            <a:r>
              <a:t>As part of the scenario we will need to produce various outputs.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lvl1pPr>
              <a:defRPr sz="3000"/>
            </a:lvl1pPr>
          </a:lstStyle>
          <a:p>
            <a:pPr/>
            <a:r>
              <a:t>We have 3 big objectives for the next 45 min: 1.) Learn about the differences between what the average person considers data science vs data analytics. 2.) Learn how to use Python to transform and automate many of our highly manual day-to-day analysis tasks. 3.) And finally, learn how to integrate these tools an techniques into our everyday. Please hold your questions till the end, or find me after the talk… I’ll be in the gathering space out front.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lvl1pPr>
              <a:defRPr sz="3000"/>
            </a:lvl1pPr>
          </a:lstStyle>
          <a:p>
            <a:pPr/>
            <a:r>
              <a:t>This demo is designed for everyone from developers, Excel masters, and everyday data analysts. Anyone interested in data science, analysis, reporting, or automation will benefit from this demo. That said, we will be reading and writing code; so some degree of coding experience is required. If you can read Perl, VBA, or Powershell you should have no problem following along.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lvl1pPr>
              <a:defRPr sz="3000"/>
            </a:lvl1pPr>
          </a:lstStyle>
          <a:p>
            <a:pPr/>
            <a:r>
              <a:t>First thing we have to do is clear up any ambiguity around how we define data “science” and “analytics”. Everyone seems to define this a little differently, but for the purposes of this demo we will define them as follows. Data science is about processes and tools used to extract information, finding the diamond in the rough. Analytics is about examining that information and drawing conclusions, determining the worth of the diamond. But lets dig a little deeper…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lvl1pPr>
              <a:defRPr sz="3000"/>
            </a:lvl1pPr>
          </a:lstStyle>
          <a:p>
            <a:pPr/>
            <a:r>
              <a:t>When we compare the two practices we can immediately see some key differences.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lvl1pPr>
              <a:defRPr sz="3000"/>
            </a:lvl1pPr>
          </a:lstStyle>
          <a:p>
            <a:pPr/>
            <a:r>
              <a:t>The tolerances of the practitioners are also very different. One playing a little fast and loose; exploring huge, incomplete, and messy data in an attempt to predict the future. And the other requiring much more rigor, reporting what is or has happened through relatively clean and complete datasets.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lvl1pPr>
              <a:defRPr sz="3000"/>
            </a:lvl1pPr>
          </a:lstStyle>
          <a:p>
            <a:pPr/>
            <a:r>
              <a:t>And now we get to the tools - as you can see the average data scientist has a huge arsenal at their disposal. Thats not to say that these tools couldn’t be used in everyday analysis, but lets be honest… we live and die by Excel and its relative languages.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lvl1pPr>
              <a:defRPr sz="3000"/>
            </a:lvl1pPr>
          </a:lstStyle>
          <a:p>
            <a:pPr/>
            <a:r>
              <a:t>So to bring this tangent to an end: there is some overlap between data science and analytics, but huge differences. Similar languages but for different purposes. Similar data sources but at different scale. Everyone uses Excel, but only one requires it. Today we are focusing on analytical tasks only; simplification, automation, visualization,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defRPr sz="3000"/>
            </a:pPr>
            <a:r>
              <a:t>Traditional software developers: building tools used by the business to analyze data.</a:t>
            </a:r>
          </a:p>
          <a:p>
            <a:pPr>
              <a:defRPr sz="3000"/>
            </a:pPr>
            <a:r>
              <a:t>Traditional research roles: drawing conclusions from analyzed data.</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673100" y="2870200"/>
            <a:ext cx="23050500" cy="4559300"/>
          </a:xfrm>
          <a:prstGeom prst="rect">
            <a:avLst/>
          </a:prstGeom>
        </p:spPr>
        <p:txBody>
          <a:bodyPr anchor="b"/>
          <a:lstStyle/>
          <a:p>
            <a:pPr/>
            <a:r>
              <a:t>Title Text</a:t>
            </a:r>
          </a:p>
        </p:txBody>
      </p:sp>
      <p:sp>
        <p:nvSpPr>
          <p:cNvPr id="12" name="Shape 12"/>
          <p:cNvSpPr/>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74900" y="5892800"/>
            <a:ext cx="19621500" cy="850900"/>
          </a:xfrm>
          <a:prstGeom prst="rect">
            <a:avLst/>
          </a:prstGeom>
        </p:spPr>
        <p:txBody>
          <a:bodyPr>
            <a:spAutoFit/>
          </a:bodyPr>
          <a:lstStyle>
            <a:lvl1pPr marL="0" indent="0" algn="ctr">
              <a:spcBef>
                <a:spcPts val="0"/>
              </a:spcBef>
              <a:buSzTx/>
              <a:buNone/>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2463800" y="736600"/>
            <a:ext cx="19481800" cy="8242300"/>
          </a:xfrm>
          <a:prstGeom prst="rect">
            <a:avLst/>
          </a:prstGeom>
        </p:spPr>
        <p:txBody>
          <a:bodyPr lIns="91439" tIns="45719" rIns="91439" bIns="45719" anchor="t">
            <a:noAutofit/>
          </a:bodyPr>
          <a:lstStyle/>
          <a:p>
            <a:pPr/>
          </a:p>
        </p:txBody>
      </p:sp>
      <p:sp>
        <p:nvSpPr>
          <p:cNvPr id="21" name="Shape 21"/>
          <p:cNvSpPr/>
          <p:nvPr>
            <p:ph type="title"/>
          </p:nvPr>
        </p:nvSpPr>
        <p:spPr>
          <a:xfrm>
            <a:off x="2387600" y="9728200"/>
            <a:ext cx="19621500" cy="1803400"/>
          </a:xfrm>
          <a:prstGeom prst="rect">
            <a:avLst/>
          </a:prstGeom>
        </p:spPr>
        <p:txBody>
          <a:bodyPr/>
          <a:lstStyle/>
          <a:p>
            <a:pPr/>
            <a:r>
              <a:t>Title Text</a:t>
            </a:r>
          </a:p>
        </p:txBody>
      </p:sp>
      <p:sp>
        <p:nvSpPr>
          <p:cNvPr id="22" name="Shape 22"/>
          <p:cNvSpPr/>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673100" y="4572000"/>
            <a:ext cx="23050500" cy="45593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2573000" y="1384300"/>
            <a:ext cx="10045700" cy="10896600"/>
          </a:xfrm>
          <a:prstGeom prst="rect">
            <a:avLst/>
          </a:prstGeom>
        </p:spPr>
        <p:txBody>
          <a:bodyPr lIns="91439" tIns="45719" rIns="91439" bIns="45719" anchor="t">
            <a:noAutofit/>
          </a:bodyPr>
          <a:lstStyle/>
          <a:p>
            <a:pPr/>
          </a:p>
        </p:txBody>
      </p:sp>
      <p:sp>
        <p:nvSpPr>
          <p:cNvPr id="39" name="Shape 39"/>
          <p:cNvSpPr/>
          <p:nvPr>
            <p:ph type="title"/>
          </p:nvPr>
        </p:nvSpPr>
        <p:spPr>
          <a:xfrm>
            <a:off x="673100" y="1435100"/>
            <a:ext cx="11049000" cy="5461000"/>
          </a:xfrm>
          <a:prstGeom prst="rect">
            <a:avLst/>
          </a:prstGeom>
        </p:spPr>
        <p:txBody>
          <a:bodyPr anchor="b"/>
          <a:lstStyle/>
          <a:p>
            <a:pPr/>
            <a:r>
              <a:t>Title Text</a:t>
            </a:r>
          </a:p>
        </p:txBody>
      </p:sp>
      <p:sp>
        <p:nvSpPr>
          <p:cNvPr id="40" name="Shape 40"/>
          <p:cNvSpPr/>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474700" y="3098800"/>
            <a:ext cx="8712200" cy="10199138"/>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673100" y="3835400"/>
            <a:ext cx="11049000" cy="8864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2407900" y="7074692"/>
            <a:ext cx="11023600" cy="5930901"/>
          </a:xfrm>
          <a:prstGeom prst="rect">
            <a:avLst/>
          </a:prstGeom>
        </p:spPr>
        <p:txBody>
          <a:bodyPr lIns="91439" tIns="45719" rIns="91439" bIns="45719" anchor="t">
            <a:noAutofit/>
          </a:bodyPr>
          <a:lstStyle/>
          <a:p>
            <a:pPr/>
          </a:p>
        </p:txBody>
      </p:sp>
      <p:sp>
        <p:nvSpPr>
          <p:cNvPr id="84" name="Shape 84"/>
          <p:cNvSpPr/>
          <p:nvPr>
            <p:ph type="pic" sz="quarter" idx="14"/>
          </p:nvPr>
        </p:nvSpPr>
        <p:spPr>
          <a:xfrm>
            <a:off x="12420112" y="711992"/>
            <a:ext cx="11023601" cy="5930901"/>
          </a:xfrm>
          <a:prstGeom prst="rect">
            <a:avLst/>
          </a:prstGeom>
        </p:spPr>
        <p:txBody>
          <a:bodyPr lIns="91439" tIns="45719" rIns="91439" bIns="45719" anchor="t">
            <a:noAutofit/>
          </a:bodyPr>
          <a:lstStyle/>
          <a:p>
            <a:pPr/>
          </a:p>
        </p:txBody>
      </p:sp>
      <p:sp>
        <p:nvSpPr>
          <p:cNvPr id="85" name="Shape 85"/>
          <p:cNvSpPr/>
          <p:nvPr>
            <p:ph type="pic" idx="15"/>
          </p:nvPr>
        </p:nvSpPr>
        <p:spPr>
          <a:xfrm>
            <a:off x="945745" y="711200"/>
            <a:ext cx="11023601" cy="12293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76099" y="13081000"/>
            <a:ext cx="419101" cy="4572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1pPr>
      <a:lvl2pPr marL="0" marR="0" indent="2286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2pPr>
      <a:lvl3pPr marL="0" marR="0" indent="4572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3pPr>
      <a:lvl4pPr marL="0" marR="0" indent="6858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4pPr>
      <a:lvl5pPr marL="0" marR="0" indent="9144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5pPr>
      <a:lvl6pPr marL="0" marR="0" indent="11430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6pPr>
      <a:lvl7pPr marL="0" marR="0" indent="13716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7pPr>
      <a:lvl8pPr marL="0" marR="0" indent="16002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8pPr>
      <a:lvl9pPr marL="0" marR="0" indent="1828800" algn="ctr" defTabSz="825500"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9pPr>
    </p:titleStyle>
    <p:bodyStyle>
      <a:lvl1pPr marL="5842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1pPr>
      <a:lvl2pPr marL="11684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2pPr>
      <a:lvl3pPr marL="17526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3pPr>
      <a:lvl4pPr marL="23368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4pPr>
      <a:lvl5pPr marL="29210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5pPr>
      <a:lvl6pPr marL="35052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6pPr>
      <a:lvl7pPr marL="40894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7pPr>
      <a:lvl8pPr marL="46736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8pPr>
      <a:lvl9pPr marL="5257800" marR="0" indent="-584200" algn="l" defTabSz="825500"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tif"/><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jpwhite3/python-analytics-demo"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forbes.com/sites/piyankajain/2013/02/25/data-science-or-analytics/" TargetMode="External"/><Relationship Id="rId3" Type="http://schemas.openxmlformats.org/officeDocument/2006/relationships/hyperlink" Target="http://www.edureka.co/blog/core-data-scientist-skills/" TargetMode="External"/><Relationship Id="rId4" Type="http://schemas.openxmlformats.org/officeDocument/2006/relationships/hyperlink" Target="http://pbpython.com" TargetMode="External"/><Relationship Id="rId5" Type="http://schemas.openxmlformats.org/officeDocument/2006/relationships/hyperlink" Target="http://www.marketingdistillery.com/" TargetMode="External"/><Relationship Id="rId6" Type="http://schemas.openxmlformats.org/officeDocument/2006/relationships/hyperlink" Target="http://pandas.pydata.org" TargetMode="External"/><Relationship Id="rId7" Type="http://schemas.openxmlformats.org/officeDocument/2006/relationships/hyperlink" Target="http://bokeh.pydata.org/en/latest" TargetMode="External"/><Relationship Id="rId8" Type="http://schemas.openxmlformats.org/officeDocument/2006/relationships/hyperlink" Target="https://www.continuum.io/why-anaconda" TargetMode="External"/><Relationship Id="rId9" Type="http://schemas.openxmlformats.org/officeDocument/2006/relationships/hyperlink" Target="https://s3.amazonaws.com/quandl-static-content/Documents/Quandl+-+Pandas,+SciPy,+NumPy+Cheat+Sheet.pdf"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tif"/><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666750" y="716300"/>
            <a:ext cx="23050500" cy="2878609"/>
          </a:xfrm>
          <a:prstGeom prst="rect">
            <a:avLst/>
          </a:prstGeom>
        </p:spPr>
        <p:txBody>
          <a:bodyPr/>
          <a:lstStyle/>
          <a:p>
            <a:pPr lvl="3"/>
            <a:r>
              <a:t>Python data analytics</a:t>
            </a:r>
          </a:p>
        </p:txBody>
      </p:sp>
      <p:sp>
        <p:nvSpPr>
          <p:cNvPr id="120" name="Shape 120"/>
          <p:cNvSpPr/>
          <p:nvPr>
            <p:ph type="subTitle" sz="quarter" idx="1"/>
          </p:nvPr>
        </p:nvSpPr>
        <p:spPr>
          <a:xfrm>
            <a:off x="666750" y="3582208"/>
            <a:ext cx="23050500" cy="1816101"/>
          </a:xfrm>
          <a:prstGeom prst="rect">
            <a:avLst/>
          </a:prstGeom>
        </p:spPr>
        <p:txBody>
          <a:bodyPr/>
          <a:lstStyle>
            <a:lvl1pPr>
              <a:defRPr cap="all" sz="7200"/>
            </a:lvl1pPr>
          </a:lstStyle>
          <a:p>
            <a:pPr/>
            <a:r>
              <a:t>for merE mortals</a:t>
            </a:r>
          </a:p>
        </p:txBody>
      </p:sp>
      <p:pic>
        <p:nvPicPr>
          <p:cNvPr id="121" name="Glasses_black.png"/>
          <p:cNvPicPr>
            <a:picLocks noChangeAspect="1"/>
          </p:cNvPicPr>
          <p:nvPr/>
        </p:nvPicPr>
        <p:blipFill>
          <a:blip r:embed="rId3">
            <a:extLst/>
          </a:blip>
          <a:srcRect l="0" t="30292" r="0" b="30292"/>
          <a:stretch>
            <a:fillRect/>
          </a:stretch>
        </p:blipFill>
        <p:spPr>
          <a:xfrm>
            <a:off x="6277570" y="5987454"/>
            <a:ext cx="11828811" cy="4662271"/>
          </a:xfrm>
          <a:prstGeom prst="rect">
            <a:avLst/>
          </a:prstGeom>
          <a:ln w="12700">
            <a:miter lim="400000"/>
          </a:ln>
          <a:effectLst>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1" name="pasted-image.tiff"/>
          <p:cNvPicPr>
            <a:picLocks noChangeAspect="1"/>
          </p:cNvPicPr>
          <p:nvPr/>
        </p:nvPicPr>
        <p:blipFill>
          <a:blip r:embed="rId3">
            <a:extLst/>
          </a:blip>
          <a:stretch>
            <a:fillRect/>
          </a:stretch>
        </p:blipFill>
        <p:spPr>
          <a:xfrm>
            <a:off x="4800784" y="12499454"/>
            <a:ext cx="5839747" cy="807121"/>
          </a:xfrm>
          <a:prstGeom prst="rect">
            <a:avLst/>
          </a:prstGeom>
          <a:ln w="12700">
            <a:miter lim="400000"/>
          </a:ln>
        </p:spPr>
      </p:pic>
      <p:sp>
        <p:nvSpPr>
          <p:cNvPr id="242" name="Shape 242"/>
          <p:cNvSpPr/>
          <p:nvPr>
            <p:ph type="title"/>
          </p:nvPr>
        </p:nvSpPr>
        <p:spPr>
          <a:prstGeom prst="rect">
            <a:avLst/>
          </a:prstGeom>
        </p:spPr>
        <p:txBody>
          <a:bodyPr/>
          <a:lstStyle/>
          <a:p>
            <a:pPr/>
            <a:r>
              <a:t>… to here</a:t>
            </a:r>
          </a:p>
        </p:txBody>
      </p:sp>
      <p:pic>
        <p:nvPicPr>
          <p:cNvPr id="243" name="venn_diagram.png"/>
          <p:cNvPicPr>
            <a:picLocks noChangeAspect="1"/>
          </p:cNvPicPr>
          <p:nvPr/>
        </p:nvPicPr>
        <p:blipFill>
          <a:blip r:embed="rId4">
            <a:extLst/>
          </a:blip>
          <a:stretch>
            <a:fillRect/>
          </a:stretch>
        </p:blipFill>
        <p:spPr>
          <a:xfrm>
            <a:off x="6271220" y="2520842"/>
            <a:ext cx="11841545" cy="10970678"/>
          </a:xfrm>
          <a:prstGeom prst="rect">
            <a:avLst/>
          </a:prstGeom>
          <a:ln w="12700">
            <a:miter lim="400000"/>
          </a:ln>
        </p:spPr>
      </p:pic>
      <p:sp>
        <p:nvSpPr>
          <p:cNvPr id="244" name="Shape 244"/>
          <p:cNvSpPr/>
          <p:nvPr/>
        </p:nvSpPr>
        <p:spPr>
          <a:xfrm>
            <a:off x="4563427" y="7371250"/>
            <a:ext cx="6380209" cy="1270001"/>
          </a:xfrm>
          <a:prstGeom prst="rightArrow">
            <a:avLst>
              <a:gd name="adj1" fmla="val 32000"/>
              <a:gd name="adj2" fmla="val 64000"/>
            </a:avLst>
          </a:prstGeom>
          <a:solidFill>
            <a:srgbClr val="FFFB00"/>
          </a:solidFill>
          <a:ln w="12700">
            <a:miter lim="400000"/>
          </a:ln>
          <a:effectLst>
            <a:outerShdw sx="100000" sy="100000" kx="0" ky="0" algn="b" rotWithShape="0" blurRad="101600" dist="0" dir="18900000">
              <a:srgbClr val="000000">
                <a:alpha val="80000"/>
              </a:srgbClr>
            </a:outerShdw>
          </a:effectLst>
        </p:spPr>
        <p:txBody>
          <a:bodyPr lIns="50800" tIns="50800" rIns="50800" bIns="50800" anchor="ctr"/>
          <a:lstStyle/>
          <a:p>
            <a:pPr>
              <a:defRPr>
                <a:solidFill>
                  <a:srgbClr val="FFFFFF"/>
                </a:solidFill>
              </a:defRPr>
            </a:pPr>
          </a:p>
        </p:txBody>
      </p:sp>
      <p:sp>
        <p:nvSpPr>
          <p:cNvPr id="245" name="Shape 245"/>
          <p:cNvSpPr/>
          <p:nvPr/>
        </p:nvSpPr>
        <p:spPr>
          <a:xfrm>
            <a:off x="13440364" y="7371250"/>
            <a:ext cx="65024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14256"/>
                </a:moveTo>
                <a:lnTo>
                  <a:pt x="2700" y="21600"/>
                </a:lnTo>
                <a:lnTo>
                  <a:pt x="0" y="10800"/>
                </a:lnTo>
                <a:lnTo>
                  <a:pt x="2700" y="0"/>
                </a:lnTo>
                <a:lnTo>
                  <a:pt x="2700" y="7344"/>
                </a:lnTo>
                <a:lnTo>
                  <a:pt x="21600" y="7344"/>
                </a:lnTo>
                <a:lnTo>
                  <a:pt x="21600" y="14256"/>
                </a:lnTo>
                <a:close/>
              </a:path>
            </a:pathLst>
          </a:custGeom>
          <a:solidFill>
            <a:srgbClr val="FFFB00"/>
          </a:solidFill>
          <a:ln w="12700">
            <a:miter lim="400000"/>
          </a:ln>
          <a:effectLst>
            <a:outerShdw sx="100000" sy="100000" kx="0" ky="0" algn="b" rotWithShape="0" blurRad="101600" dist="0" dir="18900000">
              <a:srgbClr val="000000">
                <a:alpha val="80000"/>
              </a:srgbClr>
            </a:outerShdw>
          </a:effectLst>
        </p:spPr>
        <p:txBody>
          <a:bodyPr lIns="50800" tIns="50800" rIns="50800" bIns="50800" anchor="ctr"/>
          <a:lstStyle/>
          <a:p>
            <a:pPr>
              <a:defRPr>
                <a:solidFill>
                  <a:srgbClr val="FFFFFF"/>
                </a:solidFill>
              </a:defRPr>
            </a:pPr>
          </a:p>
        </p:txBody>
      </p:sp>
      <p:pic>
        <p:nvPicPr>
          <p:cNvPr id="246" name="guy_shadow.png"/>
          <p:cNvPicPr>
            <a:picLocks noChangeAspect="1"/>
          </p:cNvPicPr>
          <p:nvPr/>
        </p:nvPicPr>
        <p:blipFill>
          <a:blip r:embed="rId5">
            <a:extLst/>
          </a:blip>
          <a:stretch>
            <a:fillRect/>
          </a:stretch>
        </p:blipFill>
        <p:spPr>
          <a:xfrm>
            <a:off x="18481735" y="3091394"/>
            <a:ext cx="6502401" cy="10160001"/>
          </a:xfrm>
          <a:prstGeom prst="rect">
            <a:avLst/>
          </a:prstGeom>
          <a:ln w="12700">
            <a:miter lim="400000"/>
          </a:ln>
        </p:spPr>
      </p:pic>
      <p:pic>
        <p:nvPicPr>
          <p:cNvPr id="247" name="girl_shadow.png"/>
          <p:cNvPicPr>
            <a:picLocks noChangeAspect="1"/>
          </p:cNvPicPr>
          <p:nvPr/>
        </p:nvPicPr>
        <p:blipFill>
          <a:blip r:embed="rId6">
            <a:extLst/>
          </a:blip>
          <a:stretch>
            <a:fillRect/>
          </a:stretch>
        </p:blipFill>
        <p:spPr>
          <a:xfrm>
            <a:off x="-504182" y="3091394"/>
            <a:ext cx="6502401" cy="10160001"/>
          </a:xfrm>
          <a:prstGeom prst="rect">
            <a:avLst/>
          </a:prstGeom>
          <a:ln w="12700">
            <a:miter lim="400000"/>
          </a:ln>
        </p:spPr>
      </p:pic>
      <p:sp>
        <p:nvSpPr>
          <p:cNvPr id="248" name="Shape 248"/>
          <p:cNvSpPr/>
          <p:nvPr/>
        </p:nvSpPr>
        <p:spPr>
          <a:xfrm>
            <a:off x="10693055" y="6098898"/>
            <a:ext cx="2997586" cy="3206034"/>
          </a:xfrm>
          <a:custGeom>
            <a:avLst/>
            <a:gdLst/>
            <a:ahLst/>
            <a:cxnLst>
              <a:cxn ang="0">
                <a:pos x="wd2" y="hd2"/>
              </a:cxn>
              <a:cxn ang="5400000">
                <a:pos x="wd2" y="hd2"/>
              </a:cxn>
              <a:cxn ang="10800000">
                <a:pos x="wd2" y="hd2"/>
              </a:cxn>
              <a:cxn ang="16200000">
                <a:pos x="wd2" y="hd2"/>
              </a:cxn>
            </a:cxnLst>
            <a:rect l="0" t="0" r="r" b="b"/>
            <a:pathLst>
              <a:path w="21600" h="21517" fill="norm" stroke="1" extrusionOk="0">
                <a:moveTo>
                  <a:pt x="0" y="2461"/>
                </a:moveTo>
                <a:cubicBezTo>
                  <a:pt x="3282" y="934"/>
                  <a:pt x="6893" y="96"/>
                  <a:pt x="10571" y="8"/>
                </a:cubicBezTo>
                <a:cubicBezTo>
                  <a:pt x="14372" y="-83"/>
                  <a:pt x="18146" y="629"/>
                  <a:pt x="21600" y="2089"/>
                </a:cubicBezTo>
                <a:cubicBezTo>
                  <a:pt x="21528" y="4216"/>
                  <a:pt x="21217" y="6230"/>
                  <a:pt x="20614" y="8249"/>
                </a:cubicBezTo>
                <a:cubicBezTo>
                  <a:pt x="20004" y="10297"/>
                  <a:pt x="19111" y="12386"/>
                  <a:pt x="17920" y="14281"/>
                </a:cubicBezTo>
                <a:cubicBezTo>
                  <a:pt x="16150" y="17098"/>
                  <a:pt x="13782" y="19558"/>
                  <a:pt x="10955" y="21517"/>
                </a:cubicBezTo>
                <a:cubicBezTo>
                  <a:pt x="7433" y="19186"/>
                  <a:pt x="4591" y="16094"/>
                  <a:pt x="2680" y="12514"/>
                </a:cubicBezTo>
                <a:cubicBezTo>
                  <a:pt x="1007" y="9380"/>
                  <a:pt x="93" y="5950"/>
                  <a:pt x="0" y="2461"/>
                </a:cubicBezTo>
                <a:close/>
              </a:path>
            </a:pathLst>
          </a:custGeom>
          <a:ln w="127000">
            <a:solidFill>
              <a:srgbClr val="FFFB00"/>
            </a:solidFill>
            <a:miter lim="400000"/>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26" grpId="1" fill="hold">
                                  <p:stCondLst>
                                    <p:cond delay="0"/>
                                  </p:stCondLst>
                                  <p:childTnLst>
                                    <p:animEffect filter="fade" transition="out">
                                      <p:cBhvr>
                                        <p:cTn id="6" dur="1000" fill="hold" tmFilter="0, 0; .2, .5; .8, .5; 1, 0"/>
                                        <p:tgtEl>
                                          <p:spTgt spid="248"/>
                                        </p:tgtEl>
                                      </p:cBhvr>
                                    </p:animEffect>
                                    <p:animScale>
                                      <p:cBhvr>
                                        <p:cTn id="7" dur="500" fill="hold" autoRev="1"/>
                                        <p:tgtEl>
                                          <p:spTgt spid="248"/>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The tools we will use</a:t>
            </a:r>
          </a:p>
        </p:txBody>
      </p:sp>
      <p:sp>
        <p:nvSpPr>
          <p:cNvPr id="253" name="Shape 253"/>
          <p:cNvSpPr/>
          <p:nvPr>
            <p:ph type="body" idx="1"/>
          </p:nvPr>
        </p:nvSpPr>
        <p:spPr>
          <a:xfrm>
            <a:off x="673100" y="3835400"/>
            <a:ext cx="15521441" cy="8864600"/>
          </a:xfrm>
          <a:prstGeom prst="rect">
            <a:avLst/>
          </a:prstGeom>
        </p:spPr>
        <p:txBody>
          <a:bodyPr/>
          <a:lstStyle/>
          <a:p>
            <a:pPr marL="490727" indent="-490727" defTabSz="693419">
              <a:spcBef>
                <a:spcPts val="4400"/>
              </a:spcBef>
              <a:defRPr sz="4368"/>
            </a:pPr>
            <a:r>
              <a:rPr>
                <a:latin typeface="Gill Sans SemiBold"/>
                <a:ea typeface="Gill Sans SemiBold"/>
                <a:cs typeface="Gill Sans SemiBold"/>
                <a:sym typeface="Gill Sans SemiBold"/>
              </a:rPr>
              <a:t>NumPy</a:t>
            </a:r>
            <a:r>
              <a:t> - the fundamental package for scientific computing with Python</a:t>
            </a:r>
          </a:p>
          <a:p>
            <a:pPr marL="490727" indent="-490727" defTabSz="693419">
              <a:spcBef>
                <a:spcPts val="4400"/>
              </a:spcBef>
              <a:defRPr sz="4368"/>
            </a:pPr>
            <a:r>
              <a:rPr>
                <a:latin typeface="Gill Sans SemiBold"/>
                <a:ea typeface="Gill Sans SemiBold"/>
                <a:cs typeface="Gill Sans SemiBold"/>
                <a:sym typeface="Gill Sans SemiBold"/>
              </a:rPr>
              <a:t>Pandas</a:t>
            </a:r>
            <a:r>
              <a:t> - library providing high-performance, easy-to-use data structures and data analysis tools for Python</a:t>
            </a:r>
          </a:p>
          <a:p>
            <a:pPr marL="490727" indent="-490727" defTabSz="693419">
              <a:spcBef>
                <a:spcPts val="4400"/>
              </a:spcBef>
              <a:defRPr sz="4368"/>
            </a:pPr>
            <a:r>
              <a:rPr>
                <a:latin typeface="Gill Sans SemiBold"/>
                <a:ea typeface="Gill Sans SemiBold"/>
                <a:cs typeface="Gill Sans SemiBold"/>
                <a:sym typeface="Gill Sans SemiBold"/>
              </a:rPr>
              <a:t>ipython/jupyter</a:t>
            </a:r>
            <a:r>
              <a:t> - a web application that allows you to interactively create and share documents that contain live code, equations, visualizations and explanatory text</a:t>
            </a:r>
          </a:p>
          <a:p>
            <a:pPr marL="490727" indent="-490727" defTabSz="693419">
              <a:spcBef>
                <a:spcPts val="4400"/>
              </a:spcBef>
              <a:defRPr sz="4368"/>
            </a:pPr>
            <a:r>
              <a:rPr>
                <a:latin typeface="Gill Sans SemiBold"/>
                <a:ea typeface="Gill Sans SemiBold"/>
                <a:cs typeface="Gill Sans SemiBold"/>
                <a:sym typeface="Gill Sans SemiBold"/>
              </a:rPr>
              <a:t>Bokeh</a:t>
            </a:r>
            <a:r>
              <a:t> - interactive visualization library for Python that targets modern web browsers for presentation</a:t>
            </a:r>
          </a:p>
          <a:p>
            <a:pPr marL="490727" indent="-490727" defTabSz="693419">
              <a:spcBef>
                <a:spcPts val="4400"/>
              </a:spcBef>
              <a:defRPr sz="4368"/>
            </a:pPr>
            <a:r>
              <a:rPr>
                <a:latin typeface="Gill Sans SemiBold"/>
                <a:ea typeface="Gill Sans SemiBold"/>
                <a:cs typeface="Gill Sans SemiBold"/>
                <a:sym typeface="Gill Sans SemiBold"/>
              </a:rPr>
              <a:t>FuzzyWuzzy</a:t>
            </a:r>
            <a:r>
              <a:t> - fuzzy string matching in Python like a boss</a:t>
            </a:r>
          </a:p>
        </p:txBody>
      </p:sp>
      <p:pic>
        <p:nvPicPr>
          <p:cNvPr id="254" name="Girl_and_guy.png"/>
          <p:cNvPicPr>
            <a:picLocks noChangeAspect="1"/>
          </p:cNvPicPr>
          <p:nvPr/>
        </p:nvPicPr>
        <p:blipFill>
          <a:blip r:embed="rId3">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a:r>
              <a:t>Why Python?</a:t>
            </a:r>
          </a:p>
        </p:txBody>
      </p:sp>
      <p:sp>
        <p:nvSpPr>
          <p:cNvPr id="259" name="Shape 259"/>
          <p:cNvSpPr/>
          <p:nvPr>
            <p:ph type="body" idx="1"/>
          </p:nvPr>
        </p:nvSpPr>
        <p:spPr>
          <a:xfrm>
            <a:off x="673100" y="3835400"/>
            <a:ext cx="15521441" cy="8864600"/>
          </a:xfrm>
          <a:prstGeom prst="rect">
            <a:avLst/>
          </a:prstGeom>
        </p:spPr>
        <p:txBody>
          <a:bodyPr/>
          <a:lstStyle/>
          <a:p>
            <a:pPr marL="654304" indent="-654304" defTabSz="751205">
              <a:lnSpc>
                <a:spcPct val="120000"/>
              </a:lnSpc>
              <a:spcBef>
                <a:spcPts val="5900"/>
              </a:spcBef>
              <a:defRPr sz="5824"/>
            </a:pPr>
            <a:r>
              <a:t>Easy enough for almost anyone to learn</a:t>
            </a:r>
          </a:p>
          <a:p>
            <a:pPr marL="654304" indent="-654304" defTabSz="751205">
              <a:lnSpc>
                <a:spcPct val="120000"/>
              </a:lnSpc>
              <a:spcBef>
                <a:spcPts val="5900"/>
              </a:spcBef>
              <a:defRPr sz="5824"/>
            </a:pPr>
            <a:r>
              <a:t>Painless to install - one click in Developer xChange</a:t>
            </a:r>
          </a:p>
          <a:p>
            <a:pPr marL="654304" indent="-654304" defTabSz="751205">
              <a:lnSpc>
                <a:spcPct val="120000"/>
              </a:lnSpc>
              <a:spcBef>
                <a:spcPts val="5900"/>
              </a:spcBef>
              <a:defRPr sz="5824"/>
            </a:pPr>
            <a:r>
              <a:t>Flexible enough to use for almost anything</a:t>
            </a:r>
          </a:p>
          <a:p>
            <a:pPr marL="654304" indent="-654304" defTabSz="751205">
              <a:lnSpc>
                <a:spcPct val="120000"/>
              </a:lnSpc>
              <a:spcBef>
                <a:spcPts val="5900"/>
              </a:spcBef>
              <a:defRPr sz="5824"/>
            </a:pPr>
            <a:r>
              <a:t>Powerful enough to build robust apps</a:t>
            </a:r>
          </a:p>
          <a:p>
            <a:pPr marL="654304" indent="-654304" defTabSz="751205">
              <a:lnSpc>
                <a:spcPct val="120000"/>
              </a:lnSpc>
              <a:spcBef>
                <a:spcPts val="5900"/>
              </a:spcBef>
              <a:defRPr sz="5824"/>
            </a:pPr>
            <a:r>
              <a:t>Adaptable enough to run on any platform</a:t>
            </a:r>
          </a:p>
        </p:txBody>
      </p:sp>
      <p:pic>
        <p:nvPicPr>
          <p:cNvPr id="260" name="Girl_and_guy.png"/>
          <p:cNvPicPr>
            <a:picLocks noChangeAspect="1"/>
          </p:cNvPicPr>
          <p:nvPr/>
        </p:nvPicPr>
        <p:blipFill>
          <a:blip r:embed="rId3">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a:r>
              <a:t>scenario</a:t>
            </a:r>
          </a:p>
        </p:txBody>
      </p:sp>
      <p:sp>
        <p:nvSpPr>
          <p:cNvPr id="265" name="Shape 265"/>
          <p:cNvSpPr/>
          <p:nvPr>
            <p:ph type="body" idx="1"/>
          </p:nvPr>
        </p:nvSpPr>
        <p:spPr>
          <a:xfrm>
            <a:off x="673100" y="3835400"/>
            <a:ext cx="15521441" cy="8864600"/>
          </a:xfrm>
          <a:prstGeom prst="rect">
            <a:avLst/>
          </a:prstGeom>
        </p:spPr>
        <p:txBody>
          <a:bodyPr/>
          <a:lstStyle/>
          <a:p>
            <a:pPr marL="0" indent="0" defTabSz="660400">
              <a:spcBef>
                <a:spcPts val="4200"/>
              </a:spcBef>
              <a:buSzTx/>
              <a:buNone/>
              <a:defRPr sz="4160"/>
            </a:pPr>
            <a:r>
              <a:t>We need to perform some basic analysis against a set of sales data with the following requirements:</a:t>
            </a:r>
          </a:p>
          <a:p>
            <a:pPr marL="693420" indent="-693420" defTabSz="660400">
              <a:spcBef>
                <a:spcPts val="4200"/>
              </a:spcBef>
              <a:buSzPct val="100000"/>
              <a:buAutoNum type="arabicPeriod" startAt="1"/>
              <a:defRPr sz="4160"/>
            </a:pPr>
            <a:r>
              <a:t>The data comes to us in several parts that we need to combine prior to analysis, and the format of each part is a little different.</a:t>
            </a:r>
          </a:p>
          <a:p>
            <a:pPr marL="693420" indent="-693420" defTabSz="660400">
              <a:spcBef>
                <a:spcPts val="4200"/>
              </a:spcBef>
              <a:buSzPct val="100000"/>
              <a:buAutoNum type="arabicPeriod" startAt="1"/>
              <a:defRPr sz="4160"/>
            </a:pPr>
            <a:r>
              <a:t>Next, we need to add a calculated column to the end of the combined data set. While we are at it, clean up any data quality issues.</a:t>
            </a:r>
          </a:p>
          <a:p>
            <a:pPr marL="693420" indent="-693420" defTabSz="660400">
              <a:spcBef>
                <a:spcPts val="4200"/>
              </a:spcBef>
              <a:buSzPct val="100000"/>
              <a:buAutoNum type="arabicPeriod" startAt="1"/>
              <a:defRPr sz="4160"/>
            </a:pPr>
            <a:r>
              <a:t>We then need to join the results to a different set of data that contains a common key - similar to a table join in SQL.</a:t>
            </a:r>
          </a:p>
          <a:p>
            <a:pPr marL="693420" indent="-693420" defTabSz="660400">
              <a:spcBef>
                <a:spcPts val="4200"/>
              </a:spcBef>
              <a:buSzPct val="100000"/>
              <a:buAutoNum type="arabicPeriod" startAt="1"/>
              <a:defRPr sz="4160"/>
            </a:pPr>
            <a:r>
              <a:t>Finally, we must join to yet another source of data based on rough string matching and quantify our match strength - like a super complex vlookup on steroids.</a:t>
            </a:r>
          </a:p>
        </p:txBody>
      </p:sp>
      <p:pic>
        <p:nvPicPr>
          <p:cNvPr id="266" name="Girl_and_guy.png"/>
          <p:cNvPicPr>
            <a:picLocks noChangeAspect="1"/>
          </p:cNvPicPr>
          <p:nvPr/>
        </p:nvPicPr>
        <p:blipFill>
          <a:blip r:embed="rId3">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OUTPUT</a:t>
            </a:r>
          </a:p>
        </p:txBody>
      </p:sp>
      <p:sp>
        <p:nvSpPr>
          <p:cNvPr id="271" name="Shape 271"/>
          <p:cNvSpPr/>
          <p:nvPr>
            <p:ph type="body" idx="1"/>
          </p:nvPr>
        </p:nvSpPr>
        <p:spPr>
          <a:xfrm>
            <a:off x="660400" y="3835400"/>
            <a:ext cx="15521441" cy="8864600"/>
          </a:xfrm>
          <a:prstGeom prst="rect">
            <a:avLst/>
          </a:prstGeom>
        </p:spPr>
        <p:txBody>
          <a:bodyPr/>
          <a:lstStyle/>
          <a:p>
            <a:pPr marL="0" indent="0" defTabSz="759459">
              <a:spcBef>
                <a:spcPts val="4800"/>
              </a:spcBef>
              <a:buSzTx/>
              <a:buNone/>
              <a:defRPr sz="4784"/>
            </a:pPr>
            <a:r>
              <a:t>Once we have completed all the tasks on the prior slide we will need to produce various forms of output :</a:t>
            </a:r>
          </a:p>
          <a:p>
            <a:pPr marL="797433" indent="-797433" defTabSz="759459">
              <a:spcBef>
                <a:spcPts val="4800"/>
              </a:spcBef>
              <a:buSzPct val="100000"/>
              <a:buAutoNum type="arabicPeriod" startAt="1"/>
              <a:defRPr sz="4784"/>
            </a:pPr>
            <a:r>
              <a:t>A simple spreadsheet with all rows and columns from our result set</a:t>
            </a:r>
          </a:p>
          <a:p>
            <a:pPr marL="797433" indent="-797433" defTabSz="759459">
              <a:spcBef>
                <a:spcPts val="4800"/>
              </a:spcBef>
              <a:buSzPct val="100000"/>
              <a:buAutoNum type="arabicPeriod" startAt="1"/>
              <a:defRPr sz="4784"/>
            </a:pPr>
            <a:r>
              <a:t>Another spreadsheet pre-pivoted by a set of columns, including simple aggregates</a:t>
            </a:r>
          </a:p>
          <a:p>
            <a:pPr marL="797433" indent="-797433" defTabSz="759459">
              <a:spcBef>
                <a:spcPts val="4800"/>
              </a:spcBef>
              <a:buSzPct val="100000"/>
              <a:buAutoNum type="arabicPeriod" startAt="1"/>
              <a:defRPr sz="4784"/>
            </a:pPr>
            <a:r>
              <a:t>A third spreadsheet that has a different cross-section of the pivot above on each tab</a:t>
            </a:r>
          </a:p>
          <a:p>
            <a:pPr marL="797433" indent="-797433" defTabSz="759459">
              <a:spcBef>
                <a:spcPts val="4800"/>
              </a:spcBef>
              <a:buSzPct val="100000"/>
              <a:buAutoNum type="arabicPeriod" startAt="1"/>
              <a:defRPr sz="4784"/>
            </a:pPr>
            <a:r>
              <a:t>An interactive chart that can be integrated into… whatever</a:t>
            </a:r>
          </a:p>
        </p:txBody>
      </p:sp>
      <p:pic>
        <p:nvPicPr>
          <p:cNvPr id="272" name="Girl_and_guy.png"/>
          <p:cNvPicPr>
            <a:picLocks noChangeAspect="1"/>
          </p:cNvPicPr>
          <p:nvPr/>
        </p:nvPicPr>
        <p:blipFill>
          <a:blip r:embed="rId3">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xfrm>
            <a:off x="4229892" y="1409700"/>
            <a:ext cx="11546723" cy="5461000"/>
          </a:xfrm>
          <a:prstGeom prst="rect">
            <a:avLst/>
          </a:prstGeom>
        </p:spPr>
        <p:txBody>
          <a:bodyPr/>
          <a:lstStyle/>
          <a:p>
            <a:pPr/>
            <a:r>
              <a:t>Our Constraints</a:t>
            </a:r>
          </a:p>
        </p:txBody>
      </p:sp>
      <p:sp>
        <p:nvSpPr>
          <p:cNvPr id="277" name="Shape 277"/>
          <p:cNvSpPr/>
          <p:nvPr>
            <p:ph type="body" sz="quarter" idx="1"/>
          </p:nvPr>
        </p:nvSpPr>
        <p:spPr>
          <a:xfrm>
            <a:off x="4478753" y="6845300"/>
            <a:ext cx="11049001" cy="5461000"/>
          </a:xfrm>
          <a:prstGeom prst="rect">
            <a:avLst/>
          </a:prstGeom>
        </p:spPr>
        <p:txBody>
          <a:bodyPr/>
          <a:lstStyle/>
          <a:p>
            <a:pPr/>
            <a:r>
              <a:t>30 minutes to complete all tasks</a:t>
            </a:r>
          </a:p>
          <a:p>
            <a:pPr/>
            <a:r>
              <a:t>Must be repeatable</a:t>
            </a:r>
          </a:p>
        </p:txBody>
      </p:sp>
      <p:pic>
        <p:nvPicPr>
          <p:cNvPr id="278" name="Girl_and_guy.png"/>
          <p:cNvPicPr>
            <a:picLocks noChangeAspect="1"/>
          </p:cNvPicPr>
          <p:nvPr/>
        </p:nvPicPr>
        <p:blipFill>
          <a:blip r:embed="rId2">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xfrm>
            <a:off x="6667500" y="4127500"/>
            <a:ext cx="11049000" cy="5461000"/>
          </a:xfrm>
          <a:prstGeom prst="rect">
            <a:avLst/>
          </a:prstGeom>
        </p:spPr>
        <p:txBody>
          <a:bodyPr/>
          <a:lstStyle/>
          <a:p>
            <a:pPr/>
            <a:r>
              <a:t>READY.</a:t>
            </a:r>
          </a:p>
          <a:p>
            <a:pPr/>
            <a:r>
              <a:t>SET.</a:t>
            </a:r>
          </a:p>
          <a:p>
            <a:pPr/>
            <a:r>
              <a:t>DEMO!</a:t>
            </a:r>
          </a:p>
        </p:txBody>
      </p:sp>
      <p:pic>
        <p:nvPicPr>
          <p:cNvPr id="281" name="Girl_and_guy.png"/>
          <p:cNvPicPr>
            <a:picLocks noChangeAspect="1"/>
          </p:cNvPicPr>
          <p:nvPr/>
        </p:nvPicPr>
        <p:blipFill>
          <a:blip r:embed="rId2">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a:r>
              <a:t>Recap</a:t>
            </a:r>
          </a:p>
        </p:txBody>
      </p:sp>
      <p:sp>
        <p:nvSpPr>
          <p:cNvPr id="284" name="Shape 284"/>
          <p:cNvSpPr/>
          <p:nvPr>
            <p:ph type="body" idx="1"/>
          </p:nvPr>
        </p:nvSpPr>
        <p:spPr>
          <a:prstGeom prst="rect">
            <a:avLst/>
          </a:prstGeom>
        </p:spPr>
        <p:txBody>
          <a:bodyPr/>
          <a:lstStyle/>
          <a:p>
            <a:pPr marL="640841" indent="-640841" defTabSz="718184">
              <a:spcBef>
                <a:spcPts val="5600"/>
              </a:spcBef>
              <a:defRPr sz="5568"/>
            </a:pPr>
            <a:r>
              <a:t>There is a big difference between data “science” and “analysis”, make sure you use the correct term in the correct context</a:t>
            </a:r>
          </a:p>
          <a:p>
            <a:pPr marL="640841" indent="-640841" defTabSz="718184">
              <a:spcBef>
                <a:spcPts val="5600"/>
              </a:spcBef>
              <a:defRPr sz="5568"/>
            </a:pPr>
            <a:r>
              <a:t>Nothing is wrong with Excel, but we can do many of the advanced Excel-ish stuff WAY faster and more repeatably in Python w/ Pandas</a:t>
            </a:r>
          </a:p>
          <a:p>
            <a:pPr marL="640841" indent="-640841" defTabSz="718184">
              <a:spcBef>
                <a:spcPts val="5600"/>
              </a:spcBef>
              <a:defRPr sz="5568"/>
            </a:pPr>
            <a:r>
              <a:t>VBA is great for MS Office automation, but it isn’t as full featured as Python and you can’t build “real” apps with it</a:t>
            </a:r>
          </a:p>
          <a:p>
            <a:pPr marL="640841" indent="-640841" defTabSz="718184">
              <a:spcBef>
                <a:spcPts val="5600"/>
              </a:spcBef>
              <a:defRPr sz="5568"/>
            </a:pPr>
            <a:r>
              <a:t>Everyone likes interactive charts, give the people what they want ;-)</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Materials</a:t>
            </a:r>
          </a:p>
        </p:txBody>
      </p:sp>
      <p:sp>
        <p:nvSpPr>
          <p:cNvPr id="287" name="Shape 287"/>
          <p:cNvSpPr/>
          <p:nvPr>
            <p:ph type="body" idx="1"/>
          </p:nvPr>
        </p:nvSpPr>
        <p:spPr>
          <a:prstGeom prst="rect">
            <a:avLst/>
          </a:prstGeom>
        </p:spPr>
        <p:txBody>
          <a:bodyPr anchor="t"/>
          <a:lstStyle/>
          <a:p>
            <a:pPr marL="0" indent="0">
              <a:buSzTx/>
              <a:buNone/>
            </a:pPr>
            <a:r>
              <a:t>All materials available on GitHub</a:t>
            </a:r>
            <a:br/>
            <a:r>
              <a:rPr u="sng">
                <a:hlinkClick r:id="rId2" invalidUrl="" action="" tgtFrame="" tooltip="" history="1" highlightClick="0" endSnd="0"/>
              </a:rPr>
              <a:t>https://github.com/jpwhite3/python-analytics-demo</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p>
            <a:pPr/>
            <a:r>
              <a:t>References</a:t>
            </a:r>
          </a:p>
        </p:txBody>
      </p:sp>
      <p:sp>
        <p:nvSpPr>
          <p:cNvPr id="290" name="Shape 290"/>
          <p:cNvSpPr/>
          <p:nvPr>
            <p:ph type="body" idx="1"/>
          </p:nvPr>
        </p:nvSpPr>
        <p:spPr>
          <a:prstGeom prst="rect">
            <a:avLst/>
          </a:prstGeom>
        </p:spPr>
        <p:txBody>
          <a:bodyPr/>
          <a:lstStyle/>
          <a:p>
            <a:pPr marL="441960" indent="-441960" defTabSz="495300">
              <a:spcBef>
                <a:spcPts val="3900"/>
              </a:spcBef>
              <a:defRPr sz="3840"/>
            </a:pPr>
            <a:r>
              <a:rPr u="sng">
                <a:hlinkClick r:id="rId2" invalidUrl="" action="" tgtFrame="" tooltip="" history="1" highlightClick="0" endSnd="0"/>
              </a:rPr>
              <a:t>http://www.forbes.com/sites/piyankajain/2013/02/25/data-science-or-analytics/</a:t>
            </a:r>
          </a:p>
          <a:p>
            <a:pPr marL="441960" indent="-441960" defTabSz="495300">
              <a:spcBef>
                <a:spcPts val="3900"/>
              </a:spcBef>
              <a:defRPr sz="3840"/>
            </a:pPr>
            <a:r>
              <a:rPr u="sng">
                <a:hlinkClick r:id="rId3" invalidUrl="" action="" tgtFrame="" tooltip="" history="1" highlightClick="0" endSnd="0"/>
              </a:rPr>
              <a:t>http://www.edureka.co/blog/core-data-scientist-skills/</a:t>
            </a:r>
          </a:p>
          <a:p>
            <a:pPr marL="441960" indent="-441960" defTabSz="495300">
              <a:spcBef>
                <a:spcPts val="3900"/>
              </a:spcBef>
              <a:defRPr sz="3840"/>
            </a:pPr>
            <a:r>
              <a:rPr u="sng">
                <a:hlinkClick r:id="rId4" invalidUrl="" action="" tgtFrame="" tooltip="" history="1" highlightClick="0" endSnd="0"/>
              </a:rPr>
              <a:t>http://pbpython.com</a:t>
            </a:r>
          </a:p>
          <a:p>
            <a:pPr marL="441960" indent="-441960" defTabSz="495300">
              <a:spcBef>
                <a:spcPts val="3900"/>
              </a:spcBef>
              <a:defRPr sz="3840"/>
            </a:pPr>
            <a:r>
              <a:rPr u="sng">
                <a:hlinkClick r:id="rId5" invalidUrl="" action="" tgtFrame="" tooltip="" history="1" highlightClick="0" endSnd="0"/>
              </a:rPr>
              <a:t>http://www.marketingdistillery.com/</a:t>
            </a:r>
          </a:p>
          <a:p>
            <a:pPr marL="441960" indent="-441960" defTabSz="495300">
              <a:spcBef>
                <a:spcPts val="3900"/>
              </a:spcBef>
              <a:defRPr sz="3840"/>
            </a:pPr>
            <a:r>
              <a:rPr u="sng">
                <a:hlinkClick r:id="rId6" invalidUrl="" action="" tgtFrame="" tooltip="" history="1" highlightClick="0" endSnd="0"/>
              </a:rPr>
              <a:t>http://pandas.pydata.org</a:t>
            </a:r>
          </a:p>
          <a:p>
            <a:pPr marL="441960" indent="-441960" defTabSz="495300">
              <a:spcBef>
                <a:spcPts val="3900"/>
              </a:spcBef>
              <a:defRPr sz="3840"/>
            </a:pPr>
            <a:r>
              <a:rPr u="sng">
                <a:hlinkClick r:id="rId7" invalidUrl="" action="" tgtFrame="" tooltip="" history="1" highlightClick="0" endSnd="0"/>
              </a:rPr>
              <a:t>http://bokeh.pydata.org/en/latest</a:t>
            </a:r>
          </a:p>
          <a:p>
            <a:pPr marL="441960" indent="-441960" defTabSz="495300">
              <a:spcBef>
                <a:spcPts val="3900"/>
              </a:spcBef>
              <a:defRPr sz="3840"/>
            </a:pPr>
            <a:r>
              <a:rPr u="sng">
                <a:hlinkClick r:id="rId8" invalidUrl="" action="" tgtFrame="" tooltip="" history="1" highlightClick="0" endSnd="0"/>
              </a:rPr>
              <a:t>https://www.continuum.io/why-anaconda</a:t>
            </a:r>
          </a:p>
          <a:p>
            <a:pPr marL="441960" indent="-441960" defTabSz="495300">
              <a:spcBef>
                <a:spcPts val="3900"/>
              </a:spcBef>
              <a:defRPr sz="3840"/>
            </a:pPr>
            <a:r>
              <a:rPr u="sng">
                <a:hlinkClick r:id="rId9" invalidUrl="" action="" tgtFrame="" tooltip="" history="1" highlightClick="0" endSnd="0"/>
              </a:rPr>
              <a:t>https://s3.amazonaws.com/quandl-static-content/Documents/Quandl+-+Pandas,+SciPy,+NumPy+Cheat+Sheet.pdf</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Objectives</a:t>
            </a:r>
          </a:p>
        </p:txBody>
      </p:sp>
      <p:sp>
        <p:nvSpPr>
          <p:cNvPr id="126" name="Shape 126"/>
          <p:cNvSpPr/>
          <p:nvPr>
            <p:ph type="body" idx="1"/>
          </p:nvPr>
        </p:nvSpPr>
        <p:spPr>
          <a:xfrm>
            <a:off x="673100" y="3848100"/>
            <a:ext cx="23050500" cy="8864600"/>
          </a:xfrm>
          <a:prstGeom prst="rect">
            <a:avLst/>
          </a:prstGeom>
        </p:spPr>
        <p:txBody>
          <a:bodyPr/>
          <a:lstStyle/>
          <a:p>
            <a:pPr/>
            <a:r>
              <a:t>Learn the difference between data “</a:t>
            </a:r>
            <a:r>
              <a:rPr i="1"/>
              <a:t>science</a:t>
            </a:r>
            <a:r>
              <a:t>” and “</a:t>
            </a:r>
            <a:r>
              <a:rPr i="1"/>
              <a:t>analysis</a:t>
            </a:r>
            <a:r>
              <a:t>”, and understand the characteristics (and toolsets) of their practitioners.</a:t>
            </a:r>
          </a:p>
          <a:p>
            <a:pPr/>
            <a:r>
              <a:t>Learn how to use Python (with a few 3rd party modules) to modernize your data transformation, analysis, and visualization tasks</a:t>
            </a:r>
          </a:p>
          <a:p>
            <a:pPr/>
            <a:r>
              <a:t>Learn how to integrate these new tools and techniques into your everyday business workflows and applications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a:r>
              <a:t>More References</a:t>
            </a:r>
          </a:p>
        </p:txBody>
      </p:sp>
      <p:pic>
        <p:nvPicPr>
          <p:cNvPr id="293" name="lrg (1).jpg"/>
          <p:cNvPicPr>
            <a:picLocks noChangeAspect="1"/>
          </p:cNvPicPr>
          <p:nvPr/>
        </p:nvPicPr>
        <p:blipFill>
          <a:blip r:embed="rId2">
            <a:extLst/>
          </a:blip>
          <a:stretch>
            <a:fillRect/>
          </a:stretch>
        </p:blipFill>
        <p:spPr>
          <a:xfrm>
            <a:off x="9017000" y="3700474"/>
            <a:ext cx="6350000" cy="8331201"/>
          </a:xfrm>
          <a:prstGeom prst="rect">
            <a:avLst/>
          </a:prstGeom>
          <a:ln w="12700">
            <a:miter lim="400000"/>
          </a:ln>
        </p:spPr>
      </p:pic>
      <p:pic>
        <p:nvPicPr>
          <p:cNvPr id="294" name="lrg (2).jpg"/>
          <p:cNvPicPr>
            <a:picLocks noChangeAspect="1"/>
          </p:cNvPicPr>
          <p:nvPr/>
        </p:nvPicPr>
        <p:blipFill>
          <a:blip r:embed="rId3">
            <a:extLst/>
          </a:blip>
          <a:stretch>
            <a:fillRect/>
          </a:stretch>
        </p:blipFill>
        <p:spPr>
          <a:xfrm>
            <a:off x="16732498" y="3700474"/>
            <a:ext cx="6350001" cy="8331201"/>
          </a:xfrm>
          <a:prstGeom prst="rect">
            <a:avLst/>
          </a:prstGeom>
          <a:ln w="12700">
            <a:miter lim="400000"/>
          </a:ln>
        </p:spPr>
      </p:pic>
      <p:pic>
        <p:nvPicPr>
          <p:cNvPr id="295" name="lrg.jpg"/>
          <p:cNvPicPr>
            <a:picLocks noChangeAspect="1"/>
          </p:cNvPicPr>
          <p:nvPr/>
        </p:nvPicPr>
        <p:blipFill>
          <a:blip r:embed="rId4">
            <a:extLst/>
          </a:blip>
          <a:stretch>
            <a:fillRect/>
          </a:stretch>
        </p:blipFill>
        <p:spPr>
          <a:xfrm>
            <a:off x="1301502" y="3700474"/>
            <a:ext cx="6350001" cy="8331201"/>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Who This is for</a:t>
            </a:r>
          </a:p>
        </p:txBody>
      </p:sp>
      <p:sp>
        <p:nvSpPr>
          <p:cNvPr id="131" name="Shape 131"/>
          <p:cNvSpPr/>
          <p:nvPr>
            <p:ph type="body" idx="1"/>
          </p:nvPr>
        </p:nvSpPr>
        <p:spPr>
          <a:xfrm>
            <a:off x="673100" y="3835400"/>
            <a:ext cx="15275663" cy="8864600"/>
          </a:xfrm>
          <a:prstGeom prst="rect">
            <a:avLst/>
          </a:prstGeom>
        </p:spPr>
        <p:txBody>
          <a:bodyPr anchor="t"/>
          <a:lstStyle/>
          <a:p>
            <a:pPr marL="0" indent="0" defTabSz="751205">
              <a:spcBef>
                <a:spcPts val="0"/>
              </a:spcBef>
              <a:buSzTx/>
              <a:buNone/>
              <a:defRPr cap="all" sz="6552"/>
            </a:pPr>
            <a:r>
              <a:t>Primary Audience</a:t>
            </a:r>
          </a:p>
          <a:p>
            <a:pPr lvl="1" marL="1106703" indent="-436397" defTabSz="751205">
              <a:spcBef>
                <a:spcPts val="0"/>
              </a:spcBef>
              <a:buClr>
                <a:srgbClr val="535353"/>
              </a:buClr>
              <a:defRPr sz="5824">
                <a:solidFill>
                  <a:srgbClr val="5A5F5E"/>
                </a:solidFill>
              </a:defRPr>
            </a:pPr>
            <a:r>
              <a:t>Application developers</a:t>
            </a:r>
          </a:p>
          <a:p>
            <a:pPr lvl="1" marL="1106703" indent="-436397" defTabSz="751205">
              <a:spcBef>
                <a:spcPts val="0"/>
              </a:spcBef>
              <a:buClr>
                <a:srgbClr val="535353"/>
              </a:buClr>
              <a:defRPr sz="5824">
                <a:solidFill>
                  <a:srgbClr val="5A5F5E"/>
                </a:solidFill>
              </a:defRPr>
            </a:pPr>
            <a:r>
              <a:t>Data/Business analysts *</a:t>
            </a:r>
          </a:p>
          <a:p>
            <a:pPr lvl="1" marL="1106703" indent="-436397" defTabSz="751205">
              <a:spcBef>
                <a:spcPts val="0"/>
              </a:spcBef>
              <a:buClr>
                <a:srgbClr val="535353"/>
              </a:buClr>
              <a:defRPr sz="5824">
                <a:solidFill>
                  <a:srgbClr val="5A5F5E"/>
                </a:solidFill>
              </a:defRPr>
            </a:pPr>
            <a:r>
              <a:t>Excel masters *</a:t>
            </a:r>
          </a:p>
          <a:p>
            <a:pPr marL="0" indent="0" defTabSz="751205">
              <a:spcBef>
                <a:spcPts val="0"/>
              </a:spcBef>
              <a:buSzTx/>
              <a:buNone/>
              <a:defRPr cap="all" sz="6552"/>
            </a:pPr>
          </a:p>
          <a:p>
            <a:pPr marL="0" indent="0" defTabSz="751205">
              <a:spcBef>
                <a:spcPts val="0"/>
              </a:spcBef>
              <a:buSzTx/>
              <a:buNone/>
              <a:defRPr cap="all" sz="6552"/>
            </a:pPr>
            <a:r>
              <a:t>Anyone interested in</a:t>
            </a:r>
          </a:p>
          <a:p>
            <a:pPr lvl="1" marL="1106703" indent="-436397" defTabSz="751205">
              <a:spcBef>
                <a:spcPts val="0"/>
              </a:spcBef>
              <a:buClr>
                <a:srgbClr val="535353"/>
              </a:buClr>
              <a:defRPr sz="5824">
                <a:solidFill>
                  <a:srgbClr val="5A5F5E"/>
                </a:solidFill>
              </a:defRPr>
            </a:pPr>
            <a:r>
              <a:t>Simple data analysis</a:t>
            </a:r>
          </a:p>
          <a:p>
            <a:pPr lvl="1" marL="1106703" indent="-436397" defTabSz="751205">
              <a:spcBef>
                <a:spcPts val="0"/>
              </a:spcBef>
              <a:buClr>
                <a:srgbClr val="535353"/>
              </a:buClr>
              <a:defRPr sz="5824">
                <a:solidFill>
                  <a:srgbClr val="5A5F5E"/>
                </a:solidFill>
              </a:defRPr>
            </a:pPr>
            <a:r>
              <a:t>Static &amp; Dynamic reporting</a:t>
            </a:r>
          </a:p>
          <a:p>
            <a:pPr lvl="1" marL="1106703" indent="-436397" defTabSz="751205">
              <a:spcBef>
                <a:spcPts val="0"/>
              </a:spcBef>
              <a:buClr>
                <a:srgbClr val="535353"/>
              </a:buClr>
              <a:defRPr sz="5824">
                <a:solidFill>
                  <a:srgbClr val="5A5F5E"/>
                </a:solidFill>
              </a:defRPr>
            </a:pPr>
            <a:r>
              <a:t>Excel automation</a:t>
            </a:r>
          </a:p>
          <a:p>
            <a:pPr lvl="1" marL="1106703" indent="-436397" defTabSz="751205">
              <a:spcBef>
                <a:spcPts val="0"/>
              </a:spcBef>
              <a:buClr>
                <a:srgbClr val="535353"/>
              </a:buClr>
              <a:defRPr sz="5824">
                <a:solidFill>
                  <a:srgbClr val="5A5F5E"/>
                </a:solidFill>
              </a:defRPr>
            </a:pPr>
            <a:r>
              <a:t>Integration with other apps/tools</a:t>
            </a:r>
          </a:p>
        </p:txBody>
      </p:sp>
      <p:pic>
        <p:nvPicPr>
          <p:cNvPr id="132" name="Girl_and_guy.png"/>
          <p:cNvPicPr>
            <a:picLocks noChangeAspect="1"/>
          </p:cNvPicPr>
          <p:nvPr/>
        </p:nvPicPr>
        <p:blipFill>
          <a:blip r:embed="rId3">
            <a:extLst/>
          </a:blip>
          <a:stretch>
            <a:fillRect/>
          </a:stretch>
        </p:blipFill>
        <p:spPr>
          <a:xfrm>
            <a:off x="17070641" y="3053294"/>
            <a:ext cx="7340601" cy="10160001"/>
          </a:xfrm>
          <a:prstGeom prst="rect">
            <a:avLst/>
          </a:prstGeom>
          <a:ln w="12700">
            <a:miter lim="400000"/>
          </a:ln>
        </p:spPr>
      </p:pic>
      <p:sp>
        <p:nvSpPr>
          <p:cNvPr id="133" name="Shape 133"/>
          <p:cNvSpPr/>
          <p:nvPr/>
        </p:nvSpPr>
        <p:spPr>
          <a:xfrm>
            <a:off x="17843059" y="12614557"/>
            <a:ext cx="579576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20000"/>
              </a:lnSpc>
              <a:spcBef>
                <a:spcPts val="6500"/>
              </a:spcBef>
              <a:defRPr sz="3200"/>
            </a:lvl1pPr>
          </a:lstStyle>
          <a:p>
            <a:pPr/>
            <a:r>
              <a:t>* some coding experience required</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lvl="3" algn="l"/>
            <a:r>
              <a:t>Data Science</a:t>
            </a:r>
          </a:p>
        </p:txBody>
      </p:sp>
      <p:sp>
        <p:nvSpPr>
          <p:cNvPr id="138" name="Shape 138"/>
          <p:cNvSpPr/>
          <p:nvPr>
            <p:ph type="body" sz="half" idx="1"/>
          </p:nvPr>
        </p:nvSpPr>
        <p:spPr>
          <a:xfrm>
            <a:off x="673100" y="3378913"/>
            <a:ext cx="23050500" cy="3429001"/>
          </a:xfrm>
          <a:prstGeom prst="rect">
            <a:avLst/>
          </a:prstGeom>
        </p:spPr>
        <p:txBody>
          <a:bodyPr/>
          <a:lstStyle/>
          <a:p>
            <a:pPr lvl="3" marL="0" indent="685800">
              <a:buSzTx/>
              <a:buNone/>
            </a:pPr>
            <a:r>
              <a:t>An interdisciplinary field about processes and systems used to extract knowledge or insights from data in various forms, either structured or unstructured</a:t>
            </a:r>
          </a:p>
        </p:txBody>
      </p:sp>
      <p:sp>
        <p:nvSpPr>
          <p:cNvPr id="139" name="Shape 139"/>
          <p:cNvSpPr/>
          <p:nvPr/>
        </p:nvSpPr>
        <p:spPr>
          <a:xfrm>
            <a:off x="673100" y="6502400"/>
            <a:ext cx="23050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3" algn="l">
              <a:defRPr cap="all" sz="10000"/>
            </a:pPr>
            <a:r>
              <a:t>Data Analytics</a:t>
            </a:r>
          </a:p>
        </p:txBody>
      </p:sp>
      <p:sp>
        <p:nvSpPr>
          <p:cNvPr id="140" name="Shape 140"/>
          <p:cNvSpPr/>
          <p:nvPr/>
        </p:nvSpPr>
        <p:spPr>
          <a:xfrm>
            <a:off x="673100" y="9525713"/>
            <a:ext cx="23050500" cy="2365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3" algn="l">
              <a:lnSpc>
                <a:spcPct val="120000"/>
              </a:lnSpc>
              <a:spcBef>
                <a:spcPts val="6500"/>
              </a:spcBef>
              <a:defRPr sz="6400"/>
            </a:pPr>
            <a:r>
              <a:t>The science of examining raw data with the purpose of drawing conclusions about that information.</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6046792" y="11761813"/>
            <a:ext cx="473990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4000">
                <a:latin typeface="Gill Sans SemiBold"/>
                <a:ea typeface="Gill Sans SemiBold"/>
                <a:cs typeface="Gill Sans SemiBold"/>
                <a:sym typeface="Gill Sans SemiBold"/>
              </a:defRPr>
            </a:lvl1pPr>
          </a:lstStyle>
          <a:p>
            <a:pPr/>
            <a:r>
              <a:t>Data Science</a:t>
            </a:r>
          </a:p>
        </p:txBody>
      </p:sp>
      <p:sp>
        <p:nvSpPr>
          <p:cNvPr id="145" name="Shape 145"/>
          <p:cNvSpPr/>
          <p:nvPr/>
        </p:nvSpPr>
        <p:spPr>
          <a:xfrm>
            <a:off x="13707747" y="11769211"/>
            <a:ext cx="5695142"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atin typeface="Gill Sans SemiBold"/>
                <a:ea typeface="Gill Sans SemiBold"/>
                <a:cs typeface="Gill Sans SemiBold"/>
                <a:sym typeface="Gill Sans SemiBold"/>
              </a:defRPr>
            </a:lvl1pPr>
          </a:lstStyle>
          <a:p>
            <a:pPr/>
            <a:r>
              <a:t>Data Analytics</a:t>
            </a:r>
          </a:p>
        </p:txBody>
      </p:sp>
      <p:sp>
        <p:nvSpPr>
          <p:cNvPr id="146" name="Shape 146"/>
          <p:cNvSpPr/>
          <p:nvPr/>
        </p:nvSpPr>
        <p:spPr>
          <a:xfrm>
            <a:off x="5348716" y="3706296"/>
            <a:ext cx="543798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chemeClr val="accent1">
                    <a:satOff val="-5995"/>
                    <a:lumOff val="-11002"/>
                  </a:schemeClr>
                </a:solidFill>
                <a:latin typeface="Gill Sans SemiBold"/>
                <a:ea typeface="Gill Sans SemiBold"/>
                <a:cs typeface="Gill Sans SemiBold"/>
                <a:sym typeface="Gill Sans SemiBold"/>
              </a:defRPr>
            </a:lvl1pPr>
          </a:lstStyle>
          <a:p>
            <a:pPr/>
            <a:r>
              <a:t>Patterns, correlations, models</a:t>
            </a:r>
          </a:p>
        </p:txBody>
      </p:sp>
      <p:sp>
        <p:nvSpPr>
          <p:cNvPr id="147" name="Shape 147"/>
          <p:cNvSpPr/>
          <p:nvPr/>
        </p:nvSpPr>
        <p:spPr>
          <a:xfrm>
            <a:off x="6010902" y="5385481"/>
            <a:ext cx="477579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chemeClr val="accent1">
                    <a:satOff val="-5995"/>
                    <a:lumOff val="-11002"/>
                  </a:schemeClr>
                </a:solidFill>
                <a:latin typeface="Gill Sans SemiBold"/>
                <a:ea typeface="Gill Sans SemiBold"/>
                <a:cs typeface="Gill Sans SemiBold"/>
                <a:sym typeface="Gill Sans SemiBold"/>
              </a:defRPr>
            </a:lvl1pPr>
          </a:lstStyle>
          <a:p>
            <a:pPr/>
            <a:r>
              <a:t>Exploratory, experimental</a:t>
            </a:r>
          </a:p>
        </p:txBody>
      </p:sp>
      <p:sp>
        <p:nvSpPr>
          <p:cNvPr id="148" name="Shape 148"/>
          <p:cNvSpPr/>
          <p:nvPr/>
        </p:nvSpPr>
        <p:spPr>
          <a:xfrm>
            <a:off x="6898712" y="7064666"/>
            <a:ext cx="388798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chemeClr val="accent1">
                    <a:satOff val="-5995"/>
                    <a:lumOff val="-11002"/>
                  </a:schemeClr>
                </a:solidFill>
                <a:latin typeface="Gill Sans SemiBold"/>
                <a:ea typeface="Gill Sans SemiBold"/>
                <a:cs typeface="Gill Sans SemiBold"/>
                <a:sym typeface="Gill Sans SemiBold"/>
              </a:defRPr>
            </a:lvl1pPr>
          </a:lstStyle>
          <a:p>
            <a:pPr/>
            <a:r>
              <a:t>On the fly, as-needed</a:t>
            </a:r>
          </a:p>
        </p:txBody>
      </p:sp>
      <p:sp>
        <p:nvSpPr>
          <p:cNvPr id="149" name="Shape 149"/>
          <p:cNvSpPr/>
          <p:nvPr/>
        </p:nvSpPr>
        <p:spPr>
          <a:xfrm>
            <a:off x="5746385" y="8737899"/>
            <a:ext cx="504031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chemeClr val="accent1">
                    <a:satOff val="-5995"/>
                    <a:lumOff val="-11002"/>
                  </a:schemeClr>
                </a:solidFill>
                <a:latin typeface="Gill Sans SemiBold"/>
                <a:ea typeface="Gill Sans SemiBold"/>
                <a:cs typeface="Gill Sans SemiBold"/>
                <a:sym typeface="Gill Sans SemiBold"/>
              </a:defRPr>
            </a:lvl1pPr>
          </a:lstStyle>
          <a:p>
            <a:pPr/>
            <a:r>
              <a:t>“Good enough”, probability</a:t>
            </a:r>
          </a:p>
        </p:txBody>
      </p:sp>
      <p:sp>
        <p:nvSpPr>
          <p:cNvPr id="150" name="Shape 150"/>
          <p:cNvSpPr/>
          <p:nvPr/>
        </p:nvSpPr>
        <p:spPr>
          <a:xfrm>
            <a:off x="6592126" y="10423037"/>
            <a:ext cx="419457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chemeClr val="accent1">
                    <a:satOff val="-5995"/>
                    <a:lumOff val="-11002"/>
                  </a:schemeClr>
                </a:solidFill>
                <a:latin typeface="Gill Sans SemiBold"/>
                <a:ea typeface="Gill Sans SemiBold"/>
                <a:cs typeface="Gill Sans SemiBold"/>
                <a:sym typeface="Gill Sans SemiBold"/>
              </a:defRPr>
            </a:lvl1pPr>
          </a:lstStyle>
          <a:p>
            <a:pPr/>
            <a:r>
              <a:t>Predictive, prescriptive</a:t>
            </a:r>
          </a:p>
        </p:txBody>
      </p:sp>
      <p:sp>
        <p:nvSpPr>
          <p:cNvPr id="151" name="Shape 151"/>
          <p:cNvSpPr/>
          <p:nvPr/>
        </p:nvSpPr>
        <p:spPr>
          <a:xfrm flipV="1">
            <a:off x="11231222" y="3369030"/>
            <a:ext cx="1" cy="7971199"/>
          </a:xfrm>
          <a:prstGeom prst="line">
            <a:avLst/>
          </a:prstGeom>
          <a:ln w="50800">
            <a:solidFill>
              <a:srgbClr val="5A5F5E"/>
            </a:solidFill>
            <a:miter lim="400000"/>
          </a:ln>
        </p:spPr>
        <p:txBody>
          <a:bodyPr lIns="50800" tIns="50800" rIns="50800" bIns="50800" anchor="ctr"/>
          <a:lstStyle/>
          <a:p>
            <a:pPr/>
          </a:p>
        </p:txBody>
      </p:sp>
      <p:sp>
        <p:nvSpPr>
          <p:cNvPr id="152" name="Shape 152"/>
          <p:cNvSpPr/>
          <p:nvPr/>
        </p:nvSpPr>
        <p:spPr>
          <a:xfrm>
            <a:off x="13707747" y="3706296"/>
            <a:ext cx="38661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Reports, KPIs, trends</a:t>
            </a:r>
          </a:p>
        </p:txBody>
      </p:sp>
      <p:sp>
        <p:nvSpPr>
          <p:cNvPr id="153" name="Shape 153"/>
          <p:cNvSpPr/>
          <p:nvPr/>
        </p:nvSpPr>
        <p:spPr>
          <a:xfrm>
            <a:off x="13707747" y="5385481"/>
            <a:ext cx="353238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Static, comparative</a:t>
            </a:r>
          </a:p>
        </p:txBody>
      </p:sp>
      <p:sp>
        <p:nvSpPr>
          <p:cNvPr id="154" name="Shape 154"/>
          <p:cNvSpPr/>
          <p:nvPr/>
        </p:nvSpPr>
        <p:spPr>
          <a:xfrm>
            <a:off x="13707747" y="7064666"/>
            <a:ext cx="402034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Planned, added slowly</a:t>
            </a:r>
          </a:p>
        </p:txBody>
      </p:sp>
      <p:sp>
        <p:nvSpPr>
          <p:cNvPr id="155" name="Shape 155"/>
          <p:cNvSpPr/>
          <p:nvPr/>
        </p:nvSpPr>
        <p:spPr>
          <a:xfrm>
            <a:off x="13707747" y="8743852"/>
            <a:ext cx="404495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Single version of truth</a:t>
            </a:r>
          </a:p>
        </p:txBody>
      </p:sp>
      <p:sp>
        <p:nvSpPr>
          <p:cNvPr id="156" name="Shape 156"/>
          <p:cNvSpPr/>
          <p:nvPr/>
        </p:nvSpPr>
        <p:spPr>
          <a:xfrm>
            <a:off x="13707747" y="10423036"/>
            <a:ext cx="470515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Retrospective, descriptive</a:t>
            </a:r>
          </a:p>
        </p:txBody>
      </p:sp>
      <p:sp>
        <p:nvSpPr>
          <p:cNvPr id="157" name="Shape 157"/>
          <p:cNvSpPr/>
          <p:nvPr/>
        </p:nvSpPr>
        <p:spPr>
          <a:xfrm>
            <a:off x="5448563" y="9873407"/>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58" name="Shape 158"/>
          <p:cNvSpPr/>
          <p:nvPr/>
        </p:nvSpPr>
        <p:spPr>
          <a:xfrm>
            <a:off x="5448563" y="6515036"/>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59" name="Shape 159"/>
          <p:cNvSpPr/>
          <p:nvPr/>
        </p:nvSpPr>
        <p:spPr>
          <a:xfrm>
            <a:off x="5448563" y="8194222"/>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60" name="Shape 160"/>
          <p:cNvSpPr/>
          <p:nvPr/>
        </p:nvSpPr>
        <p:spPr>
          <a:xfrm>
            <a:off x="5448563" y="4835851"/>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61" name="Shape 161"/>
          <p:cNvSpPr/>
          <p:nvPr/>
        </p:nvSpPr>
        <p:spPr>
          <a:xfrm>
            <a:off x="5521533" y="3164063"/>
            <a:ext cx="13451380" cy="1"/>
          </a:xfrm>
          <a:prstGeom prst="line">
            <a:avLst/>
          </a:prstGeom>
          <a:ln w="50800">
            <a:solidFill>
              <a:srgbClr val="5A5F5E"/>
            </a:solidFill>
            <a:miter lim="400000"/>
          </a:ln>
        </p:spPr>
        <p:txBody>
          <a:bodyPr lIns="50800" tIns="50800" rIns="50800" bIns="50800" anchor="ctr"/>
          <a:lstStyle/>
          <a:p>
            <a:pPr/>
          </a:p>
        </p:txBody>
      </p:sp>
      <p:sp>
        <p:nvSpPr>
          <p:cNvPr id="162" name="Shape 162"/>
          <p:cNvSpPr/>
          <p:nvPr/>
        </p:nvSpPr>
        <p:spPr>
          <a:xfrm>
            <a:off x="5963361" y="1265665"/>
            <a:ext cx="12553232"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all" sz="10000"/>
            </a:lvl1pPr>
          </a:lstStyle>
          <a:p>
            <a:pPr/>
            <a:r>
              <a:t>Different Practices</a:t>
            </a:r>
          </a:p>
        </p:txBody>
      </p:sp>
      <p:sp>
        <p:nvSpPr>
          <p:cNvPr id="163" name="Shape 163"/>
          <p:cNvSpPr/>
          <p:nvPr/>
        </p:nvSpPr>
        <p:spPr>
          <a:xfrm>
            <a:off x="5521533" y="11545194"/>
            <a:ext cx="13451380" cy="1"/>
          </a:xfrm>
          <a:prstGeom prst="line">
            <a:avLst/>
          </a:prstGeom>
          <a:ln w="50800">
            <a:solidFill>
              <a:srgbClr val="5A5F5E"/>
            </a:solidFill>
            <a:miter lim="400000"/>
          </a:ln>
        </p:spPr>
        <p:txBody>
          <a:bodyPr lIns="50800" tIns="50800" rIns="50800" bIns="50800" anchor="ctr"/>
          <a:lstStyle/>
          <a:p>
            <a:pPr/>
          </a:p>
        </p:txBody>
      </p:sp>
      <p:pic>
        <p:nvPicPr>
          <p:cNvPr id="164" name="guy_shadow.png"/>
          <p:cNvPicPr>
            <a:picLocks noChangeAspect="1"/>
          </p:cNvPicPr>
          <p:nvPr/>
        </p:nvPicPr>
        <p:blipFill>
          <a:blip r:embed="rId3">
            <a:extLst/>
          </a:blip>
          <a:stretch>
            <a:fillRect/>
          </a:stretch>
        </p:blipFill>
        <p:spPr>
          <a:xfrm>
            <a:off x="18481735" y="3091394"/>
            <a:ext cx="6502401" cy="10160001"/>
          </a:xfrm>
          <a:prstGeom prst="rect">
            <a:avLst/>
          </a:prstGeom>
          <a:ln w="12700">
            <a:miter lim="400000"/>
          </a:ln>
        </p:spPr>
      </p:pic>
      <p:pic>
        <p:nvPicPr>
          <p:cNvPr id="165" name="girl_shadow.png"/>
          <p:cNvPicPr>
            <a:picLocks noChangeAspect="1"/>
          </p:cNvPicPr>
          <p:nvPr/>
        </p:nvPicPr>
        <p:blipFill>
          <a:blip r:embed="rId4">
            <a:extLst/>
          </a:blip>
          <a:stretch>
            <a:fillRect/>
          </a:stretch>
        </p:blipFill>
        <p:spPr>
          <a:xfrm>
            <a:off x="-504182" y="3091394"/>
            <a:ext cx="6502401" cy="10160001"/>
          </a:xfrm>
          <a:prstGeom prst="rect">
            <a:avLst/>
          </a:prstGeom>
          <a:ln w="12700">
            <a:miter lim="400000"/>
          </a:ln>
        </p:spPr>
      </p:pic>
      <p:sp>
        <p:nvSpPr>
          <p:cNvPr id="166" name="Shape 166"/>
          <p:cNvSpPr/>
          <p:nvPr/>
        </p:nvSpPr>
        <p:spPr>
          <a:xfrm flipV="1">
            <a:off x="13277008" y="3369030"/>
            <a:ext cx="1" cy="7971199"/>
          </a:xfrm>
          <a:prstGeom prst="line">
            <a:avLst/>
          </a:prstGeom>
          <a:ln w="50800">
            <a:solidFill>
              <a:srgbClr val="5A5F5E"/>
            </a:solidFill>
            <a:miter lim="400000"/>
          </a:ln>
        </p:spPr>
        <p:txBody>
          <a:bodyPr lIns="50800" tIns="50800" rIns="50800" bIns="50800" anchor="ctr"/>
          <a:lstStyle/>
          <a:p>
            <a:pPr/>
          </a:p>
        </p:txBody>
      </p:sp>
      <p:sp>
        <p:nvSpPr>
          <p:cNvPr id="167" name="Shape 167"/>
          <p:cNvSpPr/>
          <p:nvPr/>
        </p:nvSpPr>
        <p:spPr>
          <a:xfrm>
            <a:off x="11536717" y="3706296"/>
            <a:ext cx="1421012"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Output</a:t>
            </a:r>
          </a:p>
        </p:txBody>
      </p:sp>
      <p:sp>
        <p:nvSpPr>
          <p:cNvPr id="168" name="Shape 168"/>
          <p:cNvSpPr/>
          <p:nvPr/>
        </p:nvSpPr>
        <p:spPr>
          <a:xfrm>
            <a:off x="11511416" y="5382982"/>
            <a:ext cx="147161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Process</a:t>
            </a:r>
          </a:p>
        </p:txBody>
      </p:sp>
      <p:sp>
        <p:nvSpPr>
          <p:cNvPr id="169" name="Shape 169"/>
          <p:cNvSpPr/>
          <p:nvPr/>
        </p:nvSpPr>
        <p:spPr>
          <a:xfrm>
            <a:off x="11493855" y="7059668"/>
            <a:ext cx="150673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Sources</a:t>
            </a:r>
          </a:p>
        </p:txBody>
      </p:sp>
      <p:sp>
        <p:nvSpPr>
          <p:cNvPr id="170" name="Shape 170"/>
          <p:cNvSpPr/>
          <p:nvPr/>
        </p:nvSpPr>
        <p:spPr>
          <a:xfrm>
            <a:off x="11536717" y="8736355"/>
            <a:ext cx="1421012"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Quality</a:t>
            </a:r>
          </a:p>
        </p:txBody>
      </p:sp>
      <p:sp>
        <p:nvSpPr>
          <p:cNvPr id="171" name="Shape 171"/>
          <p:cNvSpPr/>
          <p:nvPr/>
        </p:nvSpPr>
        <p:spPr>
          <a:xfrm>
            <a:off x="11472225" y="10413041"/>
            <a:ext cx="154999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Analysis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6683706" y="11769211"/>
            <a:ext cx="4739907"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4000">
                <a:latin typeface="Gill Sans SemiBold"/>
                <a:ea typeface="Gill Sans SemiBold"/>
                <a:cs typeface="Gill Sans SemiBold"/>
                <a:sym typeface="Gill Sans SemiBold"/>
              </a:defRPr>
            </a:lvl1pPr>
          </a:lstStyle>
          <a:p>
            <a:pPr/>
            <a:r>
              <a:t>Data Scientists</a:t>
            </a:r>
          </a:p>
        </p:txBody>
      </p:sp>
      <p:sp>
        <p:nvSpPr>
          <p:cNvPr id="176" name="Shape 176"/>
          <p:cNvSpPr/>
          <p:nvPr/>
        </p:nvSpPr>
        <p:spPr>
          <a:xfrm>
            <a:off x="13056341" y="11769211"/>
            <a:ext cx="5695141"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atin typeface="Gill Sans SemiBold"/>
                <a:ea typeface="Gill Sans SemiBold"/>
                <a:cs typeface="Gill Sans SemiBold"/>
                <a:sym typeface="Gill Sans SemiBold"/>
              </a:defRPr>
            </a:lvl1pPr>
          </a:lstStyle>
          <a:p>
            <a:pPr/>
            <a:r>
              <a:t>Data Analysts</a:t>
            </a:r>
          </a:p>
        </p:txBody>
      </p:sp>
      <p:sp>
        <p:nvSpPr>
          <p:cNvPr id="177" name="Shape 177"/>
          <p:cNvSpPr/>
          <p:nvPr/>
        </p:nvSpPr>
        <p:spPr>
          <a:xfrm>
            <a:off x="6250148" y="3472394"/>
            <a:ext cx="5173465"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I feel comfortable operating</a:t>
            </a:r>
          </a:p>
          <a:p>
            <a:pPr algn="r">
              <a:defRPr sz="3200">
                <a:solidFill>
                  <a:schemeClr val="accent1">
                    <a:satOff val="-5995"/>
                    <a:lumOff val="-11002"/>
                  </a:schemeClr>
                </a:solidFill>
                <a:latin typeface="Gill Sans SemiBold"/>
                <a:ea typeface="Gill Sans SemiBold"/>
                <a:cs typeface="Gill Sans SemiBold"/>
                <a:sym typeface="Gill Sans SemiBold"/>
              </a:defRPr>
            </a:pPr>
            <a:r>
              <a:t>with incomplete data</a:t>
            </a:r>
          </a:p>
        </p:txBody>
      </p:sp>
      <p:sp>
        <p:nvSpPr>
          <p:cNvPr id="178" name="Shape 178"/>
          <p:cNvSpPr/>
          <p:nvPr/>
        </p:nvSpPr>
        <p:spPr>
          <a:xfrm>
            <a:off x="8516106" y="5151579"/>
            <a:ext cx="2907507"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My data files</a:t>
            </a:r>
          </a:p>
          <a:p>
            <a:pPr algn="r">
              <a:defRPr sz="3200">
                <a:solidFill>
                  <a:schemeClr val="accent1">
                    <a:satOff val="-5995"/>
                    <a:lumOff val="-11002"/>
                  </a:schemeClr>
                </a:solidFill>
                <a:latin typeface="Gill Sans SemiBold"/>
                <a:ea typeface="Gill Sans SemiBold"/>
                <a:cs typeface="Gill Sans SemiBold"/>
                <a:sym typeface="Gill Sans SemiBold"/>
              </a:defRPr>
            </a:pPr>
            <a:r>
              <a:t>are often messy</a:t>
            </a:r>
          </a:p>
        </p:txBody>
      </p:sp>
      <p:sp>
        <p:nvSpPr>
          <p:cNvPr id="179" name="Shape 179"/>
          <p:cNvSpPr/>
          <p:nvPr/>
        </p:nvSpPr>
        <p:spPr>
          <a:xfrm>
            <a:off x="7543366" y="6830764"/>
            <a:ext cx="3880247"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I explore data to see</a:t>
            </a:r>
          </a:p>
          <a:p>
            <a:pPr algn="r">
              <a:defRPr sz="3200">
                <a:solidFill>
                  <a:schemeClr val="accent1">
                    <a:satOff val="-5995"/>
                    <a:lumOff val="-11002"/>
                  </a:schemeClr>
                </a:solidFill>
                <a:latin typeface="Gill Sans SemiBold"/>
                <a:ea typeface="Gill Sans SemiBold"/>
                <a:cs typeface="Gill Sans SemiBold"/>
                <a:sym typeface="Gill Sans SemiBold"/>
              </a:defRPr>
            </a:pPr>
            <a:r>
              <a:t>what it tells me</a:t>
            </a:r>
          </a:p>
        </p:txBody>
      </p:sp>
      <p:sp>
        <p:nvSpPr>
          <p:cNvPr id="180" name="Shape 180"/>
          <p:cNvSpPr/>
          <p:nvPr/>
        </p:nvSpPr>
        <p:spPr>
          <a:xfrm>
            <a:off x="5860814" y="8509949"/>
            <a:ext cx="5562800"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My dataset is so big, managing</a:t>
            </a:r>
          </a:p>
          <a:p>
            <a:pPr algn="r">
              <a:defRPr sz="3200">
                <a:solidFill>
                  <a:schemeClr val="accent1">
                    <a:satOff val="-5995"/>
                    <a:lumOff val="-11002"/>
                  </a:schemeClr>
                </a:solidFill>
                <a:latin typeface="Gill Sans SemiBold"/>
                <a:ea typeface="Gill Sans SemiBold"/>
                <a:cs typeface="Gill Sans SemiBold"/>
                <a:sym typeface="Gill Sans SemiBold"/>
              </a:defRPr>
            </a:pPr>
            <a:r>
              <a:t>it is part of the problem</a:t>
            </a:r>
          </a:p>
        </p:txBody>
      </p:sp>
      <p:sp>
        <p:nvSpPr>
          <p:cNvPr id="181" name="Shape 181"/>
          <p:cNvSpPr/>
          <p:nvPr/>
        </p:nvSpPr>
        <p:spPr>
          <a:xfrm>
            <a:off x="8177572" y="10189135"/>
            <a:ext cx="3246041"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My findings help</a:t>
            </a:r>
          </a:p>
          <a:p>
            <a:pPr algn="r">
              <a:defRPr sz="3200">
                <a:solidFill>
                  <a:schemeClr val="accent1">
                    <a:satOff val="-5995"/>
                    <a:lumOff val="-11002"/>
                  </a:schemeClr>
                </a:solidFill>
                <a:latin typeface="Gill Sans SemiBold"/>
                <a:ea typeface="Gill Sans SemiBold"/>
                <a:cs typeface="Gill Sans SemiBold"/>
                <a:sym typeface="Gill Sans SemiBold"/>
              </a:defRPr>
            </a:pPr>
            <a:r>
              <a:t>predict the future</a:t>
            </a:r>
          </a:p>
        </p:txBody>
      </p:sp>
      <p:sp>
        <p:nvSpPr>
          <p:cNvPr id="182" name="Shape 182"/>
          <p:cNvSpPr/>
          <p:nvPr/>
        </p:nvSpPr>
        <p:spPr>
          <a:xfrm flipV="1">
            <a:off x="12247222" y="3369030"/>
            <a:ext cx="1" cy="7971199"/>
          </a:xfrm>
          <a:prstGeom prst="line">
            <a:avLst/>
          </a:prstGeom>
          <a:ln w="50800">
            <a:solidFill>
              <a:srgbClr val="5A5F5E"/>
            </a:solidFill>
            <a:miter lim="400000"/>
          </a:ln>
        </p:spPr>
        <p:txBody>
          <a:bodyPr lIns="50800" tIns="50800" rIns="50800" bIns="50800" anchor="ctr"/>
          <a:lstStyle/>
          <a:p>
            <a:pPr/>
          </a:p>
        </p:txBody>
      </p:sp>
      <p:sp>
        <p:nvSpPr>
          <p:cNvPr id="183" name="Shape 183"/>
          <p:cNvSpPr/>
          <p:nvPr/>
        </p:nvSpPr>
        <p:spPr>
          <a:xfrm>
            <a:off x="13056341" y="3464996"/>
            <a:ext cx="3743127"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solidFill>
                  <a:schemeClr val="accent5"/>
                </a:solidFill>
                <a:latin typeface="Gill Sans SemiBold"/>
                <a:ea typeface="Gill Sans SemiBold"/>
                <a:cs typeface="Gill Sans SemiBold"/>
                <a:sym typeface="Gill Sans SemiBold"/>
              </a:defRPr>
            </a:pPr>
            <a:r>
              <a:t>I want to have a</a:t>
            </a:r>
          </a:p>
          <a:p>
            <a:pPr algn="l">
              <a:defRPr sz="3200">
                <a:solidFill>
                  <a:schemeClr val="accent5"/>
                </a:solidFill>
                <a:latin typeface="Gill Sans SemiBold"/>
                <a:ea typeface="Gill Sans SemiBold"/>
                <a:cs typeface="Gill Sans SemiBold"/>
                <a:sym typeface="Gill Sans SemiBold"/>
              </a:defRPr>
            </a:pPr>
            <a:r>
              <a:t>complete set of data</a:t>
            </a:r>
          </a:p>
        </p:txBody>
      </p:sp>
      <p:sp>
        <p:nvSpPr>
          <p:cNvPr id="184" name="Shape 184"/>
          <p:cNvSpPr/>
          <p:nvPr/>
        </p:nvSpPr>
        <p:spPr>
          <a:xfrm>
            <a:off x="13056341" y="5144181"/>
            <a:ext cx="3017044"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solidFill>
                  <a:schemeClr val="accent5"/>
                </a:solidFill>
                <a:latin typeface="Gill Sans SemiBold"/>
                <a:ea typeface="Gill Sans SemiBold"/>
                <a:cs typeface="Gill Sans SemiBold"/>
                <a:sym typeface="Gill Sans SemiBold"/>
              </a:defRPr>
            </a:pPr>
            <a:r>
              <a:t>My data files</a:t>
            </a:r>
          </a:p>
          <a:p>
            <a:pPr algn="l">
              <a:defRPr sz="3200">
                <a:solidFill>
                  <a:schemeClr val="accent5"/>
                </a:solidFill>
                <a:latin typeface="Gill Sans SemiBold"/>
                <a:ea typeface="Gill Sans SemiBold"/>
                <a:cs typeface="Gill Sans SemiBold"/>
                <a:sym typeface="Gill Sans SemiBold"/>
              </a:defRPr>
            </a:pPr>
            <a:r>
              <a:t>are usually clean</a:t>
            </a:r>
          </a:p>
        </p:txBody>
      </p:sp>
      <p:sp>
        <p:nvSpPr>
          <p:cNvPr id="185" name="Shape 185"/>
          <p:cNvSpPr/>
          <p:nvPr/>
        </p:nvSpPr>
        <p:spPr>
          <a:xfrm>
            <a:off x="13056341" y="6823366"/>
            <a:ext cx="3155752"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solidFill>
                  <a:schemeClr val="accent5"/>
                </a:solidFill>
                <a:latin typeface="Gill Sans SemiBold"/>
                <a:ea typeface="Gill Sans SemiBold"/>
                <a:cs typeface="Gill Sans SemiBold"/>
                <a:sym typeface="Gill Sans SemiBold"/>
              </a:defRPr>
            </a:pPr>
            <a:r>
              <a:t>I report on what</a:t>
            </a:r>
          </a:p>
          <a:p>
            <a:pPr algn="l">
              <a:defRPr sz="3200">
                <a:solidFill>
                  <a:schemeClr val="accent5"/>
                </a:solidFill>
                <a:latin typeface="Gill Sans SemiBold"/>
                <a:ea typeface="Gill Sans SemiBold"/>
                <a:cs typeface="Gill Sans SemiBold"/>
                <a:sym typeface="Gill Sans SemiBold"/>
              </a:defRPr>
            </a:pPr>
            <a:r>
              <a:t>the data says</a:t>
            </a:r>
          </a:p>
        </p:txBody>
      </p:sp>
      <p:sp>
        <p:nvSpPr>
          <p:cNvPr id="186" name="Shape 186"/>
          <p:cNvSpPr/>
          <p:nvPr/>
        </p:nvSpPr>
        <p:spPr>
          <a:xfrm>
            <a:off x="13056341" y="8502552"/>
            <a:ext cx="5248474"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solidFill>
                  <a:schemeClr val="accent5"/>
                </a:solidFill>
                <a:latin typeface="Gill Sans SemiBold"/>
                <a:ea typeface="Gill Sans SemiBold"/>
                <a:cs typeface="Gill Sans SemiBold"/>
                <a:sym typeface="Gill Sans SemiBold"/>
              </a:defRPr>
            </a:pPr>
            <a:r>
              <a:t>My dataset can get big,</a:t>
            </a:r>
          </a:p>
          <a:p>
            <a:pPr algn="l">
              <a:defRPr sz="3200">
                <a:solidFill>
                  <a:schemeClr val="accent5"/>
                </a:solidFill>
                <a:latin typeface="Gill Sans SemiBold"/>
                <a:ea typeface="Gill Sans SemiBold"/>
                <a:cs typeface="Gill Sans SemiBold"/>
                <a:sym typeface="Gill Sans SemiBold"/>
              </a:defRPr>
            </a:pPr>
            <a:r>
              <a:t>but it’s currently manageable</a:t>
            </a:r>
          </a:p>
        </p:txBody>
      </p:sp>
      <p:sp>
        <p:nvSpPr>
          <p:cNvPr id="187" name="Shape 187"/>
          <p:cNvSpPr/>
          <p:nvPr/>
        </p:nvSpPr>
        <p:spPr>
          <a:xfrm>
            <a:off x="13056341" y="10181736"/>
            <a:ext cx="3157736"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solidFill>
                  <a:schemeClr val="accent5"/>
                </a:solidFill>
                <a:latin typeface="Gill Sans SemiBold"/>
                <a:ea typeface="Gill Sans SemiBold"/>
                <a:cs typeface="Gill Sans SemiBold"/>
                <a:sym typeface="Gill Sans SemiBold"/>
              </a:defRPr>
            </a:pPr>
            <a:r>
              <a:t>My findings help</a:t>
            </a:r>
          </a:p>
          <a:p>
            <a:pPr algn="l">
              <a:defRPr sz="3200">
                <a:solidFill>
                  <a:schemeClr val="accent5"/>
                </a:solidFill>
                <a:latin typeface="Gill Sans SemiBold"/>
                <a:ea typeface="Gill Sans SemiBold"/>
                <a:cs typeface="Gill Sans SemiBold"/>
                <a:sym typeface="Gill Sans SemiBold"/>
              </a:defRPr>
            </a:pPr>
            <a:r>
              <a:t>measure the past</a:t>
            </a:r>
          </a:p>
        </p:txBody>
      </p:sp>
      <p:sp>
        <p:nvSpPr>
          <p:cNvPr id="188" name="Shape 188"/>
          <p:cNvSpPr/>
          <p:nvPr/>
        </p:nvSpPr>
        <p:spPr>
          <a:xfrm>
            <a:off x="5448563" y="9873407"/>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89" name="Shape 189"/>
          <p:cNvSpPr/>
          <p:nvPr/>
        </p:nvSpPr>
        <p:spPr>
          <a:xfrm>
            <a:off x="5448563" y="6515037"/>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90" name="Shape 190"/>
          <p:cNvSpPr/>
          <p:nvPr/>
        </p:nvSpPr>
        <p:spPr>
          <a:xfrm>
            <a:off x="5448563" y="8194222"/>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91" name="Shape 191"/>
          <p:cNvSpPr/>
          <p:nvPr/>
        </p:nvSpPr>
        <p:spPr>
          <a:xfrm>
            <a:off x="5448563" y="4835851"/>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192" name="Shape 192"/>
          <p:cNvSpPr/>
          <p:nvPr/>
        </p:nvSpPr>
        <p:spPr>
          <a:xfrm>
            <a:off x="5521533" y="3164063"/>
            <a:ext cx="13451380" cy="1"/>
          </a:xfrm>
          <a:prstGeom prst="line">
            <a:avLst/>
          </a:prstGeom>
          <a:ln w="50800">
            <a:solidFill>
              <a:srgbClr val="5A5F5E"/>
            </a:solidFill>
            <a:miter lim="400000"/>
          </a:ln>
        </p:spPr>
        <p:txBody>
          <a:bodyPr lIns="50800" tIns="50800" rIns="50800" bIns="50800" anchor="ctr"/>
          <a:lstStyle/>
          <a:p>
            <a:pPr/>
          </a:p>
        </p:txBody>
      </p:sp>
      <p:sp>
        <p:nvSpPr>
          <p:cNvPr id="193" name="Shape 193"/>
          <p:cNvSpPr/>
          <p:nvPr/>
        </p:nvSpPr>
        <p:spPr>
          <a:xfrm>
            <a:off x="4520658" y="1265665"/>
            <a:ext cx="15438637"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all" sz="10000"/>
            </a:lvl1pPr>
          </a:lstStyle>
          <a:p>
            <a:pPr/>
            <a:r>
              <a:t>Different practitioners</a:t>
            </a:r>
          </a:p>
        </p:txBody>
      </p:sp>
      <p:sp>
        <p:nvSpPr>
          <p:cNvPr id="194" name="Shape 194"/>
          <p:cNvSpPr/>
          <p:nvPr/>
        </p:nvSpPr>
        <p:spPr>
          <a:xfrm>
            <a:off x="5521533" y="11545194"/>
            <a:ext cx="13451380" cy="1"/>
          </a:xfrm>
          <a:prstGeom prst="line">
            <a:avLst/>
          </a:prstGeom>
          <a:ln w="50800">
            <a:solidFill>
              <a:srgbClr val="5A5F5E"/>
            </a:solidFill>
            <a:miter lim="400000"/>
          </a:ln>
        </p:spPr>
        <p:txBody>
          <a:bodyPr lIns="50800" tIns="50800" rIns="50800" bIns="50800" anchor="ctr"/>
          <a:lstStyle/>
          <a:p>
            <a:pPr/>
          </a:p>
        </p:txBody>
      </p:sp>
      <p:pic>
        <p:nvPicPr>
          <p:cNvPr id="195" name="guy_shadow.png"/>
          <p:cNvPicPr>
            <a:picLocks noChangeAspect="1"/>
          </p:cNvPicPr>
          <p:nvPr/>
        </p:nvPicPr>
        <p:blipFill>
          <a:blip r:embed="rId3">
            <a:extLst/>
          </a:blip>
          <a:stretch>
            <a:fillRect/>
          </a:stretch>
        </p:blipFill>
        <p:spPr>
          <a:xfrm>
            <a:off x="18481735" y="3091394"/>
            <a:ext cx="6502401" cy="10160001"/>
          </a:xfrm>
          <a:prstGeom prst="rect">
            <a:avLst/>
          </a:prstGeom>
          <a:ln w="12700">
            <a:miter lim="400000"/>
          </a:ln>
        </p:spPr>
      </p:pic>
      <p:pic>
        <p:nvPicPr>
          <p:cNvPr id="196" name="girl_shadow.png"/>
          <p:cNvPicPr>
            <a:picLocks noChangeAspect="1"/>
          </p:cNvPicPr>
          <p:nvPr/>
        </p:nvPicPr>
        <p:blipFill>
          <a:blip r:embed="rId4">
            <a:extLst/>
          </a:blip>
          <a:stretch>
            <a:fillRect/>
          </a:stretch>
        </p:blipFill>
        <p:spPr>
          <a:xfrm>
            <a:off x="-504182" y="3091394"/>
            <a:ext cx="65024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nvSpPr>
        <p:spPr>
          <a:xfrm>
            <a:off x="6008751" y="8469945"/>
            <a:ext cx="473990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4000">
                <a:latin typeface="Gill Sans SemiBold"/>
                <a:ea typeface="Gill Sans SemiBold"/>
                <a:cs typeface="Gill Sans SemiBold"/>
                <a:sym typeface="Gill Sans SemiBold"/>
              </a:defRPr>
            </a:lvl1pPr>
          </a:lstStyle>
          <a:p>
            <a:pPr/>
            <a:r>
              <a:t>Data Science</a:t>
            </a:r>
          </a:p>
        </p:txBody>
      </p:sp>
      <p:sp>
        <p:nvSpPr>
          <p:cNvPr id="201" name="Shape 201"/>
          <p:cNvSpPr/>
          <p:nvPr/>
        </p:nvSpPr>
        <p:spPr>
          <a:xfrm>
            <a:off x="13669706" y="8477343"/>
            <a:ext cx="5695142"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atin typeface="Gill Sans SemiBold"/>
                <a:ea typeface="Gill Sans SemiBold"/>
                <a:cs typeface="Gill Sans SemiBold"/>
                <a:sym typeface="Gill Sans SemiBold"/>
              </a:defRPr>
            </a:lvl1pPr>
          </a:lstStyle>
          <a:p>
            <a:pPr/>
            <a:r>
              <a:t>Data Analytics</a:t>
            </a:r>
          </a:p>
        </p:txBody>
      </p:sp>
      <p:sp>
        <p:nvSpPr>
          <p:cNvPr id="202" name="Shape 202"/>
          <p:cNvSpPr/>
          <p:nvPr/>
        </p:nvSpPr>
        <p:spPr>
          <a:xfrm>
            <a:off x="6309749" y="3464996"/>
            <a:ext cx="4476950"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Hadoop, Java, Python, </a:t>
            </a:r>
          </a:p>
          <a:p>
            <a:pPr algn="r">
              <a:defRPr sz="3200">
                <a:solidFill>
                  <a:schemeClr val="accent1">
                    <a:satOff val="-5995"/>
                    <a:lumOff val="-11002"/>
                  </a:schemeClr>
                </a:solidFill>
                <a:latin typeface="Gill Sans SemiBold"/>
                <a:ea typeface="Gill Sans SemiBold"/>
                <a:cs typeface="Gill Sans SemiBold"/>
                <a:sym typeface="Gill Sans SemiBold"/>
              </a:defRPr>
            </a:pPr>
            <a:r>
              <a:t>SQL, NoSQL, Excel, etc.</a:t>
            </a:r>
          </a:p>
        </p:txBody>
      </p:sp>
      <p:sp>
        <p:nvSpPr>
          <p:cNvPr id="203" name="Shape 203"/>
          <p:cNvSpPr/>
          <p:nvPr/>
        </p:nvSpPr>
        <p:spPr>
          <a:xfrm>
            <a:off x="5684869" y="5413666"/>
            <a:ext cx="510183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200">
                <a:solidFill>
                  <a:schemeClr val="accent1">
                    <a:satOff val="-5995"/>
                    <a:lumOff val="-11002"/>
                  </a:schemeClr>
                </a:solidFill>
                <a:latin typeface="Gill Sans SemiBold"/>
                <a:ea typeface="Gill Sans SemiBold"/>
                <a:cs typeface="Gill Sans SemiBold"/>
                <a:sym typeface="Gill Sans SemiBold"/>
              </a:defRPr>
            </a:lvl1pPr>
          </a:lstStyle>
          <a:p>
            <a:pPr/>
            <a:r>
              <a:t>R, Python, Excel, SAS, etc…</a:t>
            </a:r>
          </a:p>
        </p:txBody>
      </p:sp>
      <p:sp>
        <p:nvSpPr>
          <p:cNvPr id="204" name="Shape 204"/>
          <p:cNvSpPr/>
          <p:nvPr/>
        </p:nvSpPr>
        <p:spPr>
          <a:xfrm>
            <a:off x="6745716" y="6604299"/>
            <a:ext cx="4040983"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200">
                <a:solidFill>
                  <a:schemeClr val="accent1">
                    <a:satOff val="-5995"/>
                    <a:lumOff val="-11002"/>
                  </a:schemeClr>
                </a:solidFill>
                <a:latin typeface="Gill Sans SemiBold"/>
                <a:ea typeface="Gill Sans SemiBold"/>
                <a:cs typeface="Gill Sans SemiBold"/>
                <a:sym typeface="Gill Sans SemiBold"/>
              </a:defRPr>
            </a:pPr>
            <a:r>
              <a:t>R, Flare, HighCharts, </a:t>
            </a:r>
          </a:p>
          <a:p>
            <a:pPr algn="r">
              <a:defRPr sz="3200">
                <a:solidFill>
                  <a:schemeClr val="accent1">
                    <a:satOff val="-5995"/>
                    <a:lumOff val="-11002"/>
                  </a:schemeClr>
                </a:solidFill>
                <a:latin typeface="Gill Sans SemiBold"/>
                <a:ea typeface="Gill Sans SemiBold"/>
                <a:cs typeface="Gill Sans SemiBold"/>
                <a:sym typeface="Gill Sans SemiBold"/>
              </a:defRPr>
            </a:pPr>
            <a:r>
              <a:t>AmCharts, D3.js, </a:t>
            </a:r>
          </a:p>
          <a:p>
            <a:pPr algn="r">
              <a:defRPr sz="3200">
                <a:solidFill>
                  <a:schemeClr val="accent1">
                    <a:satOff val="-5995"/>
                    <a:lumOff val="-11002"/>
                  </a:schemeClr>
                </a:solidFill>
                <a:latin typeface="Gill Sans SemiBold"/>
                <a:ea typeface="Gill Sans SemiBold"/>
                <a:cs typeface="Gill Sans SemiBold"/>
                <a:sym typeface="Gill Sans SemiBold"/>
              </a:defRPr>
            </a:pPr>
            <a:r>
              <a:t>Bokeh, Excel, etc.</a:t>
            </a:r>
          </a:p>
        </p:txBody>
      </p:sp>
      <p:sp>
        <p:nvSpPr>
          <p:cNvPr id="205" name="Shape 205"/>
          <p:cNvSpPr/>
          <p:nvPr/>
        </p:nvSpPr>
        <p:spPr>
          <a:xfrm flipV="1">
            <a:off x="11231222" y="3369029"/>
            <a:ext cx="1" cy="4673474"/>
          </a:xfrm>
          <a:prstGeom prst="line">
            <a:avLst/>
          </a:prstGeom>
          <a:ln w="50800">
            <a:solidFill>
              <a:srgbClr val="5A5F5E"/>
            </a:solidFill>
            <a:miter lim="400000"/>
          </a:ln>
        </p:spPr>
        <p:txBody>
          <a:bodyPr lIns="50800" tIns="50800" rIns="50800" bIns="50800" anchor="ctr"/>
          <a:lstStyle/>
          <a:p>
            <a:pPr/>
          </a:p>
        </p:txBody>
      </p:sp>
      <p:sp>
        <p:nvSpPr>
          <p:cNvPr id="206" name="Shape 206"/>
          <p:cNvSpPr/>
          <p:nvPr/>
        </p:nvSpPr>
        <p:spPr>
          <a:xfrm>
            <a:off x="13707747" y="3706296"/>
            <a:ext cx="390941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Excel, VBA, SQL, etc.</a:t>
            </a:r>
          </a:p>
        </p:txBody>
      </p:sp>
      <p:sp>
        <p:nvSpPr>
          <p:cNvPr id="207" name="Shape 207"/>
          <p:cNvSpPr/>
          <p:nvPr/>
        </p:nvSpPr>
        <p:spPr>
          <a:xfrm>
            <a:off x="13707747" y="5413666"/>
            <a:ext cx="390941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Excel, VBA, SQL, etc.</a:t>
            </a:r>
          </a:p>
        </p:txBody>
      </p:sp>
      <p:sp>
        <p:nvSpPr>
          <p:cNvPr id="208" name="Shape 208"/>
          <p:cNvSpPr/>
          <p:nvPr/>
        </p:nvSpPr>
        <p:spPr>
          <a:xfrm>
            <a:off x="13707747" y="7092852"/>
            <a:ext cx="501035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200">
                <a:solidFill>
                  <a:schemeClr val="accent5"/>
                </a:solidFill>
                <a:latin typeface="Gill Sans SemiBold"/>
                <a:ea typeface="Gill Sans SemiBold"/>
                <a:cs typeface="Gill Sans SemiBold"/>
                <a:sym typeface="Gill Sans SemiBold"/>
              </a:defRPr>
            </a:lvl1pPr>
          </a:lstStyle>
          <a:p>
            <a:pPr/>
            <a:r>
              <a:t>Excel, Business objects, etc.</a:t>
            </a:r>
          </a:p>
        </p:txBody>
      </p:sp>
      <p:sp>
        <p:nvSpPr>
          <p:cNvPr id="209" name="Shape 209"/>
          <p:cNvSpPr/>
          <p:nvPr/>
        </p:nvSpPr>
        <p:spPr>
          <a:xfrm>
            <a:off x="5448563" y="6515036"/>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210" name="Shape 210"/>
          <p:cNvSpPr/>
          <p:nvPr/>
        </p:nvSpPr>
        <p:spPr>
          <a:xfrm>
            <a:off x="5448563" y="4835851"/>
            <a:ext cx="13597319" cy="1"/>
          </a:xfrm>
          <a:prstGeom prst="line">
            <a:avLst/>
          </a:prstGeom>
          <a:ln w="38100" cap="rnd">
            <a:solidFill>
              <a:srgbClr val="808785"/>
            </a:solidFill>
            <a:custDash>
              <a:ds d="100000" sp="200000"/>
            </a:custDash>
            <a:miter lim="400000"/>
          </a:ln>
        </p:spPr>
        <p:txBody>
          <a:bodyPr lIns="50800" tIns="50800" rIns="50800" bIns="50800" anchor="ctr"/>
          <a:lstStyle/>
          <a:p>
            <a:pPr/>
          </a:p>
        </p:txBody>
      </p:sp>
      <p:sp>
        <p:nvSpPr>
          <p:cNvPr id="211" name="Shape 211"/>
          <p:cNvSpPr/>
          <p:nvPr/>
        </p:nvSpPr>
        <p:spPr>
          <a:xfrm>
            <a:off x="5521533" y="3164063"/>
            <a:ext cx="13451380" cy="1"/>
          </a:xfrm>
          <a:prstGeom prst="line">
            <a:avLst/>
          </a:prstGeom>
          <a:ln w="50800">
            <a:solidFill>
              <a:srgbClr val="5A5F5E"/>
            </a:solidFill>
            <a:miter lim="400000"/>
          </a:ln>
        </p:spPr>
        <p:txBody>
          <a:bodyPr lIns="50800" tIns="50800" rIns="50800" bIns="50800" anchor="ctr"/>
          <a:lstStyle/>
          <a:p>
            <a:pPr/>
          </a:p>
        </p:txBody>
      </p:sp>
      <p:sp>
        <p:nvSpPr>
          <p:cNvPr id="212" name="Shape 212"/>
          <p:cNvSpPr/>
          <p:nvPr/>
        </p:nvSpPr>
        <p:spPr>
          <a:xfrm>
            <a:off x="7139103" y="1265665"/>
            <a:ext cx="10201747"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cap="all" sz="10000"/>
            </a:lvl1pPr>
          </a:lstStyle>
          <a:p>
            <a:pPr/>
            <a:r>
              <a:t>Different Tools</a:t>
            </a:r>
          </a:p>
        </p:txBody>
      </p:sp>
      <p:sp>
        <p:nvSpPr>
          <p:cNvPr id="213" name="Shape 213"/>
          <p:cNvSpPr/>
          <p:nvPr/>
        </p:nvSpPr>
        <p:spPr>
          <a:xfrm>
            <a:off x="5521533" y="8253327"/>
            <a:ext cx="13451380" cy="1"/>
          </a:xfrm>
          <a:prstGeom prst="line">
            <a:avLst/>
          </a:prstGeom>
          <a:ln w="50800">
            <a:solidFill>
              <a:srgbClr val="5A5F5E"/>
            </a:solidFill>
            <a:miter lim="400000"/>
          </a:ln>
        </p:spPr>
        <p:txBody>
          <a:bodyPr lIns="50800" tIns="50800" rIns="50800" bIns="50800" anchor="ctr"/>
          <a:lstStyle/>
          <a:p>
            <a:pPr/>
          </a:p>
        </p:txBody>
      </p:sp>
      <p:pic>
        <p:nvPicPr>
          <p:cNvPr id="214" name="guy_shadow.png"/>
          <p:cNvPicPr>
            <a:picLocks noChangeAspect="1"/>
          </p:cNvPicPr>
          <p:nvPr/>
        </p:nvPicPr>
        <p:blipFill>
          <a:blip r:embed="rId3">
            <a:extLst/>
          </a:blip>
          <a:stretch>
            <a:fillRect/>
          </a:stretch>
        </p:blipFill>
        <p:spPr>
          <a:xfrm>
            <a:off x="18481735" y="3091394"/>
            <a:ext cx="6502401" cy="10160001"/>
          </a:xfrm>
          <a:prstGeom prst="rect">
            <a:avLst/>
          </a:prstGeom>
          <a:ln w="12700">
            <a:miter lim="400000"/>
          </a:ln>
        </p:spPr>
      </p:pic>
      <p:pic>
        <p:nvPicPr>
          <p:cNvPr id="215" name="girl_shadow.png"/>
          <p:cNvPicPr>
            <a:picLocks noChangeAspect="1"/>
          </p:cNvPicPr>
          <p:nvPr/>
        </p:nvPicPr>
        <p:blipFill>
          <a:blip r:embed="rId4">
            <a:extLst/>
          </a:blip>
          <a:stretch>
            <a:fillRect/>
          </a:stretch>
        </p:blipFill>
        <p:spPr>
          <a:xfrm>
            <a:off x="-504182" y="3091394"/>
            <a:ext cx="6502401" cy="10160001"/>
          </a:xfrm>
          <a:prstGeom prst="rect">
            <a:avLst/>
          </a:prstGeom>
          <a:ln w="12700">
            <a:miter lim="400000"/>
          </a:ln>
        </p:spPr>
      </p:pic>
      <p:sp>
        <p:nvSpPr>
          <p:cNvPr id="216" name="Shape 216"/>
          <p:cNvSpPr/>
          <p:nvPr/>
        </p:nvSpPr>
        <p:spPr>
          <a:xfrm flipV="1">
            <a:off x="13277007" y="3369029"/>
            <a:ext cx="1" cy="4660282"/>
          </a:xfrm>
          <a:prstGeom prst="line">
            <a:avLst/>
          </a:prstGeom>
          <a:ln w="50800">
            <a:solidFill>
              <a:srgbClr val="5A5F5E"/>
            </a:solidFill>
            <a:miter lim="400000"/>
          </a:ln>
        </p:spPr>
        <p:txBody>
          <a:bodyPr lIns="50800" tIns="50800" rIns="50800" bIns="50800" anchor="ctr"/>
          <a:lstStyle/>
          <a:p>
            <a:pPr/>
          </a:p>
        </p:txBody>
      </p:sp>
      <p:sp>
        <p:nvSpPr>
          <p:cNvPr id="217" name="Shape 217"/>
          <p:cNvSpPr/>
          <p:nvPr/>
        </p:nvSpPr>
        <p:spPr>
          <a:xfrm>
            <a:off x="11462799" y="3706296"/>
            <a:ext cx="156884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Capture</a:t>
            </a:r>
          </a:p>
        </p:txBody>
      </p:sp>
      <p:sp>
        <p:nvSpPr>
          <p:cNvPr id="218" name="Shape 218"/>
          <p:cNvSpPr/>
          <p:nvPr/>
        </p:nvSpPr>
        <p:spPr>
          <a:xfrm>
            <a:off x="11485520" y="5408668"/>
            <a:ext cx="152340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Analyze</a:t>
            </a:r>
          </a:p>
        </p:txBody>
      </p:sp>
      <p:sp>
        <p:nvSpPr>
          <p:cNvPr id="219" name="Shape 219"/>
          <p:cNvSpPr/>
          <p:nvPr/>
        </p:nvSpPr>
        <p:spPr>
          <a:xfrm>
            <a:off x="11513798" y="7085355"/>
            <a:ext cx="146685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Gill Sans SemiBold"/>
                <a:ea typeface="Gill Sans SemiBold"/>
                <a:cs typeface="Gill Sans SemiBold"/>
                <a:sym typeface="Gill Sans SemiBold"/>
              </a:defRPr>
            </a:lvl1pPr>
          </a:lstStyle>
          <a:p>
            <a:pPr/>
            <a:r>
              <a:t>Present</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With that said</a:t>
            </a:r>
          </a:p>
        </p:txBody>
      </p:sp>
      <p:sp>
        <p:nvSpPr>
          <p:cNvPr id="224" name="Shape 224"/>
          <p:cNvSpPr/>
          <p:nvPr>
            <p:ph type="body" idx="1"/>
          </p:nvPr>
        </p:nvSpPr>
        <p:spPr>
          <a:xfrm>
            <a:off x="673100" y="3835400"/>
            <a:ext cx="15275663" cy="8864600"/>
          </a:xfrm>
          <a:prstGeom prst="rect">
            <a:avLst/>
          </a:prstGeom>
        </p:spPr>
        <p:txBody>
          <a:bodyPr anchor="t"/>
          <a:lstStyle/>
          <a:p>
            <a:pPr marL="0" indent="0" defTabSz="800735">
              <a:lnSpc>
                <a:spcPct val="120000"/>
              </a:lnSpc>
              <a:spcBef>
                <a:spcPts val="6300"/>
              </a:spcBef>
              <a:buSzTx/>
              <a:buNone/>
              <a:defRPr sz="6208"/>
            </a:pPr>
            <a:r>
              <a:t>There is commonality, but huge differences…</a:t>
            </a:r>
          </a:p>
          <a:p>
            <a:pPr marL="465170" indent="-465170" defTabSz="800735">
              <a:spcBef>
                <a:spcPts val="0"/>
              </a:spcBef>
              <a:buClr>
                <a:srgbClr val="535353"/>
              </a:buClr>
              <a:defRPr sz="4041">
                <a:solidFill>
                  <a:srgbClr val="5A5F5E"/>
                </a:solidFill>
              </a:defRPr>
            </a:pPr>
            <a:r>
              <a:t>Both leverage scripting languages, but usually for different purposes</a:t>
            </a:r>
          </a:p>
          <a:p>
            <a:pPr marL="465170" indent="-465170" defTabSz="800735">
              <a:spcBef>
                <a:spcPts val="0"/>
              </a:spcBef>
              <a:buClr>
                <a:srgbClr val="535353"/>
              </a:buClr>
              <a:defRPr sz="4041">
                <a:solidFill>
                  <a:srgbClr val="5A5F5E"/>
                </a:solidFill>
              </a:defRPr>
            </a:pPr>
            <a:r>
              <a:t>Both source from SQL databases and flat files, but at very different scale</a:t>
            </a:r>
          </a:p>
          <a:p>
            <a:pPr marL="465170" indent="-465170" defTabSz="800735">
              <a:spcBef>
                <a:spcPts val="0"/>
              </a:spcBef>
              <a:buClr>
                <a:srgbClr val="535353"/>
              </a:buClr>
              <a:defRPr sz="4041">
                <a:solidFill>
                  <a:srgbClr val="5A5F5E"/>
                </a:solidFill>
              </a:defRPr>
            </a:pPr>
            <a:r>
              <a:t>Both use Excel all over the place, but only one is reliant on it</a:t>
            </a:r>
          </a:p>
          <a:p>
            <a:pPr marL="0" indent="0" defTabSz="800735">
              <a:lnSpc>
                <a:spcPct val="120000"/>
              </a:lnSpc>
              <a:spcBef>
                <a:spcPts val="6300"/>
              </a:spcBef>
              <a:buSzTx/>
              <a:buNone/>
              <a:defRPr sz="6208"/>
            </a:pPr>
            <a:r>
              <a:t>So today, our focus is on simple analytics only…</a:t>
            </a:r>
          </a:p>
          <a:p>
            <a:pPr marL="465170" indent="-465170" defTabSz="800735">
              <a:spcBef>
                <a:spcPts val="0"/>
              </a:spcBef>
              <a:buClr>
                <a:srgbClr val="535353"/>
              </a:buClr>
              <a:defRPr sz="4041">
                <a:solidFill>
                  <a:srgbClr val="5A5F5E"/>
                </a:solidFill>
              </a:defRPr>
            </a:pPr>
            <a:r>
              <a:t>Automating our complicated Excel tasks</a:t>
            </a:r>
          </a:p>
          <a:p>
            <a:pPr marL="465170" indent="-465170" defTabSz="800735">
              <a:spcBef>
                <a:spcPts val="0"/>
              </a:spcBef>
              <a:buClr>
                <a:srgbClr val="535353"/>
              </a:buClr>
              <a:defRPr sz="4041">
                <a:solidFill>
                  <a:srgbClr val="5A5F5E"/>
                </a:solidFill>
              </a:defRPr>
            </a:pPr>
            <a:r>
              <a:t>Simplifying analysis tasks and report generation</a:t>
            </a:r>
          </a:p>
          <a:p>
            <a:pPr marL="465170" indent="-465170" defTabSz="800735">
              <a:spcBef>
                <a:spcPts val="0"/>
              </a:spcBef>
              <a:buClr>
                <a:srgbClr val="535353"/>
              </a:buClr>
              <a:defRPr sz="4041">
                <a:solidFill>
                  <a:srgbClr val="5A5F5E"/>
                </a:solidFill>
              </a:defRPr>
            </a:pPr>
            <a:r>
              <a:t>Creating sophisticated visualizations</a:t>
            </a:r>
          </a:p>
          <a:p>
            <a:pPr marL="465170" indent="-465170" defTabSz="800735">
              <a:spcBef>
                <a:spcPts val="0"/>
              </a:spcBef>
              <a:buClr>
                <a:srgbClr val="535353"/>
              </a:buClr>
              <a:defRPr sz="4041">
                <a:solidFill>
                  <a:srgbClr val="5A5F5E"/>
                </a:solidFill>
              </a:defRPr>
            </a:pPr>
            <a:r>
              <a:t>Integrating with other applications/tools</a:t>
            </a:r>
          </a:p>
          <a:p>
            <a:pPr marL="0" indent="0" defTabSz="800735">
              <a:lnSpc>
                <a:spcPct val="120000"/>
              </a:lnSpc>
              <a:spcBef>
                <a:spcPts val="6300"/>
              </a:spcBef>
              <a:buSzTx/>
              <a:buNone/>
              <a:defRPr sz="6208"/>
            </a:pPr>
            <a:r>
              <a:t>With the goal of taking our current skill sets…</a:t>
            </a:r>
          </a:p>
        </p:txBody>
      </p:sp>
      <p:pic>
        <p:nvPicPr>
          <p:cNvPr id="225" name="Girl_and_guy.png"/>
          <p:cNvPicPr>
            <a:picLocks noChangeAspect="1"/>
          </p:cNvPicPr>
          <p:nvPr/>
        </p:nvPicPr>
        <p:blipFill>
          <a:blip r:embed="rId3">
            <a:extLst/>
          </a:blip>
          <a:stretch>
            <a:fillRect/>
          </a:stretch>
        </p:blipFill>
        <p:spPr>
          <a:xfrm>
            <a:off x="17070641" y="3053294"/>
            <a:ext cx="73406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9" name="pasted-image.tiff"/>
          <p:cNvPicPr>
            <a:picLocks noChangeAspect="1"/>
          </p:cNvPicPr>
          <p:nvPr/>
        </p:nvPicPr>
        <p:blipFill>
          <a:blip r:embed="rId3">
            <a:extLst/>
          </a:blip>
          <a:stretch>
            <a:fillRect/>
          </a:stretch>
        </p:blipFill>
        <p:spPr>
          <a:xfrm>
            <a:off x="4800784" y="12499454"/>
            <a:ext cx="5839747" cy="807121"/>
          </a:xfrm>
          <a:prstGeom prst="rect">
            <a:avLst/>
          </a:prstGeom>
          <a:ln w="12700">
            <a:miter lim="400000"/>
          </a:ln>
        </p:spPr>
      </p:pic>
      <p:sp>
        <p:nvSpPr>
          <p:cNvPr id="230" name="Shape 230"/>
          <p:cNvSpPr/>
          <p:nvPr>
            <p:ph type="title"/>
          </p:nvPr>
        </p:nvSpPr>
        <p:spPr>
          <a:prstGeom prst="rect">
            <a:avLst/>
          </a:prstGeom>
        </p:spPr>
        <p:txBody>
          <a:bodyPr/>
          <a:lstStyle/>
          <a:p>
            <a:pPr/>
            <a:r>
              <a:t>from here…</a:t>
            </a:r>
          </a:p>
        </p:txBody>
      </p:sp>
      <p:pic>
        <p:nvPicPr>
          <p:cNvPr id="231" name="venn_diagram.png"/>
          <p:cNvPicPr>
            <a:picLocks noChangeAspect="1"/>
          </p:cNvPicPr>
          <p:nvPr/>
        </p:nvPicPr>
        <p:blipFill>
          <a:blip r:embed="rId4">
            <a:extLst/>
          </a:blip>
          <a:stretch>
            <a:fillRect/>
          </a:stretch>
        </p:blipFill>
        <p:spPr>
          <a:xfrm>
            <a:off x="6271220" y="2520842"/>
            <a:ext cx="11841545" cy="10970678"/>
          </a:xfrm>
          <a:prstGeom prst="rect">
            <a:avLst/>
          </a:prstGeom>
          <a:ln w="12700">
            <a:miter lim="400000"/>
          </a:ln>
        </p:spPr>
      </p:pic>
      <p:sp>
        <p:nvSpPr>
          <p:cNvPr id="232" name="Shape 232"/>
          <p:cNvSpPr/>
          <p:nvPr/>
        </p:nvSpPr>
        <p:spPr>
          <a:xfrm>
            <a:off x="4568235" y="7371250"/>
            <a:ext cx="4409498" cy="1270001"/>
          </a:xfrm>
          <a:prstGeom prst="rightArrow">
            <a:avLst>
              <a:gd name="adj1" fmla="val 32000"/>
              <a:gd name="adj2" fmla="val 64000"/>
            </a:avLst>
          </a:prstGeom>
          <a:solidFill>
            <a:srgbClr val="FFFB00"/>
          </a:solidFill>
          <a:ln w="12700">
            <a:miter lim="400000"/>
          </a:ln>
          <a:effectLst>
            <a:outerShdw sx="100000" sy="100000" kx="0" ky="0" algn="b" rotWithShape="0" blurRad="101600" dist="0" dir="18900000">
              <a:srgbClr val="000000">
                <a:alpha val="80000"/>
              </a:srgbClr>
            </a:outerShdw>
          </a:effectLst>
        </p:spPr>
        <p:txBody>
          <a:bodyPr lIns="50800" tIns="50800" rIns="50800" bIns="50800" anchor="ctr"/>
          <a:lstStyle/>
          <a:p>
            <a:pPr>
              <a:defRPr>
                <a:solidFill>
                  <a:srgbClr val="FFFFFF"/>
                </a:solidFill>
              </a:defRPr>
            </a:pPr>
          </a:p>
        </p:txBody>
      </p:sp>
      <p:sp>
        <p:nvSpPr>
          <p:cNvPr id="233" name="Shape 233"/>
          <p:cNvSpPr/>
          <p:nvPr/>
        </p:nvSpPr>
        <p:spPr>
          <a:xfrm>
            <a:off x="15533267" y="7371250"/>
            <a:ext cx="440949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82" y="14256"/>
                </a:moveTo>
                <a:lnTo>
                  <a:pt x="3982" y="21600"/>
                </a:lnTo>
                <a:lnTo>
                  <a:pt x="0" y="10800"/>
                </a:lnTo>
                <a:lnTo>
                  <a:pt x="3982" y="0"/>
                </a:lnTo>
                <a:lnTo>
                  <a:pt x="3982" y="7344"/>
                </a:lnTo>
                <a:lnTo>
                  <a:pt x="21600" y="7344"/>
                </a:lnTo>
                <a:lnTo>
                  <a:pt x="21600" y="14256"/>
                </a:lnTo>
                <a:close/>
              </a:path>
            </a:pathLst>
          </a:custGeom>
          <a:solidFill>
            <a:srgbClr val="FFFB00"/>
          </a:solidFill>
          <a:ln w="12700">
            <a:miter lim="400000"/>
          </a:ln>
          <a:effectLst>
            <a:outerShdw sx="100000" sy="100000" kx="0" ky="0" algn="b" rotWithShape="0" blurRad="101600" dist="0" dir="18900000">
              <a:srgbClr val="000000">
                <a:alpha val="80000"/>
              </a:srgbClr>
            </a:outerShdw>
          </a:effectLst>
        </p:spPr>
        <p:txBody>
          <a:bodyPr lIns="50800" tIns="50800" rIns="50800" bIns="50800" anchor="ctr"/>
          <a:lstStyle/>
          <a:p>
            <a:pPr>
              <a:defRPr>
                <a:solidFill>
                  <a:srgbClr val="FFFFFF"/>
                </a:solidFill>
              </a:defRPr>
            </a:pPr>
          </a:p>
        </p:txBody>
      </p:sp>
      <p:sp>
        <p:nvSpPr>
          <p:cNvPr id="234" name="Shape 234"/>
          <p:cNvSpPr/>
          <p:nvPr/>
        </p:nvSpPr>
        <p:spPr>
          <a:xfrm>
            <a:off x="8708092" y="6376481"/>
            <a:ext cx="3375192" cy="3570667"/>
          </a:xfrm>
          <a:custGeom>
            <a:avLst/>
            <a:gdLst/>
            <a:ahLst/>
            <a:cxnLst>
              <a:cxn ang="0">
                <a:pos x="wd2" y="hd2"/>
              </a:cxn>
              <a:cxn ang="5400000">
                <a:pos x="wd2" y="hd2"/>
              </a:cxn>
              <a:cxn ang="10800000">
                <a:pos x="wd2" y="hd2"/>
              </a:cxn>
              <a:cxn ang="16200000">
                <a:pos x="wd2" y="hd2"/>
              </a:cxn>
            </a:cxnLst>
            <a:rect l="0" t="0" r="r" b="b"/>
            <a:pathLst>
              <a:path w="21565" h="21304" fill="norm" stroke="1" extrusionOk="0">
                <a:moveTo>
                  <a:pt x="12333" y="0"/>
                </a:moveTo>
                <a:cubicBezTo>
                  <a:pt x="8380" y="1886"/>
                  <a:pt x="5095" y="4897"/>
                  <a:pt x="2905" y="8640"/>
                </a:cubicBezTo>
                <a:cubicBezTo>
                  <a:pt x="967" y="11953"/>
                  <a:pt x="-35" y="15713"/>
                  <a:pt x="1" y="19533"/>
                </a:cubicBezTo>
                <a:cubicBezTo>
                  <a:pt x="3590" y="21040"/>
                  <a:pt x="7517" y="21600"/>
                  <a:pt x="11393" y="21156"/>
                </a:cubicBezTo>
                <a:cubicBezTo>
                  <a:pt x="15049" y="20738"/>
                  <a:pt x="18543" y="19440"/>
                  <a:pt x="21565" y="17376"/>
                </a:cubicBezTo>
                <a:cubicBezTo>
                  <a:pt x="18725" y="15374"/>
                  <a:pt x="16407" y="12739"/>
                  <a:pt x="14802" y="9688"/>
                </a:cubicBezTo>
                <a:cubicBezTo>
                  <a:pt x="13225" y="6691"/>
                  <a:pt x="12380" y="3374"/>
                  <a:pt x="12333" y="0"/>
                </a:cubicBezTo>
                <a:close/>
              </a:path>
            </a:pathLst>
          </a:custGeom>
          <a:ln w="127000">
            <a:solidFill>
              <a:srgbClr val="FFFB00"/>
            </a:solidFill>
            <a:miter lim="400000"/>
          </a:ln>
        </p:spPr>
        <p:txBody>
          <a:bodyPr lIns="50800" tIns="50800" rIns="50800" bIns="50800" anchor="ctr"/>
          <a:lstStyle/>
          <a:p>
            <a:pPr/>
          </a:p>
        </p:txBody>
      </p:sp>
      <p:sp>
        <p:nvSpPr>
          <p:cNvPr id="235" name="Shape 235"/>
          <p:cNvSpPr/>
          <p:nvPr/>
        </p:nvSpPr>
        <p:spPr>
          <a:xfrm>
            <a:off x="12171103" y="6334938"/>
            <a:ext cx="3646597" cy="3620861"/>
          </a:xfrm>
          <a:custGeom>
            <a:avLst/>
            <a:gdLst/>
            <a:ahLst/>
            <a:cxnLst>
              <a:cxn ang="0">
                <a:pos x="wd2" y="hd2"/>
              </a:cxn>
              <a:cxn ang="5400000">
                <a:pos x="wd2" y="hd2"/>
              </a:cxn>
              <a:cxn ang="10800000">
                <a:pos x="wd2" y="hd2"/>
              </a:cxn>
              <a:cxn ang="16200000">
                <a:pos x="wd2" y="hd2"/>
              </a:cxn>
            </a:cxnLst>
            <a:rect l="0" t="0" r="r" b="b"/>
            <a:pathLst>
              <a:path w="21569" h="21378" fill="norm" stroke="1" extrusionOk="0">
                <a:moveTo>
                  <a:pt x="8878" y="0"/>
                </a:moveTo>
                <a:cubicBezTo>
                  <a:pt x="12720" y="1617"/>
                  <a:pt x="15988" y="4370"/>
                  <a:pt x="18252" y="7898"/>
                </a:cubicBezTo>
                <a:cubicBezTo>
                  <a:pt x="20447" y="11318"/>
                  <a:pt x="21600" y="15312"/>
                  <a:pt x="21568" y="19387"/>
                </a:cubicBezTo>
                <a:cubicBezTo>
                  <a:pt x="18198" y="20938"/>
                  <a:pt x="14495" y="21600"/>
                  <a:pt x="10803" y="21312"/>
                </a:cubicBezTo>
                <a:cubicBezTo>
                  <a:pt x="6925" y="21009"/>
                  <a:pt x="3196" y="19670"/>
                  <a:pt x="0" y="17431"/>
                </a:cubicBezTo>
                <a:cubicBezTo>
                  <a:pt x="2734" y="15447"/>
                  <a:pt x="4964" y="12837"/>
                  <a:pt x="6507" y="9815"/>
                </a:cubicBezTo>
                <a:cubicBezTo>
                  <a:pt x="8057" y="6779"/>
                  <a:pt x="8869" y="3415"/>
                  <a:pt x="8878" y="0"/>
                </a:cubicBezTo>
                <a:close/>
              </a:path>
            </a:pathLst>
          </a:custGeom>
          <a:ln w="127000">
            <a:solidFill>
              <a:srgbClr val="FFFB00"/>
            </a:solidFill>
            <a:miter lim="400000"/>
          </a:ln>
        </p:spPr>
        <p:txBody>
          <a:bodyPr lIns="50800" tIns="50800" rIns="50800" bIns="50800" anchor="ctr"/>
          <a:lstStyle/>
          <a:p>
            <a:pPr/>
          </a:p>
        </p:txBody>
      </p:sp>
      <p:pic>
        <p:nvPicPr>
          <p:cNvPr id="236" name="guy_shadow.png"/>
          <p:cNvPicPr>
            <a:picLocks noChangeAspect="1"/>
          </p:cNvPicPr>
          <p:nvPr/>
        </p:nvPicPr>
        <p:blipFill>
          <a:blip r:embed="rId5">
            <a:extLst/>
          </a:blip>
          <a:stretch>
            <a:fillRect/>
          </a:stretch>
        </p:blipFill>
        <p:spPr>
          <a:xfrm>
            <a:off x="18481735" y="3091394"/>
            <a:ext cx="6502401" cy="10160001"/>
          </a:xfrm>
          <a:prstGeom prst="rect">
            <a:avLst/>
          </a:prstGeom>
          <a:ln w="12700">
            <a:miter lim="400000"/>
          </a:ln>
        </p:spPr>
      </p:pic>
      <p:pic>
        <p:nvPicPr>
          <p:cNvPr id="237" name="girl_shadow.png"/>
          <p:cNvPicPr>
            <a:picLocks noChangeAspect="1"/>
          </p:cNvPicPr>
          <p:nvPr/>
        </p:nvPicPr>
        <p:blipFill>
          <a:blip r:embed="rId6">
            <a:extLst/>
          </a:blip>
          <a:stretch>
            <a:fillRect/>
          </a:stretch>
        </p:blipFill>
        <p:spPr>
          <a:xfrm>
            <a:off x="-504182" y="3091394"/>
            <a:ext cx="6502401" cy="1016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