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0308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tinuum.io/why-anaconda" TargetMode="External"/><Relationship Id="rId3" Type="http://schemas.openxmlformats.org/officeDocument/2006/relationships/hyperlink" Target="http://www.edureka.co/blog/core-data-scientist-skills/" TargetMode="External"/><Relationship Id="rId7" Type="http://schemas.openxmlformats.org/officeDocument/2006/relationships/hyperlink" Target="http://bokeh.pydata.org/en/latest" TargetMode="External"/><Relationship Id="rId2" Type="http://schemas.openxmlformats.org/officeDocument/2006/relationships/hyperlink" Target="http://www.forbes.com/sites/piyankajain/2013/02/25/data-science-or-analytic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andas.pydata.org" TargetMode="External"/><Relationship Id="rId5" Type="http://schemas.openxmlformats.org/officeDocument/2006/relationships/hyperlink" Target="http://www.marketingdistillery.com/" TargetMode="External"/><Relationship Id="rId4" Type="http://schemas.openxmlformats.org/officeDocument/2006/relationships/hyperlink" Target="http://pbpython.com" TargetMode="External"/><Relationship Id="rId9" Type="http://schemas.openxmlformats.org/officeDocument/2006/relationships/hyperlink" Target="https://s3.amazonaws.com/quandl-static-content/Documents/Quandl+-+Pandas,+SciPy,+NumPy+Cheat+Shee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666750" y="716300"/>
            <a:ext cx="23050500" cy="2878609"/>
          </a:xfrm>
          <a:prstGeom prst="rect">
            <a:avLst/>
          </a:prstGeom>
        </p:spPr>
        <p:txBody>
          <a:bodyPr/>
          <a:lstStyle/>
          <a:p>
            <a:pPr lvl="3"/>
            <a:r>
              <a:t>Python data analytics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666750" y="3582208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200" cap="all"/>
            </a:lvl1pPr>
          </a:lstStyle>
          <a:p>
            <a:r>
              <a:t>for mear mortals</a:t>
            </a:r>
          </a:p>
        </p:txBody>
      </p:sp>
      <p:pic>
        <p:nvPicPr>
          <p:cNvPr id="121" name="Glasses_black.png"/>
          <p:cNvPicPr>
            <a:picLocks noChangeAspect="1"/>
          </p:cNvPicPr>
          <p:nvPr/>
        </p:nvPicPr>
        <p:blipFill>
          <a:blip r:embed="rId2">
            <a:extLst/>
          </a:blip>
          <a:srcRect t="30292" b="30292"/>
          <a:stretch>
            <a:fillRect/>
          </a:stretch>
        </p:blipFill>
        <p:spPr>
          <a:xfrm>
            <a:off x="6277570" y="5987454"/>
            <a:ext cx="11828811" cy="466227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784" y="12499454"/>
            <a:ext cx="5839747" cy="80712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… to here</a:t>
            </a:r>
          </a:p>
        </p:txBody>
      </p:sp>
      <p:pic>
        <p:nvPicPr>
          <p:cNvPr id="225" name="venn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1220" y="2520842"/>
            <a:ext cx="11841545" cy="1097067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4563427" y="7371250"/>
            <a:ext cx="638020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3440364" y="7371250"/>
            <a:ext cx="65024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00" y="14256"/>
                </a:moveTo>
                <a:lnTo>
                  <a:pt x="2700" y="21600"/>
                </a:lnTo>
                <a:lnTo>
                  <a:pt x="0" y="10800"/>
                </a:lnTo>
                <a:lnTo>
                  <a:pt x="2700" y="0"/>
                </a:lnTo>
                <a:lnTo>
                  <a:pt x="270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8" name="guy_sha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81735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irl_shad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504182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10693055" y="6098898"/>
            <a:ext cx="2997586" cy="320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7" extrusionOk="0">
                <a:moveTo>
                  <a:pt x="0" y="2461"/>
                </a:moveTo>
                <a:cubicBezTo>
                  <a:pt x="3282" y="934"/>
                  <a:pt x="6893" y="96"/>
                  <a:pt x="10571" y="8"/>
                </a:cubicBezTo>
                <a:cubicBezTo>
                  <a:pt x="14372" y="-83"/>
                  <a:pt x="18146" y="629"/>
                  <a:pt x="21600" y="2089"/>
                </a:cubicBezTo>
                <a:cubicBezTo>
                  <a:pt x="21528" y="4216"/>
                  <a:pt x="21217" y="6230"/>
                  <a:pt x="20614" y="8249"/>
                </a:cubicBezTo>
                <a:cubicBezTo>
                  <a:pt x="20004" y="10297"/>
                  <a:pt x="19111" y="12386"/>
                  <a:pt x="17920" y="14281"/>
                </a:cubicBezTo>
                <a:cubicBezTo>
                  <a:pt x="16150" y="17098"/>
                  <a:pt x="13782" y="19558"/>
                  <a:pt x="10955" y="21517"/>
                </a:cubicBezTo>
                <a:cubicBezTo>
                  <a:pt x="7433" y="19186"/>
                  <a:pt x="4591" y="16094"/>
                  <a:pt x="2680" y="12514"/>
                </a:cubicBezTo>
                <a:cubicBezTo>
                  <a:pt x="1007" y="9380"/>
                  <a:pt x="93" y="5950"/>
                  <a:pt x="0" y="2461"/>
                </a:cubicBezTo>
                <a:close/>
              </a:path>
            </a:pathLst>
          </a:custGeom>
          <a:ln w="1270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fill="hold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tools we will use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15521441" cy="8864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90727" indent="-490727" defTabSz="693419">
              <a:spcBef>
                <a:spcPts val="4400"/>
              </a:spcBef>
              <a:defRPr sz="4368"/>
            </a:pPr>
            <a:r>
              <a:rPr b="1" dirty="0" err="1">
                <a:latin typeface="Gill Sans SemiBold"/>
                <a:ea typeface="Gill Sans SemiBold"/>
                <a:cs typeface="Gill Sans SemiBold"/>
                <a:sym typeface="Gill Sans SemiBold"/>
              </a:rPr>
              <a:t>NumPy</a:t>
            </a:r>
            <a:r>
              <a:rPr dirty="0"/>
              <a:t> - the fundamental package for scientific computing with Python</a:t>
            </a:r>
          </a:p>
          <a:p>
            <a:pPr marL="490727" indent="-490727" defTabSz="693419">
              <a:spcBef>
                <a:spcPts val="4400"/>
              </a:spcBef>
              <a:defRPr sz="4368"/>
            </a:pPr>
            <a:r>
              <a:rPr b="1" dirty="0">
                <a:latin typeface="Gill Sans SemiBold"/>
                <a:ea typeface="Gill Sans SemiBold"/>
                <a:cs typeface="Gill Sans SemiBold"/>
                <a:sym typeface="Gill Sans SemiBold"/>
              </a:rPr>
              <a:t>Pandas</a:t>
            </a:r>
            <a:r>
              <a:rPr dirty="0"/>
              <a:t> - library providing high-performance, easy-to-use data structures and data analysis tools for Python</a:t>
            </a:r>
          </a:p>
          <a:p>
            <a:pPr marL="490727" indent="-490727" defTabSz="693419">
              <a:spcBef>
                <a:spcPts val="4400"/>
              </a:spcBef>
              <a:defRPr sz="4368"/>
            </a:pPr>
            <a:r>
              <a:rPr b="1" dirty="0" err="1">
                <a:latin typeface="Gill Sans SemiBold"/>
                <a:ea typeface="Gill Sans SemiBold"/>
                <a:cs typeface="Gill Sans SemiBold"/>
                <a:sym typeface="Gill Sans SemiBold"/>
              </a:rPr>
              <a:t>ipython</a:t>
            </a:r>
            <a:r>
              <a:rPr b="1" dirty="0">
                <a:latin typeface="Gill Sans SemiBold"/>
                <a:ea typeface="Gill Sans SemiBold"/>
                <a:cs typeface="Gill Sans SemiBold"/>
                <a:sym typeface="Gill Sans SemiBold"/>
              </a:rPr>
              <a:t>/</a:t>
            </a:r>
            <a:r>
              <a:rPr b="1" dirty="0" err="1">
                <a:latin typeface="Gill Sans SemiBold"/>
                <a:ea typeface="Gill Sans SemiBold"/>
                <a:cs typeface="Gill Sans SemiBold"/>
                <a:sym typeface="Gill Sans SemiBold"/>
              </a:rPr>
              <a:t>jupyter</a:t>
            </a:r>
            <a:r>
              <a:rPr dirty="0"/>
              <a:t> - a web application that allows you to interactively create and share documents that contain live code, equations, visualizations and explanatory text</a:t>
            </a:r>
          </a:p>
          <a:p>
            <a:pPr marL="490727" indent="-490727" defTabSz="693419">
              <a:spcBef>
                <a:spcPts val="4400"/>
              </a:spcBef>
              <a:defRPr sz="4368"/>
            </a:pPr>
            <a:r>
              <a:rPr b="1" dirty="0" err="1">
                <a:latin typeface="Gill Sans SemiBold"/>
                <a:ea typeface="Gill Sans SemiBold"/>
                <a:cs typeface="Gill Sans SemiBold"/>
                <a:sym typeface="Gill Sans SemiBold"/>
              </a:rPr>
              <a:t>Bokeh</a:t>
            </a:r>
            <a:r>
              <a:rPr dirty="0"/>
              <a:t> - interactive visualization library for Python that targets modern web browsers for presentation</a:t>
            </a:r>
          </a:p>
          <a:p>
            <a:pPr marL="490727" indent="-490727" defTabSz="693419">
              <a:spcBef>
                <a:spcPts val="4400"/>
              </a:spcBef>
              <a:defRPr sz="4368"/>
            </a:pPr>
            <a:r>
              <a:rPr b="1" dirty="0" err="1">
                <a:latin typeface="Gill Sans SemiBold"/>
                <a:ea typeface="Gill Sans SemiBold"/>
                <a:cs typeface="Gill Sans SemiBold"/>
                <a:sym typeface="Gill Sans SemiBold"/>
              </a:rPr>
              <a:t>FuzzyWuzzy</a:t>
            </a:r>
            <a:r>
              <a:rPr dirty="0"/>
              <a:t> - fuzzy string matching in Python like a boss</a:t>
            </a:r>
          </a:p>
        </p:txBody>
      </p:sp>
      <p:pic>
        <p:nvPicPr>
          <p:cNvPr id="234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Python?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15521441" cy="8864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54304" indent="-654304" defTabSz="751205">
              <a:lnSpc>
                <a:spcPct val="120000"/>
              </a:lnSpc>
              <a:spcBef>
                <a:spcPts val="5900"/>
              </a:spcBef>
              <a:defRPr sz="5824"/>
            </a:pPr>
            <a:r>
              <a:t>Easy enough for almost anyone to learn</a:t>
            </a:r>
          </a:p>
          <a:p>
            <a:pPr marL="654304" indent="-654304" defTabSz="751205">
              <a:lnSpc>
                <a:spcPct val="120000"/>
              </a:lnSpc>
              <a:spcBef>
                <a:spcPts val="5900"/>
              </a:spcBef>
              <a:defRPr sz="5824"/>
            </a:pPr>
            <a:r>
              <a:t>Painless to install - one click in Developer xChange</a:t>
            </a:r>
          </a:p>
          <a:p>
            <a:pPr marL="654304" indent="-654304" defTabSz="751205">
              <a:lnSpc>
                <a:spcPct val="120000"/>
              </a:lnSpc>
              <a:spcBef>
                <a:spcPts val="5900"/>
              </a:spcBef>
              <a:defRPr sz="5824"/>
            </a:pPr>
            <a:r>
              <a:t>Flexible enough to use for almost anything</a:t>
            </a:r>
          </a:p>
          <a:p>
            <a:pPr marL="654304" indent="-654304" defTabSz="751205">
              <a:lnSpc>
                <a:spcPct val="120000"/>
              </a:lnSpc>
              <a:spcBef>
                <a:spcPts val="5900"/>
              </a:spcBef>
              <a:defRPr sz="5824"/>
            </a:pPr>
            <a:r>
              <a:t>Powerful enough to build robust apps</a:t>
            </a:r>
          </a:p>
          <a:p>
            <a:pPr marL="654304" indent="-654304" defTabSz="751205">
              <a:lnSpc>
                <a:spcPct val="120000"/>
              </a:lnSpc>
              <a:spcBef>
                <a:spcPts val="5900"/>
              </a:spcBef>
              <a:defRPr sz="5824"/>
            </a:pPr>
            <a:r>
              <a:t>Adaptable enough to run on any platform</a:t>
            </a:r>
          </a:p>
        </p:txBody>
      </p:sp>
      <p:pic>
        <p:nvPicPr>
          <p:cNvPr id="238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scenario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15521441" cy="8864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660400">
              <a:spcBef>
                <a:spcPts val="4200"/>
              </a:spcBef>
              <a:buSzTx/>
              <a:buNone/>
              <a:defRPr sz="4160"/>
            </a:pPr>
            <a:r>
              <a:t>We need to perform some basic analysis against a set of sales data with the following requirements:</a:t>
            </a:r>
          </a:p>
          <a:p>
            <a:pPr marL="693420" indent="-693420" defTabSz="660400">
              <a:spcBef>
                <a:spcPts val="4200"/>
              </a:spcBef>
              <a:buSzPct val="100000"/>
              <a:buAutoNum type="arabicPeriod"/>
              <a:defRPr sz="4160"/>
            </a:pPr>
            <a:r>
              <a:t>The data comes to us in several parts that we need to combine prior to analysis, and the format of each part is a little different.</a:t>
            </a:r>
          </a:p>
          <a:p>
            <a:pPr marL="693420" indent="-693420" defTabSz="660400">
              <a:spcBef>
                <a:spcPts val="4200"/>
              </a:spcBef>
              <a:buSzPct val="100000"/>
              <a:buAutoNum type="arabicPeriod"/>
              <a:defRPr sz="4160"/>
            </a:pPr>
            <a:r>
              <a:t>Next, we need to add a calculated column to the end of the combined data set. While we are at it, clean up any data quality issues.</a:t>
            </a:r>
          </a:p>
          <a:p>
            <a:pPr marL="693420" indent="-693420" defTabSz="660400">
              <a:spcBef>
                <a:spcPts val="4200"/>
              </a:spcBef>
              <a:buSzPct val="100000"/>
              <a:buAutoNum type="arabicPeriod"/>
              <a:defRPr sz="4160"/>
            </a:pPr>
            <a:r>
              <a:t>We then need to join the results to a different set of data that contains a common key - similar to a table join in SQL.</a:t>
            </a:r>
          </a:p>
          <a:p>
            <a:pPr marL="693420" indent="-693420" defTabSz="660400">
              <a:spcBef>
                <a:spcPts val="4200"/>
              </a:spcBef>
              <a:buSzPct val="100000"/>
              <a:buAutoNum type="arabicPeriod"/>
              <a:defRPr sz="4160"/>
            </a:pPr>
            <a:r>
              <a:t>Finally, we must join to yet another source of data based on rough string matching and quantify our match strength - like a super complex vlookup on steroids.</a:t>
            </a:r>
          </a:p>
        </p:txBody>
      </p:sp>
      <p:pic>
        <p:nvPicPr>
          <p:cNvPr id="242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660400" y="3835400"/>
            <a:ext cx="15521441" cy="8864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defTabSz="759459">
              <a:spcBef>
                <a:spcPts val="4800"/>
              </a:spcBef>
              <a:buSzTx/>
              <a:buNone/>
              <a:defRPr sz="4784"/>
            </a:pPr>
            <a:r>
              <a:t>Once we have completed all the tasks on the prior slide we will need to produce various forms of output :</a:t>
            </a:r>
          </a:p>
          <a:p>
            <a:pPr marL="797433" indent="-797433" defTabSz="759459">
              <a:spcBef>
                <a:spcPts val="4800"/>
              </a:spcBef>
              <a:buSzPct val="100000"/>
              <a:buAutoNum type="arabicPeriod"/>
              <a:defRPr sz="4784"/>
            </a:pPr>
            <a:r>
              <a:t>A simple spreadsheet with all rows and columns from our result set</a:t>
            </a:r>
          </a:p>
          <a:p>
            <a:pPr marL="797433" indent="-797433" defTabSz="759459">
              <a:spcBef>
                <a:spcPts val="4800"/>
              </a:spcBef>
              <a:buSzPct val="100000"/>
              <a:buAutoNum type="arabicPeriod"/>
              <a:defRPr sz="4784"/>
            </a:pPr>
            <a:r>
              <a:t>Another spreadsheet pre-pivoted by a set of columns, including simple aggregates</a:t>
            </a:r>
          </a:p>
          <a:p>
            <a:pPr marL="797433" indent="-797433" defTabSz="759459">
              <a:spcBef>
                <a:spcPts val="4800"/>
              </a:spcBef>
              <a:buSzPct val="100000"/>
              <a:buAutoNum type="arabicPeriod"/>
              <a:defRPr sz="4784"/>
            </a:pPr>
            <a:r>
              <a:t>A third spreadsheet that has a different cross-section of the pivot above on each tab</a:t>
            </a:r>
          </a:p>
          <a:p>
            <a:pPr marL="797433" indent="-797433" defTabSz="759459">
              <a:spcBef>
                <a:spcPts val="4800"/>
              </a:spcBef>
              <a:buSzPct val="100000"/>
              <a:buAutoNum type="arabicPeriod"/>
              <a:defRPr sz="4784"/>
            </a:pPr>
            <a:r>
              <a:t>An interactive chart that can be integrated into… whatever</a:t>
            </a:r>
          </a:p>
        </p:txBody>
      </p:sp>
      <p:pic>
        <p:nvPicPr>
          <p:cNvPr id="246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229892" y="1409700"/>
            <a:ext cx="11546723" cy="5461000"/>
          </a:xfrm>
          <a:prstGeom prst="rect">
            <a:avLst/>
          </a:prstGeom>
        </p:spPr>
        <p:txBody>
          <a:bodyPr/>
          <a:lstStyle/>
          <a:p>
            <a:r>
              <a:t>Our Constraints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xfrm>
            <a:off x="4478753" y="6845300"/>
            <a:ext cx="11049001" cy="5461000"/>
          </a:xfrm>
          <a:prstGeom prst="rect">
            <a:avLst/>
          </a:prstGeom>
        </p:spPr>
        <p:txBody>
          <a:bodyPr/>
          <a:lstStyle/>
          <a:p>
            <a:r>
              <a:t>30 minutes to complete all tasks</a:t>
            </a:r>
          </a:p>
          <a:p>
            <a:r>
              <a:t>Must be repeatable</a:t>
            </a:r>
          </a:p>
        </p:txBody>
      </p:sp>
      <p:pic>
        <p:nvPicPr>
          <p:cNvPr id="250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6667500" y="4127500"/>
            <a:ext cx="11049000" cy="5461000"/>
          </a:xfrm>
          <a:prstGeom prst="rect">
            <a:avLst/>
          </a:prstGeom>
        </p:spPr>
        <p:txBody>
          <a:bodyPr/>
          <a:lstStyle/>
          <a:p>
            <a:r>
              <a:t>READY.</a:t>
            </a:r>
          </a:p>
          <a:p>
            <a:r>
              <a:t>SET.</a:t>
            </a:r>
          </a:p>
          <a:p>
            <a:r>
              <a:t>DEMO!</a:t>
            </a:r>
          </a:p>
        </p:txBody>
      </p:sp>
      <p:pic>
        <p:nvPicPr>
          <p:cNvPr id="253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40841" indent="-640841" defTabSz="718184">
              <a:spcBef>
                <a:spcPts val="5600"/>
              </a:spcBef>
              <a:defRPr sz="5568"/>
            </a:pPr>
            <a:r>
              <a:t>There is a big difference between data “science” and “analysis”, make sure you use the correct term in the correct context</a:t>
            </a:r>
          </a:p>
          <a:p>
            <a:pPr marL="640841" indent="-640841" defTabSz="718184">
              <a:spcBef>
                <a:spcPts val="5600"/>
              </a:spcBef>
              <a:defRPr sz="5568"/>
            </a:pPr>
            <a:r>
              <a:t>Nothing is wrong with Excel, but we can do many of the advanced Excel-ish stuff WAY faster and more repeatably in Python w/ Pandas</a:t>
            </a:r>
          </a:p>
          <a:p>
            <a:pPr marL="640841" indent="-640841" defTabSz="718184">
              <a:spcBef>
                <a:spcPts val="5600"/>
              </a:spcBef>
              <a:defRPr sz="5568"/>
            </a:pPr>
            <a:r>
              <a:t>VBA is great for MS Office automation, but it isn’t as full featured as Python and you can’t build “real” apps with it</a:t>
            </a:r>
          </a:p>
          <a:p>
            <a:pPr marL="640841" indent="-640841" defTabSz="718184">
              <a:spcBef>
                <a:spcPts val="5600"/>
              </a:spcBef>
              <a:defRPr sz="5568"/>
            </a:pPr>
            <a:r>
              <a:t>Everyone likes interactive charts, give the people what they want ;-)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2"/>
              </a:rPr>
              <a:t>http://www.forbes.com/sites/piyankajain/2013/02/25/data-science-or-analytics/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3"/>
              </a:rPr>
              <a:t>http://www.edureka.co/blog/core-data-scientist-skills/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4"/>
              </a:rPr>
              <a:t>http://pbpython.com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5"/>
              </a:rPr>
              <a:t>http://www.marketingdistillery.com/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6"/>
              </a:rPr>
              <a:t>http://pandas.pydata.org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7"/>
              </a:rPr>
              <a:t>http://bokeh.pydata.org/en/latest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8"/>
              </a:rPr>
              <a:t>https://www.continuum.io/why-anaconda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rPr u="sng">
                <a:hlinkClick r:id="rId9"/>
              </a:rPr>
              <a:t>https://s3.amazonaws.com/quandl-static-content/Documents/Quandl+-+Pandas,+SciPy,+NumPy+Cheat+Sheet.pdf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More </a:t>
            </a:r>
            <a:r>
              <a:rPr dirty="0" smtClean="0"/>
              <a:t>References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34" y="3784600"/>
            <a:ext cx="6579647" cy="8632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197" y="3784600"/>
            <a:ext cx="6579647" cy="863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71" y="3784600"/>
            <a:ext cx="6579647" cy="86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18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73100" y="3848100"/>
            <a:ext cx="23050500" cy="8864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5400" dirty="0"/>
              <a:t>Learn the difference between data “</a:t>
            </a:r>
            <a:r>
              <a:rPr sz="5400" i="1" dirty="0"/>
              <a:t>science</a:t>
            </a:r>
            <a:r>
              <a:rPr sz="5400" dirty="0"/>
              <a:t>” and “</a:t>
            </a:r>
            <a:r>
              <a:rPr sz="5400" i="1" dirty="0"/>
              <a:t>analysis</a:t>
            </a:r>
            <a:r>
              <a:rPr sz="5400" dirty="0"/>
              <a:t>”, and understand the characteristics (and toolsets) of their practitioners.</a:t>
            </a:r>
          </a:p>
          <a:p>
            <a:r>
              <a:rPr sz="5400" dirty="0"/>
              <a:t>Learn how to use Python (with a few 3rd party modules) to modernize your data transformation, analysis, and visualization tasks</a:t>
            </a:r>
          </a:p>
          <a:p>
            <a:r>
              <a:rPr sz="5400" dirty="0"/>
              <a:t>Learn how to integrate these new tools and techniques into your everyday business workflows and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This is for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15275663" cy="88646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751205">
              <a:spcBef>
                <a:spcPts val="0"/>
              </a:spcBef>
              <a:buSzTx/>
              <a:buNone/>
              <a:defRPr sz="6552" cap="all"/>
            </a:pPr>
            <a:r>
              <a:rPr sz="6000" dirty="0"/>
              <a:t>Primary </a:t>
            </a:r>
            <a:r>
              <a:rPr sz="6000" dirty="0" smtClean="0"/>
              <a:t>Audience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sz="6000" dirty="0"/>
          </a:p>
          <a:p>
            <a:pPr marL="1106703" lvl="1" indent="-436397" defTabSz="751205">
              <a:spcBef>
                <a:spcPts val="0"/>
              </a:spcBef>
              <a:buClr>
                <a:srgbClr val="535353"/>
              </a:buClr>
              <a:defRPr sz="5824">
                <a:solidFill>
                  <a:srgbClr val="5A5F5E"/>
                </a:solidFill>
              </a:defRPr>
            </a:pPr>
            <a:r>
              <a:rPr sz="4800" dirty="0"/>
              <a:t>Application developers</a:t>
            </a:r>
          </a:p>
          <a:p>
            <a:pPr marL="1106703" lvl="1" indent="-436397" defTabSz="751205">
              <a:spcBef>
                <a:spcPts val="0"/>
              </a:spcBef>
              <a:buClr>
                <a:srgbClr val="535353"/>
              </a:buClr>
              <a:defRPr sz="5824">
                <a:solidFill>
                  <a:srgbClr val="5A5F5E"/>
                </a:solidFill>
              </a:defRPr>
            </a:pPr>
            <a:r>
              <a:rPr sz="4800" dirty="0"/>
              <a:t>Data/Business analysts *</a:t>
            </a:r>
          </a:p>
          <a:p>
            <a:pPr marL="1106703" lvl="1" indent="-436397" defTabSz="751205">
              <a:spcBef>
                <a:spcPts val="0"/>
              </a:spcBef>
              <a:buClr>
                <a:srgbClr val="535353"/>
              </a:buClr>
              <a:defRPr sz="5824">
                <a:solidFill>
                  <a:srgbClr val="5A5F5E"/>
                </a:solidFill>
              </a:defRPr>
            </a:pPr>
            <a:r>
              <a:rPr sz="4800" dirty="0"/>
              <a:t>Excel masters *</a:t>
            </a:r>
          </a:p>
          <a:p>
            <a:pPr marL="0" indent="0" defTabSz="751205">
              <a:spcBef>
                <a:spcPts val="0"/>
              </a:spcBef>
              <a:buSzTx/>
              <a:buNone/>
              <a:defRPr sz="6552" cap="all"/>
            </a:pPr>
            <a:endParaRPr sz="6000" dirty="0"/>
          </a:p>
          <a:p>
            <a:pPr marL="0" indent="0" defTabSz="751205">
              <a:spcBef>
                <a:spcPts val="0"/>
              </a:spcBef>
              <a:buSzTx/>
              <a:buNone/>
              <a:defRPr sz="6552" cap="all"/>
            </a:pPr>
            <a:r>
              <a:rPr sz="6000" dirty="0"/>
              <a:t>Anyone interested </a:t>
            </a:r>
            <a:r>
              <a:rPr sz="6000" dirty="0" smtClean="0"/>
              <a:t>in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sz="6000" dirty="0"/>
          </a:p>
          <a:p>
            <a:pPr marL="1106703" lvl="1" indent="-436397" defTabSz="751205">
              <a:spcBef>
                <a:spcPts val="0"/>
              </a:spcBef>
              <a:buClr>
                <a:srgbClr val="535353"/>
              </a:buClr>
              <a:defRPr sz="5824">
                <a:solidFill>
                  <a:srgbClr val="5A5F5E"/>
                </a:solidFill>
              </a:defRPr>
            </a:pPr>
            <a:r>
              <a:rPr sz="4800" dirty="0"/>
              <a:t>Simple data analysis</a:t>
            </a:r>
          </a:p>
          <a:p>
            <a:pPr marL="1106703" lvl="1" indent="-436397" defTabSz="751205">
              <a:spcBef>
                <a:spcPts val="0"/>
              </a:spcBef>
              <a:buClr>
                <a:srgbClr val="535353"/>
              </a:buClr>
              <a:defRPr sz="5824">
                <a:solidFill>
                  <a:srgbClr val="5A5F5E"/>
                </a:solidFill>
              </a:defRPr>
            </a:pPr>
            <a:r>
              <a:rPr sz="4800" dirty="0"/>
              <a:t>Static &amp; Dynamic reporting</a:t>
            </a:r>
          </a:p>
          <a:p>
            <a:pPr marL="1106703" lvl="1" indent="-436397" defTabSz="751205">
              <a:spcBef>
                <a:spcPts val="0"/>
              </a:spcBef>
              <a:buClr>
                <a:srgbClr val="535353"/>
              </a:buClr>
              <a:defRPr sz="5824">
                <a:solidFill>
                  <a:srgbClr val="5A5F5E"/>
                </a:solidFill>
              </a:defRPr>
            </a:pPr>
            <a:r>
              <a:rPr sz="4800" dirty="0"/>
              <a:t>Excel automation</a:t>
            </a:r>
          </a:p>
          <a:p>
            <a:pPr marL="1106703" lvl="1" indent="-436397" defTabSz="751205">
              <a:spcBef>
                <a:spcPts val="0"/>
              </a:spcBef>
              <a:buClr>
                <a:srgbClr val="535353"/>
              </a:buClr>
              <a:defRPr sz="5824">
                <a:solidFill>
                  <a:srgbClr val="5A5F5E"/>
                </a:solidFill>
              </a:defRPr>
            </a:pPr>
            <a:r>
              <a:rPr sz="4800" dirty="0"/>
              <a:t>Integration with other apps/tools</a:t>
            </a:r>
          </a:p>
        </p:txBody>
      </p:sp>
      <p:pic>
        <p:nvPicPr>
          <p:cNvPr id="128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7843059" y="12614557"/>
            <a:ext cx="579576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spcBef>
                <a:spcPts val="6500"/>
              </a:spcBef>
              <a:defRPr sz="3200"/>
            </a:lvl1pPr>
          </a:lstStyle>
          <a:p>
            <a:r>
              <a:t>* some coding experience required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 algn="l"/>
            <a:r>
              <a:t>Data Science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xfrm>
            <a:off x="673100" y="3378913"/>
            <a:ext cx="23050500" cy="3429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3" indent="685800">
              <a:buSzTx/>
              <a:buNone/>
            </a:pPr>
            <a:r>
              <a:rPr dirty="0"/>
              <a:t>An interdisciplinary field about processes and systems used to extract knowledge or insights from data in various forms, either structured or unstructured</a:t>
            </a:r>
          </a:p>
        </p:txBody>
      </p:sp>
      <p:sp>
        <p:nvSpPr>
          <p:cNvPr id="133" name="Shape 133"/>
          <p:cNvSpPr/>
          <p:nvPr/>
        </p:nvSpPr>
        <p:spPr>
          <a:xfrm>
            <a:off x="673100" y="65024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3" algn="l">
              <a:defRPr sz="10000" cap="all"/>
            </a:pPr>
            <a:r>
              <a:t>Data Analytics</a:t>
            </a:r>
          </a:p>
        </p:txBody>
      </p:sp>
      <p:sp>
        <p:nvSpPr>
          <p:cNvPr id="134" name="Shape 134"/>
          <p:cNvSpPr/>
          <p:nvPr/>
        </p:nvSpPr>
        <p:spPr>
          <a:xfrm>
            <a:off x="673100" y="9525713"/>
            <a:ext cx="23050500" cy="2365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lvl="3" algn="l">
              <a:lnSpc>
                <a:spcPct val="120000"/>
              </a:lnSpc>
              <a:spcBef>
                <a:spcPts val="6500"/>
              </a:spcBef>
              <a:defRPr sz="6400"/>
            </a:pPr>
            <a:r>
              <a:t>The science of examining raw data with the purpose of drawing conclusions about that information.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046792" y="11761813"/>
            <a:ext cx="4739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Data Science</a:t>
            </a:r>
          </a:p>
        </p:txBody>
      </p:sp>
      <p:sp>
        <p:nvSpPr>
          <p:cNvPr id="137" name="Shape 137"/>
          <p:cNvSpPr/>
          <p:nvPr/>
        </p:nvSpPr>
        <p:spPr>
          <a:xfrm>
            <a:off x="13707747" y="11769211"/>
            <a:ext cx="569514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Data Analytics</a:t>
            </a:r>
          </a:p>
        </p:txBody>
      </p:sp>
      <p:sp>
        <p:nvSpPr>
          <p:cNvPr id="138" name="Shape 138"/>
          <p:cNvSpPr/>
          <p:nvPr/>
        </p:nvSpPr>
        <p:spPr>
          <a:xfrm>
            <a:off x="5348716" y="3706296"/>
            <a:ext cx="54379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Patterns, correlations, models</a:t>
            </a:r>
          </a:p>
        </p:txBody>
      </p:sp>
      <p:sp>
        <p:nvSpPr>
          <p:cNvPr id="139" name="Shape 139"/>
          <p:cNvSpPr/>
          <p:nvPr/>
        </p:nvSpPr>
        <p:spPr>
          <a:xfrm>
            <a:off x="6010902" y="5385481"/>
            <a:ext cx="477579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Exploratory, experimental</a:t>
            </a:r>
          </a:p>
        </p:txBody>
      </p:sp>
      <p:sp>
        <p:nvSpPr>
          <p:cNvPr id="140" name="Shape 140"/>
          <p:cNvSpPr/>
          <p:nvPr/>
        </p:nvSpPr>
        <p:spPr>
          <a:xfrm>
            <a:off x="6898712" y="7064666"/>
            <a:ext cx="388798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On the fly, as-needed</a:t>
            </a:r>
          </a:p>
        </p:txBody>
      </p:sp>
      <p:sp>
        <p:nvSpPr>
          <p:cNvPr id="141" name="Shape 141"/>
          <p:cNvSpPr/>
          <p:nvPr/>
        </p:nvSpPr>
        <p:spPr>
          <a:xfrm>
            <a:off x="5746385" y="8737899"/>
            <a:ext cx="504031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“Good enough”, probability</a:t>
            </a:r>
          </a:p>
        </p:txBody>
      </p:sp>
      <p:sp>
        <p:nvSpPr>
          <p:cNvPr id="142" name="Shape 142"/>
          <p:cNvSpPr/>
          <p:nvPr/>
        </p:nvSpPr>
        <p:spPr>
          <a:xfrm>
            <a:off x="6592126" y="10423037"/>
            <a:ext cx="41945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Predictive, prescriptive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11231222" y="3369030"/>
            <a:ext cx="1" cy="7971199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3707747" y="3706296"/>
            <a:ext cx="38661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Reports, KPIs, trends</a:t>
            </a:r>
          </a:p>
        </p:txBody>
      </p:sp>
      <p:sp>
        <p:nvSpPr>
          <p:cNvPr id="145" name="Shape 145"/>
          <p:cNvSpPr/>
          <p:nvPr/>
        </p:nvSpPr>
        <p:spPr>
          <a:xfrm>
            <a:off x="13707747" y="5385481"/>
            <a:ext cx="353238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Static, comparative</a:t>
            </a:r>
          </a:p>
        </p:txBody>
      </p:sp>
      <p:sp>
        <p:nvSpPr>
          <p:cNvPr id="146" name="Shape 146"/>
          <p:cNvSpPr/>
          <p:nvPr/>
        </p:nvSpPr>
        <p:spPr>
          <a:xfrm>
            <a:off x="13707747" y="7064666"/>
            <a:ext cx="402034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Planned, added slowly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707747" y="8743852"/>
            <a:ext cx="40449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Single version of truth</a:t>
            </a:r>
          </a:p>
        </p:txBody>
      </p:sp>
      <p:sp>
        <p:nvSpPr>
          <p:cNvPr id="148" name="Shape 148"/>
          <p:cNvSpPr/>
          <p:nvPr/>
        </p:nvSpPr>
        <p:spPr>
          <a:xfrm>
            <a:off x="13707747" y="10423036"/>
            <a:ext cx="470515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Retrospective, descriptive</a:t>
            </a:r>
          </a:p>
        </p:txBody>
      </p:sp>
      <p:sp>
        <p:nvSpPr>
          <p:cNvPr id="149" name="Shape 149"/>
          <p:cNvSpPr/>
          <p:nvPr/>
        </p:nvSpPr>
        <p:spPr>
          <a:xfrm>
            <a:off x="5448563" y="9873407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448563" y="6515036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448563" y="8194222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448563" y="4835851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521533" y="3164063"/>
            <a:ext cx="13451380" cy="1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963361" y="1265665"/>
            <a:ext cx="12553232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cap="all"/>
            </a:lvl1pPr>
          </a:lstStyle>
          <a:p>
            <a:r>
              <a:t>Different Practices</a:t>
            </a:r>
          </a:p>
        </p:txBody>
      </p:sp>
      <p:sp>
        <p:nvSpPr>
          <p:cNvPr id="155" name="Shape 155"/>
          <p:cNvSpPr/>
          <p:nvPr/>
        </p:nvSpPr>
        <p:spPr>
          <a:xfrm>
            <a:off x="5521533" y="11545194"/>
            <a:ext cx="13451380" cy="1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56" name="guy_shad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81735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irl_shad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04182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 flipV="1">
            <a:off x="13277008" y="3369030"/>
            <a:ext cx="1" cy="7971199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1536717" y="3706296"/>
            <a:ext cx="142101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Output</a:t>
            </a:r>
          </a:p>
        </p:txBody>
      </p:sp>
      <p:sp>
        <p:nvSpPr>
          <p:cNvPr id="160" name="Shape 160"/>
          <p:cNvSpPr/>
          <p:nvPr/>
        </p:nvSpPr>
        <p:spPr>
          <a:xfrm>
            <a:off x="11511416" y="5382982"/>
            <a:ext cx="147161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Process</a:t>
            </a:r>
          </a:p>
        </p:txBody>
      </p:sp>
      <p:sp>
        <p:nvSpPr>
          <p:cNvPr id="161" name="Shape 161"/>
          <p:cNvSpPr/>
          <p:nvPr/>
        </p:nvSpPr>
        <p:spPr>
          <a:xfrm>
            <a:off x="11493855" y="7059668"/>
            <a:ext cx="150673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Sources</a:t>
            </a:r>
          </a:p>
        </p:txBody>
      </p:sp>
      <p:sp>
        <p:nvSpPr>
          <p:cNvPr id="162" name="Shape 162"/>
          <p:cNvSpPr/>
          <p:nvPr/>
        </p:nvSpPr>
        <p:spPr>
          <a:xfrm>
            <a:off x="11536717" y="8736355"/>
            <a:ext cx="142101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Quality</a:t>
            </a:r>
          </a:p>
        </p:txBody>
      </p:sp>
      <p:sp>
        <p:nvSpPr>
          <p:cNvPr id="163" name="Shape 163"/>
          <p:cNvSpPr/>
          <p:nvPr/>
        </p:nvSpPr>
        <p:spPr>
          <a:xfrm>
            <a:off x="11472225" y="10413041"/>
            <a:ext cx="154999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683706" y="11769211"/>
            <a:ext cx="473990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Data Scientists</a:t>
            </a:r>
          </a:p>
        </p:txBody>
      </p:sp>
      <p:sp>
        <p:nvSpPr>
          <p:cNvPr id="166" name="Shape 166"/>
          <p:cNvSpPr/>
          <p:nvPr/>
        </p:nvSpPr>
        <p:spPr>
          <a:xfrm>
            <a:off x="13056341" y="11769211"/>
            <a:ext cx="56951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Data Analysts</a:t>
            </a:r>
          </a:p>
        </p:txBody>
      </p:sp>
      <p:sp>
        <p:nvSpPr>
          <p:cNvPr id="167" name="Shape 167"/>
          <p:cNvSpPr/>
          <p:nvPr/>
        </p:nvSpPr>
        <p:spPr>
          <a:xfrm>
            <a:off x="6250148" y="3472394"/>
            <a:ext cx="5173465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 feel comfortable operating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with incomplete data</a:t>
            </a:r>
          </a:p>
        </p:txBody>
      </p:sp>
      <p:sp>
        <p:nvSpPr>
          <p:cNvPr id="168" name="Shape 168"/>
          <p:cNvSpPr/>
          <p:nvPr/>
        </p:nvSpPr>
        <p:spPr>
          <a:xfrm>
            <a:off x="8516106" y="5151579"/>
            <a:ext cx="290750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My data files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are often messy</a:t>
            </a:r>
          </a:p>
        </p:txBody>
      </p:sp>
      <p:sp>
        <p:nvSpPr>
          <p:cNvPr id="169" name="Shape 169"/>
          <p:cNvSpPr/>
          <p:nvPr/>
        </p:nvSpPr>
        <p:spPr>
          <a:xfrm>
            <a:off x="7543366" y="6830764"/>
            <a:ext cx="388024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 explore data to see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what it tells me</a:t>
            </a:r>
          </a:p>
        </p:txBody>
      </p:sp>
      <p:sp>
        <p:nvSpPr>
          <p:cNvPr id="170" name="Shape 170"/>
          <p:cNvSpPr/>
          <p:nvPr/>
        </p:nvSpPr>
        <p:spPr>
          <a:xfrm>
            <a:off x="5860814" y="8509949"/>
            <a:ext cx="556280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My dataset is so big, managing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it is part of the problem</a:t>
            </a:r>
          </a:p>
        </p:txBody>
      </p:sp>
      <p:sp>
        <p:nvSpPr>
          <p:cNvPr id="171" name="Shape 171"/>
          <p:cNvSpPr/>
          <p:nvPr/>
        </p:nvSpPr>
        <p:spPr>
          <a:xfrm>
            <a:off x="8177572" y="10189135"/>
            <a:ext cx="324604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My findings help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predict the future</a:t>
            </a:r>
          </a:p>
        </p:txBody>
      </p:sp>
      <p:sp>
        <p:nvSpPr>
          <p:cNvPr id="172" name="Shape 172"/>
          <p:cNvSpPr/>
          <p:nvPr/>
        </p:nvSpPr>
        <p:spPr>
          <a:xfrm flipV="1">
            <a:off x="12247222" y="3369030"/>
            <a:ext cx="1" cy="7971199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3056341" y="3464996"/>
            <a:ext cx="37431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 want to have a</a:t>
            </a:r>
          </a:p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complete set of data</a:t>
            </a:r>
          </a:p>
        </p:txBody>
      </p:sp>
      <p:sp>
        <p:nvSpPr>
          <p:cNvPr id="174" name="Shape 174"/>
          <p:cNvSpPr/>
          <p:nvPr/>
        </p:nvSpPr>
        <p:spPr>
          <a:xfrm>
            <a:off x="13056341" y="5144181"/>
            <a:ext cx="301704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My data files</a:t>
            </a:r>
          </a:p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are usually clean</a:t>
            </a:r>
          </a:p>
        </p:txBody>
      </p:sp>
      <p:sp>
        <p:nvSpPr>
          <p:cNvPr id="175" name="Shape 175"/>
          <p:cNvSpPr/>
          <p:nvPr/>
        </p:nvSpPr>
        <p:spPr>
          <a:xfrm>
            <a:off x="13056341" y="6823366"/>
            <a:ext cx="315575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 report on what</a:t>
            </a:r>
          </a:p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the data says</a:t>
            </a:r>
          </a:p>
        </p:txBody>
      </p:sp>
      <p:sp>
        <p:nvSpPr>
          <p:cNvPr id="176" name="Shape 176"/>
          <p:cNvSpPr/>
          <p:nvPr/>
        </p:nvSpPr>
        <p:spPr>
          <a:xfrm>
            <a:off x="13056341" y="8502552"/>
            <a:ext cx="524847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My dataset can get big,</a:t>
            </a:r>
          </a:p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but it’s currently manageable</a:t>
            </a:r>
          </a:p>
        </p:txBody>
      </p:sp>
      <p:sp>
        <p:nvSpPr>
          <p:cNvPr id="177" name="Shape 177"/>
          <p:cNvSpPr/>
          <p:nvPr/>
        </p:nvSpPr>
        <p:spPr>
          <a:xfrm>
            <a:off x="13056341" y="10181736"/>
            <a:ext cx="315773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My findings help</a:t>
            </a:r>
          </a:p>
          <a:p>
            <a: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measure the past</a:t>
            </a:r>
          </a:p>
        </p:txBody>
      </p:sp>
      <p:sp>
        <p:nvSpPr>
          <p:cNvPr id="178" name="Shape 178"/>
          <p:cNvSpPr/>
          <p:nvPr/>
        </p:nvSpPr>
        <p:spPr>
          <a:xfrm>
            <a:off x="5448563" y="9873407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448563" y="6515037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448563" y="8194222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448563" y="4835851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521533" y="3164063"/>
            <a:ext cx="13451380" cy="1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520658" y="1265665"/>
            <a:ext cx="15438637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cap="all"/>
            </a:lvl1pPr>
          </a:lstStyle>
          <a:p>
            <a:r>
              <a:t>Different practitioners</a:t>
            </a:r>
          </a:p>
        </p:txBody>
      </p:sp>
      <p:sp>
        <p:nvSpPr>
          <p:cNvPr id="184" name="Shape 184"/>
          <p:cNvSpPr/>
          <p:nvPr/>
        </p:nvSpPr>
        <p:spPr>
          <a:xfrm>
            <a:off x="5521533" y="11545194"/>
            <a:ext cx="13451380" cy="1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85" name="guy_shad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81735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irl_shad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04182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6008751" y="8469945"/>
            <a:ext cx="4739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Data Science</a:t>
            </a:r>
          </a:p>
        </p:txBody>
      </p:sp>
      <p:sp>
        <p:nvSpPr>
          <p:cNvPr id="189" name="Shape 189"/>
          <p:cNvSpPr/>
          <p:nvPr/>
        </p:nvSpPr>
        <p:spPr>
          <a:xfrm>
            <a:off x="13669706" y="8477343"/>
            <a:ext cx="569514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Data Analytics</a:t>
            </a:r>
          </a:p>
        </p:txBody>
      </p:sp>
      <p:sp>
        <p:nvSpPr>
          <p:cNvPr id="190" name="Shape 190"/>
          <p:cNvSpPr/>
          <p:nvPr/>
        </p:nvSpPr>
        <p:spPr>
          <a:xfrm>
            <a:off x="6309749" y="3464996"/>
            <a:ext cx="447695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Hadoop, Java, Python, 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SQL, NoSQL, Excel, etc.</a:t>
            </a:r>
          </a:p>
        </p:txBody>
      </p:sp>
      <p:sp>
        <p:nvSpPr>
          <p:cNvPr id="191" name="Shape 191"/>
          <p:cNvSpPr/>
          <p:nvPr/>
        </p:nvSpPr>
        <p:spPr>
          <a:xfrm>
            <a:off x="5684869" y="5413666"/>
            <a:ext cx="51018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R, Python, Excel, SAS, etc…</a:t>
            </a:r>
          </a:p>
        </p:txBody>
      </p:sp>
      <p:sp>
        <p:nvSpPr>
          <p:cNvPr id="192" name="Shape 192"/>
          <p:cNvSpPr/>
          <p:nvPr/>
        </p:nvSpPr>
        <p:spPr>
          <a:xfrm>
            <a:off x="6745716" y="6604299"/>
            <a:ext cx="404098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R, Flare, HighCharts, 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AmCharts, D3.js, </a:t>
            </a:r>
          </a:p>
          <a:p>
            <a:pPr algn="r">
              <a:defRPr sz="3200">
                <a:solidFill>
                  <a:schemeClr val="accent1">
                    <a:satOff val="-5995"/>
                    <a:lumOff val="-11002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Bokeh, Excel, etc.</a:t>
            </a:r>
          </a:p>
        </p:txBody>
      </p:sp>
      <p:sp>
        <p:nvSpPr>
          <p:cNvPr id="193" name="Shape 193"/>
          <p:cNvSpPr/>
          <p:nvPr/>
        </p:nvSpPr>
        <p:spPr>
          <a:xfrm flipV="1">
            <a:off x="11231222" y="3369029"/>
            <a:ext cx="1" cy="4673474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3707747" y="3706296"/>
            <a:ext cx="39094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Excel, VBA, SQL, etc.</a:t>
            </a:r>
          </a:p>
        </p:txBody>
      </p:sp>
      <p:sp>
        <p:nvSpPr>
          <p:cNvPr id="195" name="Shape 195"/>
          <p:cNvSpPr/>
          <p:nvPr/>
        </p:nvSpPr>
        <p:spPr>
          <a:xfrm>
            <a:off x="13707747" y="5413666"/>
            <a:ext cx="39094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Excel, VBA, SQL, etc.</a:t>
            </a:r>
          </a:p>
        </p:txBody>
      </p:sp>
      <p:sp>
        <p:nvSpPr>
          <p:cNvPr id="196" name="Shape 196"/>
          <p:cNvSpPr/>
          <p:nvPr/>
        </p:nvSpPr>
        <p:spPr>
          <a:xfrm>
            <a:off x="13707747" y="7092852"/>
            <a:ext cx="501035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Excel, Business objects, etc.</a:t>
            </a:r>
          </a:p>
        </p:txBody>
      </p:sp>
      <p:sp>
        <p:nvSpPr>
          <p:cNvPr id="197" name="Shape 197"/>
          <p:cNvSpPr/>
          <p:nvPr/>
        </p:nvSpPr>
        <p:spPr>
          <a:xfrm>
            <a:off x="5448563" y="6515036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448563" y="4835851"/>
            <a:ext cx="13597319" cy="1"/>
          </a:xfrm>
          <a:prstGeom prst="line">
            <a:avLst/>
          </a:prstGeom>
          <a:ln w="381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521533" y="3164063"/>
            <a:ext cx="13451380" cy="1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139103" y="1265665"/>
            <a:ext cx="10201747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cap="all"/>
            </a:lvl1pPr>
          </a:lstStyle>
          <a:p>
            <a:r>
              <a:t>Different Tools</a:t>
            </a:r>
          </a:p>
        </p:txBody>
      </p:sp>
      <p:sp>
        <p:nvSpPr>
          <p:cNvPr id="201" name="Shape 201"/>
          <p:cNvSpPr/>
          <p:nvPr/>
        </p:nvSpPr>
        <p:spPr>
          <a:xfrm>
            <a:off x="5521533" y="8253327"/>
            <a:ext cx="13451380" cy="1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2" name="guy_shad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81735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irl_shad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04182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 flipV="1">
            <a:off x="13277007" y="3369029"/>
            <a:ext cx="1" cy="4660282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1462799" y="3706296"/>
            <a:ext cx="15688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Capture</a:t>
            </a:r>
          </a:p>
        </p:txBody>
      </p:sp>
      <p:sp>
        <p:nvSpPr>
          <p:cNvPr id="206" name="Shape 206"/>
          <p:cNvSpPr/>
          <p:nvPr/>
        </p:nvSpPr>
        <p:spPr>
          <a:xfrm>
            <a:off x="11485520" y="5408668"/>
            <a:ext cx="15234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Analyze</a:t>
            </a:r>
          </a:p>
        </p:txBody>
      </p:sp>
      <p:sp>
        <p:nvSpPr>
          <p:cNvPr id="207" name="Shape 207"/>
          <p:cNvSpPr/>
          <p:nvPr/>
        </p:nvSpPr>
        <p:spPr>
          <a:xfrm>
            <a:off x="11513798" y="7085355"/>
            <a:ext cx="14668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Present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that said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15275663" cy="8864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800735">
              <a:lnSpc>
                <a:spcPct val="120000"/>
              </a:lnSpc>
              <a:spcBef>
                <a:spcPts val="6300"/>
              </a:spcBef>
              <a:buSzTx/>
              <a:buNone/>
              <a:defRPr sz="6208"/>
            </a:pPr>
            <a:r>
              <a:rPr sz="5400" dirty="0"/>
              <a:t>There is commonality, but huge differences…</a:t>
            </a:r>
          </a:p>
          <a:p>
            <a:pPr marL="465170" indent="-465170" defTabSz="800735">
              <a:spcBef>
                <a:spcPts val="0"/>
              </a:spcBef>
              <a:buClr>
                <a:srgbClr val="535353"/>
              </a:buClr>
              <a:defRPr sz="4041">
                <a:solidFill>
                  <a:srgbClr val="5A5F5E"/>
                </a:solidFill>
              </a:defRPr>
            </a:pPr>
            <a:r>
              <a:rPr sz="3600" dirty="0"/>
              <a:t>Both leverage scripting languages, but usually for different purposes</a:t>
            </a:r>
          </a:p>
          <a:p>
            <a:pPr marL="465170" indent="-465170" defTabSz="800735">
              <a:spcBef>
                <a:spcPts val="0"/>
              </a:spcBef>
              <a:buClr>
                <a:srgbClr val="535353"/>
              </a:buClr>
              <a:defRPr sz="4041">
                <a:solidFill>
                  <a:srgbClr val="5A5F5E"/>
                </a:solidFill>
              </a:defRPr>
            </a:pPr>
            <a:r>
              <a:rPr sz="3600" dirty="0"/>
              <a:t>Both source from SQL databases and flat files, but at very different scale</a:t>
            </a:r>
          </a:p>
          <a:p>
            <a:pPr marL="465170" indent="-465170" defTabSz="800735">
              <a:spcBef>
                <a:spcPts val="0"/>
              </a:spcBef>
              <a:buClr>
                <a:srgbClr val="535353"/>
              </a:buClr>
              <a:defRPr sz="4041">
                <a:solidFill>
                  <a:srgbClr val="5A5F5E"/>
                </a:solidFill>
              </a:defRPr>
            </a:pPr>
            <a:r>
              <a:rPr sz="3600" dirty="0"/>
              <a:t>Both use Excel all over the place, but only one is reliant on it</a:t>
            </a:r>
          </a:p>
          <a:p>
            <a:pPr marL="0" indent="0" defTabSz="800735">
              <a:lnSpc>
                <a:spcPct val="120000"/>
              </a:lnSpc>
              <a:spcBef>
                <a:spcPts val="6300"/>
              </a:spcBef>
              <a:buSzTx/>
              <a:buNone/>
              <a:defRPr sz="6208"/>
            </a:pPr>
            <a:r>
              <a:rPr sz="5400" dirty="0"/>
              <a:t>So today, our focus is on simple analytics only…</a:t>
            </a:r>
          </a:p>
          <a:p>
            <a:pPr marL="465170" indent="-465170" defTabSz="800735">
              <a:spcBef>
                <a:spcPts val="0"/>
              </a:spcBef>
              <a:buClr>
                <a:srgbClr val="535353"/>
              </a:buClr>
              <a:defRPr sz="4041">
                <a:solidFill>
                  <a:srgbClr val="5A5F5E"/>
                </a:solidFill>
              </a:defRPr>
            </a:pPr>
            <a:r>
              <a:rPr sz="3600" dirty="0"/>
              <a:t>Automating our complicated Excel tasks</a:t>
            </a:r>
          </a:p>
          <a:p>
            <a:pPr marL="465170" indent="-465170" defTabSz="800735">
              <a:spcBef>
                <a:spcPts val="0"/>
              </a:spcBef>
              <a:buClr>
                <a:srgbClr val="535353"/>
              </a:buClr>
              <a:defRPr sz="4041">
                <a:solidFill>
                  <a:srgbClr val="5A5F5E"/>
                </a:solidFill>
              </a:defRPr>
            </a:pPr>
            <a:r>
              <a:rPr sz="3600" dirty="0"/>
              <a:t>Simplifying analysis tasks and report generation</a:t>
            </a:r>
          </a:p>
          <a:p>
            <a:pPr marL="465170" indent="-465170" defTabSz="800735">
              <a:spcBef>
                <a:spcPts val="0"/>
              </a:spcBef>
              <a:buClr>
                <a:srgbClr val="535353"/>
              </a:buClr>
              <a:defRPr sz="4041">
                <a:solidFill>
                  <a:srgbClr val="5A5F5E"/>
                </a:solidFill>
              </a:defRPr>
            </a:pPr>
            <a:r>
              <a:rPr sz="3600" dirty="0"/>
              <a:t>Creating sophisticated visualizations</a:t>
            </a:r>
          </a:p>
          <a:p>
            <a:pPr marL="465170" indent="-465170" defTabSz="800735">
              <a:spcBef>
                <a:spcPts val="0"/>
              </a:spcBef>
              <a:buClr>
                <a:srgbClr val="535353"/>
              </a:buClr>
              <a:defRPr sz="4041">
                <a:solidFill>
                  <a:srgbClr val="5A5F5E"/>
                </a:solidFill>
              </a:defRPr>
            </a:pPr>
            <a:r>
              <a:rPr sz="3600" dirty="0"/>
              <a:t>Integrating with other applications/tools</a:t>
            </a:r>
          </a:p>
          <a:p>
            <a:pPr marL="0" indent="0" defTabSz="800735">
              <a:lnSpc>
                <a:spcPct val="120000"/>
              </a:lnSpc>
              <a:spcBef>
                <a:spcPts val="6300"/>
              </a:spcBef>
              <a:buSzTx/>
              <a:buNone/>
              <a:defRPr sz="6208"/>
            </a:pPr>
            <a:r>
              <a:rPr sz="5400" dirty="0"/>
              <a:t>With the goal of taking our current skill sets…</a:t>
            </a:r>
          </a:p>
        </p:txBody>
      </p:sp>
      <p:pic>
        <p:nvPicPr>
          <p:cNvPr id="211" name="Girl_and_g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0641" y="3053294"/>
            <a:ext cx="73406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784" y="12499455"/>
            <a:ext cx="5839747" cy="80712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from here…</a:t>
            </a:r>
          </a:p>
        </p:txBody>
      </p:sp>
      <p:pic>
        <p:nvPicPr>
          <p:cNvPr id="215" name="venn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1220" y="2520842"/>
            <a:ext cx="11841545" cy="1097067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4568235" y="7371250"/>
            <a:ext cx="44094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5533267" y="7371250"/>
            <a:ext cx="4409498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82" y="14256"/>
                </a:moveTo>
                <a:lnTo>
                  <a:pt x="3982" y="21600"/>
                </a:lnTo>
                <a:lnTo>
                  <a:pt x="0" y="10800"/>
                </a:lnTo>
                <a:lnTo>
                  <a:pt x="3982" y="0"/>
                </a:lnTo>
                <a:lnTo>
                  <a:pt x="3982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708092" y="6376481"/>
            <a:ext cx="3375192" cy="3570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304" extrusionOk="0">
                <a:moveTo>
                  <a:pt x="12333" y="0"/>
                </a:moveTo>
                <a:cubicBezTo>
                  <a:pt x="8380" y="1886"/>
                  <a:pt x="5095" y="4897"/>
                  <a:pt x="2905" y="8640"/>
                </a:cubicBezTo>
                <a:cubicBezTo>
                  <a:pt x="967" y="11953"/>
                  <a:pt x="-35" y="15713"/>
                  <a:pt x="1" y="19533"/>
                </a:cubicBezTo>
                <a:cubicBezTo>
                  <a:pt x="3590" y="21040"/>
                  <a:pt x="7517" y="21600"/>
                  <a:pt x="11393" y="21156"/>
                </a:cubicBezTo>
                <a:cubicBezTo>
                  <a:pt x="15049" y="20738"/>
                  <a:pt x="18543" y="19440"/>
                  <a:pt x="21565" y="17376"/>
                </a:cubicBezTo>
                <a:cubicBezTo>
                  <a:pt x="18725" y="15374"/>
                  <a:pt x="16407" y="12739"/>
                  <a:pt x="14802" y="9688"/>
                </a:cubicBezTo>
                <a:cubicBezTo>
                  <a:pt x="13225" y="6691"/>
                  <a:pt x="12380" y="3374"/>
                  <a:pt x="12333" y="0"/>
                </a:cubicBezTo>
                <a:close/>
              </a:path>
            </a:pathLst>
          </a:custGeom>
          <a:ln w="1270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2171103" y="6334938"/>
            <a:ext cx="3646597" cy="3620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9" h="21378" extrusionOk="0">
                <a:moveTo>
                  <a:pt x="8878" y="0"/>
                </a:moveTo>
                <a:cubicBezTo>
                  <a:pt x="12720" y="1617"/>
                  <a:pt x="15988" y="4370"/>
                  <a:pt x="18252" y="7898"/>
                </a:cubicBezTo>
                <a:cubicBezTo>
                  <a:pt x="20447" y="11318"/>
                  <a:pt x="21600" y="15312"/>
                  <a:pt x="21568" y="19387"/>
                </a:cubicBezTo>
                <a:cubicBezTo>
                  <a:pt x="18198" y="20938"/>
                  <a:pt x="14495" y="21600"/>
                  <a:pt x="10803" y="21312"/>
                </a:cubicBezTo>
                <a:cubicBezTo>
                  <a:pt x="6925" y="21009"/>
                  <a:pt x="3196" y="19670"/>
                  <a:pt x="0" y="17431"/>
                </a:cubicBezTo>
                <a:cubicBezTo>
                  <a:pt x="2734" y="15447"/>
                  <a:pt x="4964" y="12837"/>
                  <a:pt x="6507" y="9815"/>
                </a:cubicBezTo>
                <a:cubicBezTo>
                  <a:pt x="8057" y="6779"/>
                  <a:pt x="8869" y="3415"/>
                  <a:pt x="8878" y="0"/>
                </a:cubicBezTo>
                <a:close/>
              </a:path>
            </a:pathLst>
          </a:custGeom>
          <a:ln w="1270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20" name="guy_sha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81735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irl_shad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504182" y="3091394"/>
            <a:ext cx="65024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895</Words>
  <Application>Microsoft Office PowerPoint</Application>
  <PresentationFormat>Custom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Gill Sans Light</vt:lpstr>
      <vt:lpstr>Gill Sans SemiBold</vt:lpstr>
      <vt:lpstr>Helvetica Neue</vt:lpstr>
      <vt:lpstr>Showroom</vt:lpstr>
      <vt:lpstr>Python data analytics</vt:lpstr>
      <vt:lpstr>Objectives</vt:lpstr>
      <vt:lpstr>Who This is for</vt:lpstr>
      <vt:lpstr>Data Science</vt:lpstr>
      <vt:lpstr>PowerPoint Presentation</vt:lpstr>
      <vt:lpstr>PowerPoint Presentation</vt:lpstr>
      <vt:lpstr>PowerPoint Presentation</vt:lpstr>
      <vt:lpstr>With that said</vt:lpstr>
      <vt:lpstr>from here…</vt:lpstr>
      <vt:lpstr>… to here</vt:lpstr>
      <vt:lpstr>The tools we will use</vt:lpstr>
      <vt:lpstr>Why Python?</vt:lpstr>
      <vt:lpstr>scenario</vt:lpstr>
      <vt:lpstr>OUTPUT</vt:lpstr>
      <vt:lpstr>Our Constraints</vt:lpstr>
      <vt:lpstr>READY. SET. DEMO!</vt:lpstr>
      <vt:lpstr>Recap</vt:lpstr>
      <vt:lpstr>References</vt:lpstr>
      <vt:lpstr>More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analytics</dc:title>
  <cp:lastModifiedBy>JP White</cp:lastModifiedBy>
  <cp:revision>5</cp:revision>
  <dcterms:modified xsi:type="dcterms:W3CDTF">2015-10-25T23:41:59Z</dcterms:modified>
</cp:coreProperties>
</file>