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7"/>
  </p:notesMasterIdLst>
  <p:sldIdLst>
    <p:sldId id="256" r:id="rId2"/>
    <p:sldId id="320" r:id="rId3"/>
    <p:sldId id="392" r:id="rId4"/>
    <p:sldId id="391" r:id="rId5"/>
    <p:sldId id="390" r:id="rId6"/>
    <p:sldId id="257" r:id="rId7"/>
    <p:sldId id="323" r:id="rId8"/>
    <p:sldId id="334" r:id="rId9"/>
    <p:sldId id="324" r:id="rId10"/>
    <p:sldId id="394" r:id="rId11"/>
    <p:sldId id="331" r:id="rId12"/>
    <p:sldId id="333" r:id="rId13"/>
    <p:sldId id="335" r:id="rId14"/>
    <p:sldId id="337" r:id="rId15"/>
    <p:sldId id="339" r:id="rId16"/>
    <p:sldId id="340" r:id="rId17"/>
    <p:sldId id="341" r:id="rId18"/>
    <p:sldId id="342" r:id="rId19"/>
    <p:sldId id="393" r:id="rId20"/>
    <p:sldId id="343" r:id="rId21"/>
    <p:sldId id="344" r:id="rId22"/>
    <p:sldId id="338" r:id="rId23"/>
    <p:sldId id="345" r:id="rId24"/>
    <p:sldId id="346" r:id="rId25"/>
    <p:sldId id="347" r:id="rId26"/>
    <p:sldId id="348" r:id="rId27"/>
    <p:sldId id="351" r:id="rId28"/>
    <p:sldId id="352" r:id="rId29"/>
    <p:sldId id="353" r:id="rId30"/>
    <p:sldId id="354" r:id="rId31"/>
    <p:sldId id="355" r:id="rId32"/>
    <p:sldId id="349" r:id="rId33"/>
    <p:sldId id="387" r:id="rId34"/>
    <p:sldId id="395" r:id="rId35"/>
    <p:sldId id="396" r:id="rId36"/>
    <p:sldId id="397" r:id="rId37"/>
    <p:sldId id="360" r:id="rId38"/>
    <p:sldId id="361" r:id="rId39"/>
    <p:sldId id="374" r:id="rId40"/>
    <p:sldId id="365" r:id="rId41"/>
    <p:sldId id="366" r:id="rId42"/>
    <p:sldId id="367" r:id="rId43"/>
    <p:sldId id="369" r:id="rId44"/>
    <p:sldId id="368" r:id="rId45"/>
    <p:sldId id="375" r:id="rId46"/>
    <p:sldId id="398" r:id="rId47"/>
    <p:sldId id="370" r:id="rId48"/>
    <p:sldId id="373" r:id="rId49"/>
    <p:sldId id="377" r:id="rId50"/>
    <p:sldId id="378" r:id="rId51"/>
    <p:sldId id="372" r:id="rId52"/>
    <p:sldId id="322" r:id="rId53"/>
    <p:sldId id="399" r:id="rId54"/>
    <p:sldId id="381" r:id="rId55"/>
    <p:sldId id="379" r:id="rId56"/>
    <p:sldId id="380" r:id="rId57"/>
    <p:sldId id="382" r:id="rId58"/>
    <p:sldId id="383" r:id="rId59"/>
    <p:sldId id="384" r:id="rId60"/>
    <p:sldId id="385" r:id="rId61"/>
    <p:sldId id="386" r:id="rId62"/>
    <p:sldId id="388" r:id="rId63"/>
    <p:sldId id="329" r:id="rId64"/>
    <p:sldId id="332" r:id="rId65"/>
    <p:sldId id="364" r:id="rId6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5" autoAdjust="0"/>
    <p:restoredTop sz="91480" autoAdjust="0"/>
  </p:normalViewPr>
  <p:slideViewPr>
    <p:cSldViewPr snapToGrid="0">
      <p:cViewPr varScale="1">
        <p:scale>
          <a:sx n="113" d="100"/>
          <a:sy n="113" d="100"/>
        </p:scale>
        <p:origin x="1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0E38E-82F9-4D2C-AF7A-A5B0C9501AEE}" type="datetimeFigureOut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CCD35-042B-464F-86B1-01C3FF854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2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91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그림 활용하고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3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76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파란색 강조 안보임</a:t>
            </a:r>
            <a:endParaRPr kumimoji="1" lang="en-US" altLang="ko-KR" dirty="0"/>
          </a:p>
          <a:p>
            <a:r>
              <a:rPr kumimoji="1" lang="en-US" altLang="ko-KR" dirty="0"/>
              <a:t>PV </a:t>
            </a:r>
            <a:r>
              <a:rPr kumimoji="1" lang="ko-KR" altLang="en-US" dirty="0"/>
              <a:t>연산이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07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Y</a:t>
            </a:r>
            <a:r>
              <a:rPr kumimoji="1" lang="ko-KR" altLang="en-US" dirty="0"/>
              <a:t>가 미리 </a:t>
            </a:r>
            <a:r>
              <a:rPr kumimoji="1" lang="ko-KR" altLang="en-US" dirty="0" err="1"/>
              <a:t>알려져잇지</a:t>
            </a:r>
            <a:r>
              <a:rPr kumimoji="1" lang="ko-KR" altLang="en-US" dirty="0"/>
              <a:t> 않다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877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N, D</a:t>
            </a:r>
            <a:r>
              <a:rPr kumimoji="1" lang="ko-KR" altLang="en-US" dirty="0"/>
              <a:t>가 무엇인지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6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높아진다</a:t>
            </a:r>
            <a:endParaRPr lang="en-US" altLang="ko-KR" dirty="0"/>
          </a:p>
          <a:p>
            <a:r>
              <a:rPr lang="ko-KR" altLang="en-US" dirty="0" err="1"/>
              <a:t>어텐션이라는</a:t>
            </a:r>
            <a:r>
              <a:rPr lang="ko-KR" altLang="en-US" dirty="0"/>
              <a:t> 말로 </a:t>
            </a:r>
            <a:r>
              <a:rPr lang="ko-KR" altLang="en-US" dirty="0" err="1"/>
              <a:t>퉁치기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996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86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한줄로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그림 넣기</a:t>
            </a:r>
            <a:r>
              <a:rPr kumimoji="1" lang="en-US" altLang="ko-KR" dirty="0"/>
              <a:t>s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Scure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llm</a:t>
            </a:r>
            <a:r>
              <a:rPr kumimoji="1" lang="en-US" altLang="ko-KR" dirty="0"/>
              <a:t> </a:t>
            </a:r>
            <a:r>
              <a:rPr kumimoji="1" lang="ko-KR" altLang="en-US" dirty="0"/>
              <a:t>구축이 목표</a:t>
            </a:r>
            <a:endParaRPr kumimoji="1" lang="en-US" altLang="ko-KR" dirty="0"/>
          </a:p>
          <a:p>
            <a:r>
              <a:rPr kumimoji="1" lang="ko-KR" altLang="en-US" dirty="0"/>
              <a:t>위해서는 효율적임 </a:t>
            </a:r>
            <a:endParaRPr kumimoji="1" lang="en-US" altLang="ko-KR" dirty="0"/>
          </a:p>
          <a:p>
            <a:r>
              <a:rPr kumimoji="1" lang="en-US" altLang="ko-KR" dirty="0" err="1"/>
              <a:t>Kv</a:t>
            </a:r>
            <a:r>
              <a:rPr kumimoji="1" lang="en-US" altLang="ko-KR" dirty="0"/>
              <a:t> cache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375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59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중요한 부분만 텍스트로 남기기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63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96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일반적인 </a:t>
            </a:r>
            <a:r>
              <a:rPr kumimoji="1" lang="ko-KR" altLang="en-US" dirty="0" err="1"/>
              <a:t>섭스티튜션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39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그림 합치기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549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44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원래 그림으로 원복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42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719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백업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42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백업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69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13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실제로 </a:t>
            </a:r>
            <a:r>
              <a:rPr kumimoji="1" lang="en-US" altLang="ko-KR" dirty="0"/>
              <a:t>impracticality</a:t>
            </a:r>
            <a:r>
              <a:rPr kumimoji="1" lang="ko-KR" altLang="en-US" dirty="0"/>
              <a:t>하다는 얘기를 제목에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37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824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32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표 다시 그리기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633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33%</a:t>
            </a:r>
            <a:r>
              <a:rPr kumimoji="1" lang="ko-KR" altLang="en-US" dirty="0"/>
              <a:t>라는 말이 </a:t>
            </a:r>
            <a:r>
              <a:rPr kumimoji="1" lang="ko-KR" altLang="en-US" dirty="0" err="1"/>
              <a:t>있어야됨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scalable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2249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298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tldr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971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아이디어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리절트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챌린지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635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7883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i="0">
                    <a:latin typeface="Cambria Math" panose="02040503050406030204" pitchFamily="18" charset="0"/>
                  </a:rPr>
                  <a:t>"여기에 수식을 입력하십시오."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4777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lang="ko-KR" altLang="en-US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i="0">
                    <a:latin typeface="Cambria Math" panose="02040503050406030204" pitchFamily="18" charset="0"/>
                  </a:rPr>
                  <a:t>"여기에 수식을 입력하십시오."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904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149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052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7537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4883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백업으로 빼는 걸 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2013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한줄</a:t>
            </a:r>
            <a:r>
              <a:rPr kumimoji="1" lang="ko-KR" altLang="en-US" dirty="0"/>
              <a:t> 설명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이전 연구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0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dirty="0">
              <a:solidFill>
                <a:srgbClr val="000000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36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Conf, integrity, </a:t>
            </a:r>
            <a:r>
              <a:rPr lang="ko-KR" altLang="en-US" dirty="0" err="1"/>
              <a:t>뭔지</a:t>
            </a:r>
            <a:r>
              <a:rPr lang="ko-KR" altLang="en-US" dirty="0"/>
              <a:t> 입으로 설명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59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134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Simple encryption way</a:t>
            </a:r>
          </a:p>
          <a:p>
            <a:r>
              <a:rPr lang="en-US" altLang="ko-KR" dirty="0"/>
              <a:t>- module indentation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99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CCD35-042B-464F-86B1-01C3FF8543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7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300357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29359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F9D8-2696-4EC2-B829-9861AB231A61}" type="datetime1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459-1327-466C-B935-B4D3E4354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6796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5409-0418-4415-803C-DEFD1EF08924}" type="datetime1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459-1327-466C-B935-B4D3E4354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466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94AD-1838-4955-9970-B5037E1968F8}" type="datetime1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459-1327-466C-B935-B4D3E4354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4312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F52B-9AE2-40EF-8B23-236A57B882FA}" type="datetime1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459-1327-466C-B935-B4D3E4354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3036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772E-4910-432C-9136-65AA0B1CC098}" type="datetime1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459-1327-466C-B935-B4D3E4354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8302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9BD7-661D-40DF-8EF1-A01C3D6A86A5}" type="datetime1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459-1327-466C-B935-B4D3E4354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9651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0324-9A78-47D2-B810-186770CE25A3}" type="datetime1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459-1327-466C-B935-B4D3E4354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9346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596D-225E-4C3F-908C-EE6A1C53926E}" type="datetime1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459-1327-466C-B935-B4D3E4354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9398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EF6-EEE1-4A8E-8421-69D9145A9B0D}" type="datetime1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459-1327-466C-B935-B4D3E4354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1066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22DE3-A6E3-4D67-A8B3-34DD1F8B96ED}" type="datetime1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459-1327-466C-B935-B4D3E4354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491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AFD8-9B94-42D0-8EFF-FB4920CCAF37}" type="datetime1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F459-1327-466C-B935-B4D3E4354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339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13358" y="224533"/>
            <a:ext cx="7365304" cy="81203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8721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454AA-F8CE-467E-8870-B3AC8CBCAA27}" type="datetime1">
              <a:rPr lang="ko-KR" altLang="en-US" smtClean="0"/>
              <a:t>2024. 6. 13.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BF459-1327-466C-B935-B4D3E43547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3964" y="970853"/>
            <a:ext cx="8361124" cy="131436"/>
          </a:xfrm>
          <a:prstGeom prst="rect">
            <a:avLst/>
          </a:prstGeom>
          <a:solidFill>
            <a:srgbClr val="014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8" name="직사각형 7"/>
          <p:cNvSpPr/>
          <p:nvPr/>
        </p:nvSpPr>
        <p:spPr>
          <a:xfrm flipV="1">
            <a:off x="403964" y="6259457"/>
            <a:ext cx="8361124" cy="45719"/>
          </a:xfrm>
          <a:prstGeom prst="rect">
            <a:avLst/>
          </a:prstGeom>
          <a:solidFill>
            <a:srgbClr val="014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2311415-E896-447A-856A-B4B7CA26252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8" y="6340310"/>
            <a:ext cx="1546167" cy="4667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C43C48A-1DD2-425F-8D33-F71E785A2C9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983" y="437109"/>
            <a:ext cx="1545128" cy="4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7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59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1.10438" TargetMode="External"/><Relationship Id="rId2" Type="http://schemas.openxmlformats.org/officeDocument/2006/relationships/hyperlink" Target="https://www.techtarget.com/searchsecurity/definition/trusted-computing-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303.06865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10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120.png"/><Relationship Id="rId5" Type="http://schemas.openxmlformats.org/officeDocument/2006/relationships/image" Target="../media/image610.png"/><Relationship Id="rId10" Type="http://schemas.openxmlformats.org/officeDocument/2006/relationships/image" Target="../media/image110.png"/><Relationship Id="rId4" Type="http://schemas.openxmlformats.org/officeDocument/2006/relationships/image" Target="../media/image510.png"/><Relationship Id="rId9" Type="http://schemas.openxmlformats.org/officeDocument/2006/relationships/image" Target="../media/image10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200.png"/><Relationship Id="rId3" Type="http://schemas.openxmlformats.org/officeDocument/2006/relationships/image" Target="../media/image102.png"/><Relationship Id="rId7" Type="http://schemas.openxmlformats.org/officeDocument/2006/relationships/image" Target="../media/image141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80.png"/><Relationship Id="rId5" Type="http://schemas.openxmlformats.org/officeDocument/2006/relationships/image" Target="../media/image121.png"/><Relationship Id="rId15" Type="http://schemas.openxmlformats.org/officeDocument/2006/relationships/image" Target="../media/image74.png"/><Relationship Id="rId10" Type="http://schemas.openxmlformats.org/officeDocument/2006/relationships/image" Target="../media/image171.png"/><Relationship Id="rId4" Type="http://schemas.openxmlformats.org/officeDocument/2006/relationships/image" Target="../media/image111.png"/><Relationship Id="rId9" Type="http://schemas.openxmlformats.org/officeDocument/2006/relationships/image" Target="../media/image161.png"/><Relationship Id="rId14" Type="http://schemas.openxmlformats.org/officeDocument/2006/relationships/image" Target="../media/image6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69351-E1F2-4C89-86A1-DECC3CF44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Accelerator-based Confidential Computing for Privacy-preserving Large Language Model Inference</a:t>
            </a:r>
            <a:br>
              <a:rPr lang="en-US" altLang="ko-KR" sz="3200" b="1" dirty="0"/>
            </a:br>
            <a:r>
              <a:rPr lang="en-US" altLang="ko-KR" sz="1000" b="1" dirty="0"/>
              <a:t> </a:t>
            </a:r>
            <a:endParaRPr lang="ko-KR" altLang="en-US" sz="1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E77270-F680-4832-9699-B497BF6AB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Master Thesis</a:t>
            </a:r>
          </a:p>
          <a:p>
            <a:r>
              <a:rPr lang="en-US" altLang="ko-KR" dirty="0"/>
              <a:t>2024.</a:t>
            </a:r>
            <a:r>
              <a:rPr lang="ko-KR" altLang="en-US" dirty="0"/>
              <a:t> </a:t>
            </a:r>
            <a:r>
              <a:rPr lang="en-US" altLang="ko-KR" dirty="0"/>
              <a:t>06.</a:t>
            </a:r>
            <a:r>
              <a:rPr lang="ko-KR" altLang="en-US" dirty="0"/>
              <a:t> </a:t>
            </a:r>
            <a:r>
              <a:rPr lang="en-US" altLang="ko-KR" dirty="0"/>
              <a:t>13.</a:t>
            </a:r>
          </a:p>
          <a:p>
            <a:endParaRPr lang="en-US" altLang="ko-KR" dirty="0"/>
          </a:p>
          <a:p>
            <a:r>
              <a:rPr lang="en-US" altLang="ko-KR" dirty="0"/>
              <a:t>Pyo, Jinwon</a:t>
            </a:r>
          </a:p>
          <a:p>
            <a:r>
              <a:rPr lang="en-US" altLang="ko-KR" dirty="0"/>
              <a:t>Advisor: </a:t>
            </a:r>
            <a:r>
              <a:rPr lang="en-US" altLang="ko-KR" dirty="0" err="1"/>
              <a:t>Jaehyuk</a:t>
            </a:r>
            <a:r>
              <a:rPr lang="en-US" altLang="ko-KR" dirty="0"/>
              <a:t> Huh</a:t>
            </a:r>
          </a:p>
        </p:txBody>
      </p:sp>
    </p:spTree>
    <p:extLst>
      <p:ext uri="{BB962C8B-B14F-4D97-AF65-F5344CB8AC3E}">
        <p14:creationId xmlns:p14="http://schemas.microsoft.com/office/powerpoint/2010/main" val="308522260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1D21A-0582-452E-AA48-623648F8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Possible</a:t>
            </a:r>
            <a:r>
              <a:rPr lang="ko-KR" altLang="en-US" b="1" dirty="0"/>
              <a:t> </a:t>
            </a:r>
            <a:r>
              <a:rPr lang="en-US" altLang="ko-KR" b="1" dirty="0"/>
              <a:t>Attacks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62F2B-C01C-463C-9CF3-0C19C744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721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b="1" dirty="0"/>
              <a:t>Known-plaintext Attack </a:t>
            </a:r>
            <a:r>
              <a:rPr lang="en-US" altLang="ko-KR" dirty="0"/>
              <a:t>is possible when at least two Plaintext-Ciphertext pairs with same keys are known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Frequency Analysis Attack </a:t>
            </a:r>
            <a:r>
              <a:rPr lang="en-US" altLang="ko-KR" dirty="0"/>
              <a:t>is when a frequency of a plaintext set is known and same keys are reused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35ED4C-E19C-4A84-8465-BFD7281A5233}"/>
                  </a:ext>
                </a:extLst>
              </p:cNvPr>
              <p:cNvSpPr txBox="1"/>
              <p:nvPr/>
            </p:nvSpPr>
            <p:spPr>
              <a:xfrm>
                <a:off x="2637391" y="2247950"/>
                <a:ext cx="169116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35ED4C-E19C-4A84-8465-BFD7281A5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391" y="2247950"/>
                <a:ext cx="1691169" cy="289182"/>
              </a:xfrm>
              <a:prstGeom prst="rect">
                <a:avLst/>
              </a:prstGeom>
              <a:blipFill>
                <a:blip r:embed="rId3"/>
                <a:stretch>
                  <a:fillRect l="-1083" b="-170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3664CE-3F2D-451D-A0E3-F51FF8B9CF9F}"/>
                  </a:ext>
                </a:extLst>
              </p:cNvPr>
              <p:cNvSpPr txBox="1"/>
              <p:nvPr/>
            </p:nvSpPr>
            <p:spPr>
              <a:xfrm>
                <a:off x="2637391" y="2617282"/>
                <a:ext cx="169116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3664CE-3F2D-451D-A0E3-F51FF8B9C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391" y="2617282"/>
                <a:ext cx="1691169" cy="289182"/>
              </a:xfrm>
              <a:prstGeom prst="rect">
                <a:avLst/>
              </a:prstGeom>
              <a:blipFill>
                <a:blip r:embed="rId4"/>
                <a:stretch>
                  <a:fillRect l="-1444" b="-14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A118D3D-DF19-459E-92D3-96BBAF7E0E95}"/>
              </a:ext>
            </a:extLst>
          </p:cNvPr>
          <p:cNvSpPr txBox="1"/>
          <p:nvPr/>
        </p:nvSpPr>
        <p:spPr>
          <a:xfrm>
            <a:off x="1758950" y="220787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Pair 1: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65EEF-8BEB-4622-B1C4-08AFCA5928C2}"/>
              </a:ext>
            </a:extLst>
          </p:cNvPr>
          <p:cNvSpPr txBox="1"/>
          <p:nvPr/>
        </p:nvSpPr>
        <p:spPr>
          <a:xfrm>
            <a:off x="1758950" y="25772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Pair 2: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0D66EC-9D13-4C98-AECF-9EC49E9FA30B}"/>
              </a:ext>
            </a:extLst>
          </p:cNvPr>
          <p:cNvSpPr txBox="1"/>
          <p:nvPr/>
        </p:nvSpPr>
        <p:spPr>
          <a:xfrm>
            <a:off x="4642288" y="2247950"/>
            <a:ext cx="247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(P, C) Pairs are known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5F81F8-A13C-4274-8A9B-F4F4E7E92C25}"/>
              </a:ext>
            </a:extLst>
          </p:cNvPr>
          <p:cNvSpPr txBox="1"/>
          <p:nvPr/>
        </p:nvSpPr>
        <p:spPr>
          <a:xfrm>
            <a:off x="4691533" y="261266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Same key set is used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DAC292-E977-4320-BFA3-BC61312B7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32" y="3766969"/>
            <a:ext cx="8249801" cy="24101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88C2F0-824C-4C96-AA9B-D1BAE2010187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10/51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9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DD6AB-C9F5-47AE-8210-39CFDCC9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CPU TEE-based LLM Inference System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24876-012B-4C40-98EE-005126C1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en-US" altLang="ko-KR" b="1" dirty="0"/>
              <a:t>protected inside CPU TEE</a:t>
            </a:r>
          </a:p>
          <a:p>
            <a:r>
              <a:rPr lang="en-US" altLang="ko-KR" dirty="0"/>
              <a:t>Data </a:t>
            </a:r>
            <a:r>
              <a:rPr lang="en-US" altLang="ko-KR" b="1" dirty="0"/>
              <a:t>encrypted before </a:t>
            </a:r>
            <a:r>
              <a:rPr lang="en-US" altLang="ko-KR" dirty="0"/>
              <a:t>GPU </a:t>
            </a:r>
            <a:r>
              <a:rPr lang="en-US" altLang="ko-KR" b="1" dirty="0"/>
              <a:t>offloading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DD5C13-D164-420C-A4E1-588EEE74E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95" y="2282097"/>
            <a:ext cx="4965429" cy="39686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CAFA4A-0169-4658-9773-D6483F046913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11/51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8520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99410-9595-4C73-8CB4-D7073058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Threat Model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72031-6550-4E7D-9CFC-D06B2FED8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7215"/>
            <a:ext cx="7886700" cy="4869747"/>
          </a:xfrm>
        </p:spPr>
        <p:txBody>
          <a:bodyPr>
            <a:normAutofit/>
          </a:bodyPr>
          <a:lstStyle/>
          <a:p>
            <a:r>
              <a:rPr lang="en-US" altLang="ko-KR" dirty="0"/>
              <a:t>Our Trusted Computing Base (TCB)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CIA Triads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DB6F292-DD1C-4DCB-A554-0FEEC7BD3435}"/>
              </a:ext>
            </a:extLst>
          </p:cNvPr>
          <p:cNvSpPr txBox="1">
            <a:spLocks/>
          </p:cNvSpPr>
          <p:nvPr/>
        </p:nvSpPr>
        <p:spPr>
          <a:xfrm>
            <a:off x="246794" y="6858000"/>
            <a:ext cx="7886700" cy="4869747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Our Trusted Computing Base (TCB)</a:t>
            </a:r>
          </a:p>
          <a:p>
            <a:pPr lvl="1"/>
            <a:r>
              <a:rPr lang="en-US" altLang="ko-KR"/>
              <a:t>HW-side: Intel CPU hardware package boundary</a:t>
            </a:r>
          </a:p>
          <a:p>
            <a:pPr lvl="1"/>
            <a:r>
              <a:rPr lang="en-US" altLang="ko-KR"/>
              <a:t>SW-side: TEE supported by Intel Scalable SGX</a:t>
            </a:r>
          </a:p>
          <a:p>
            <a:pPr lvl="1"/>
            <a:endParaRPr lang="en-US" altLang="ko-KR"/>
          </a:p>
          <a:p>
            <a:r>
              <a:rPr lang="en-US" altLang="ko-KR"/>
              <a:t>CIA Triads</a:t>
            </a:r>
          </a:p>
          <a:p>
            <a:pPr lvl="1"/>
            <a:r>
              <a:rPr lang="en-US" altLang="ko-KR"/>
              <a:t>Confidentiality: Our model ensures confidentiality</a:t>
            </a:r>
          </a:p>
          <a:p>
            <a:pPr lvl="1"/>
            <a:r>
              <a:rPr lang="en-US" altLang="ko-KR"/>
              <a:t>Integrity: Our model ensures data validity but not replay attack (Intel Scalable SGX does not support Merkle Tree-based replay attack prevention)</a:t>
            </a:r>
          </a:p>
          <a:p>
            <a:pPr lvl="1"/>
            <a:r>
              <a:rPr lang="en-US" altLang="ko-KR"/>
              <a:t>Availability: Our model does not ensure availability since OS is in charge of CPU schedule</a:t>
            </a:r>
          </a:p>
          <a:p>
            <a:pPr lvl="1"/>
            <a:endParaRPr lang="en-US" altLang="ko-KR"/>
          </a:p>
          <a:p>
            <a:r>
              <a:rPr lang="en-US" altLang="ko-KR"/>
              <a:t>Other attacks that are out of scope to our model</a:t>
            </a:r>
          </a:p>
          <a:p>
            <a:pPr lvl="1"/>
            <a:r>
              <a:rPr lang="en-US" altLang="ko-KR"/>
              <a:t>Bus-snooping Attack</a:t>
            </a:r>
          </a:p>
          <a:p>
            <a:pPr lvl="1"/>
            <a:r>
              <a:rPr lang="en-US" altLang="ko-KR"/>
              <a:t>Modification of external DRAM content</a:t>
            </a:r>
          </a:p>
          <a:p>
            <a:pPr lvl="1"/>
            <a:r>
              <a:rPr lang="en-US" altLang="ko-KR"/>
              <a:t>Side-channel Attack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AF47AD3-AE6A-4F98-854E-BB53FE31F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11276"/>
              </p:ext>
            </p:extLst>
          </p:nvPr>
        </p:nvGraphicFramePr>
        <p:xfrm>
          <a:off x="1523999" y="227850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1">
                  <a:extLst>
                    <a:ext uri="{9D8B030D-6E8A-4147-A177-3AD203B41FA5}">
                      <a16:colId xmlns:a16="http://schemas.microsoft.com/office/drawing/2014/main" val="3295397212"/>
                    </a:ext>
                  </a:extLst>
                </a:gridCol>
                <a:gridCol w="4324349">
                  <a:extLst>
                    <a:ext uri="{9D8B030D-6E8A-4147-A177-3AD203B41FA5}">
                      <a16:colId xmlns:a16="http://schemas.microsoft.com/office/drawing/2014/main" val="2964681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Our Trusted Computing Base (TCB)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32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Hardware-side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Intel CPU Hardware Package Boundary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0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Software-side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TEE with Intel Scalable SGX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86893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2622D89-F8D0-4313-90F0-4C4B3619A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249844"/>
              </p:ext>
            </p:extLst>
          </p:nvPr>
        </p:nvGraphicFramePr>
        <p:xfrm>
          <a:off x="1523999" y="4555566"/>
          <a:ext cx="6096000" cy="120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1">
                  <a:extLst>
                    <a:ext uri="{9D8B030D-6E8A-4147-A177-3AD203B41FA5}">
                      <a16:colId xmlns:a16="http://schemas.microsoft.com/office/drawing/2014/main" val="1520903378"/>
                    </a:ext>
                  </a:extLst>
                </a:gridCol>
                <a:gridCol w="4324349">
                  <a:extLst>
                    <a:ext uri="{9D8B030D-6E8A-4147-A177-3AD203B41FA5}">
                      <a16:colId xmlns:a16="http://schemas.microsoft.com/office/drawing/2014/main" val="181055837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CIA Triads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806435"/>
                  </a:ext>
                </a:extLst>
              </a:tr>
              <a:tr h="311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Confidentiality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4968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Integrity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3134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Availability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225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894E8A9-EE5E-4BC9-B6DF-024DF5206A31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12/51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9849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8D127-DACE-419D-9B38-9DAA8122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05FD4-79F9-42FB-BCE5-99631375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Background</a:t>
            </a:r>
          </a:p>
          <a:p>
            <a:r>
              <a:rPr lang="en-US" altLang="ko-KR" dirty="0"/>
              <a:t>Motivation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Thesis Statement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Design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Future Work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Conclusion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D10E7-5BF7-4548-A967-7FDFB8CE72DA}"/>
              </a:ext>
            </a:extLst>
          </p:cNvPr>
          <p:cNvSpPr txBox="1"/>
          <p:nvPr/>
        </p:nvSpPr>
        <p:spPr>
          <a:xfrm>
            <a:off x="8456941" y="561594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x/x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DC615-7B0B-4992-997E-F742473E573C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13/51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3769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8BE82-0DC4-44F0-B503-10B130B3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Characteristics of LLM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F76CD-33DA-407D-8446-AF9F30406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Both inputs </a:t>
            </a:r>
            <a:r>
              <a:rPr lang="en-US" altLang="ko-KR" dirty="0"/>
              <a:t>are derived </a:t>
            </a:r>
            <a:r>
              <a:rPr lang="en-US" altLang="ko-KR" b="1" dirty="0"/>
              <a:t>from user input</a:t>
            </a:r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F863D5-A717-4B90-A266-3BBFB05C1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366" y="1879148"/>
            <a:ext cx="4941268" cy="42100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707C71-B681-4D17-A772-C25E21793635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14/51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2422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20690-0F75-4798-8130-4DED2496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Direct Application of Slalom Scheme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3D36AB2-021F-4BA5-8F9C-83340A873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7214"/>
                <a:ext cx="7886700" cy="4950086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Slalom scheme does not work in this case</a:t>
                </a:r>
              </a:p>
              <a:p>
                <a:r>
                  <a:rPr lang="en-US" altLang="ko-KR" dirty="0"/>
                  <a:t>Decryption key generation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requires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at runtime</a:t>
                </a:r>
                <a:endParaRPr lang="ko-KR" altLang="en-US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3D36AB2-021F-4BA5-8F9C-83340A873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7214"/>
                <a:ext cx="7886700" cy="4950086"/>
              </a:xfrm>
              <a:blipFill>
                <a:blip r:embed="rId3"/>
                <a:stretch>
                  <a:fillRect l="-1005" t="-16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B984580-41D5-46EA-A93B-B19BDD2B0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43" y="2793643"/>
            <a:ext cx="8459913" cy="2759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F32C0-8614-415F-B5B4-4712F6469289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15/51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51580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3830AF39-4E17-477A-B9B4-1A02F52F23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Computing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solely on CPU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3830AF39-4E17-477A-B9B4-1A02F52F2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1217E8-A8BF-4F0C-B4A2-43B86CFD6C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Typical linear layers are linearly proportional to input / output token lengths</a:t>
                </a:r>
              </a:p>
              <a:p>
                <a:endParaRPr lang="en-US" altLang="ko-KR" dirty="0"/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are </a:t>
                </a:r>
                <a:r>
                  <a:rPr lang="en-US" altLang="ko-KR" b="1" dirty="0"/>
                  <a:t>squarely proportional to input / output token lengths</a:t>
                </a:r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1217E8-A8BF-4F0C-B4A2-43B86CFD6C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05" t="-1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384ED67-FC4D-4C3B-95FF-923E490A8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186" y="1777430"/>
            <a:ext cx="3863991" cy="17546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0C4283-B41C-4BCE-9985-A2164F553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958" y="4334565"/>
            <a:ext cx="4326763" cy="17546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FB3C90-ECFA-4BED-9D80-FB5510EC24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8004" y="4334565"/>
            <a:ext cx="4069771" cy="1754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17784C-89F5-4BEE-87B9-7E3F16F658E4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16/51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4832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3830AF39-4E17-477A-B9B4-1A02F52F23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Computing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solely on CPU - 2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3830AF39-4E17-477A-B9B4-1A02F52F2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1217E8-A8BF-4F0C-B4A2-43B86CFD6C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Dominance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over total inference time</a:t>
                </a:r>
                <a:endParaRPr lang="en-US" altLang="ko-KR" b="1" dirty="0"/>
              </a:p>
              <a:p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1217E8-A8BF-4F0C-B4A2-43B86CFD6C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5" t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463BEA99-4F7D-4DF1-8105-59C0105B5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326" y="1860604"/>
            <a:ext cx="590334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DE62A0-99CA-4822-818B-C649873FEB8A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17/51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0505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8D127-DACE-419D-9B38-9DAA8122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05FD4-79F9-42FB-BCE5-99631375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Background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altLang="ko-KR" dirty="0"/>
              <a:t>Thesis Statement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Design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Future Work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Conclusion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511EE-5926-4EBD-8A67-3F711EC14E2C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18/51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6081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831A5-A8A6-4098-8269-BA370C0A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Main Challenges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6A9EF-F773-4674-BCCE-B373BBC2B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Challenge 1</a:t>
            </a:r>
            <a:r>
              <a:rPr lang="en-US" altLang="ko-KR" dirty="0"/>
              <a:t>: Need for a new cipher scheme that allows the encryption, decryption key generation, and decryption operations to be practically performed on the CPU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/>
              <a:t>Challenge 2</a:t>
            </a:r>
            <a:r>
              <a:rPr lang="en-US" altLang="ko-KR" dirty="0"/>
              <a:t>: Need to verify that the newly designed cipher scheme ensures sufficient confidentiality even when using untrusted accelerators</a:t>
            </a:r>
          </a:p>
          <a:p>
            <a:endParaRPr lang="en-US" altLang="ko-KR" dirty="0"/>
          </a:p>
          <a:p>
            <a:r>
              <a:rPr lang="en-US" altLang="ko-KR" b="1" dirty="0"/>
              <a:t>Challenge 3</a:t>
            </a:r>
            <a:r>
              <a:rPr lang="en-US" altLang="ko-KR" dirty="0"/>
              <a:t>: Need to ensure that the newly designed cipher scheme is efficiently implemented reflecting the nature of the accelerator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3F2C0-9E6C-4096-A13D-2F4B18609810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19/51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635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8D127-DACE-419D-9B38-9DAA8122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05FD4-79F9-42FB-BCE5-99631375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Background</a:t>
            </a:r>
          </a:p>
          <a:p>
            <a:r>
              <a:rPr lang="en-US" altLang="ko-KR" dirty="0"/>
              <a:t>Motivation</a:t>
            </a:r>
          </a:p>
          <a:p>
            <a:r>
              <a:rPr lang="en-US" altLang="ko-KR" dirty="0"/>
              <a:t>Thesis Statement</a:t>
            </a:r>
          </a:p>
          <a:p>
            <a:r>
              <a:rPr lang="en-US" altLang="ko-KR" dirty="0"/>
              <a:t>Design</a:t>
            </a:r>
          </a:p>
          <a:p>
            <a:r>
              <a:rPr lang="en-US" altLang="ko-KR" dirty="0"/>
              <a:t>Evaluation</a:t>
            </a:r>
          </a:p>
          <a:p>
            <a:r>
              <a:rPr lang="en-US" altLang="ko-KR" dirty="0"/>
              <a:t>Future Work</a:t>
            </a:r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406E2-9A62-46D4-A2B3-6EE25509F9C1}"/>
              </a:ext>
            </a:extLst>
          </p:cNvPr>
          <p:cNvSpPr txBox="1"/>
          <p:nvPr/>
        </p:nvSpPr>
        <p:spPr>
          <a:xfrm>
            <a:off x="8473672" y="6435090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2/51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9459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A0CE3-2AAB-4EC1-8D86-6250DCC5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Thesis Statement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920AC-67EC-4698-887A-F934A05E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Thesis Statement</a:t>
            </a:r>
            <a:r>
              <a:rPr lang="en-US" altLang="ko-KR" dirty="0"/>
              <a:t>: This research aims to design and validate a new cipher scheme for secure matrix multiplication, thereby enabling secure and efficient LLM inference on untrusted accelerators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43B6D-94EC-4244-ACEA-43DCE39BC5AC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20/51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6732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8D127-DACE-419D-9B38-9DAA8122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05FD4-79F9-42FB-BCE5-99631375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Background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Thesis Statement</a:t>
            </a:r>
          </a:p>
          <a:p>
            <a:r>
              <a:rPr lang="en-US" altLang="ko-KR" dirty="0"/>
              <a:t>Design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Future Work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Conclusion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400CE6-807F-486B-9EEA-ED8BCF67A141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21/51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2283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1B597-D2D3-436B-9752-AD576D6C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Secure LLM Inference System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7BBA6-8AE2-4C64-A5DF-7B74E90C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Propose: </a:t>
            </a:r>
            <a:r>
              <a:rPr lang="en-US" altLang="ko-KR" b="1" dirty="0"/>
              <a:t>Modified affine cipher with row- and column-wisely shared secret keys </a:t>
            </a:r>
            <a:r>
              <a:rPr lang="en-US" altLang="ko-KR" dirty="0"/>
              <a:t>for Secure matrix multiplication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F6315A-37E3-4033-922E-DF174B8F5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80" y="3006229"/>
            <a:ext cx="8650840" cy="29449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830227-CAF9-4F25-8009-8D04E0AADD3F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22/51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7984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377FD-3B47-49A3-BF04-4A246CD1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Non-linear Operation Scheme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A33C6-7BF4-4A1A-AD0E-D888D1057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Non-linear operations are done on CPU-side; they are not recoverable with conventional cipher schemes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36EAB5-9661-44BA-AEBC-C97AF3177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607" y="2102175"/>
            <a:ext cx="4872786" cy="4137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854FE8-D19B-42F1-82BF-82E2BBEEC223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23/51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620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377FD-3B47-49A3-BF04-4A246CD1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Single-sided Linear Operation Scheme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A33C6-7BF4-4A1A-AD0E-D888D1057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Slalom way applied to single-sided linear operations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765CF9-22AC-4854-B3F0-7C0D4FCC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24" y="2057400"/>
            <a:ext cx="4919351" cy="4184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280771-5007-4C60-A740-D5F46427B8D1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24/51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9488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377FD-3B47-49A3-BF04-4A246CD1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Double-sided Linear Operation Scheme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3CA33C6-7BF4-4A1A-AD0E-D888D10573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For double-sided linear operations such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en-US" altLang="ko-KR" dirty="0"/>
                  <a:t>, our proposed scheme is applied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3CA33C6-7BF4-4A1A-AD0E-D888D1057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41" r="-3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19CA783-CF2A-4062-9648-376C144F3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793" y="2126702"/>
            <a:ext cx="4834413" cy="4114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E4F8A1-CA0A-438A-805C-963D79C33542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25/51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61040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524DB-E6EC-484B-BCA1-080AA3C9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Encryption of Double-sided Inputs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E6E4D-05F3-4477-84C1-E70D94412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Encrypt each element with </a:t>
                </a:r>
                <a:r>
                  <a:rPr lang="en-US" altLang="ko-KR" b="1" dirty="0"/>
                  <a:t>row-wisely shared multiplicative key</a:t>
                </a:r>
                <a:r>
                  <a:rPr lang="en-US" altLang="ko-KR" dirty="0"/>
                  <a:t> and </a:t>
                </a:r>
                <a:r>
                  <a:rPr lang="en-US" altLang="ko-KR" b="1" dirty="0"/>
                  <a:t>column-wisely shared additive key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7E6E4D-05F3-4477-84C1-E70D94412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75A9FF5-B84D-48D8-B7AD-492102246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5" y="2775269"/>
            <a:ext cx="8965790" cy="3052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53A67E-6A76-420C-AD80-D2D7C9D43CCF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26/51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19262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96E93-119F-4285-8161-8AEBF3A2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Encryption Example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D58005-9017-4EE2-8E6B-912F59A80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Encrypt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D58005-9017-4EE2-8E6B-912F59A80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9AE3333-B528-47C5-9A01-400CEA7A7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63" y="2393781"/>
            <a:ext cx="7335274" cy="30770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F716B8-ECAD-4ACD-80C5-88774227778D}"/>
                  </a:ext>
                </a:extLst>
              </p:cNvPr>
              <p:cNvSpPr txBox="1"/>
              <p:nvPr/>
            </p:nvSpPr>
            <p:spPr>
              <a:xfrm>
                <a:off x="1926405" y="5687771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F716B8-ECAD-4ACD-80C5-887742277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405" y="5687771"/>
                <a:ext cx="291234" cy="369332"/>
              </a:xfrm>
              <a:prstGeom prst="rect">
                <a:avLst/>
              </a:prstGeom>
              <a:blipFill>
                <a:blip r:embed="rId4"/>
                <a:stretch>
                  <a:fillRect l="-20833" r="-18750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EC7F20-860E-4C85-A95F-683AF2BEA2AB}"/>
                  </a:ext>
                </a:extLst>
              </p:cNvPr>
              <p:cNvSpPr txBox="1"/>
              <p:nvPr/>
            </p:nvSpPr>
            <p:spPr>
              <a:xfrm>
                <a:off x="6580598" y="5684469"/>
                <a:ext cx="291234" cy="375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EC7F20-860E-4C85-A95F-683AF2BEA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98" y="5684469"/>
                <a:ext cx="291234" cy="375937"/>
              </a:xfrm>
              <a:prstGeom prst="rect">
                <a:avLst/>
              </a:prstGeom>
              <a:blipFill>
                <a:blip r:embed="rId5"/>
                <a:stretch>
                  <a:fillRect l="-20833" t="-19355" r="-68750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27351DC-C568-4DE3-84B8-677C1322815F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27/51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0904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96E93-119F-4285-8161-8AEBF3A2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Encryption Example - 2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D58005-9017-4EE2-8E6B-912F59A80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Encrypt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D58005-9017-4EE2-8E6B-912F59A80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6B1BAE7-5500-45C7-8494-168F7366F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47" y="2412833"/>
            <a:ext cx="7382905" cy="3057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FABFCE-26EC-4FE1-AC2A-D16072CC5B7D}"/>
                  </a:ext>
                </a:extLst>
              </p:cNvPr>
              <p:cNvSpPr txBox="1"/>
              <p:nvPr/>
            </p:nvSpPr>
            <p:spPr>
              <a:xfrm>
                <a:off x="1926405" y="5687771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FABFCE-26EC-4FE1-AC2A-D16072CC5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405" y="5687771"/>
                <a:ext cx="291234" cy="369332"/>
              </a:xfrm>
              <a:prstGeom prst="rect">
                <a:avLst/>
              </a:prstGeom>
              <a:blipFill>
                <a:blip r:embed="rId4"/>
                <a:stretch>
                  <a:fillRect l="-20833" r="-18750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4CFBD8-0656-4644-AE9D-3F3EF6084683}"/>
                  </a:ext>
                </a:extLst>
              </p:cNvPr>
              <p:cNvSpPr txBox="1"/>
              <p:nvPr/>
            </p:nvSpPr>
            <p:spPr>
              <a:xfrm>
                <a:off x="6580598" y="5684469"/>
                <a:ext cx="291234" cy="375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4CFBD8-0656-4644-AE9D-3F3EF6084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98" y="5684469"/>
                <a:ext cx="291234" cy="375937"/>
              </a:xfrm>
              <a:prstGeom prst="rect">
                <a:avLst/>
              </a:prstGeom>
              <a:blipFill>
                <a:blip r:embed="rId5"/>
                <a:stretch>
                  <a:fillRect l="-20833" t="-19355" r="-68750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6C423F7-E8C1-4228-B6F0-50CC88011EFA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28/51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5351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96E93-119F-4285-8161-8AEBF3A2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Encryption Example - 3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D58005-9017-4EE2-8E6B-912F59A80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Encrypt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D58005-9017-4EE2-8E6B-912F59A80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E5A95E8-CDC8-4E5A-B55A-69D5A4845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37" y="2422360"/>
            <a:ext cx="7354326" cy="304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39576F-BB39-4C42-A32C-BD4B37FCB555}"/>
                  </a:ext>
                </a:extLst>
              </p:cNvPr>
              <p:cNvSpPr txBox="1"/>
              <p:nvPr/>
            </p:nvSpPr>
            <p:spPr>
              <a:xfrm>
                <a:off x="1926405" y="5687771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39576F-BB39-4C42-A32C-BD4B37FC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405" y="5687771"/>
                <a:ext cx="291234" cy="369332"/>
              </a:xfrm>
              <a:prstGeom prst="rect">
                <a:avLst/>
              </a:prstGeom>
              <a:blipFill>
                <a:blip r:embed="rId4"/>
                <a:stretch>
                  <a:fillRect l="-20833" r="-18750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D1240A-F087-4526-BC52-054975B5BCBB}"/>
                  </a:ext>
                </a:extLst>
              </p:cNvPr>
              <p:cNvSpPr txBox="1"/>
              <p:nvPr/>
            </p:nvSpPr>
            <p:spPr>
              <a:xfrm>
                <a:off x="6580598" y="5684469"/>
                <a:ext cx="291234" cy="375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D1240A-F087-4526-BC52-054975B5B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98" y="5684469"/>
                <a:ext cx="291234" cy="375937"/>
              </a:xfrm>
              <a:prstGeom prst="rect">
                <a:avLst/>
              </a:prstGeom>
              <a:blipFill>
                <a:blip r:embed="rId5"/>
                <a:stretch>
                  <a:fillRect l="-20833" t="-19355" r="-68750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3703B6C-F846-4131-92B8-B287B6461076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29/51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13062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8D127-DACE-419D-9B38-9DAA8122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05FD4-79F9-42FB-BCE5-99631375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Background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Thesis Statement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Design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Future Work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Conclusion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C34C4-2B18-4065-B20C-97B13EFADFEB}"/>
              </a:ext>
            </a:extLst>
          </p:cNvPr>
          <p:cNvSpPr txBox="1"/>
          <p:nvPr/>
        </p:nvSpPr>
        <p:spPr>
          <a:xfrm>
            <a:off x="8473672" y="6435090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3/51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7208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96E93-119F-4285-8161-8AEBF3A2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Encryption Example - 4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D58005-9017-4EE2-8E6B-912F59A80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Encrypt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D58005-9017-4EE2-8E6B-912F59A80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8E7A657-A035-4ED5-8450-98E28B49B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73" y="2412833"/>
            <a:ext cx="7363853" cy="3057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C4EBFC-ABC0-4DD5-AB66-76EC6DDDCB90}"/>
                  </a:ext>
                </a:extLst>
              </p:cNvPr>
              <p:cNvSpPr txBox="1"/>
              <p:nvPr/>
            </p:nvSpPr>
            <p:spPr>
              <a:xfrm>
                <a:off x="1926405" y="5687771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C4EBFC-ABC0-4DD5-AB66-76EC6DDDC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405" y="5687771"/>
                <a:ext cx="291234" cy="369332"/>
              </a:xfrm>
              <a:prstGeom prst="rect">
                <a:avLst/>
              </a:prstGeom>
              <a:blipFill>
                <a:blip r:embed="rId4"/>
                <a:stretch>
                  <a:fillRect l="-20833" r="-18750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D2F28A-5A0C-4722-A92D-C2D0BD73208B}"/>
                  </a:ext>
                </a:extLst>
              </p:cNvPr>
              <p:cNvSpPr txBox="1"/>
              <p:nvPr/>
            </p:nvSpPr>
            <p:spPr>
              <a:xfrm>
                <a:off x="6580598" y="5684469"/>
                <a:ext cx="291234" cy="375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D2F28A-5A0C-4722-A92D-C2D0BD732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98" y="5684469"/>
                <a:ext cx="291234" cy="375937"/>
              </a:xfrm>
              <a:prstGeom prst="rect">
                <a:avLst/>
              </a:prstGeom>
              <a:blipFill>
                <a:blip r:embed="rId5"/>
                <a:stretch>
                  <a:fillRect l="-20833" t="-19355" r="-68750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193114-5DBA-48D3-BEA5-A2C7ED40DEBE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30/51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2121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96E93-119F-4285-8161-8AEBF3A2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Encryption Example - 5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D58005-9017-4EE2-8E6B-912F59A80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Encrypting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to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dirty="0"/>
                  <a:t> is complete</a:t>
                </a:r>
              </a:p>
              <a:p>
                <a:r>
                  <a:rPr lang="en-US" altLang="ko-KR" dirty="0"/>
                  <a:t>Encrypting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to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ko-KR" dirty="0"/>
                  <a:t> is similar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D58005-9017-4EE2-8E6B-912F59A80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6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85241CB-CAE2-4750-81B3-9FA863DAB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47" y="2412833"/>
            <a:ext cx="7382905" cy="3057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0F3C58-DE32-4351-933E-789D02C654A9}"/>
                  </a:ext>
                </a:extLst>
              </p:cNvPr>
              <p:cNvSpPr txBox="1"/>
              <p:nvPr/>
            </p:nvSpPr>
            <p:spPr>
              <a:xfrm>
                <a:off x="1926405" y="5687771"/>
                <a:ext cx="291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0F3C58-DE32-4351-933E-789D02C65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405" y="5687771"/>
                <a:ext cx="291234" cy="369332"/>
              </a:xfrm>
              <a:prstGeom prst="rect">
                <a:avLst/>
              </a:prstGeom>
              <a:blipFill>
                <a:blip r:embed="rId5"/>
                <a:stretch>
                  <a:fillRect l="-20833" r="-18750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FBD4AC-E92C-4A76-997A-37C661C244B6}"/>
                  </a:ext>
                </a:extLst>
              </p:cNvPr>
              <p:cNvSpPr txBox="1"/>
              <p:nvPr/>
            </p:nvSpPr>
            <p:spPr>
              <a:xfrm>
                <a:off x="6580598" y="5684469"/>
                <a:ext cx="291234" cy="375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FBD4AC-E92C-4A76-997A-37C661C24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98" y="5684469"/>
                <a:ext cx="291234" cy="375937"/>
              </a:xfrm>
              <a:prstGeom prst="rect">
                <a:avLst/>
              </a:prstGeom>
              <a:blipFill>
                <a:blip r:embed="rId6"/>
                <a:stretch>
                  <a:fillRect l="-20833" t="-19355" r="-68750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C64F1BE-F710-4974-ACA7-484B847870EE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31/51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7798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CC396E93-119F-4285-8161-8AEBF3A288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1" dirty="0"/>
                  <a:t>Decomposition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acc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CC396E93-119F-4285-8161-8AEBF3A28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D58005-9017-4EE2-8E6B-912F59A80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Returned result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sum of intended result and decryption key factors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D58005-9017-4EE2-8E6B-912F59A80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683" r="-7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D44C7B16-790A-4F32-8BF3-9FCC3BD14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73" y="2494158"/>
            <a:ext cx="7572054" cy="3159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E2718-6FEF-40EF-8031-8FE462E4284E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32/51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4109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0D87D-4C4B-E309-A441-1CD7CE0B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Reusable Decryption Factors</a:t>
            </a:r>
            <a:endParaRPr kumimoji="1"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0AF1AC-6637-CB59-198D-7E333FC35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Decryption factors are shared row-wisely and column-wisely,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0AF1AC-6637-CB59-198D-7E333FC35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1EEAA5C-E105-4A9B-A2F6-5C722789A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248" y="2445450"/>
            <a:ext cx="4461504" cy="36437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59EF8B-EE1A-45D1-B53A-86C5A77ACDEA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33/51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26716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6D982-6DB1-4DA2-AE8E-B7904E85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Row-wisely Shared Decryption Factors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927105-305E-48EC-BDAC-0A3D5AFA2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1253714"/>
            <a:ext cx="5324475" cy="4905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005B5D-E513-42EF-8C6A-98B3C0BD2565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34/51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1722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6D982-6DB1-4DA2-AE8E-B7904E85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Column-wisely Shared Decryption Factors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7B8F16-D09D-49E8-A369-3DB98B1D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198331"/>
            <a:ext cx="5372100" cy="4933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018DC4-2005-44ED-92E3-F9D89000AE10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35/51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5838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6D982-6DB1-4DA2-AE8E-B7904E85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Globally Shared Decryption Factors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5F6706-AAA6-4296-8E6C-033057602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355" y="1247698"/>
            <a:ext cx="3641289" cy="4630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03070-B6C4-481D-A552-2077A0FA7B2A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36/51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5055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A831D-8839-4659-9756-B15F923E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Generalized Process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CF5610-24DB-4B5E-8E33-CE27202DB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7215"/>
                <a:ext cx="7886700" cy="4351338"/>
              </a:xfrm>
            </p:spPr>
            <p:txBody>
              <a:bodyPr/>
              <a:lstStyle/>
              <a:p>
                <a:r>
                  <a:rPr lang="en-US" altLang="ko-KR" dirty="0"/>
                  <a:t>Encryption,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Decryption Key Generation,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9CF5610-24DB-4B5E-8E33-CE27202DB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7215"/>
                <a:ext cx="7886700" cy="4351338"/>
              </a:xfrm>
              <a:blipFill>
                <a:blip r:embed="rId3"/>
                <a:stretch>
                  <a:fillRect l="-965" t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3899380-EEE3-4D28-97D9-1CE737421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929" y="1740340"/>
            <a:ext cx="4340141" cy="5392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E4647A-4475-4637-BA87-E53867C35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929" y="2279570"/>
            <a:ext cx="4456049" cy="6227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3047C8-B878-6F21-888C-AE6D19DC4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4713" y="3562884"/>
            <a:ext cx="3610479" cy="828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ADA7FD-BE84-2548-40B3-FF54B3D19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9427" y="4370792"/>
            <a:ext cx="3400900" cy="7430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CB24E3-33AE-55BB-19DF-DBA6AC7390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8187" y="5240253"/>
            <a:ext cx="2543530" cy="781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972CA7-AEE1-471A-B71C-787F10DB32E0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37/51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61955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A6E77-0476-4511-B400-E500EE65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Decryption Process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42D5C9-FB5F-4C4D-A75C-7DE0688C1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Now we can subtract decryption keys from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One more step to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go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42D5C9-FB5F-4C4D-A75C-7DE0688C1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6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6B3B494-31D5-48F3-9DE3-A199914FE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943" y="2323279"/>
            <a:ext cx="5468113" cy="4858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8C5DD06-0F97-4CA0-AB7C-C2A7C653671C}"/>
              </a:ext>
            </a:extLst>
          </p:cNvPr>
          <p:cNvSpPr/>
          <p:nvPr/>
        </p:nvSpPr>
        <p:spPr>
          <a:xfrm>
            <a:off x="4214866" y="2332412"/>
            <a:ext cx="1984172" cy="4472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61D5D-E71E-4083-A700-DCE54E9E3D55}"/>
              </a:ext>
            </a:extLst>
          </p:cNvPr>
          <p:cNvSpPr txBox="1"/>
          <p:nvPr/>
        </p:nvSpPr>
        <p:spPr>
          <a:xfrm>
            <a:off x="3919591" y="2809122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subtract decryption keys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20C059-F536-4CCC-B041-A6B817FFF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943" y="4614924"/>
            <a:ext cx="5468113" cy="4858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B9A23BC-7C0C-4AAB-AEC6-8891064E1CF4}"/>
              </a:ext>
            </a:extLst>
          </p:cNvPr>
          <p:cNvSpPr/>
          <p:nvPr/>
        </p:nvSpPr>
        <p:spPr>
          <a:xfrm>
            <a:off x="2609637" y="4614923"/>
            <a:ext cx="852755" cy="4858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C23D0B-5AF8-4320-BA99-A58D95E58456}"/>
                  </a:ext>
                </a:extLst>
              </p:cNvPr>
              <p:cNvSpPr txBox="1"/>
              <p:nvPr/>
            </p:nvSpPr>
            <p:spPr>
              <a:xfrm>
                <a:off x="2321961" y="5111559"/>
                <a:ext cx="5339923" cy="751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need to compute modulo multiplicative key inverse</a:t>
                </a:r>
                <a:br>
                  <a:rPr lang="en-US" altLang="ko-KR" dirty="0">
                    <a:solidFill>
                      <a:srgbClr val="C00000"/>
                    </a:solidFill>
                  </a:rPr>
                </a:br>
                <a:r>
                  <a:rPr lang="en-US" altLang="ko-KR" dirty="0">
                    <a:solidFill>
                      <a:srgbClr val="C00000"/>
                    </a:solidFill>
                  </a:rPr>
                  <a:t>of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C23D0B-5AF8-4320-BA99-A58D95E58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961" y="5111559"/>
                <a:ext cx="5339923" cy="751744"/>
              </a:xfrm>
              <a:prstGeom prst="rect">
                <a:avLst/>
              </a:prstGeom>
              <a:blipFill>
                <a:blip r:embed="rId5"/>
                <a:stretch>
                  <a:fillRect l="-1027" t="-4878" b="-8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610CB63-566F-4246-AC31-245BF45B66F6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38/51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8258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57D87-34E5-4402-8559-23CF2FA5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Summary of Our Proposed Algorithm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289D8-6657-4DB4-ACB5-F98C8993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528D56-3D10-4882-A50D-59D939CC6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58" y="2402761"/>
            <a:ext cx="8481181" cy="273614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8B9C7A-03DE-CEC1-CE8C-A3F0CD450DEF}"/>
              </a:ext>
            </a:extLst>
          </p:cNvPr>
          <p:cNvSpPr/>
          <p:nvPr/>
        </p:nvSpPr>
        <p:spPr>
          <a:xfrm>
            <a:off x="495307" y="3325770"/>
            <a:ext cx="8310512" cy="3089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3BA50-B508-420E-8ECE-F2CCE5AAC716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39/51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819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F8EAA-FECD-4535-A5D3-0C998FA2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Large Langue Models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495B1-DFF2-4056-8D3B-CD65BDDB9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Since the publication of “Attention Is All You Need” in 2017, various LLMs are developed and actively used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68CED0-22F6-49C6-A645-25AF59EAF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26" y="2649223"/>
            <a:ext cx="1114581" cy="12670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D73004-6503-4BD6-B133-5C68029C8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765" y="2649223"/>
            <a:ext cx="2548292" cy="943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A41F44-A337-4C31-B9BD-A8FAC7C63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286" y="4652551"/>
            <a:ext cx="4677428" cy="1086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9CF8C3-D25D-4567-8740-671B6CBF70B3}"/>
              </a:ext>
            </a:extLst>
          </p:cNvPr>
          <p:cNvSpPr txBox="1"/>
          <p:nvPr/>
        </p:nvSpPr>
        <p:spPr>
          <a:xfrm>
            <a:off x="8473672" y="6435090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4/51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3704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86A2C-EC26-4B42-BBDF-F142B244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Security Analysis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29936-036F-4E58-8C3B-47D6945C9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7214"/>
            <a:ext cx="7886700" cy="4818377"/>
          </a:xfrm>
        </p:spPr>
        <p:txBody>
          <a:bodyPr>
            <a:normAutofit/>
          </a:bodyPr>
          <a:lstStyle/>
          <a:p>
            <a:r>
              <a:rPr lang="en-US" altLang="ko-KR" dirty="0"/>
              <a:t>Frequency Analysis Attack: secure against it </a:t>
            </a:r>
            <a:r>
              <a:rPr lang="en-US" altLang="ko-KR" b="1" dirty="0"/>
              <a:t>as each element is encrypted with a unique key pair</a:t>
            </a:r>
          </a:p>
          <a:p>
            <a:endParaRPr lang="en-US" altLang="ko-KR" b="1" dirty="0"/>
          </a:p>
          <a:p>
            <a:r>
              <a:rPr lang="en-US" altLang="ko-KR" dirty="0"/>
              <a:t>Known-plaintext Attack-Proof: secure against it </a:t>
            </a:r>
            <a:r>
              <a:rPr lang="en-US" altLang="ko-KR" b="1" dirty="0"/>
              <a:t>as we never reveal (Plaintext, Ciphertext) pairs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20CF6-7B3D-4721-9D8F-76CBB2EE5142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40/51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56651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957C9-9743-49E9-BFF0-D3D63BE2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Encrypted KV Cache Migration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E885B5E-44C8-4CF8-8647-49E898F035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Naïve application of our proposed algorithm is not practical</a:t>
                </a:r>
                <a:r>
                  <a:rPr lang="en-US" altLang="ko-KR" dirty="0"/>
                  <a:t>; actually slower than CPU-only version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Problem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en-US" altLang="ko-KR" dirty="0"/>
                  <a:t> operations are </a:t>
                </a:r>
                <a:r>
                  <a:rPr lang="en-US" altLang="ko-KR" b="1" dirty="0"/>
                  <a:t>memory-bound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Solution: </a:t>
                </a:r>
                <a:r>
                  <a:rPr lang="en-US" altLang="ko-KR" b="1" dirty="0"/>
                  <a:t>Keep encrypted KV Cache data on GPU-side </a:t>
                </a:r>
                <a:r>
                  <a:rPr lang="en-US" altLang="ko-KR" dirty="0"/>
                  <a:t>and reuse them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E885B5E-44C8-4CF8-8647-49E898F035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41" r="-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2F374EC-1521-4DDE-9EA1-F0B4D6FDA190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41/51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7612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B4AA8-D4A0-4141-86F3-08DBC676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Encrypted KV Cache Migration Example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F55771-92C0-430F-931B-2C6CE2108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This is the case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operation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Previously encrypted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𝑐𝑎𝑐h𝑒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stays in GPU-side</a:t>
                </a:r>
                <a:br>
                  <a:rPr lang="en-US" altLang="ko-KR" dirty="0"/>
                </a:br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newly arrived to GPU, they are concatenated before computation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F55771-92C0-430F-931B-2C6CE2108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6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821C3DE6-D3E7-48F3-ABC9-9B691CB8A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29" y="3633947"/>
            <a:ext cx="6993742" cy="2455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156437-69D3-4EDF-8BDE-EF2A37C96C1C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42/51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6958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8D127-DACE-419D-9B38-9DAA8122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05FD4-79F9-42FB-BCE5-99631375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Background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Thesis Statement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Design</a:t>
            </a:r>
          </a:p>
          <a:p>
            <a:r>
              <a:rPr lang="en-US" altLang="ko-KR" dirty="0"/>
              <a:t>Evaluation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Future Work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Conclusion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0B128-AED5-48C5-841D-1AEDF8A81AB6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43/51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8174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1912A-BB1C-4AE6-9A47-EB7195AF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Evaluation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69053-EC77-46D5-840C-88CC7902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Experiment Setup Environment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ECFC7B-927C-4DFD-9C5D-B18A0D357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36" y="2371725"/>
            <a:ext cx="6617328" cy="2787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C9769-BEC8-4985-83C6-F340193F91D9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44/51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7198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383C6-47F9-40FD-A6BD-352F63B5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Experiment 1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9C714E-88E3-4220-AAA2-38AB2EA97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We compare latencies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en-US" altLang="ko-KR" dirty="0"/>
                  <a:t> for</a:t>
                </a:r>
              </a:p>
              <a:p>
                <a:pPr lvl="1"/>
                <a:r>
                  <a:rPr lang="en-US" altLang="ko-KR" dirty="0"/>
                  <a:t>CPU-only vs. Our proposed algorithm (+KV cache migration)</a:t>
                </a:r>
              </a:p>
              <a:p>
                <a:pPr lvl="1"/>
                <a:r>
                  <a:rPr lang="en-US" altLang="ko-KR" dirty="0"/>
                  <a:t>In/Output token lengths are each 1024, Batch size 1 and 24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9C714E-88E3-4220-AAA2-38AB2EA97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823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38AC5EA-D05B-4CDE-9CD1-0C652D787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609" y="2437041"/>
            <a:ext cx="4340609" cy="3790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3C210B-9036-4BE4-ACC9-309AFF6D5F64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45/51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83098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0F3FD-FB18-4766-98F8-29B7F93C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Experiment 2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89C5C-31DA-44F9-9702-EFFC163F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Effect of encrypted KV cache migration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D6AD8E-4534-4F4E-A0E0-AE3B16A5B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12911"/>
            <a:ext cx="3925471" cy="32578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DDFDEE-D330-49EB-9A53-6FB87BB980C7}"/>
                  </a:ext>
                </a:extLst>
              </p:cNvPr>
              <p:cNvSpPr txBox="1"/>
              <p:nvPr/>
            </p:nvSpPr>
            <p:spPr>
              <a:xfrm>
                <a:off x="2438400" y="5466170"/>
                <a:ext cx="5191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DDFDEE-D330-49EB-9A53-6FB87BB9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466170"/>
                <a:ext cx="519116" cy="276999"/>
              </a:xfrm>
              <a:prstGeom prst="rect">
                <a:avLst/>
              </a:prstGeom>
              <a:blipFill>
                <a:blip r:embed="rId3"/>
                <a:stretch>
                  <a:fillRect l="-12941" t="-2222" r="-2353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53F205F-16F5-46CE-96F5-AA75C376B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883" y="2125157"/>
            <a:ext cx="4004768" cy="3355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BFF29-5926-49BA-A5A1-2F7282A94555}"/>
                  </a:ext>
                </a:extLst>
              </p:cNvPr>
              <p:cNvSpPr txBox="1"/>
              <p:nvPr/>
            </p:nvSpPr>
            <p:spPr>
              <a:xfrm>
                <a:off x="6595381" y="5411742"/>
                <a:ext cx="3583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BFF29-5926-49BA-A5A1-2F7282A94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381" y="5411742"/>
                <a:ext cx="358368" cy="276999"/>
              </a:xfrm>
              <a:prstGeom prst="rect">
                <a:avLst/>
              </a:prstGeom>
              <a:blipFill>
                <a:blip r:embed="rId5"/>
                <a:stretch>
                  <a:fillRect l="-15254" r="-11864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1A243E-3FBC-4F8F-B123-1750ECC2C817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46/51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53135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8D127-DACE-419D-9B38-9DAA8122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05FD4-79F9-42FB-BCE5-99631375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Background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Thesis Statement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Design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Evaluation</a:t>
            </a:r>
          </a:p>
          <a:p>
            <a:r>
              <a:rPr lang="en-US" altLang="ko-KR" dirty="0"/>
              <a:t>Future Work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Conclusion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4F1CC-EBE0-47CD-A599-310D46692A51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47/51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05975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65586-CB1E-4FDC-8027-59D8A160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Low CPU Utilization of Slalom Scheme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F2500-49D4-48E4-A0A0-A6BFA79EB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Low </a:t>
            </a:r>
            <a:r>
              <a:rPr lang="en-US" altLang="ko-KR" b="1" dirty="0"/>
              <a:t>CPU utilizations during the Slalom scheme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9B97E9-CF4B-4A5D-B9A4-AC681D085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4" y="1997836"/>
            <a:ext cx="4727717" cy="402115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4BFE50D-7AD4-4314-B2CB-944B66D02501}"/>
              </a:ext>
            </a:extLst>
          </p:cNvPr>
          <p:cNvSpPr/>
          <p:nvPr/>
        </p:nvSpPr>
        <p:spPr>
          <a:xfrm>
            <a:off x="6522807" y="3751829"/>
            <a:ext cx="328773" cy="18493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51D3D-AAFC-48E0-947E-B3DD60D21D76}"/>
              </a:ext>
            </a:extLst>
          </p:cNvPr>
          <p:cNvSpPr txBox="1"/>
          <p:nvPr/>
        </p:nvSpPr>
        <p:spPr>
          <a:xfrm>
            <a:off x="6851580" y="363908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CPU is idle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65CC2-872F-4AB8-86F3-5F366F88BCE0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48/51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2098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E2C65586-CB1E-4FDC-8027-59D8A16057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Split Batch Pipelining for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𝑸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b="1" dirty="0"/>
                  <a:t>and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𝑷𝑽</m:t>
                    </m:r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E2C65586-CB1E-4FDC-8027-59D8A1605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DCF2500-49D4-48E4-A0A0-A6BFA79EB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𝑸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b="1" dirty="0"/>
                  <a:t>and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𝑷𝑽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b="1" dirty="0"/>
                  <a:t>operations are not </a:t>
                </a:r>
                <a:r>
                  <a:rPr lang="en-US" altLang="ko-KR" b="1" dirty="0" err="1"/>
                  <a:t>batchable</a:t>
                </a:r>
                <a:endParaRPr lang="en-US" altLang="ko-KR" b="1" dirty="0"/>
              </a:p>
              <a:p>
                <a:endParaRPr lang="en-US" altLang="ko-KR" b="1" dirty="0"/>
              </a:p>
              <a:p>
                <a:r>
                  <a:rPr lang="en-US" altLang="ko-KR" dirty="0"/>
                  <a:t>Pipelining of encryption, decryption key generation, GPU operation, and decryption might be possible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DCF2500-49D4-48E4-A0A0-A6BFA79EB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6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D6EFDD1-8480-4FF4-865A-6BD88919E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547803"/>
            <a:ext cx="7896225" cy="2190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79DC9E-DBFF-4F40-84E7-800AD3C5AF9D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49/51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583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51EE2-5E24-4170-AC5C-28A12F1B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Privacy Preserving LLM Inference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5AA01-30F8-4A75-B7EC-93765935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LLM inference requests processed in cloud servers for large </a:t>
            </a:r>
            <a:r>
              <a:rPr lang="en-US" altLang="ko-KR" dirty="0" err="1"/>
              <a:t>computating</a:t>
            </a:r>
            <a:r>
              <a:rPr lang="en-US" altLang="ko-KR" dirty="0"/>
              <a:t> resource</a:t>
            </a:r>
          </a:p>
          <a:p>
            <a:endParaRPr lang="en-US" altLang="ko-KR" dirty="0"/>
          </a:p>
          <a:p>
            <a:r>
              <a:rPr lang="en-US" altLang="ko-KR" dirty="0"/>
              <a:t>Privacy Issue: User private information can leak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CFD2A8-4E2F-4EFE-8C96-42103EBCB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234" y="3266750"/>
            <a:ext cx="4177691" cy="29662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649CD4-AF7F-49DF-B216-F53D64AEB77E}"/>
              </a:ext>
            </a:extLst>
          </p:cNvPr>
          <p:cNvSpPr txBox="1"/>
          <p:nvPr/>
        </p:nvSpPr>
        <p:spPr>
          <a:xfrm>
            <a:off x="8473672" y="6435090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5/51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34141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56D36-D59D-42B9-85F9-77D4C3A9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KV Cache Migration Strength Control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E4AC3-6CEC-4FC6-9FD9-F9AA25EC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Keeping entire encrypted KV cache on GPU-side might</a:t>
            </a:r>
          </a:p>
          <a:p>
            <a:pPr lvl="1"/>
            <a:r>
              <a:rPr lang="en-US" altLang="ko-KR" dirty="0"/>
              <a:t>Take up GPU memory without reason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It is necessary to figure out how much of KV cache migration is appropriate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D7BDE6-B9B8-4639-A007-12FE191E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02" y="1653915"/>
            <a:ext cx="4882173" cy="1439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A46527-A221-4260-A535-6104BDBE717F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50/51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21790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65586-CB1E-4FDC-8027-59D8A160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F2500-49D4-48E4-A0A0-A6BFA79EB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LLM inference faces unique challenges regarding user privacy preservation due to its computational characteristics, making traditional methods like Slalom unusable. </a:t>
            </a:r>
          </a:p>
          <a:p>
            <a:endParaRPr lang="en-US" altLang="ko-KR" dirty="0"/>
          </a:p>
          <a:p>
            <a:r>
              <a:rPr lang="en-US" altLang="ko-KR" dirty="0"/>
              <a:t>This study proposes a modified affine cipher technique with row- and column-wisely shared secret keys</a:t>
            </a:r>
          </a:p>
          <a:p>
            <a:endParaRPr lang="en-US" altLang="ko-KR" dirty="0"/>
          </a:p>
          <a:p>
            <a:r>
              <a:rPr lang="en-US" altLang="ko-KR" dirty="0"/>
              <a:t>Our new technique led to a 33% performance improvement compared to the CPU-only version.</a:t>
            </a:r>
            <a:endParaRPr lang="en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D5284-8324-44D1-9301-04D9D59201FB}"/>
              </a:ext>
            </a:extLst>
          </p:cNvPr>
          <p:cNvSpPr txBox="1"/>
          <p:nvPr/>
        </p:nvSpPr>
        <p:spPr>
          <a:xfrm>
            <a:off x="8436001" y="6435090"/>
            <a:ext cx="5229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51/51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45329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52644-597D-427B-8910-B13FE2FC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2DB1F-3D2B-44B9-B2F9-B51E1CE8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[1] </a:t>
            </a:r>
            <a:r>
              <a:rPr lang="en-US" altLang="ko-KR" dirty="0">
                <a:hlinkClick r:id="rId2"/>
              </a:rPr>
              <a:t>https://www.techtarget.com/searchsecurity/definition/trusted-computing-base</a:t>
            </a:r>
            <a:endParaRPr lang="en-US" altLang="ko-KR" dirty="0"/>
          </a:p>
          <a:p>
            <a:r>
              <a:rPr lang="en-US" altLang="ko-KR" dirty="0"/>
              <a:t>[2] </a:t>
            </a:r>
            <a:r>
              <a:rPr lang="en-US" altLang="ko-KR" dirty="0" err="1"/>
              <a:t>SmoothQuant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https://arxiv.org/pdf/2211.10438</a:t>
            </a:r>
            <a:endParaRPr lang="en-US" altLang="ko-KR" dirty="0"/>
          </a:p>
          <a:p>
            <a:r>
              <a:rPr lang="en-US" altLang="ko-KR" dirty="0"/>
              <a:t>[3] </a:t>
            </a:r>
            <a:r>
              <a:rPr lang="en-US" altLang="ko-KR" dirty="0" err="1"/>
              <a:t>Flexgen</a:t>
            </a:r>
            <a:r>
              <a:rPr lang="en-US" altLang="ko-KR" dirty="0"/>
              <a:t>, </a:t>
            </a:r>
            <a:r>
              <a:rPr lang="en-US" altLang="ko-KR" dirty="0">
                <a:hlinkClick r:id="rId4"/>
              </a:rPr>
              <a:t>https://arxiv.org/pdf/2303.06865</a:t>
            </a:r>
            <a:endParaRPr lang="en-US" altLang="ko-KR" dirty="0"/>
          </a:p>
          <a:p>
            <a:r>
              <a:rPr lang="en-US" altLang="ko-KR" dirty="0"/>
              <a:t>[4] Slalom, https://openreview.net/pdf?id=rJVorjCcKQ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5884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2A9C9-E679-4B77-8353-BBC54376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57868-FF1E-4711-AF46-C4A17C01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59603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55477-91F0-4A65-870E-C75D42B8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Backup: Trusted Computing Base (TCB)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1515D-7118-4063-A97C-59405206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en-US" altLang="ko-KR" b="1" dirty="0"/>
              <a:t>set of HW/SW </a:t>
            </a:r>
            <a:r>
              <a:rPr lang="en-US" altLang="ko-KR" dirty="0"/>
              <a:t>in a computing system that are </a:t>
            </a:r>
            <a:r>
              <a:rPr lang="en-US" altLang="ko-KR" b="1" dirty="0"/>
              <a:t>guaranteed to behave in accordance to the system’s security policy</a:t>
            </a:r>
          </a:p>
          <a:p>
            <a:endParaRPr lang="en-US" altLang="ko-KR" dirty="0"/>
          </a:p>
          <a:p>
            <a:r>
              <a:rPr lang="en-US" altLang="ko-KR" dirty="0"/>
              <a:t>In our case</a:t>
            </a:r>
          </a:p>
          <a:p>
            <a:pPr lvl="1"/>
            <a:r>
              <a:rPr lang="en-US" altLang="ko-KR" dirty="0"/>
              <a:t>HW-side: CPU hardware package boundary</a:t>
            </a:r>
          </a:p>
          <a:p>
            <a:pPr lvl="1"/>
            <a:r>
              <a:rPr lang="en-US" altLang="ko-KR" dirty="0"/>
              <a:t>SW-side: Trusted Execution Environment (TEE) </a:t>
            </a:r>
            <a:br>
              <a:rPr lang="en-US" altLang="ko-KR" dirty="0"/>
            </a:br>
            <a:r>
              <a:rPr lang="en-US" altLang="ko-KR" dirty="0"/>
              <a:t>by Intel Scalable SGX Enclave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 other words, </a:t>
            </a:r>
            <a:r>
              <a:rPr lang="en-US" altLang="ko-KR" b="1" dirty="0"/>
              <a:t>any HW/SW in TCB provides a secure environment for operations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395656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470F7-D890-442F-8530-AE04297D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Backup: Affine Cipher (Permutation Effect)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CE9E22-8391-4105-BFCB-3A14F5FE1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7215"/>
                <a:ext cx="7886700" cy="4351338"/>
              </a:xfrm>
            </p:spPr>
            <p:txBody>
              <a:bodyPr/>
              <a:lstStyle/>
              <a:p>
                <a:r>
                  <a:rPr kumimoji="1" lang="en-US" altLang="ko-KR" dirty="0">
                    <a:sym typeface="Wingdings" panose="05000000000000000000" pitchFamily="2" charset="2"/>
                  </a:rPr>
                  <a:t>Affine Cipher has an </a:t>
                </a:r>
                <a:r>
                  <a:rPr kumimoji="1" lang="en-US" altLang="ko-KR" b="1" dirty="0">
                    <a:sym typeface="Wingdings" panose="05000000000000000000" pitchFamily="2" charset="2"/>
                  </a:rPr>
                  <a:t>effect of permutation</a:t>
                </a:r>
              </a:p>
              <a:p>
                <a:endParaRPr kumimoji="1" lang="en-US" altLang="ko-KR" b="1" dirty="0">
                  <a:sym typeface="Wingdings" panose="05000000000000000000" pitchFamily="2" charset="2"/>
                </a:endParaRPr>
              </a:p>
              <a:p>
                <a:r>
                  <a:rPr kumimoji="1" lang="en-US" altLang="ko-KR" dirty="0">
                    <a:sym typeface="Wingdings" panose="05000000000000000000" pitchFamily="2" charset="2"/>
                  </a:rPr>
                  <a:t>Each plaintext with a given pair of secret keys generates a ciphertext as if permuted </a:t>
                </a:r>
              </a:p>
              <a:p>
                <a:endParaRPr kumimoji="1" lang="en-US" altLang="ko-KR" dirty="0">
                  <a:sym typeface="Wingdings" panose="05000000000000000000" pitchFamily="2" charset="2"/>
                </a:endParaRPr>
              </a:p>
              <a:p>
                <a:r>
                  <a:rPr kumimoji="1" lang="en-US" altLang="ko-KR" dirty="0">
                    <a:sym typeface="Wingdings" panose="05000000000000000000" pitchFamily="2" charset="2"/>
                  </a:rPr>
                  <a:t>Example) suppose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=5</m:t>
                    </m:r>
                  </m:oMath>
                </a14:m>
                <a:r>
                  <a:rPr kumimoji="1" lang="en-US" altLang="ko-KR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=3</m:t>
                    </m:r>
                  </m:oMath>
                </a14:m>
                <a:r>
                  <a:rPr kumimoji="1" lang="en-US" altLang="ko-KR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=7</m:t>
                    </m:r>
                  </m:oMath>
                </a14:m>
                <a:endParaRPr kumimoji="1" lang="en-US" altLang="ko-KR" dirty="0">
                  <a:sym typeface="Wingdings" panose="05000000000000000000" pitchFamily="2" charset="2"/>
                </a:endParaRPr>
              </a:p>
              <a:p>
                <a:endParaRPr kumimoji="1" lang="en-US" altLang="ko-KR" dirty="0">
                  <a:sym typeface="Wingdings" panose="05000000000000000000" pitchFamily="2" charset="2"/>
                </a:endParaRPr>
              </a:p>
              <a:p>
                <a:pPr marL="342900" lvl="1" indent="0">
                  <a:buNone/>
                </a:pPr>
                <a:endParaRPr kumimoji="1" lang="en-US" altLang="ko-KR" dirty="0">
                  <a:sym typeface="Wingdings" panose="05000000000000000000" pitchFamily="2" charset="2"/>
                </a:endParaRPr>
              </a:p>
              <a:p>
                <a:pPr marL="342900" lvl="1" indent="0">
                  <a:buNone/>
                </a:pPr>
                <a:endParaRPr kumimoji="1" lang="en-US" altLang="ko-KR" dirty="0">
                  <a:sym typeface="Wingdings" panose="05000000000000000000" pitchFamily="2" charset="2"/>
                </a:endParaRPr>
              </a:p>
              <a:p>
                <a:pPr marL="342900" lvl="1" indent="0">
                  <a:buNone/>
                </a:pPr>
                <a:endParaRPr kumimoji="1" lang="en-US" altLang="ko-KR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CE9E22-8391-4105-BFCB-3A14F5FE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7215"/>
                <a:ext cx="7886700" cy="4351338"/>
              </a:xfrm>
              <a:blipFill>
                <a:blip r:embed="rId3"/>
                <a:stretch>
                  <a:fillRect l="-1005" t="-1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B075B1-BCD4-49E2-9805-7C8F3D6085A4}"/>
                  </a:ext>
                </a:extLst>
              </p:cNvPr>
              <p:cNvSpPr txBox="1"/>
              <p:nvPr/>
            </p:nvSpPr>
            <p:spPr>
              <a:xfrm>
                <a:off x="1321640" y="4073850"/>
                <a:ext cx="610513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={0    1    2   3    4    5    6}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B075B1-BCD4-49E2-9805-7C8F3D608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640" y="4073850"/>
                <a:ext cx="6105133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87E47DB-CEAF-4CAB-8E91-EA449E67D37A}"/>
                  </a:ext>
                </a:extLst>
              </p:cNvPr>
              <p:cNvSpPr txBox="1"/>
              <p:nvPr/>
            </p:nvSpPr>
            <p:spPr>
              <a:xfrm>
                <a:off x="1321639" y="5473644"/>
                <a:ext cx="610513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={0    1    2   3    4    5    6}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87E47DB-CEAF-4CAB-8E91-EA449E67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639" y="5473644"/>
                <a:ext cx="610513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F06A77-79D2-4907-8484-379C750B8803}"/>
                  </a:ext>
                </a:extLst>
              </p:cNvPr>
              <p:cNvSpPr txBox="1"/>
              <p:nvPr/>
            </p:nvSpPr>
            <p:spPr>
              <a:xfrm rot="1176091">
                <a:off x="3551044" y="4936934"/>
                <a:ext cx="100655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5,3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CF06A77-79D2-4907-8484-379C750B8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76091">
                <a:off x="3551044" y="4936934"/>
                <a:ext cx="1006558" cy="289182"/>
              </a:xfrm>
              <a:prstGeom prst="rect">
                <a:avLst/>
              </a:prstGeom>
              <a:blipFill>
                <a:blip r:embed="rId6"/>
                <a:stretch>
                  <a:fillRect l="-4070" r="-6977" b="-178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E1AAF86-9B9B-460E-AEF4-C6BFFC58C748}"/>
              </a:ext>
            </a:extLst>
          </p:cNvPr>
          <p:cNvCxnSpPr>
            <a:cxnSpLocks/>
          </p:cNvCxnSpPr>
          <p:nvPr/>
        </p:nvCxnSpPr>
        <p:spPr>
          <a:xfrm rot="21381548">
            <a:off x="2743200" y="4689403"/>
            <a:ext cx="2013735" cy="89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C4C0B69-27D0-48E7-AF28-67F4AAA127AB}"/>
              </a:ext>
            </a:extLst>
          </p:cNvPr>
          <p:cNvCxnSpPr>
            <a:cxnSpLocks/>
          </p:cNvCxnSpPr>
          <p:nvPr/>
        </p:nvCxnSpPr>
        <p:spPr>
          <a:xfrm>
            <a:off x="3452117" y="4739974"/>
            <a:ext cx="0" cy="84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3DD212-2F5F-4836-8A42-68019EC3BDE8}"/>
                  </a:ext>
                </a:extLst>
              </p:cNvPr>
              <p:cNvSpPr txBox="1"/>
              <p:nvPr/>
            </p:nvSpPr>
            <p:spPr>
              <a:xfrm>
                <a:off x="2445559" y="5069387"/>
                <a:ext cx="100655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5,3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3DD212-2F5F-4836-8A42-68019EC3B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559" y="5069387"/>
                <a:ext cx="1006558" cy="289182"/>
              </a:xfrm>
              <a:prstGeom prst="rect">
                <a:avLst/>
              </a:prstGeom>
              <a:blipFill>
                <a:blip r:embed="rId7"/>
                <a:stretch>
                  <a:fillRect l="-4242" t="-2128" r="-7879" b="-319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193284-115F-482A-8200-B352158BA0AB}"/>
              </a:ext>
            </a:extLst>
          </p:cNvPr>
          <p:cNvCxnSpPr/>
          <p:nvPr/>
        </p:nvCxnSpPr>
        <p:spPr>
          <a:xfrm>
            <a:off x="4181582" y="4689403"/>
            <a:ext cx="2815119" cy="89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476AB83-2EC8-4E24-A60B-DBD7723707DA}"/>
              </a:ext>
            </a:extLst>
          </p:cNvPr>
          <p:cNvCxnSpPr>
            <a:cxnSpLocks/>
          </p:cNvCxnSpPr>
          <p:nvPr/>
        </p:nvCxnSpPr>
        <p:spPr>
          <a:xfrm>
            <a:off x="4783471" y="4689403"/>
            <a:ext cx="729464" cy="89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F3CD969-88BA-411A-B07E-917872CC473E}"/>
              </a:ext>
            </a:extLst>
          </p:cNvPr>
          <p:cNvCxnSpPr>
            <a:cxnSpLocks/>
          </p:cNvCxnSpPr>
          <p:nvPr/>
        </p:nvCxnSpPr>
        <p:spPr>
          <a:xfrm flipH="1">
            <a:off x="4181581" y="4689403"/>
            <a:ext cx="1343773" cy="89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D129D54-1E68-44B2-A6B5-042887357E44}"/>
              </a:ext>
            </a:extLst>
          </p:cNvPr>
          <p:cNvCxnSpPr>
            <a:cxnSpLocks/>
          </p:cNvCxnSpPr>
          <p:nvPr/>
        </p:nvCxnSpPr>
        <p:spPr>
          <a:xfrm flipH="1">
            <a:off x="2874668" y="4689403"/>
            <a:ext cx="3343676" cy="89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C0810E2-A4C5-4509-830E-E53D60E12DA3}"/>
              </a:ext>
            </a:extLst>
          </p:cNvPr>
          <p:cNvCxnSpPr>
            <a:cxnSpLocks/>
          </p:cNvCxnSpPr>
          <p:nvPr/>
        </p:nvCxnSpPr>
        <p:spPr>
          <a:xfrm flipH="1">
            <a:off x="6243964" y="4676943"/>
            <a:ext cx="667370" cy="91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017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470F7-D890-442F-8530-AE04297D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Backup: Affine Cipher (Example)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CE9E22-8391-4105-BFCB-3A14F5FE1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7215"/>
                <a:ext cx="7886700" cy="4351338"/>
              </a:xfrm>
            </p:spPr>
            <p:txBody>
              <a:bodyPr/>
              <a:lstStyle/>
              <a:p>
                <a:r>
                  <a:rPr kumimoji="1" lang="en-US" altLang="ko-KR" dirty="0">
                    <a:sym typeface="Wingdings" panose="05000000000000000000" pitchFamily="2" charset="2"/>
                  </a:rPr>
                  <a:t>Encryption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𝐶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𝐸𝑛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𝑎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∗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𝑏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(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𝑚𝑜𝑑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kumimoji="1" lang="en-US" altLang="ko-KR" dirty="0">
                  <a:sym typeface="Wingdings" panose="05000000000000000000" pitchFamily="2" charset="2"/>
                </a:endParaRPr>
              </a:p>
              <a:p>
                <a:r>
                  <a:rPr kumimoji="1" lang="en-US" altLang="ko-KR" dirty="0">
                    <a:sym typeface="Wingdings" panose="05000000000000000000" pitchFamily="2" charset="2"/>
                  </a:rPr>
                  <a:t>Decryption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1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r>
                        <a:rPr kumimoji="1" lang="en-US" altLang="ko-KR" sz="21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kumimoji="1" lang="en-US" altLang="ko-KR" sz="21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𝐷𝑒</m:t>
                      </m:r>
                      <m:sSub>
                        <m:sSubPr>
                          <m:ctrlPr>
                            <a:rPr kumimoji="1" lang="en-US" altLang="ko-KR" sz="21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kumimoji="1" lang="en-US" altLang="ko-KR" sz="21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sz="21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r>
                            <a:rPr kumimoji="1" lang="en-US" altLang="ko-KR" sz="21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kumimoji="1" lang="en-US" altLang="ko-KR" sz="21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sz="21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kumimoji="1" lang="en-US" altLang="ko-KR" sz="21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𝐶</m:t>
                          </m:r>
                        </m:e>
                      </m:d>
                      <m:r>
                        <a:rPr kumimoji="1" lang="en-US" altLang="ko-KR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≡</m:t>
                      </m:r>
                      <m:sSup>
                        <m:sSupPr>
                          <m:ctrlPr>
                            <a:rPr kumimoji="1" lang="en-US" altLang="ko-KR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kumimoji="1" lang="en-US" altLang="ko-KR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ko-KR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∗(</m:t>
                      </m:r>
                      <m:r>
                        <a:rPr kumimoji="1" lang="en-US" altLang="ko-KR" sz="21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𝐶</m:t>
                      </m:r>
                      <m:r>
                        <a:rPr kumimoji="1" lang="en-US" altLang="ko-KR" sz="21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kumimoji="1" lang="en-US" altLang="ko-KR" sz="21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𝑏</m:t>
                      </m:r>
                      <m:r>
                        <a:rPr kumimoji="1" lang="en-US" altLang="ko-KR" sz="21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 (</m:t>
                      </m:r>
                      <m:r>
                        <a:rPr kumimoji="1" lang="en-US" altLang="ko-KR" sz="21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𝑚𝑜𝑑</m:t>
                      </m:r>
                      <m:r>
                        <a:rPr kumimoji="1" lang="en-US" altLang="ko-KR" sz="21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kumimoji="1" lang="en-US" altLang="ko-KR" sz="21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</m:t>
                      </m:r>
                      <m:r>
                        <a:rPr kumimoji="1" lang="en-US" altLang="ko-KR" sz="21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kumimoji="1" lang="en-US" altLang="ko-KR" sz="2100" dirty="0">
                  <a:sym typeface="Wingdings" panose="05000000000000000000" pitchFamily="2" charset="2"/>
                </a:endParaRPr>
              </a:p>
              <a:p>
                <a:endParaRPr kumimoji="1" lang="en-US" altLang="ko-KR" dirty="0">
                  <a:sym typeface="Wingdings" panose="05000000000000000000" pitchFamily="2" charset="2"/>
                </a:endParaRPr>
              </a:p>
              <a:p>
                <a:r>
                  <a:rPr kumimoji="1" lang="en-US" altLang="ko-KR" dirty="0">
                    <a:sym typeface="Wingdings" panose="05000000000000000000" pitchFamily="2" charset="2"/>
                  </a:rPr>
                  <a:t>Example) suppose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=2</m:t>
                    </m:r>
                  </m:oMath>
                </a14:m>
                <a:r>
                  <a:rPr kumimoji="1" lang="en-US" altLang="ko-KR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=5</m:t>
                    </m:r>
                  </m:oMath>
                </a14:m>
                <a:r>
                  <a:rPr kumimoji="1" lang="en-US" altLang="ko-KR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=3</m:t>
                    </m:r>
                  </m:oMath>
                </a14:m>
                <a:r>
                  <a:rPr kumimoji="1" lang="en-US" altLang="ko-KR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=7</m:t>
                    </m:r>
                  </m:oMath>
                </a14:m>
                <a:endParaRPr kumimoji="1" lang="en-US" altLang="ko-KR" dirty="0">
                  <a:sym typeface="Wingdings" panose="05000000000000000000" pitchFamily="2" charset="2"/>
                </a:endParaRPr>
              </a:p>
              <a:p>
                <a:pPr marL="342900" lvl="1" indent="0">
                  <a:buNone/>
                </a:pPr>
                <a:endParaRPr kumimoji="1" lang="en-US" altLang="ko-KR" dirty="0">
                  <a:sym typeface="Wingdings" panose="05000000000000000000" pitchFamily="2" charset="2"/>
                </a:endParaRPr>
              </a:p>
              <a:p>
                <a:pPr marL="342900" lvl="1" indent="0">
                  <a:buNone/>
                </a:pPr>
                <a:endParaRPr kumimoji="1" lang="en-US" altLang="ko-KR" dirty="0">
                  <a:sym typeface="Wingdings" panose="05000000000000000000" pitchFamily="2" charset="2"/>
                </a:endParaRPr>
              </a:p>
              <a:p>
                <a:pPr marL="342900" lvl="1" indent="0">
                  <a:buNone/>
                </a:pPr>
                <a:endParaRPr kumimoji="1" lang="en-US" altLang="ko-KR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CE9E22-8391-4105-BFCB-3A14F5FE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7215"/>
                <a:ext cx="7886700" cy="4351338"/>
              </a:xfrm>
              <a:blipFill>
                <a:blip r:embed="rId3"/>
                <a:stretch>
                  <a:fillRect l="-1005" t="-1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C3328CB-5105-4DD7-B3C8-D0723E9C82E4}"/>
                  </a:ext>
                </a:extLst>
              </p:cNvPr>
              <p:cNvSpPr/>
              <p:nvPr/>
            </p:nvSpPr>
            <p:spPr>
              <a:xfrm>
                <a:off x="879437" y="5764221"/>
                <a:ext cx="3441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=6≡2∗5+3=13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7)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C3328CB-5105-4DD7-B3C8-D0723E9C82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37" y="5764221"/>
                <a:ext cx="3441775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8DAB2F-0B51-4C63-9C23-2DD8DF81DF45}"/>
                  </a:ext>
                </a:extLst>
              </p:cNvPr>
              <p:cNvSpPr txBox="1"/>
              <p:nvPr/>
            </p:nvSpPr>
            <p:spPr>
              <a:xfrm>
                <a:off x="5049177" y="5810387"/>
                <a:ext cx="332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=2≡3∗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6−3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=9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7)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8DAB2F-0B51-4C63-9C23-2DD8DF81D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177" y="5810387"/>
                <a:ext cx="3320781" cy="276999"/>
              </a:xfrm>
              <a:prstGeom prst="rect">
                <a:avLst/>
              </a:prstGeom>
              <a:blipFill>
                <a:blip r:embed="rId5"/>
                <a:stretch>
                  <a:fillRect l="-917" r="-1835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AB3EED2-BDC7-4B36-A195-D76E22A4A2E6}"/>
              </a:ext>
            </a:extLst>
          </p:cNvPr>
          <p:cNvSpPr txBox="1"/>
          <p:nvPr/>
        </p:nvSpPr>
        <p:spPr>
          <a:xfrm>
            <a:off x="1962971" y="373975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Encryption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20B91-66C5-483B-BDDC-9C5BACE044BA}"/>
              </a:ext>
            </a:extLst>
          </p:cNvPr>
          <p:cNvSpPr txBox="1"/>
          <p:nvPr/>
        </p:nvSpPr>
        <p:spPr>
          <a:xfrm>
            <a:off x="5906322" y="373975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Decryption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B5DC6F4-2E29-4973-9CD3-9D939AFC861B}"/>
              </a:ext>
            </a:extLst>
          </p:cNvPr>
          <p:cNvCxnSpPr/>
          <p:nvPr/>
        </p:nvCxnSpPr>
        <p:spPr>
          <a:xfrm flipV="1">
            <a:off x="4572000" y="3791164"/>
            <a:ext cx="0" cy="2393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801EC69D-BD5A-4D8B-8BCD-80B41C6B5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067" y="4627919"/>
            <a:ext cx="1434513" cy="7136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A96ABEB-1C4F-4C28-B197-2B5910007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9840" y="4631331"/>
            <a:ext cx="1427328" cy="713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835BF7-67E6-456B-B881-14D7AC2883F0}"/>
                  </a:ext>
                </a:extLst>
              </p:cNvPr>
              <p:cNvSpPr txBox="1"/>
              <p:nvPr/>
            </p:nvSpPr>
            <p:spPr>
              <a:xfrm>
                <a:off x="872087" y="4627919"/>
                <a:ext cx="642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835BF7-67E6-456B-B881-14D7AC288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87" y="4627919"/>
                <a:ext cx="642035" cy="276999"/>
              </a:xfrm>
              <a:prstGeom prst="rect">
                <a:avLst/>
              </a:prstGeom>
              <a:blipFill>
                <a:blip r:embed="rId8"/>
                <a:stretch>
                  <a:fillRect l="-6667" r="-8571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88A1211-C017-4452-995A-58DDCFD4AA22}"/>
              </a:ext>
            </a:extLst>
          </p:cNvPr>
          <p:cNvCxnSpPr>
            <a:cxnSpLocks/>
          </p:cNvCxnSpPr>
          <p:nvPr/>
        </p:nvCxnSpPr>
        <p:spPr>
          <a:xfrm>
            <a:off x="1565945" y="4766418"/>
            <a:ext cx="157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7D9927F-E7BD-4239-88EA-BD2B20548376}"/>
              </a:ext>
            </a:extLst>
          </p:cNvPr>
          <p:cNvCxnSpPr>
            <a:cxnSpLocks/>
          </p:cNvCxnSpPr>
          <p:nvPr/>
        </p:nvCxnSpPr>
        <p:spPr>
          <a:xfrm flipV="1">
            <a:off x="3416825" y="5196222"/>
            <a:ext cx="1515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4CD62F-DFAA-4D24-B440-3E6F8239CE43}"/>
                  </a:ext>
                </a:extLst>
              </p:cNvPr>
              <p:cNvSpPr txBox="1"/>
              <p:nvPr/>
            </p:nvSpPr>
            <p:spPr>
              <a:xfrm>
                <a:off x="3628934" y="5064584"/>
                <a:ext cx="6417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4CD62F-DFAA-4D24-B440-3E6F8239C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934" y="5064584"/>
                <a:ext cx="641714" cy="276999"/>
              </a:xfrm>
              <a:prstGeom prst="rect">
                <a:avLst/>
              </a:prstGeom>
              <a:blipFill>
                <a:blip r:embed="rId9"/>
                <a:stretch>
                  <a:fillRect l="-6604" r="-7547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EA090F-E2B6-44B0-A68B-CB428CF27FBF}"/>
                  </a:ext>
                </a:extLst>
              </p:cNvPr>
              <p:cNvSpPr txBox="1"/>
              <p:nvPr/>
            </p:nvSpPr>
            <p:spPr>
              <a:xfrm>
                <a:off x="4968397" y="4627918"/>
                <a:ext cx="6417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EA090F-E2B6-44B0-A68B-CB428CF2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397" y="4627918"/>
                <a:ext cx="641714" cy="276999"/>
              </a:xfrm>
              <a:prstGeom prst="rect">
                <a:avLst/>
              </a:prstGeom>
              <a:blipFill>
                <a:blip r:embed="rId10"/>
                <a:stretch>
                  <a:fillRect l="-6667" r="-8571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60AB9E-9ADF-4986-A53D-5B04AE67EF24}"/>
                  </a:ext>
                </a:extLst>
              </p:cNvPr>
              <p:cNvSpPr txBox="1"/>
              <p:nvPr/>
            </p:nvSpPr>
            <p:spPr>
              <a:xfrm>
                <a:off x="7478353" y="5057722"/>
                <a:ext cx="642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60AB9E-9ADF-4986-A53D-5B04AE67E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353" y="5057722"/>
                <a:ext cx="642035" cy="276999"/>
              </a:xfrm>
              <a:prstGeom prst="rect">
                <a:avLst/>
              </a:prstGeom>
              <a:blipFill>
                <a:blip r:embed="rId11"/>
                <a:stretch>
                  <a:fillRect l="-7619" r="-7619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9DDE2E-14A5-4AF7-8526-BE0D050E62E6}"/>
              </a:ext>
            </a:extLst>
          </p:cNvPr>
          <p:cNvCxnSpPr>
            <a:cxnSpLocks/>
          </p:cNvCxnSpPr>
          <p:nvPr/>
        </p:nvCxnSpPr>
        <p:spPr>
          <a:xfrm>
            <a:off x="5620385" y="4776692"/>
            <a:ext cx="143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4866C4B-FE87-47A1-9F8F-21EF0C2ADE18}"/>
              </a:ext>
            </a:extLst>
          </p:cNvPr>
          <p:cNvCxnSpPr>
            <a:cxnSpLocks/>
          </p:cNvCxnSpPr>
          <p:nvPr/>
        </p:nvCxnSpPr>
        <p:spPr>
          <a:xfrm>
            <a:off x="7314388" y="5203083"/>
            <a:ext cx="143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858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7" grpId="0"/>
      <p:bldP spid="21" grpId="0"/>
      <p:bldP spid="26" grpId="0"/>
      <p:bldP spid="2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6A00C-457B-438F-9D0B-CD765988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Backup: Integer quantized Large Language Model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F0E98-1B67-482C-A601-32B4C4A55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applying number theory-based cryptography, datatype of input activation needs to be </a:t>
            </a:r>
            <a:r>
              <a:rPr lang="en-US" altLang="ko-KR" b="1" dirty="0"/>
              <a:t>integer</a:t>
            </a:r>
          </a:p>
          <a:p>
            <a:r>
              <a:rPr lang="en-US" altLang="ko-KR" b="1" dirty="0" err="1"/>
              <a:t>SmoothQuant</a:t>
            </a:r>
            <a:r>
              <a:rPr lang="en-US" altLang="ko-KR" b="1" dirty="0"/>
              <a:t> (ICML 23)</a:t>
            </a:r>
          </a:p>
          <a:p>
            <a:pPr lvl="1"/>
            <a:r>
              <a:rPr lang="en-US" altLang="ko-KR" dirty="0"/>
              <a:t>First work to </a:t>
            </a:r>
            <a:r>
              <a:rPr lang="en-US" altLang="ko-KR" b="1" dirty="0"/>
              <a:t>quantize input activation into 8-bit integer </a:t>
            </a:r>
            <a:r>
              <a:rPr lang="en-US" altLang="ko-KR" dirty="0"/>
              <a:t>by migrating the effect of input outliers to model weights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524C3E-92BF-4938-AC9B-3304E0A75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124" y="3166313"/>
            <a:ext cx="6061752" cy="30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4535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96E93-119F-4285-8161-8AEBF3A2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Backup: Reusability of Decryption Key Factors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D58005-9017-4EE2-8E6B-912F59A80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7215"/>
                <a:ext cx="7886700" cy="49622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Returned result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sum of intended result and decryption key factors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Row-wisely shared</a:t>
                </a:r>
                <a:br>
                  <a:rPr lang="en-US" altLang="ko-KR" dirty="0"/>
                </a:br>
                <a:r>
                  <a:rPr lang="en-US" altLang="ko-KR" dirty="0"/>
                  <a:t>decryption key factors</a:t>
                </a:r>
                <a:br>
                  <a:rPr lang="en-US" altLang="ko-KR" dirty="0"/>
                </a:br>
                <a:r>
                  <a:rPr lang="en-US" altLang="ko-KR" dirty="0"/>
                  <a:t>exist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Column-wisely shared</a:t>
                </a:r>
                <a:br>
                  <a:rPr lang="en-US" altLang="ko-KR" dirty="0"/>
                </a:br>
                <a:r>
                  <a:rPr lang="en-US" altLang="ko-KR" dirty="0"/>
                  <a:t>decryption key factors</a:t>
                </a:r>
                <a:br>
                  <a:rPr lang="en-US" altLang="ko-KR" dirty="0"/>
                </a:br>
                <a:r>
                  <a:rPr lang="en-US" altLang="ko-KR" dirty="0"/>
                  <a:t>exist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Globally shared and</a:t>
                </a:r>
                <a:br>
                  <a:rPr lang="en-US" altLang="ko-KR" dirty="0"/>
                </a:br>
                <a:r>
                  <a:rPr lang="en-US" altLang="ko-KR" dirty="0"/>
                  <a:t>precomputable </a:t>
                </a:r>
                <a:br>
                  <a:rPr lang="en-US" altLang="ko-KR" dirty="0"/>
                </a:br>
                <a:r>
                  <a:rPr lang="en-US" altLang="ko-KR" dirty="0"/>
                  <a:t>decryption key exist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D58005-9017-4EE2-8E6B-912F59A80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7215"/>
                <a:ext cx="7886700" cy="4962214"/>
              </a:xfrm>
              <a:blipFill>
                <a:blip r:embed="rId3"/>
                <a:stretch>
                  <a:fillRect l="-1005" t="-2211" r="-7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C171379-402D-489B-9339-350C02977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010" y="1692652"/>
            <a:ext cx="4661314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646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6D982-6DB1-4DA2-AE8E-B7904E85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Backup: Row-wisely Shared Decryption Factors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927105-305E-48EC-BDAC-0A3D5AFA2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1253714"/>
            <a:ext cx="53244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033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8D127-DACE-419D-9B38-9DAA8122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05FD4-79F9-42FB-BCE5-99631375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ko-KR" dirty="0"/>
              <a:t>Background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Thesis Statement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Design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Evaluation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Future Work</a:t>
            </a:r>
          </a:p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Conclusion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BF52A-2A82-4CC8-B1AA-699E2A911ACA}"/>
              </a:ext>
            </a:extLst>
          </p:cNvPr>
          <p:cNvSpPr txBox="1"/>
          <p:nvPr/>
        </p:nvSpPr>
        <p:spPr>
          <a:xfrm>
            <a:off x="8473672" y="6435090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6/51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54912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6D982-6DB1-4DA2-AE8E-B7904E85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Backup: Column-wisely Shared Decryption Factors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7B8F16-D09D-49E8-A369-3DB98B1D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198331"/>
            <a:ext cx="53721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6961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6D982-6DB1-4DA2-AE8E-B7904E85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Backup: Globally Shared Decryption Factors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5F6706-AAA6-4296-8E6C-033057602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355" y="1247698"/>
            <a:ext cx="3641289" cy="463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44323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16840-F9BC-43B4-901F-F796FE38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Backup: Computing Multiplicative Key Inverse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13AB387-A374-45C5-98FE-F78CBE412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𝑓𝑎𝑐𝑡𝑜𝑟𝑠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13AB387-A374-45C5-98FE-F78CBE412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2588EF5-773F-418D-85FD-A90A2CAE8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5" y="1387215"/>
            <a:ext cx="4515480" cy="3096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DC90EE-FC94-4F3A-BC66-CBA1F8F1A559}"/>
              </a:ext>
            </a:extLst>
          </p:cNvPr>
          <p:cNvSpPr txBox="1"/>
          <p:nvPr/>
        </p:nvSpPr>
        <p:spPr>
          <a:xfrm>
            <a:off x="3647326" y="528611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desired output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B9E1AF-1B20-4CA1-8F95-CBEED85A9364}"/>
              </a:ext>
            </a:extLst>
          </p:cNvPr>
          <p:cNvSpPr/>
          <p:nvPr/>
        </p:nvSpPr>
        <p:spPr>
          <a:xfrm>
            <a:off x="3544584" y="1479479"/>
            <a:ext cx="1602565" cy="15103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A6E63E-A6E4-4957-89C8-4038198E080E}"/>
              </a:ext>
            </a:extLst>
          </p:cNvPr>
          <p:cNvSpPr/>
          <p:nvPr/>
        </p:nvSpPr>
        <p:spPr>
          <a:xfrm>
            <a:off x="840768" y="4715634"/>
            <a:ext cx="7286090" cy="10229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FBF9DA-3FA8-4E95-84C7-74A729377FF4}"/>
              </a:ext>
            </a:extLst>
          </p:cNvPr>
          <p:cNvCxnSpPr/>
          <p:nvPr/>
        </p:nvCxnSpPr>
        <p:spPr>
          <a:xfrm flipH="1">
            <a:off x="840768" y="3010328"/>
            <a:ext cx="2693542" cy="17053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9A145A-B078-4ED0-AC00-4E67AD9CEA6E}"/>
              </a:ext>
            </a:extLst>
          </p:cNvPr>
          <p:cNvCxnSpPr>
            <a:cxnSpLocks/>
          </p:cNvCxnSpPr>
          <p:nvPr/>
        </p:nvCxnSpPr>
        <p:spPr>
          <a:xfrm>
            <a:off x="5147150" y="2989780"/>
            <a:ext cx="2979708" cy="17053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56512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C947B-FC1B-406B-A235-72D09BC6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Backup: One-time pad (OTP) for Perfect Secrecy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A0446BB-B3B0-430E-B9B8-2F6C6A8E74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7214"/>
                <a:ext cx="7886700" cy="515742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With OTP encryption, attackers cannot deduce original plaintext from exposed ciphertext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Example)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0,1,2</m:t>
                        </m:r>
                      </m:e>
                    </m:d>
                  </m:oMath>
                </a14:m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b="0" dirty="0"/>
              </a:p>
              <a:p>
                <a:endParaRPr lang="en-US" altLang="ko-KR" dirty="0"/>
              </a:p>
              <a:p>
                <a:endParaRPr lang="en-US" altLang="ko-KR" b="0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A0446BB-B3B0-430E-B9B8-2F6C6A8E74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7214"/>
                <a:ext cx="7886700" cy="5157423"/>
              </a:xfrm>
              <a:blipFill>
                <a:blip r:embed="rId3"/>
                <a:stretch>
                  <a:fillRect l="-965" t="-1720" r="-1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3BF3B0-06AF-42CC-8407-D8D52C47D0E5}"/>
                  </a:ext>
                </a:extLst>
              </p:cNvPr>
              <p:cNvSpPr txBox="1"/>
              <p:nvPr/>
            </p:nvSpPr>
            <p:spPr>
              <a:xfrm>
                <a:off x="4521965" y="3502743"/>
                <a:ext cx="147091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3BF3B0-06AF-42CC-8407-D8D52C47D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965" y="3502743"/>
                <a:ext cx="1470915" cy="289182"/>
              </a:xfrm>
              <a:prstGeom prst="rect">
                <a:avLst/>
              </a:prstGeom>
              <a:blipFill>
                <a:blip r:embed="rId4"/>
                <a:stretch>
                  <a:fillRect l="-3448" t="-4348" r="-5172" b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E36700-B6A4-48A9-981E-17125B25B19E}"/>
                  </a:ext>
                </a:extLst>
              </p:cNvPr>
              <p:cNvSpPr txBox="1"/>
              <p:nvPr/>
            </p:nvSpPr>
            <p:spPr>
              <a:xfrm>
                <a:off x="4521965" y="3893347"/>
                <a:ext cx="147623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E36700-B6A4-48A9-981E-17125B25B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965" y="3893347"/>
                <a:ext cx="1476237" cy="289182"/>
              </a:xfrm>
              <a:prstGeom prst="rect">
                <a:avLst/>
              </a:prstGeom>
              <a:blipFill>
                <a:blip r:embed="rId5"/>
                <a:stretch>
                  <a:fillRect l="-3419" r="-5128" b="-29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D0F9AB-6C06-431A-9244-39C9ABDA47E6}"/>
                  </a:ext>
                </a:extLst>
              </p:cNvPr>
              <p:cNvSpPr txBox="1"/>
              <p:nvPr/>
            </p:nvSpPr>
            <p:spPr>
              <a:xfrm>
                <a:off x="4521965" y="4274980"/>
                <a:ext cx="147091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D0F9AB-6C06-431A-9244-39C9ABDA4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965" y="4274980"/>
                <a:ext cx="1470915" cy="289182"/>
              </a:xfrm>
              <a:prstGeom prst="rect">
                <a:avLst/>
              </a:prstGeom>
              <a:blipFill>
                <a:blip r:embed="rId6"/>
                <a:stretch>
                  <a:fillRect l="-3448" r="-5172" b="-29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1E22B9-F88D-4989-AE6D-7734B50C61D7}"/>
                  </a:ext>
                </a:extLst>
              </p:cNvPr>
              <p:cNvSpPr txBox="1"/>
              <p:nvPr/>
            </p:nvSpPr>
            <p:spPr>
              <a:xfrm>
                <a:off x="4516643" y="4662394"/>
                <a:ext cx="147623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1E22B9-F88D-4989-AE6D-7734B50C6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643" y="4662394"/>
                <a:ext cx="1476237" cy="289182"/>
              </a:xfrm>
              <a:prstGeom prst="rect">
                <a:avLst/>
              </a:prstGeom>
              <a:blipFill>
                <a:blip r:embed="rId7"/>
                <a:stretch>
                  <a:fillRect l="-2564" t="-4348" r="-5128" b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8E4731-691C-44E3-A1A0-C0106A0A9245}"/>
                  </a:ext>
                </a:extLst>
              </p:cNvPr>
              <p:cNvSpPr txBox="1"/>
              <p:nvPr/>
            </p:nvSpPr>
            <p:spPr>
              <a:xfrm>
                <a:off x="4521965" y="5040482"/>
                <a:ext cx="147091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8E4731-691C-44E3-A1A0-C0106A0A9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965" y="5040482"/>
                <a:ext cx="1470915" cy="289182"/>
              </a:xfrm>
              <a:prstGeom prst="rect">
                <a:avLst/>
              </a:prstGeom>
              <a:blipFill>
                <a:blip r:embed="rId8"/>
                <a:stretch>
                  <a:fillRect l="-3448" r="-5172" b="-29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B483C1-1C92-454A-AF89-236855A7D4FA}"/>
                  </a:ext>
                </a:extLst>
              </p:cNvPr>
              <p:cNvSpPr txBox="1"/>
              <p:nvPr/>
            </p:nvSpPr>
            <p:spPr>
              <a:xfrm>
                <a:off x="4516643" y="5428097"/>
                <a:ext cx="147623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B483C1-1C92-454A-AF89-236855A7D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643" y="5428097"/>
                <a:ext cx="1476237" cy="289182"/>
              </a:xfrm>
              <a:prstGeom prst="rect">
                <a:avLst/>
              </a:prstGeom>
              <a:blipFill>
                <a:blip r:embed="rId9"/>
                <a:stretch>
                  <a:fillRect l="-2564" t="-4167" r="-5128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2997324-C15F-496E-9B63-E4C9BE4E7442}"/>
              </a:ext>
            </a:extLst>
          </p:cNvPr>
          <p:cNvCxnSpPr/>
          <p:nvPr/>
        </p:nvCxnSpPr>
        <p:spPr>
          <a:xfrm>
            <a:off x="6181242" y="3647334"/>
            <a:ext cx="500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3F351A-40DE-4C4D-ADEC-0F40605299FF}"/>
                  </a:ext>
                </a:extLst>
              </p:cNvPr>
              <p:cNvSpPr txBox="1"/>
              <p:nvPr/>
            </p:nvSpPr>
            <p:spPr>
              <a:xfrm>
                <a:off x="6836430" y="3494112"/>
                <a:ext cx="6417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3F351A-40DE-4C4D-ADEC-0F4060529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430" y="3494112"/>
                <a:ext cx="641714" cy="276999"/>
              </a:xfrm>
              <a:prstGeom prst="rect">
                <a:avLst/>
              </a:prstGeom>
              <a:blipFill>
                <a:blip r:embed="rId10"/>
                <a:stretch>
                  <a:fillRect l="-7843" r="-7843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DD662C7-5FBB-4F27-8B5E-EBCAAC9F2FC6}"/>
              </a:ext>
            </a:extLst>
          </p:cNvPr>
          <p:cNvCxnSpPr/>
          <p:nvPr/>
        </p:nvCxnSpPr>
        <p:spPr>
          <a:xfrm>
            <a:off x="6181242" y="4046569"/>
            <a:ext cx="500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189718-D4DB-4345-84B8-F7AAB5F67B77}"/>
                  </a:ext>
                </a:extLst>
              </p:cNvPr>
              <p:cNvSpPr txBox="1"/>
              <p:nvPr/>
            </p:nvSpPr>
            <p:spPr>
              <a:xfrm>
                <a:off x="6836430" y="3893347"/>
                <a:ext cx="6417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189718-D4DB-4345-84B8-F7AAB5F67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430" y="3893347"/>
                <a:ext cx="641714" cy="276999"/>
              </a:xfrm>
              <a:prstGeom prst="rect">
                <a:avLst/>
              </a:prstGeom>
              <a:blipFill>
                <a:blip r:embed="rId11"/>
                <a:stretch>
                  <a:fillRect l="-7843" r="-7843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F884F5E-253D-45F2-B27F-746539EE6B01}"/>
              </a:ext>
            </a:extLst>
          </p:cNvPr>
          <p:cNvCxnSpPr/>
          <p:nvPr/>
        </p:nvCxnSpPr>
        <p:spPr>
          <a:xfrm>
            <a:off x="6181242" y="4416036"/>
            <a:ext cx="500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477AFDF-6F2D-4FA4-AA61-FA6DA3E4062B}"/>
                  </a:ext>
                </a:extLst>
              </p:cNvPr>
              <p:cNvSpPr txBox="1"/>
              <p:nvPr/>
            </p:nvSpPr>
            <p:spPr>
              <a:xfrm>
                <a:off x="6836430" y="4262814"/>
                <a:ext cx="6417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477AFDF-6F2D-4FA4-AA61-FA6DA3E40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430" y="4262814"/>
                <a:ext cx="641714" cy="276999"/>
              </a:xfrm>
              <a:prstGeom prst="rect">
                <a:avLst/>
              </a:prstGeom>
              <a:blipFill>
                <a:blip r:embed="rId11"/>
                <a:stretch>
                  <a:fillRect l="-7843" r="-7843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FC69910-72CA-405F-9BC1-CFA0455CC0B0}"/>
              </a:ext>
            </a:extLst>
          </p:cNvPr>
          <p:cNvCxnSpPr/>
          <p:nvPr/>
        </p:nvCxnSpPr>
        <p:spPr>
          <a:xfrm>
            <a:off x="6181242" y="4788017"/>
            <a:ext cx="500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B9FA95-4198-4F41-BFF9-233D12FE72C6}"/>
                  </a:ext>
                </a:extLst>
              </p:cNvPr>
              <p:cNvSpPr txBox="1"/>
              <p:nvPr/>
            </p:nvSpPr>
            <p:spPr>
              <a:xfrm>
                <a:off x="6836430" y="4634795"/>
                <a:ext cx="6417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B9FA95-4198-4F41-BFF9-233D12FE7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430" y="4634795"/>
                <a:ext cx="641714" cy="276999"/>
              </a:xfrm>
              <a:prstGeom prst="rect">
                <a:avLst/>
              </a:prstGeom>
              <a:blipFill>
                <a:blip r:embed="rId12"/>
                <a:stretch>
                  <a:fillRect l="-7843" r="-7843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B62DEE4-DEAE-4AB7-920D-76D3EB11BFC2}"/>
              </a:ext>
            </a:extLst>
          </p:cNvPr>
          <p:cNvCxnSpPr/>
          <p:nvPr/>
        </p:nvCxnSpPr>
        <p:spPr>
          <a:xfrm>
            <a:off x="6181242" y="5161052"/>
            <a:ext cx="500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1208A7-4C0F-42BE-A1CF-A3AC5A07977F}"/>
                  </a:ext>
                </a:extLst>
              </p:cNvPr>
              <p:cNvSpPr txBox="1"/>
              <p:nvPr/>
            </p:nvSpPr>
            <p:spPr>
              <a:xfrm>
                <a:off x="6836430" y="5007830"/>
                <a:ext cx="6417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1208A7-4C0F-42BE-A1CF-A3AC5A079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430" y="5007830"/>
                <a:ext cx="641714" cy="276999"/>
              </a:xfrm>
              <a:prstGeom prst="rect">
                <a:avLst/>
              </a:prstGeom>
              <a:blipFill>
                <a:blip r:embed="rId10"/>
                <a:stretch>
                  <a:fillRect l="-7843" r="-7843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27D1DE8-267C-4438-9B62-D7AF30568FBC}"/>
              </a:ext>
            </a:extLst>
          </p:cNvPr>
          <p:cNvCxnSpPr/>
          <p:nvPr/>
        </p:nvCxnSpPr>
        <p:spPr>
          <a:xfrm>
            <a:off x="6181242" y="5545150"/>
            <a:ext cx="500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D2337C-8AF4-4741-8040-C71CCF3CB65B}"/>
                  </a:ext>
                </a:extLst>
              </p:cNvPr>
              <p:cNvSpPr txBox="1"/>
              <p:nvPr/>
            </p:nvSpPr>
            <p:spPr>
              <a:xfrm>
                <a:off x="6836430" y="5391928"/>
                <a:ext cx="6417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D2337C-8AF4-4741-8040-C71CCF3CB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430" y="5391928"/>
                <a:ext cx="641714" cy="276999"/>
              </a:xfrm>
              <a:prstGeom prst="rect">
                <a:avLst/>
              </a:prstGeom>
              <a:blipFill>
                <a:blip r:embed="rId11"/>
                <a:stretch>
                  <a:fillRect l="-7843" r="-7843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FFFDFC-4F5C-4A09-9363-BE192586AF21}"/>
                  </a:ext>
                </a:extLst>
              </p:cNvPr>
              <p:cNvSpPr txBox="1"/>
              <p:nvPr/>
            </p:nvSpPr>
            <p:spPr>
              <a:xfrm>
                <a:off x="1188232" y="3228234"/>
                <a:ext cx="17240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ko-KR" dirty="0"/>
                  <a:t> is known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FFFDFC-4F5C-4A09-9363-BE192586A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32" y="3228234"/>
                <a:ext cx="1724062" cy="646331"/>
              </a:xfrm>
              <a:prstGeom prst="rect">
                <a:avLst/>
              </a:prstGeom>
              <a:blipFill>
                <a:blip r:embed="rId13"/>
                <a:stretch>
                  <a:fillRect t="-3846" r="-14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8CB1716-57FE-AAFB-EECB-839EC6B2ED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76527" y="3012483"/>
            <a:ext cx="4032706" cy="31033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8B07A6-4233-4125-486F-C42428077F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9602" y="3074667"/>
            <a:ext cx="2415939" cy="5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4743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DD6AB-C9F5-47AE-8210-39CFDCC9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CPU Memory for Large Language Model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24876-012B-4C40-98EE-005126C1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Flexgen</a:t>
            </a:r>
            <a:r>
              <a:rPr lang="en-US" altLang="ko-KR" dirty="0"/>
              <a:t> (ICML 23) </a:t>
            </a:r>
            <a:r>
              <a:rPr lang="en-US" altLang="ko-KR" b="1" dirty="0"/>
              <a:t>enables LLM inference with a single GPU </a:t>
            </a:r>
            <a:r>
              <a:rPr lang="en-US" altLang="ko-KR" dirty="0"/>
              <a:t>by utilizing CPU memory and disk space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C37C2B-16B1-47E0-BCCE-4B7EA34B9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958" y="2340518"/>
            <a:ext cx="3494084" cy="374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85336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16840-F9BC-43B4-901F-F796FE38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Computing Multiplicative Key Inverse - 2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13AB387-A374-45C5-98FE-F78CBE412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87216"/>
                <a:ext cx="7886700" cy="470536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𝑑𝑒𝑐</m:t>
                    </m:r>
                    <m:r>
                      <a:rPr lang="en-US" altLang="ko-KR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𝑓𝑎𝑐𝑡𝑜𝑟𝑠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Multiplicative Key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can be efficiently computed by the following algorithms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Extended Euclidean Algorithm</a:t>
                </a:r>
              </a:p>
              <a:p>
                <a:pPr lvl="1"/>
                <a:r>
                  <a:rPr lang="en-US" altLang="ko-KR" dirty="0"/>
                  <a:t>Modified Fermat’s Little Theorem</a:t>
                </a:r>
              </a:p>
              <a:p>
                <a:pPr lvl="1"/>
                <a:r>
                  <a:rPr lang="en-US" altLang="ko-KR" dirty="0"/>
                  <a:t>Modified Euler’s Theorem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13AB387-A374-45C5-98FE-F78CBE412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87216"/>
                <a:ext cx="7886700" cy="4705360"/>
              </a:xfrm>
              <a:blipFill>
                <a:blip r:embed="rId2"/>
                <a:stretch>
                  <a:fillRect l="-1005" t="-1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9DC90EE-FC94-4F3A-BC66-CBA1F8F1A559}"/>
              </a:ext>
            </a:extLst>
          </p:cNvPr>
          <p:cNvSpPr txBox="1"/>
          <p:nvPr/>
        </p:nvSpPr>
        <p:spPr>
          <a:xfrm>
            <a:off x="3046463" y="265593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desired output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D9D79AB-1A99-4AF5-9C32-6F2008954E14}"/>
              </a:ext>
            </a:extLst>
          </p:cNvPr>
          <p:cNvCxnSpPr/>
          <p:nvPr/>
        </p:nvCxnSpPr>
        <p:spPr>
          <a:xfrm>
            <a:off x="5825789" y="2645661"/>
            <a:ext cx="0" cy="1846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4DD915-73E5-4452-831C-4D63740E7DC8}"/>
              </a:ext>
            </a:extLst>
          </p:cNvPr>
          <p:cNvCxnSpPr>
            <a:cxnSpLocks/>
          </p:cNvCxnSpPr>
          <p:nvPr/>
        </p:nvCxnSpPr>
        <p:spPr>
          <a:xfrm>
            <a:off x="5825789" y="2840601"/>
            <a:ext cx="15924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9578A9-87B7-474C-91CC-54683C60A9EC}"/>
              </a:ext>
            </a:extLst>
          </p:cNvPr>
          <p:cNvCxnSpPr>
            <a:cxnSpLocks/>
          </p:cNvCxnSpPr>
          <p:nvPr/>
        </p:nvCxnSpPr>
        <p:spPr>
          <a:xfrm>
            <a:off x="7418283" y="2645661"/>
            <a:ext cx="0" cy="1846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9A66435-54C6-4FC2-9962-5A6182A9C259}"/>
              </a:ext>
            </a:extLst>
          </p:cNvPr>
          <p:cNvCxnSpPr>
            <a:cxnSpLocks/>
          </p:cNvCxnSpPr>
          <p:nvPr/>
        </p:nvCxnSpPr>
        <p:spPr>
          <a:xfrm>
            <a:off x="6697380" y="2830327"/>
            <a:ext cx="0" cy="1846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4060E2-DDFE-4712-B1B1-5079426C7127}"/>
              </a:ext>
            </a:extLst>
          </p:cNvPr>
          <p:cNvSpPr txBox="1"/>
          <p:nvPr/>
        </p:nvSpPr>
        <p:spPr>
          <a:xfrm>
            <a:off x="5656069" y="302526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already subtracted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3396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87CB2-6C26-44C1-893A-6025206A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Trusted Execution Environment (TEE)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C0AD1-4B0B-4A38-86E9-5482B5FD8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7214"/>
            <a:ext cx="7886700" cy="4581785"/>
          </a:xfrm>
        </p:spPr>
        <p:txBody>
          <a:bodyPr>
            <a:normAutofit/>
          </a:bodyPr>
          <a:lstStyle/>
          <a:p>
            <a:r>
              <a:rPr lang="en-US" altLang="ko-KR" dirty="0"/>
              <a:t>Confidentiality: No leak of information to attackers</a:t>
            </a:r>
          </a:p>
          <a:p>
            <a:r>
              <a:rPr lang="en-US" altLang="ko-KR" dirty="0"/>
              <a:t>Integrity: No modification of information by attackers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CPU TEE = </a:t>
            </a:r>
            <a:r>
              <a:rPr lang="en-US" altLang="ko-KR" b="1" dirty="0"/>
              <a:t>secure area in CPU </a:t>
            </a:r>
            <a:r>
              <a:rPr lang="en-US" altLang="ko-KR" dirty="0"/>
              <a:t>in which code</a:t>
            </a:r>
            <a:r>
              <a:rPr lang="en-US" altLang="ko-KR" b="1" dirty="0"/>
              <a:t> </a:t>
            </a:r>
            <a:r>
              <a:rPr lang="en-US" altLang="ko-KR" dirty="0"/>
              <a:t>and</a:t>
            </a:r>
            <a:r>
              <a:rPr lang="en-US" altLang="ko-KR" b="1" dirty="0"/>
              <a:t> </a:t>
            </a:r>
            <a:r>
              <a:rPr lang="en-US" altLang="ko-KR" dirty="0"/>
              <a:t>data are protected to ensure confidentiality and</a:t>
            </a:r>
            <a:r>
              <a:rPr lang="en-US" altLang="ko-KR" b="1" dirty="0"/>
              <a:t> </a:t>
            </a:r>
            <a:r>
              <a:rPr lang="en-US" altLang="ko-KR" dirty="0"/>
              <a:t>integrity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61634D-2546-4664-802D-050E20FE3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820" y="3651176"/>
            <a:ext cx="4375655" cy="2436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CAB6B2-A22E-488E-B197-133445DFC41D}"/>
              </a:ext>
            </a:extLst>
          </p:cNvPr>
          <p:cNvSpPr txBox="1"/>
          <p:nvPr/>
        </p:nvSpPr>
        <p:spPr>
          <a:xfrm>
            <a:off x="8473672" y="6435090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7/51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653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9DF5E-F9F2-4F23-A477-B20612C8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Previous Work for Input Privacy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1CC51-3CCE-4E59-B9D1-E8E3FD31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Slalom</a:t>
            </a:r>
            <a:r>
              <a:rPr lang="en-US" altLang="ko-KR" dirty="0"/>
              <a:t> utilizes both </a:t>
            </a:r>
            <a:r>
              <a:rPr lang="en-US" altLang="ko-KR" b="1" dirty="0"/>
              <a:t>CPU TEE </a:t>
            </a:r>
            <a:r>
              <a:rPr lang="en-US" altLang="ko-KR" dirty="0"/>
              <a:t>and </a:t>
            </a:r>
            <a:r>
              <a:rPr lang="en-US" altLang="ko-KR" b="1" dirty="0"/>
              <a:t>untrusted accelerator </a:t>
            </a:r>
            <a:r>
              <a:rPr lang="en-US" altLang="ko-KR" dirty="0"/>
              <a:t>for </a:t>
            </a:r>
            <a:r>
              <a:rPr lang="en-US" altLang="ko-KR" b="1" dirty="0"/>
              <a:t>CNN inference </a:t>
            </a:r>
            <a:r>
              <a:rPr lang="en-US" altLang="ko-KR" dirty="0"/>
              <a:t>using </a:t>
            </a:r>
            <a:r>
              <a:rPr lang="en-US" altLang="ko-KR" b="1" dirty="0"/>
              <a:t>additive cipher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8D46F4-D866-4385-B4E6-89D00BA93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68" y="2091133"/>
            <a:ext cx="6883684" cy="41008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977E95-E88E-4610-B8B8-89E0A4D3D46D}"/>
              </a:ext>
            </a:extLst>
          </p:cNvPr>
          <p:cNvSpPr txBox="1"/>
          <p:nvPr/>
        </p:nvSpPr>
        <p:spPr>
          <a:xfrm>
            <a:off x="8473672" y="6435090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8/51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2259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470F7-D890-442F-8530-AE04297D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Affine Cipher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CE9E22-8391-4105-BFCB-3A14F5FE1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ko-KR" b="1" dirty="0">
                    <a:sym typeface="Wingdings" panose="05000000000000000000" pitchFamily="2" charset="2"/>
                  </a:rPr>
                  <a:t>A combination of additive (used by Slalom) and multiplicative ciphers</a:t>
                </a:r>
              </a:p>
              <a:p>
                <a:endParaRPr kumimoji="1" lang="en-US" altLang="ko-KR" dirty="0">
                  <a:sym typeface="Wingdings" panose="05000000000000000000" pitchFamily="2" charset="2"/>
                </a:endParaRPr>
              </a:p>
              <a:p>
                <a:r>
                  <a:rPr kumimoji="1" lang="en-US" altLang="ko-KR" dirty="0">
                    <a:sym typeface="Wingdings" panose="05000000000000000000" pitchFamily="2" charset="2"/>
                  </a:rPr>
                  <a:t>Notation: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𝑷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𝑙𝑎𝑖𝑛𝑡𝑒𝑥𝑡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               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𝐶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𝑪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𝑖𝑝h𝑒𝑟𝑡𝑒𝑥𝑡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a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𝑚𝑢𝑙𝑡𝑖𝑝𝑙𝑖𝑐𝑎𝑖𝑣𝑒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𝑘𝑒𝑦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𝑏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𝑎𝑑𝑑𝑡𝑖𝑣𝑒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𝑘𝑒𝑦</m:t>
                      </m:r>
                    </m:oMath>
                  </m:oMathPara>
                </a14:m>
                <a:endParaRPr kumimoji="1" lang="en-US" altLang="ko-KR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𝑚𝑜𝑑𝑢𝑙𝑜</m:t>
                      </m:r>
                    </m:oMath>
                  </m:oMathPara>
                </a14:m>
                <a:endParaRPr kumimoji="1" lang="en-US" altLang="ko-KR" dirty="0">
                  <a:sym typeface="Wingdings" panose="05000000000000000000" pitchFamily="2" charset="2"/>
                </a:endParaRPr>
              </a:p>
              <a:p>
                <a:endParaRPr kumimoji="1" lang="en-US" altLang="ko-KR" dirty="0">
                  <a:sym typeface="Wingdings" panose="05000000000000000000" pitchFamily="2" charset="2"/>
                </a:endParaRPr>
              </a:p>
              <a:p>
                <a:r>
                  <a:rPr kumimoji="1" lang="en-US" altLang="ko-KR" dirty="0">
                    <a:sym typeface="Wingdings" panose="05000000000000000000" pitchFamily="2" charset="2"/>
                  </a:rPr>
                  <a:t>Encryption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𝐸𝑛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𝐶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𝑎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∗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𝑏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          (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𝑚𝑜𝑑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kumimoji="1" lang="en-US" altLang="ko-KR" dirty="0">
                  <a:sym typeface="Wingdings" panose="05000000000000000000" pitchFamily="2" charset="2"/>
                </a:endParaRPr>
              </a:p>
              <a:p>
                <a:r>
                  <a:rPr kumimoji="1" lang="en-US" altLang="ko-KR" dirty="0">
                    <a:sym typeface="Wingdings" panose="05000000000000000000" pitchFamily="2" charset="2"/>
                  </a:rPr>
                  <a:t>Decryption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𝐷𝑒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𝐶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≡</m:t>
                      </m:r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∗(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𝐶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𝑏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       (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𝑚𝑜𝑑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kumimoji="1" lang="en-US" altLang="ko-KR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CE9E22-8391-4105-BFCB-3A14F5FE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26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B60CCE7-27EF-49CE-8730-013F87427A6D}"/>
              </a:ext>
            </a:extLst>
          </p:cNvPr>
          <p:cNvSpPr txBox="1"/>
          <p:nvPr/>
        </p:nvSpPr>
        <p:spPr>
          <a:xfrm>
            <a:off x="8473672" y="6435090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9/51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79629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ASY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SYS_THEME" id="{77D85639-0B8A-41F1-ADF4-C458A3A00A43}" vid="{AF61CD24-ED4E-466E-AA70-07FED77A5E6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2111</TotalTime>
  <Words>2040</Words>
  <Application>Microsoft Macintosh PowerPoint</Application>
  <PresentationFormat>화면 슬라이드 쇼(4:3)</PresentationFormat>
  <Paragraphs>526</Paragraphs>
  <Slides>65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0" baseType="lpstr">
      <vt:lpstr>맑은 고딕</vt:lpstr>
      <vt:lpstr>바탕</vt:lpstr>
      <vt:lpstr>Arial</vt:lpstr>
      <vt:lpstr>Cambria Math</vt:lpstr>
      <vt:lpstr>CASYS_THEME</vt:lpstr>
      <vt:lpstr>Accelerator-based Confidential Computing for Privacy-preserving Large Language Model Inference  </vt:lpstr>
      <vt:lpstr>Contents</vt:lpstr>
      <vt:lpstr>Contents</vt:lpstr>
      <vt:lpstr>Large Langue Models</vt:lpstr>
      <vt:lpstr>Privacy Preserving LLM Inference</vt:lpstr>
      <vt:lpstr>Contents</vt:lpstr>
      <vt:lpstr>Trusted Execution Environment (TEE)</vt:lpstr>
      <vt:lpstr>Previous Work for Input Privacy </vt:lpstr>
      <vt:lpstr>Affine Cipher</vt:lpstr>
      <vt:lpstr>Possible Attacks</vt:lpstr>
      <vt:lpstr>CPU TEE-based LLM Inference System</vt:lpstr>
      <vt:lpstr>Threat Model</vt:lpstr>
      <vt:lpstr>Contents</vt:lpstr>
      <vt:lpstr>Characteristics of LLM</vt:lpstr>
      <vt:lpstr>Direct Application of Slalom Scheme</vt:lpstr>
      <vt:lpstr>Computing QK^T and PV solely on CPU</vt:lpstr>
      <vt:lpstr>Computing QK^T and PV solely on CPU - 2</vt:lpstr>
      <vt:lpstr>Contents</vt:lpstr>
      <vt:lpstr>Main Challenges</vt:lpstr>
      <vt:lpstr>Thesis Statement</vt:lpstr>
      <vt:lpstr>Contents</vt:lpstr>
      <vt:lpstr>Secure LLM Inference System</vt:lpstr>
      <vt:lpstr>Non-linear Operation Scheme</vt:lpstr>
      <vt:lpstr>Single-sided Linear Operation Scheme</vt:lpstr>
      <vt:lpstr>Double-sided Linear Operation Scheme</vt:lpstr>
      <vt:lpstr>Encryption of Double-sided Inputs</vt:lpstr>
      <vt:lpstr>Encryption Example</vt:lpstr>
      <vt:lpstr>Encryption Example - 2</vt:lpstr>
      <vt:lpstr>Encryption Example - 3</vt:lpstr>
      <vt:lpstr>Encryption Example - 4</vt:lpstr>
      <vt:lpstr>Encryption Example - 5</vt:lpstr>
      <vt:lpstr>Decomposition of Z ̃</vt:lpstr>
      <vt:lpstr>Reusable Decryption Factors</vt:lpstr>
      <vt:lpstr>Row-wisely Shared Decryption Factors</vt:lpstr>
      <vt:lpstr>Column-wisely Shared Decryption Factors</vt:lpstr>
      <vt:lpstr>Globally Shared Decryption Factors</vt:lpstr>
      <vt:lpstr>Generalized Process</vt:lpstr>
      <vt:lpstr>Decryption Process</vt:lpstr>
      <vt:lpstr>Summary of Our Proposed Algorithm</vt:lpstr>
      <vt:lpstr>Security Analysis</vt:lpstr>
      <vt:lpstr>Encrypted KV Cache Migration</vt:lpstr>
      <vt:lpstr>Encrypted KV Cache Migration Example</vt:lpstr>
      <vt:lpstr>Contents</vt:lpstr>
      <vt:lpstr>Evaluation</vt:lpstr>
      <vt:lpstr>Experiment 1</vt:lpstr>
      <vt:lpstr>Experiment 2</vt:lpstr>
      <vt:lpstr>Contents</vt:lpstr>
      <vt:lpstr>Low CPU Utilization of Slalom Scheme</vt:lpstr>
      <vt:lpstr>Split Batch Pipelining for QK^T and PV</vt:lpstr>
      <vt:lpstr>KV Cache Migration Strength Control</vt:lpstr>
      <vt:lpstr>Conclusion</vt:lpstr>
      <vt:lpstr>Reference</vt:lpstr>
      <vt:lpstr>Thank you!</vt:lpstr>
      <vt:lpstr>Backup: Trusted Computing Base (TCB)</vt:lpstr>
      <vt:lpstr>Backup: Affine Cipher (Permutation Effect)</vt:lpstr>
      <vt:lpstr>Backup: Affine Cipher (Example)</vt:lpstr>
      <vt:lpstr>Backup: Integer quantized Large Language Model</vt:lpstr>
      <vt:lpstr>Backup: Reusability of Decryption Key Factors</vt:lpstr>
      <vt:lpstr>Backup: Row-wisely Shared Decryption Factors</vt:lpstr>
      <vt:lpstr>Backup: Column-wisely Shared Decryption Factors</vt:lpstr>
      <vt:lpstr>Backup: Globally Shared Decryption Factors</vt:lpstr>
      <vt:lpstr>Backup: Computing Multiplicative Key Inverse</vt:lpstr>
      <vt:lpstr>Backup: One-time pad (OTP) for Perfect Secrecy</vt:lpstr>
      <vt:lpstr>CPU Memory for Large Language Model</vt:lpstr>
      <vt:lpstr>Computing Multiplicative Key Inverse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Accelerator for SpMSpV in RNN Inference</dc:title>
  <dc:creator>sjhwang</dc:creator>
  <cp:lastModifiedBy>PyoJinwon</cp:lastModifiedBy>
  <cp:revision>2310</cp:revision>
  <dcterms:created xsi:type="dcterms:W3CDTF">2020-12-02T05:20:32Z</dcterms:created>
  <dcterms:modified xsi:type="dcterms:W3CDTF">2024-06-13T06:42:57Z</dcterms:modified>
</cp:coreProperties>
</file>