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4" r:id="rId2"/>
    <p:sldId id="659" r:id="rId3"/>
    <p:sldId id="660" r:id="rId4"/>
    <p:sldId id="686" r:id="rId5"/>
    <p:sldId id="687" r:id="rId6"/>
    <p:sldId id="688" r:id="rId7"/>
    <p:sldId id="669" r:id="rId8"/>
    <p:sldId id="671" r:id="rId9"/>
    <p:sldId id="673" r:id="rId10"/>
    <p:sldId id="674" r:id="rId11"/>
    <p:sldId id="681" r:id="rId12"/>
    <p:sldId id="691" r:id="rId13"/>
    <p:sldId id="690" r:id="rId14"/>
    <p:sldId id="657" r:id="rId15"/>
  </p:sldIdLst>
  <p:sldSz cx="12188825" cy="6858000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9B9"/>
    <a:srgbClr val="1781D9"/>
    <a:srgbClr val="00A753"/>
    <a:srgbClr val="A2C8E4"/>
    <a:srgbClr val="D5C7E9"/>
    <a:srgbClr val="5FC5E9"/>
    <a:srgbClr val="4C9E8E"/>
    <a:srgbClr val="009999"/>
    <a:srgbClr val="A54B60"/>
    <a:srgbClr val="FF9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9" autoAdjust="0"/>
    <p:restoredTop sz="82521" autoAdjust="0"/>
  </p:normalViewPr>
  <p:slideViewPr>
    <p:cSldViewPr>
      <p:cViewPr varScale="1">
        <p:scale>
          <a:sx n="116" d="100"/>
          <a:sy n="116" d="100"/>
        </p:scale>
        <p:origin x="540" y="108"/>
      </p:cViewPr>
      <p:guideLst>
        <p:guide orient="horz" pos="2160"/>
        <p:guide pos="335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C158E-4F4D-4E4F-A27F-A40012779B88}" type="datetimeFigureOut">
              <a:rPr lang="en-US"/>
              <a:pPr>
                <a:defRPr/>
              </a:pPr>
              <a:t>3/22/2017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53A985-8E3C-4272-96E5-380804C5EEE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30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3DF332-AA3D-426C-9667-015ABB97BA1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1141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ts val="6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rtl="0" fontAlgn="base">
      <a:spcBef>
        <a:spcPts val="6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00050" indent="-114300" algn="l" rtl="0" fontAlgn="base">
      <a:spcBef>
        <a:spcPts val="600"/>
      </a:spcBef>
      <a:spcAft>
        <a:spcPct val="0"/>
      </a:spcAft>
      <a:buFont typeface="Arial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500" indent="-114300" algn="l" rtl="0" fontAlgn="base">
      <a:spcBef>
        <a:spcPts val="600"/>
      </a:spcBef>
      <a:spcAft>
        <a:spcPct val="0"/>
      </a:spcAft>
      <a:buFont typeface="Arial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50" indent="-114300" algn="l" rtl="0" fontAlgn="base">
      <a:spcBef>
        <a:spcPts val="600"/>
      </a:spcBef>
      <a:spcAft>
        <a:spcPct val="0"/>
      </a:spcAft>
      <a:buFont typeface="Arial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21884C-45F8-4F0F-AA1B-C220C5F37B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29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-模板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A large metric, brief statement, and 4-color photo can be included here"/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3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012" y="6477000"/>
            <a:ext cx="3505200" cy="295275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</a:t>
            </a:r>
            <a:r>
              <a:rPr lang="en-AU"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Oracle and/or its affiliates. All rights reserved.  |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F3BED169-178D-4C82-BD2C-117D2CB3B09E}" type="datetime1">
              <a:rPr lang="en-US" smtClean="0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49EF693-CAF3-43E2-9963-F1044ADC0F66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5" name="图片 9" descr="未标题-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531814" y="739775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 baseline="0">
                <a:latin typeface="Arial Unicode MS" panose="020B0604020202020204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31814" y="3429451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latin typeface="Arial Unicode MS" panose="020B0604020202020204" pitchFamily="34" charset="-122"/>
                <a:ea typeface="微软雅黑" pitchFamily="34" charset="-122"/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Oracle logo in white on red staging background. Light blue frame around perimeter.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138113" y="130175"/>
            <a:ext cx="11912600" cy="65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 userDrawn="1"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4" name="Rectangle 3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5" name="Rectangle 4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6" name="Rectangle 5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</p:grpSp>
      <p:pic>
        <p:nvPicPr>
          <p:cNvPr id="9" name="图片 11" descr="未标题-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2212" y="3048000"/>
            <a:ext cx="6084000" cy="42431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课程总结-模板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Nancy\Documents\Photography &amp; Images\Stock Photos and Images\People around Laptop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5" b="12951"/>
          <a:stretch/>
        </p:blipFill>
        <p:spPr bwMode="auto">
          <a:xfrm>
            <a:off x="193674" y="192088"/>
            <a:ext cx="11801476" cy="636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 descr="Full bleed 4-color photo can be inserted here"/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</a:t>
            </a:r>
            <a:r>
              <a:rPr lang="en-US"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Oracle and/or its affiliates. All rights reserved. 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latin typeface="Arial Unicode MS" panose="020B0604020202020204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200" cy="914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18B515DE-D587-48A1-BBFD-66A46736FC4D}" type="datetime1">
              <a:rPr lang="en-US" smtClean="0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EE61C6A-6109-4C8F-BF70-46B14D6E68ED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8" name="图片 9" descr="未标题-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32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序言&amp;课程目标-模板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Full bleed 4-color photo can be inserted here"/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</a:t>
            </a:r>
            <a:r>
              <a:rPr lang="en-AU"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Oracle and/or its affiliates. All rights reserved. 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latin typeface="Arial Unicode MS" panose="020B0604020202020204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199" cy="914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18B515DE-D587-48A1-BBFD-66A46736FC4D}" type="datetime1">
              <a:rPr lang="en-US" smtClean="0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EE61C6A-6109-4C8F-BF70-46B14D6E68ED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6" name="图片 9" descr="未标题-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684062" y="1219200"/>
            <a:ext cx="10896750" cy="47244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8C1A2-B331-4242-9027-F3763A5E5826}" type="datetime1">
              <a:rPr lang="en-US"/>
              <a:pPr>
                <a:defRPr/>
              </a:pPr>
              <a:t>3/22/2017</a:t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Oracle Confidential – Internal/Restricted/Highly Restricted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B23FC-26A5-48C1-8E8B-A5D728E6155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641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ltGray">
          <a:xfrm>
            <a:off x="6094412" y="12192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219200"/>
            <a:ext cx="5410199" cy="44196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219200"/>
            <a:ext cx="5410199" cy="44196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69D85-52B8-4B6F-BB47-AA9E0F52C3D2}" type="datetime1">
              <a:rPr lang="en-US"/>
              <a:pPr>
                <a:defRPr/>
              </a:pPr>
              <a:t>3/22/2017</a:t>
            </a:fld>
            <a:endParaRPr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Oracle Confidential – Internal/Restricted/Highly Restricted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8B8DC-9CE7-4FF2-BF58-B012EC9C2EC8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ltGray">
          <a:xfrm>
            <a:off x="4189413" y="12954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ltGray">
          <a:xfrm>
            <a:off x="7999413" y="12954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4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2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2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56DA-94EF-409A-B76C-88E2CF651CA0}" type="datetime1">
              <a:rPr lang="en-US"/>
              <a:pPr>
                <a:defRPr/>
              </a:pPr>
              <a:t>3/22/2017</a:t>
            </a:fld>
            <a:endParaRPr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Oracle Confidential – Internal/Restricted/Highly Restricted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ABEEE-10CB-414D-8095-4AF2217D775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92186-C9CF-4F07-82E7-F0DCBCD25251}" type="datetime1">
              <a:rPr lang="en-US"/>
              <a:pPr>
                <a:defRPr/>
              </a:pPr>
              <a:t>3/22/2017</a:t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77288" y="6556375"/>
            <a:ext cx="2498725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Oracle Confidential – Internal/Restricted/Highly Restricted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3" y="6556375"/>
            <a:ext cx="381000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8F21F-72E7-4D4B-9777-1EB72B70B652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&amp;ipad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7675" y="1584325"/>
            <a:ext cx="58293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0538" y="1981200"/>
            <a:ext cx="1878012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5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7" y="2363138"/>
            <a:ext cx="1631569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04B92-099B-43A5-9068-169938DACDFC}" type="datetime1">
              <a:rPr lang="en-US"/>
              <a:pPr>
                <a:defRPr/>
              </a:pPr>
              <a:t>3/22/2017</a:t>
            </a:fld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Oracle Confidential – Internal/Restricted/Highly Restricted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FA8F-8114-4D99-B7C9-296D216B5576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/>
          </p:cNvPicPr>
          <p:nvPr userDrawn="1"/>
        </p:nvPicPr>
        <p:blipFill>
          <a:blip r:embed="rId2" cstate="print"/>
          <a:srcRect b="3674"/>
          <a:stretch>
            <a:fillRect/>
          </a:stretch>
        </p:blipFill>
        <p:spPr bwMode="auto">
          <a:xfrm>
            <a:off x="6589713" y="463550"/>
            <a:ext cx="4344987" cy="593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813" y="2019300"/>
            <a:ext cx="1878012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25" y="771524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38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3E8F-1209-4D15-A735-DAAD99C82A55}" type="datetime1">
              <a:rPr lang="en-US"/>
              <a:pPr>
                <a:defRPr/>
              </a:pPr>
              <a:t>3/22/2017</a:t>
            </a:fld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Oracle Confidential – Internal/Restricted/Highly Restricted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FB75-77CA-4CB0-87AA-D4F1D1D78CFB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31813" y="406400"/>
            <a:ext cx="111252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1813" y="1524000"/>
            <a:ext cx="1112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2475" y="6556375"/>
            <a:ext cx="1227138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fld id="{C42FD4FB-1228-4AE4-A822-2CB7B28ECA0D}" type="datetime1">
              <a:rPr lang="en-US" smtClean="0"/>
              <a:pPr>
                <a:defRPr/>
              </a:pPr>
              <a:t>3/22/2017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</a:t>
            </a:r>
            <a:r>
              <a:rPr lang="en-AU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HarmonyWin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. </a:t>
            </a:r>
            <a:r>
              <a: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77288" y="6556375"/>
            <a:ext cx="2498725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3" y="6556375"/>
            <a:ext cx="381000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fld id="{2FF0A0FA-58F5-4901-ACA8-30583E3D70FF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4" name="图片 9" descr="未标题-1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9" r:id="rId2"/>
    <p:sldLayoutId id="2147483752" r:id="rId3"/>
    <p:sldLayoutId id="2147483780" r:id="rId4"/>
    <p:sldLayoutId id="2147483754" r:id="rId5"/>
    <p:sldLayoutId id="2147483755" r:id="rId6"/>
    <p:sldLayoutId id="2147483740" r:id="rId7"/>
    <p:sldLayoutId id="2147483763" r:id="rId8"/>
    <p:sldLayoutId id="2147483764" r:id="rId9"/>
    <p:sldLayoutId id="2147483769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9F9F9F"/>
        </a:buClr>
        <a:buFont typeface="Arial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01650" indent="-228600" algn="l" rtl="0" fontAlgn="base">
        <a:lnSpc>
          <a:spcPct val="90000"/>
        </a:lnSpc>
        <a:spcBef>
          <a:spcPts val="800"/>
        </a:spcBef>
        <a:spcAft>
          <a:spcPct val="0"/>
        </a:spcAft>
        <a:buClr>
          <a:srgbClr val="9F9F9F"/>
        </a:buClr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730250" indent="-182563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58850" indent="-182563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187450" indent="-182563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797548" y="1142985"/>
            <a:ext cx="7887664" cy="28620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4"/>
              </a:buBlip>
              <a:defRPr sz="1800" b="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3pPr>
            <a:lvl4pPr marL="72000" indent="54000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三层架构的优点</a:t>
            </a:r>
            <a:endParaRPr lang="en-US" altLang="zh-CN" sz="2800" dirty="0">
              <a:solidFill>
                <a:schemeClr val="tx1"/>
              </a:solidFill>
              <a:ea typeface="微软雅黑" pitchFamily="34" charset="-122"/>
              <a:sym typeface="黑体" pitchFamily="49" charset="-122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–"/>
              <a:defRPr/>
            </a:pPr>
            <a:r>
              <a:rPr lang="en-US" altLang="zh-CN" sz="2400" dirty="0">
                <a:ea typeface="微软雅黑" pitchFamily="34" charset="-122"/>
                <a:sym typeface="黑体" pitchFamily="49" charset="-122"/>
              </a:rPr>
              <a:t>1</a:t>
            </a: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、开发人员可以只关注整个结构中的其中某一层</a:t>
            </a: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–"/>
              <a:defRPr/>
            </a:pPr>
            <a:r>
              <a:rPr lang="en-US" altLang="zh-CN" sz="2400" dirty="0">
                <a:ea typeface="微软雅黑" pitchFamily="34" charset="-122"/>
                <a:sym typeface="黑体" pitchFamily="49" charset="-122"/>
              </a:rPr>
              <a:t>2</a:t>
            </a: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、可以很容易的用新的实现来替换原有层次的实现；</a:t>
            </a: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–"/>
              <a:defRPr/>
            </a:pPr>
            <a:r>
              <a:rPr lang="en-US" altLang="zh-CN" sz="2400" dirty="0">
                <a:ea typeface="微软雅黑" pitchFamily="34" charset="-122"/>
                <a:sym typeface="黑体" pitchFamily="49" charset="-122"/>
              </a:rPr>
              <a:t>3</a:t>
            </a: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、可以降低层与层之间的依赖；</a:t>
            </a: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–"/>
              <a:defRPr/>
            </a:pPr>
            <a:r>
              <a:rPr lang="en-US" altLang="zh-CN" sz="2400" dirty="0">
                <a:ea typeface="微软雅黑" pitchFamily="34" charset="-122"/>
                <a:sym typeface="黑体" pitchFamily="49" charset="-122"/>
              </a:rPr>
              <a:t>4</a:t>
            </a: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、有利于标准化；</a:t>
            </a: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–"/>
              <a:defRPr/>
            </a:pPr>
            <a:r>
              <a:rPr lang="en-US" altLang="zh-CN" sz="2400" dirty="0">
                <a:ea typeface="微软雅黑" pitchFamily="34" charset="-122"/>
                <a:sym typeface="黑体" pitchFamily="49" charset="-122"/>
              </a:rPr>
              <a:t>5</a:t>
            </a: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、利于各层逻辑的复用。</a:t>
            </a:r>
            <a:endParaRPr lang="en-US" altLang="zh-CN" sz="2400" dirty="0">
              <a:ea typeface="微软雅黑" pitchFamily="34" charset="-122"/>
              <a:sym typeface="黑体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黑体"/>
                <a:sym typeface="Franklin Gothic Book" pitchFamily="34" charset="0"/>
              </a:rPr>
              <a:t>   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</p:txBody>
      </p:sp>
      <p:sp>
        <p:nvSpPr>
          <p:cNvPr id="19" name="文本占位符 2"/>
          <p:cNvSpPr txBox="1">
            <a:spLocks/>
          </p:cNvSpPr>
          <p:nvPr/>
        </p:nvSpPr>
        <p:spPr>
          <a:xfrm>
            <a:off x="764662" y="3995944"/>
            <a:ext cx="7887664" cy="180922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4"/>
              </a:buBlip>
              <a:defRPr sz="1800" b="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3pPr>
            <a:lvl4pPr marL="72000" indent="54000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•"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三层架构的缺点</a:t>
            </a:r>
            <a:endParaRPr lang="en-US" altLang="zh-CN" sz="2800" dirty="0">
              <a:solidFill>
                <a:schemeClr val="tx1"/>
              </a:solidFill>
              <a:ea typeface="微软雅黑" pitchFamily="34" charset="-122"/>
              <a:sym typeface="黑体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en-US" altLang="zh-CN" sz="2400" dirty="0">
                <a:ea typeface="微软雅黑" pitchFamily="34" charset="-122"/>
                <a:sym typeface="黑体" pitchFamily="49" charset="-122"/>
              </a:rPr>
              <a:t>1</a:t>
            </a: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、降低了系统的性能。</a:t>
            </a: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en-US" altLang="zh-CN" sz="2400" dirty="0">
                <a:ea typeface="微软雅黑" pitchFamily="34" charset="-122"/>
                <a:sym typeface="黑体" pitchFamily="49" charset="-122"/>
              </a:rPr>
              <a:t>2</a:t>
            </a: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、有时会导致级联的修改；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黑体"/>
                <a:sym typeface="Franklin Gothic Book" pitchFamily="34" charset="0"/>
              </a:rPr>
              <a:t>   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5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43" name="文本占位符 2"/>
          <p:cNvSpPr txBox="1">
            <a:spLocks/>
          </p:cNvSpPr>
          <p:nvPr/>
        </p:nvSpPr>
        <p:spPr>
          <a:xfrm>
            <a:off x="591430" y="1064270"/>
            <a:ext cx="4287414" cy="50403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4"/>
              </a:buBlip>
              <a:defRPr sz="1800" b="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3pPr>
            <a:lvl4pPr marL="72000" indent="54000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•"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网络模型结构图：</a:t>
            </a:r>
            <a:endParaRPr lang="en-US" altLang="zh-CN" sz="2800" dirty="0">
              <a:solidFill>
                <a:schemeClr val="tx1"/>
              </a:solidFill>
              <a:ea typeface="微软雅黑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212" y="3276600"/>
            <a:ext cx="5486400" cy="2362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微软雅黑" pitchFamily="34" charset="-122"/>
              </a:rPr>
              <a:t>要求：</a:t>
            </a:r>
            <a:endParaRPr lang="en-US" altLang="zh-CN" sz="2400" dirty="0">
              <a:solidFill>
                <a:srgbClr val="FF0000"/>
              </a:solidFill>
              <a:latin typeface="Arial Unicode MS" pitchFamily="34" charset="-122"/>
              <a:ea typeface="微软雅黑" pitchFamily="34" charset="-122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buClr>
                <a:srgbClr val="9F9F9F"/>
              </a:buClr>
              <a:buFont typeface="Arial" charset="0"/>
              <a:buChar char="–"/>
              <a:defRPr/>
            </a:pPr>
            <a:r>
              <a:rPr lang="en-US" altLang="zh-CN" sz="2400" dirty="0">
                <a:latin typeface="Arial Unicode MS" pitchFamily="34" charset="-122"/>
                <a:ea typeface="微软雅黑" pitchFamily="34" charset="-122"/>
                <a:sym typeface="Franklin Gothic Book" pitchFamily="34" charset="0"/>
              </a:rPr>
              <a:t>1.</a:t>
            </a:r>
            <a:r>
              <a:rPr lang="zh-CN" altLang="en-US" sz="2400" dirty="0">
                <a:latin typeface="Arial Unicode MS" pitchFamily="34" charset="-122"/>
                <a:ea typeface="微软雅黑" pitchFamily="34" charset="-122"/>
                <a:sym typeface="Franklin Gothic Book" pitchFamily="34" charset="0"/>
              </a:rPr>
              <a:t>使用网络编程完成客户端和服务器端的分离以及之间的通信</a:t>
            </a:r>
            <a:endParaRPr lang="en-US" altLang="zh-CN" sz="2400" dirty="0">
              <a:latin typeface="Arial Unicode MS" pitchFamily="34" charset="-122"/>
              <a:ea typeface="微软雅黑" pitchFamily="34" charset="-122"/>
              <a:sym typeface="Franklin Gothic Book" pitchFamily="34" charset="0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buClr>
                <a:srgbClr val="9F9F9F"/>
              </a:buClr>
              <a:buFont typeface="Arial" charset="0"/>
              <a:buChar char="–"/>
              <a:defRPr/>
            </a:pPr>
            <a:r>
              <a:rPr lang="en-US" altLang="zh-CN" sz="2400" dirty="0">
                <a:latin typeface="Arial Unicode MS" pitchFamily="34" charset="-122"/>
                <a:ea typeface="微软雅黑" pitchFamily="34" charset="-122"/>
                <a:sym typeface="Franklin Gothic Book" pitchFamily="34" charset="0"/>
              </a:rPr>
              <a:t>2.</a:t>
            </a:r>
            <a:r>
              <a:rPr lang="zh-CN" altLang="en-US" sz="2400" dirty="0">
                <a:latin typeface="Arial Unicode MS" pitchFamily="34" charset="-122"/>
                <a:ea typeface="微软雅黑" pitchFamily="34" charset="-122"/>
                <a:sym typeface="Franklin Gothic Book" pitchFamily="34" charset="0"/>
              </a:rPr>
              <a:t>服务器：与数据库交互，实现多线程处理客户端请求</a:t>
            </a:r>
            <a:endParaRPr lang="en-US" altLang="zh-CN" sz="2400" dirty="0">
              <a:latin typeface="Arial Unicode MS" pitchFamily="34" charset="-122"/>
              <a:ea typeface="微软雅黑" pitchFamily="34" charset="-122"/>
              <a:sym typeface="Franklin Gothic Book" pitchFamily="34" charset="0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buClr>
                <a:srgbClr val="9F9F9F"/>
              </a:buClr>
              <a:buFont typeface="Arial" charset="0"/>
              <a:buChar char="–"/>
              <a:defRPr/>
            </a:pPr>
            <a:r>
              <a:rPr lang="en-US" altLang="zh-CN" sz="2400" dirty="0">
                <a:latin typeface="Arial Unicode MS" pitchFamily="34" charset="-122"/>
                <a:ea typeface="微软雅黑" pitchFamily="34" charset="-122"/>
                <a:sym typeface="Franklin Gothic Book" pitchFamily="34" charset="0"/>
              </a:rPr>
              <a:t>3.</a:t>
            </a:r>
            <a:r>
              <a:rPr lang="zh-CN" altLang="en-US" sz="2400" dirty="0">
                <a:latin typeface="Arial Unicode MS" pitchFamily="34" charset="-122"/>
                <a:ea typeface="微软雅黑" pitchFamily="34" charset="-122"/>
                <a:sym typeface="Franklin Gothic Book" pitchFamily="34" charset="0"/>
              </a:rPr>
              <a:t>客户端：请求服务器获取数据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844" y="304800"/>
            <a:ext cx="6024112" cy="60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行有余力，还可以做这些：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操纵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数据文件，完成汽车的批量添加和导出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加密技术，完成用户的密码在数据库中加密存储</a:t>
            </a:r>
            <a:endParaRPr lang="en-US" altLang="zh-CN" dirty="0"/>
          </a:p>
          <a:p>
            <a:pPr lvl="1"/>
            <a:r>
              <a:rPr lang="zh-CN" altLang="en-US" dirty="0" smtClean="0"/>
              <a:t>图形化界面的实现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62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项目总结与收获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62" y="1219200"/>
            <a:ext cx="6096150" cy="4724400"/>
          </a:xfrm>
        </p:spPr>
        <p:txBody>
          <a:bodyPr/>
          <a:lstStyle/>
          <a:p>
            <a:r>
              <a:rPr lang="zh-CN" altLang="en-US" dirty="0" smtClean="0"/>
              <a:t>根据需求，建立编程思路。</a:t>
            </a:r>
            <a:endParaRPr lang="en-US" altLang="zh-CN" dirty="0" smtClean="0"/>
          </a:p>
          <a:p>
            <a:r>
              <a:rPr lang="zh-CN" altLang="en-US" dirty="0" smtClean="0"/>
              <a:t>根据思路，建立项目代码。</a:t>
            </a:r>
            <a:endParaRPr lang="en-US" altLang="zh-CN" dirty="0" smtClean="0"/>
          </a:p>
          <a:p>
            <a:r>
              <a:rPr lang="zh-CN" altLang="en-US" dirty="0" smtClean="0"/>
              <a:t>根据代码，建立功能模块。</a:t>
            </a:r>
            <a:endParaRPr lang="en-US" altLang="zh-CN" dirty="0" smtClean="0"/>
          </a:p>
          <a:p>
            <a:r>
              <a:rPr lang="zh-CN" altLang="en-US" dirty="0" smtClean="0"/>
              <a:t>建立测试用例，测试项目功能。</a:t>
            </a:r>
            <a:endParaRPr lang="en-US" altLang="zh-CN" dirty="0" smtClean="0"/>
          </a:p>
          <a:p>
            <a:r>
              <a:rPr lang="zh-CN" altLang="en-US" dirty="0" smtClean="0"/>
              <a:t>交付上线，变更维护。</a:t>
            </a:r>
            <a:endParaRPr lang="en-US" altLang="zh-CN" dirty="0" smtClean="0"/>
          </a:p>
          <a:p>
            <a:r>
              <a:rPr lang="zh-CN" altLang="en-US" dirty="0" smtClean="0"/>
              <a:t>完成项目生命周期。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9012" y="609600"/>
            <a:ext cx="1952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828800"/>
            <a:ext cx="5105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下箭头 9"/>
          <p:cNvSpPr/>
          <p:nvPr/>
        </p:nvSpPr>
        <p:spPr>
          <a:xfrm>
            <a:off x="9294812" y="1447800"/>
            <a:ext cx="685800" cy="838200"/>
          </a:xfrm>
          <a:prstGeom prst="downArrow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52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22412" y="1752600"/>
            <a:ext cx="8001000" cy="83820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第一阶段项目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5272087" y="5726112"/>
            <a:ext cx="2193925" cy="5984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制作：</a:t>
            </a:r>
            <a:r>
              <a:rPr lang="en-US" altLang="zh-CN" dirty="0" smtClean="0"/>
              <a:t>Mary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2436812" y="2971800"/>
            <a:ext cx="4572000" cy="990601"/>
          </a:xfrm>
        </p:spPr>
        <p:txBody>
          <a:bodyPr/>
          <a:lstStyle/>
          <a:p>
            <a:pPr algn="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二嗨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租车系统说明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58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332412" y="1371600"/>
            <a:ext cx="5105400" cy="1371600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课程目标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type="body" idx="1"/>
          </p:nvPr>
        </p:nvSpPr>
        <p:spPr>
          <a:xfrm>
            <a:off x="6094412" y="3200400"/>
            <a:ext cx="5791200" cy="2057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项目目标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项目概述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项目用到的技能点</a:t>
            </a:r>
            <a:endParaRPr lang="zh-CN" altLang="en-US" dirty="0"/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</a:t>
            </a:r>
            <a:r>
              <a:rPr lang="zh-CN" altLang="en-US" dirty="0"/>
              <a:t>需求明细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8913812" y="3208638"/>
            <a:ext cx="2971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None/>
              <a:defRPr sz="2400" b="1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itchFamily="34" charset="-122"/>
                <a:cs typeface="+mn-cs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项目扩展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项目总结与收获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8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做完本项目后，你能够：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熟练掌握集合编程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网络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/>
              <a:t>熟练</a:t>
            </a:r>
            <a:r>
              <a:rPr lang="zh-CN" altLang="en-US" dirty="0" smtClean="0"/>
              <a:t>掌握线程编程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运用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数据库设计与</a:t>
            </a:r>
            <a:r>
              <a:rPr lang="zh-CN" altLang="en-US" dirty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/>
              <a:t>熟练</a:t>
            </a:r>
            <a:r>
              <a:rPr lang="zh-CN" altLang="en-US" dirty="0" smtClean="0"/>
              <a:t>掌握分层思想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B23FC-26A5-48C1-8E8B-A5D728E6155C}" type="slidenum">
              <a:rPr lang="en-US" altLang="zh-CN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068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二嗨租车是在线汽车租赁系统。</a:t>
            </a:r>
            <a:endParaRPr lang="en-US" altLang="zh-CN" dirty="0" smtClean="0"/>
          </a:p>
          <a:p>
            <a:r>
              <a:rPr lang="zh-CN" altLang="en-US" dirty="0" smtClean="0"/>
              <a:t>技术架构：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完成客户端、服务器端通信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服务器端提供数据来源，客户端完成业务交互。</a:t>
            </a:r>
            <a:endParaRPr lang="en-US" altLang="zh-CN" dirty="0"/>
          </a:p>
          <a:p>
            <a:r>
              <a:rPr lang="zh-CN" altLang="en-US" dirty="0" smtClean="0"/>
              <a:t>业务模式：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可以在线查看所有的汽车信息。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在线租赁汽车，归还汽车。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在线查看当前用户的租赁记录信息。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在线管理汽车信息及统计记录。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B23FC-26A5-48C1-8E8B-A5D728E6155C}" type="slidenum">
              <a:rPr lang="en-US" altLang="zh-CN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8630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项目用到的技能点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反射</a:t>
            </a:r>
            <a:endParaRPr lang="en-US" altLang="zh-CN" dirty="0" smtClean="0"/>
          </a:p>
          <a:p>
            <a:r>
              <a:rPr lang="en-US" altLang="zh-CN" dirty="0" smtClean="0"/>
              <a:t>JDBC</a:t>
            </a:r>
          </a:p>
          <a:p>
            <a:r>
              <a:rPr lang="zh-CN" altLang="en-US" dirty="0" smtClean="0"/>
              <a:t>分层思想</a:t>
            </a:r>
            <a:endParaRPr lang="en-US" altLang="zh-CN" dirty="0" smtClean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数据库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B23FC-26A5-48C1-8E8B-A5D728E6155C}" type="slidenum">
              <a:rPr lang="en-US" altLang="zh-CN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363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16" name="文本占位符 2"/>
          <p:cNvSpPr txBox="1">
            <a:spLocks/>
          </p:cNvSpPr>
          <p:nvPr/>
        </p:nvSpPr>
        <p:spPr>
          <a:xfrm>
            <a:off x="684211" y="1068235"/>
            <a:ext cx="4628517" cy="525636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4"/>
              </a:buBlip>
              <a:defRPr sz="1800" b="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3pPr>
            <a:lvl4pPr marL="72000" indent="54000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•"/>
              <a:defRPr/>
            </a:pPr>
            <a:r>
              <a:rPr lang="zh-CN" altLang="en-US" sz="2800" dirty="0" smtClean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用户模块</a:t>
            </a: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部分：</a:t>
            </a:r>
            <a:endParaRPr lang="en-US" altLang="zh-CN" sz="2800" dirty="0">
              <a:solidFill>
                <a:schemeClr val="tx1"/>
              </a:solidFill>
              <a:ea typeface="微软雅黑" pitchFamily="34" charset="-122"/>
              <a:sym typeface="黑体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 smtClean="0">
                <a:ea typeface="微软雅黑" pitchFamily="34" charset="-122"/>
                <a:cs typeface="+mn-cs"/>
              </a:rPr>
              <a:t>用户登录</a:t>
            </a:r>
            <a:endParaRPr lang="en-US" altLang="zh-CN" sz="2400" dirty="0" smtClean="0">
              <a:ea typeface="微软雅黑" pitchFamily="34" charset="-122"/>
              <a:cs typeface="+mn-cs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–"/>
              <a:defRPr/>
            </a:pPr>
            <a:r>
              <a:rPr lang="zh-CN" altLang="en-US" sz="2400" dirty="0">
                <a:ea typeface="微软雅黑" pitchFamily="34" charset="-122"/>
              </a:rPr>
              <a:t>用户</a:t>
            </a:r>
            <a:r>
              <a:rPr lang="zh-CN" altLang="en-US" sz="2400" dirty="0" smtClean="0">
                <a:ea typeface="微软雅黑" pitchFamily="34" charset="-122"/>
              </a:rPr>
              <a:t>注册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cs typeface="+mn-cs"/>
              </a:rPr>
              <a:t>查看所有</a:t>
            </a:r>
            <a:r>
              <a:rPr lang="zh-CN" altLang="en-US" sz="2400" dirty="0" smtClean="0">
                <a:ea typeface="微软雅黑" pitchFamily="34" charset="-122"/>
                <a:cs typeface="+mn-cs"/>
              </a:rPr>
              <a:t>汽车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 smtClean="0">
                <a:ea typeface="微软雅黑" pitchFamily="34" charset="-122"/>
                <a:cs typeface="+mn-cs"/>
              </a:rPr>
              <a:t>按照价格升序</a:t>
            </a:r>
            <a:r>
              <a:rPr lang="en-US" altLang="zh-CN" sz="2400" dirty="0" smtClean="0">
                <a:ea typeface="微软雅黑" pitchFamily="34" charset="-122"/>
                <a:cs typeface="+mn-cs"/>
              </a:rPr>
              <a:t>/</a:t>
            </a:r>
            <a:r>
              <a:rPr lang="zh-CN" altLang="en-US" sz="2400" dirty="0" smtClean="0">
                <a:ea typeface="微软雅黑" pitchFamily="34" charset="-122"/>
                <a:cs typeface="+mn-cs"/>
              </a:rPr>
              <a:t>降序查询汽车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 smtClean="0">
                <a:ea typeface="微软雅黑" pitchFamily="34" charset="-122"/>
                <a:cs typeface="+mn-cs"/>
              </a:rPr>
              <a:t>按照类别查看汽车</a:t>
            </a:r>
            <a:endParaRPr lang="en-US" altLang="zh-CN" sz="2400" dirty="0" smtClean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 smtClean="0">
                <a:ea typeface="微软雅黑" pitchFamily="34" charset="-122"/>
                <a:cs typeface="+mn-cs"/>
              </a:rPr>
              <a:t>按照品牌查看汽车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cs typeface="+mn-cs"/>
              </a:rPr>
              <a:t>查看本人所有租赁记录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charset="0"/>
              <a:buChar char="–"/>
              <a:defRPr/>
            </a:pPr>
            <a:r>
              <a:rPr lang="zh-CN" altLang="en-US" sz="2400" dirty="0" smtClean="0">
                <a:ea typeface="微软雅黑" pitchFamily="34" charset="-122"/>
                <a:cs typeface="+mn-cs"/>
              </a:rPr>
              <a:t>租车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cs typeface="+mn-cs"/>
              </a:rPr>
              <a:t>还车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黑体"/>
              <a:sym typeface="Franklin Gothic Book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</p:txBody>
      </p:sp>
      <p:sp>
        <p:nvSpPr>
          <p:cNvPr id="18" name="文本占位符 2"/>
          <p:cNvSpPr txBox="1">
            <a:spLocks/>
          </p:cNvSpPr>
          <p:nvPr/>
        </p:nvSpPr>
        <p:spPr>
          <a:xfrm>
            <a:off x="5456706" y="980830"/>
            <a:ext cx="4752505" cy="49292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4"/>
              </a:buBlip>
              <a:defRPr sz="1800" b="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3pPr>
            <a:lvl4pPr marL="72000" indent="54000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•"/>
              <a:tabLst/>
              <a:defRPr/>
            </a:pPr>
            <a:r>
              <a:rPr lang="zh-CN" altLang="en-US" sz="2800" dirty="0" smtClean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管理员模块</a:t>
            </a: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部分</a:t>
            </a:r>
            <a:r>
              <a:rPr lang="en-US" altLang="zh-CN" sz="2800" dirty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:</a:t>
            </a: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cs typeface="+mn-cs"/>
              </a:rPr>
              <a:t>用户登录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cs typeface="+mn-cs"/>
              </a:rPr>
              <a:t>查看所有汽车信息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cs typeface="+mn-cs"/>
              </a:rPr>
              <a:t>根据指定编号查看汽车信息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 smtClean="0">
                <a:ea typeface="微软雅黑" pitchFamily="34" charset="-122"/>
                <a:cs typeface="+mn-cs"/>
              </a:rPr>
              <a:t>添加汽车</a:t>
            </a:r>
            <a:endParaRPr lang="en-US" altLang="zh-CN" sz="2400" dirty="0" smtClean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 smtClean="0">
                <a:ea typeface="微软雅黑" pitchFamily="34" charset="-122"/>
                <a:cs typeface="+mn-cs"/>
              </a:rPr>
              <a:t>修改</a:t>
            </a:r>
            <a:r>
              <a:rPr lang="zh-CN" altLang="en-US" sz="2400" dirty="0">
                <a:ea typeface="微软雅黑" pitchFamily="34" charset="-122"/>
                <a:cs typeface="+mn-cs"/>
              </a:rPr>
              <a:t>汽车</a:t>
            </a:r>
            <a:r>
              <a:rPr lang="zh-CN" altLang="en-US" sz="2400" dirty="0" smtClean="0">
                <a:ea typeface="微软雅黑" pitchFamily="34" charset="-122"/>
                <a:cs typeface="+mn-cs"/>
              </a:rPr>
              <a:t>信息</a:t>
            </a:r>
            <a:endParaRPr lang="en-US" altLang="zh-CN" sz="2400" dirty="0" smtClean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 smtClean="0">
                <a:ea typeface="微软雅黑" pitchFamily="34" charset="-122"/>
                <a:cs typeface="+mn-cs"/>
              </a:rPr>
              <a:t>查看所有用户全部租赁记录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cs typeface="+mn-cs"/>
              </a:rPr>
              <a:t>查看指定</a:t>
            </a:r>
            <a:r>
              <a:rPr lang="zh-CN" altLang="en-US" sz="2400" dirty="0" smtClean="0">
                <a:ea typeface="微软雅黑" pitchFamily="34" charset="-122"/>
                <a:cs typeface="+mn-cs"/>
              </a:rPr>
              <a:t>用户租赁记录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cs typeface="+mn-cs"/>
              </a:rPr>
              <a:t>查看指定</a:t>
            </a:r>
            <a:r>
              <a:rPr lang="zh-CN" altLang="en-US" sz="2400" dirty="0" smtClean="0">
                <a:ea typeface="微软雅黑" pitchFamily="34" charset="-122"/>
                <a:cs typeface="+mn-cs"/>
              </a:rPr>
              <a:t>汽车租赁记录</a:t>
            </a:r>
            <a:endParaRPr lang="en-US" altLang="zh-CN" sz="2400" dirty="0"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黑体"/>
              <a:sym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09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433797"/>
            <a:ext cx="9963150" cy="4637190"/>
          </a:xfrm>
          <a:prstGeom prst="rect">
            <a:avLst/>
          </a:prstGeom>
        </p:spPr>
      </p:pic>
      <p:sp>
        <p:nvSpPr>
          <p:cNvPr id="43" name="文本占位符 2"/>
          <p:cNvSpPr txBox="1">
            <a:spLocks/>
          </p:cNvSpPr>
          <p:nvPr/>
        </p:nvSpPr>
        <p:spPr>
          <a:xfrm>
            <a:off x="591430" y="1064270"/>
            <a:ext cx="4287414" cy="50403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4"/>
              </a:buBlip>
              <a:defRPr sz="200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5"/>
              </a:buBlip>
              <a:defRPr sz="1800" b="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3pPr>
            <a:lvl4pPr marL="72000" indent="54000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•"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系统模块结构图：</a:t>
            </a:r>
            <a:endParaRPr lang="en-US" altLang="zh-CN" sz="2800" dirty="0">
              <a:solidFill>
                <a:schemeClr val="tx1"/>
              </a:solidFill>
              <a:ea typeface="微软雅黑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1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949948" y="1142984"/>
            <a:ext cx="7887664" cy="62990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4"/>
              </a:buBlip>
              <a:defRPr sz="1800" b="0" baseline="0">
                <a:solidFill>
                  <a:schemeClr val="tx1"/>
                </a:solidFill>
                <a:latin typeface="Arial Unicode MS" pitchFamily="34" charset="-122"/>
                <a:ea typeface="+mn-ea"/>
                <a:sym typeface="Franklin Gothic Book" pitchFamily="34" charset="0"/>
              </a:defRPr>
            </a:lvl3pPr>
            <a:lvl4pPr marL="72000" indent="54000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•"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sym typeface="黑体" pitchFamily="49" charset="-122"/>
              </a:rPr>
              <a:t>三层架构设计思想</a:t>
            </a:r>
            <a:endParaRPr lang="en-US" altLang="zh-CN" sz="2800" dirty="0">
              <a:solidFill>
                <a:schemeClr val="tx1"/>
              </a:solidFill>
              <a:ea typeface="微软雅黑" pitchFamily="34" charset="-122"/>
              <a:sym typeface="黑体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通常意义上的三层架构就是将整个业务应用划分为：表现层、业务逻辑层、数据访问层。区分层次的目的即为了“高内聚，低耦合”的思想。</a:t>
            </a:r>
            <a:endParaRPr lang="en-US" altLang="zh-CN" sz="2400" dirty="0">
              <a:ea typeface="微软雅黑" pitchFamily="34" charset="-122"/>
              <a:sym typeface="黑体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表现层：通俗讲就是展现给用户的界面，即用户在使用一个系统的时候他的所见所得。 　　</a:t>
            </a: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业务逻辑层：针对具体问题的操作，也可以说是对数据层的操作，对数据业务逻辑处理。 　　</a:t>
            </a: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sz="2400" dirty="0">
                <a:ea typeface="微软雅黑" pitchFamily="34" charset="-122"/>
                <a:sym typeface="黑体" pitchFamily="49" charset="-122"/>
              </a:rPr>
              <a:t>数据访问层：该层所做事务直接操作数据库，针对数据的增添、删除、修改、更新、查找等。</a:t>
            </a:r>
            <a:endParaRPr lang="en-US" altLang="zh-CN" sz="2400" dirty="0">
              <a:ea typeface="微软雅黑" pitchFamily="34" charset="-122"/>
              <a:sym typeface="黑体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黑体"/>
                <a:sym typeface="Franklin Gothic Book" pitchFamily="34" charset="0"/>
              </a:rPr>
              <a:t>  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2"/>
              <a:ea typeface="黑体"/>
              <a:sym typeface="Franklin Gothic Book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itchFamily="49" charset="-122"/>
              <a:ea typeface="黑体"/>
              <a:sym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32700</TotalTime>
  <Words>611</Words>
  <Application>Microsoft Office PowerPoint</Application>
  <PresentationFormat>自定义</PresentationFormat>
  <Paragraphs>126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Franklin Gothic Book</vt:lpstr>
      <vt:lpstr>黑体</vt:lpstr>
      <vt:lpstr>宋体</vt:lpstr>
      <vt:lpstr>微软雅黑</vt:lpstr>
      <vt:lpstr>Arial</vt:lpstr>
      <vt:lpstr>Calibri</vt:lpstr>
      <vt:lpstr>Wingdings</vt:lpstr>
      <vt:lpstr>Oracle_16x9_2014_521</vt:lpstr>
      <vt:lpstr>PowerPoint 演示文稿</vt:lpstr>
      <vt:lpstr>Java第一阶段项目</vt:lpstr>
      <vt:lpstr>课程目标</vt:lpstr>
      <vt:lpstr>项目目标</vt:lpstr>
      <vt:lpstr>项目概述</vt:lpstr>
      <vt:lpstr>项目用到的技能点</vt:lpstr>
      <vt:lpstr>项目需求明细</vt:lpstr>
      <vt:lpstr>项目需求明细</vt:lpstr>
      <vt:lpstr>项目需求明细</vt:lpstr>
      <vt:lpstr>项目需求明细</vt:lpstr>
      <vt:lpstr>项目需求明细</vt:lpstr>
      <vt:lpstr>项目扩展</vt:lpstr>
      <vt:lpstr>项目总结与收获</vt:lpstr>
      <vt:lpstr>PowerPoint 演示文稿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kkjones</dc:creator>
  <cp:keywords>Oracle corporate Tagline</cp:keywords>
  <cp:lastModifiedBy>Allyn</cp:lastModifiedBy>
  <cp:revision>1344</cp:revision>
  <cp:lastPrinted>2015-06-03T03:51:45Z</cp:lastPrinted>
  <dcterms:created xsi:type="dcterms:W3CDTF">2015-06-04T04:59:18Z</dcterms:created>
  <dcterms:modified xsi:type="dcterms:W3CDTF">2017-03-22T14:48:16Z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  <property fmtid="{D5CDD505-2E9C-101B-9397-08002B2CF9AE}" pid="5" name="DISdDocName">
    <vt:lpwstr>CNT2201120</vt:lpwstr>
  </property>
  <property fmtid="{D5CDD505-2E9C-101B-9397-08002B2CF9AE}" pid="6" name="DISProperties">
    <vt:lpwstr>DISdDocName,DIScgiUrl,DISdUser,DISdID,DISidcName,DISTaskPaneUrl</vt:lpwstr>
  </property>
  <property fmtid="{D5CDD505-2E9C-101B-9397-08002B2CF9AE}" pid="7" name="DIScgiUrl">
    <vt:lpwstr>http://content.oracle.com/content/idcplg</vt:lpwstr>
  </property>
  <property fmtid="{D5CDD505-2E9C-101B-9397-08002B2CF9AE}" pid="8" name="DISdUser">
    <vt:lpwstr>anonymous</vt:lpwstr>
  </property>
  <property fmtid="{D5CDD505-2E9C-101B-9397-08002B2CF9AE}" pid="9" name="DISdID">
    <vt:lpwstr>5897197</vt:lpwstr>
  </property>
  <property fmtid="{D5CDD505-2E9C-101B-9397-08002B2CF9AE}" pid="10" name="DISidcName">
    <vt:lpwstr>sites_contrib_prod</vt:lpwstr>
  </property>
  <property fmtid="{D5CDD505-2E9C-101B-9397-08002B2CF9AE}" pid="11" name="DISTaskPaneUrl">
    <vt:lpwstr>http://content.oracle.com/content/idcplg?IdcService=DESKTOP_DOC_INFO&amp;dDocName=CNT2201120&amp;dID=5897197&amp;ClientControlled=DocMan,taskpane&amp;coreContentOnly=1</vt:lpwstr>
  </property>
</Properties>
</file>