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139DB7E-0C3F-478E-BA15-8A7D110CBF98}">
  <a:tblStyle styleName="Table_0" styleId="{8139DB7E-0C3F-478E-BA15-8A7D110CBF98}">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B32BC089-BD80-4B5F-8A84-51EB1798348D}">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714DCFA1-8B23-4E23-92A2-7CE5846DC84B}">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3" styleId="{D5B70A8E-A836-4F16-B2AD-0AD40C81A689}">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5.xml" Type="http://schemas.openxmlformats.org/officeDocument/2006/relationships/slide" Id="rId50"/><Relationship Target="slides/slide43.xml" Type="http://schemas.openxmlformats.org/officeDocument/2006/relationships/slide" Id="rId48"/><Relationship Target="slides/slide42.xml" Type="http://schemas.openxmlformats.org/officeDocument/2006/relationships/slide" Id="rId47"/><Relationship Target="slides/slide24.xml" Type="http://schemas.openxmlformats.org/officeDocument/2006/relationships/slide" Id="rId29"/><Relationship Target="slides/slide44.xml" Type="http://schemas.openxmlformats.org/officeDocument/2006/relationships/slide" Id="rId4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2.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7" name="Shape 137"/>
        <p:cNvGrpSpPr/>
        <p:nvPr/>
      </p:nvGrpSpPr>
      <p:grpSpPr>
        <a:xfrm>
          <a:off y="0" x="0"/>
          <a:ext cy="0" cx="0"/>
          <a:chOff y="0" x="0"/>
          <a:chExt cy="0" cx="0"/>
        </a:xfrm>
      </p:grpSpPr>
      <p:sp>
        <p:nvSpPr>
          <p:cNvPr id="138" name="Shape 1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9" name="Shape 1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9" name="Shape 149"/>
        <p:cNvGrpSpPr/>
        <p:nvPr/>
      </p:nvGrpSpPr>
      <p:grpSpPr>
        <a:xfrm>
          <a:off y="0" x="0"/>
          <a:ext cy="0" cx="0"/>
          <a:chOff y="0" x="0"/>
          <a:chExt cy="0" cx="0"/>
        </a:xfrm>
      </p:grpSpPr>
      <p:sp>
        <p:nvSpPr>
          <p:cNvPr id="150" name="Shape 15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1" name="Shape 15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5" name="Shape 155"/>
        <p:cNvGrpSpPr/>
        <p:nvPr/>
      </p:nvGrpSpPr>
      <p:grpSpPr>
        <a:xfrm>
          <a:off y="0" x="0"/>
          <a:ext cy="0" cx="0"/>
          <a:chOff y="0" x="0"/>
          <a:chExt cy="0" cx="0"/>
        </a:xfrm>
      </p:grpSpPr>
      <p:sp>
        <p:nvSpPr>
          <p:cNvPr id="156" name="Shape 1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7" name="Shape 1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9" name="Shape 1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1" name="Shape 2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6" name="Shape 256"/>
        <p:cNvGrpSpPr/>
        <p:nvPr/>
      </p:nvGrpSpPr>
      <p:grpSpPr>
        <a:xfrm>
          <a:off y="0" x="0"/>
          <a:ext cy="0" cx="0"/>
          <a:chOff y="0" x="0"/>
          <a:chExt cy="0" cx="0"/>
        </a:xfrm>
      </p:grpSpPr>
      <p:sp>
        <p:nvSpPr>
          <p:cNvPr id="257" name="Shape 2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8" name="Shape 2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4" name="Shape 2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1" name="Shape 2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7" name="Shape 2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0" name="Shape 280"/>
        <p:cNvGrpSpPr/>
        <p:nvPr/>
      </p:nvGrpSpPr>
      <p:grpSpPr>
        <a:xfrm>
          <a:off y="0" x="0"/>
          <a:ext cy="0" cx="0"/>
          <a:chOff y="0" x="0"/>
          <a:chExt cy="0" cx="0"/>
        </a:xfrm>
      </p:grpSpPr>
      <p:sp>
        <p:nvSpPr>
          <p:cNvPr id="281" name="Shape 2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2" name="Shape 2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9" name="Shape 2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4" name="Shape 304"/>
        <p:cNvGrpSpPr/>
        <p:nvPr/>
      </p:nvGrpSpPr>
      <p:grpSpPr>
        <a:xfrm>
          <a:off y="0" x="0"/>
          <a:ext cy="0" cx="0"/>
          <a:chOff y="0" x="0"/>
          <a:chExt cy="0" cx="0"/>
        </a:xfrm>
      </p:grpSpPr>
      <p:sp>
        <p:nvSpPr>
          <p:cNvPr id="305" name="Shape 3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6" name="Shape 3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0" name="Shape 310"/>
        <p:cNvGrpSpPr/>
        <p:nvPr/>
      </p:nvGrpSpPr>
      <p:grpSpPr>
        <a:xfrm>
          <a:off y="0" x="0"/>
          <a:ext cy="0" cx="0"/>
          <a:chOff y="0" x="0"/>
          <a:chExt cy="0" cx="0"/>
        </a:xfrm>
      </p:grpSpPr>
      <p:sp>
        <p:nvSpPr>
          <p:cNvPr id="311" name="Shape 3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2" name="Shape 3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6" name="Shape 316"/>
        <p:cNvGrpSpPr/>
        <p:nvPr/>
      </p:nvGrpSpPr>
      <p:grpSpPr>
        <a:xfrm>
          <a:off y="0" x="0"/>
          <a:ext cy="0" cx="0"/>
          <a:chOff y="0" x="0"/>
          <a:chExt cy="0" cx="0"/>
        </a:xfrm>
      </p:grpSpPr>
      <p:sp>
        <p:nvSpPr>
          <p:cNvPr id="317" name="Shape 31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8" name="Shape 31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5:39 mark</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y="0" x="0"/>
          <a:ext cy="0" cx="0"/>
          <a:chOff y="0" x="0"/>
          <a:chExt cy="0" cx="0"/>
        </a:xfrm>
      </p:grpSpPr>
      <p:sp>
        <p:nvSpPr>
          <p:cNvPr id="10" name="Shape 10"/>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3" name="Shape 13"/>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
        <p:nvSpPr>
          <p:cNvPr id="14" name="Shape 14"/>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
        <p:nvSpPr>
          <p:cNvPr id="19" name="Shape 1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y="0" x="0"/>
          <a:ext cy="0" cx="0"/>
          <a:chOff y="0" x="0"/>
          <a:chExt cy="0" cx="0"/>
        </a:xfrm>
      </p:grpSpPr>
      <p:sp>
        <p:nvSpPr>
          <p:cNvPr id="21" name="Shape 2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
        <p:nvSpPr>
          <p:cNvPr id="25" name="Shape 2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y="0" x="0"/>
          <a:ext cy="0" cx="0"/>
          <a:chOff y="0" x="0"/>
          <a:chExt cy="0" cx="0"/>
        </a:xfrm>
      </p:grpSpPr>
      <p:sp>
        <p:nvSpPr>
          <p:cNvPr id="31" name="Shape 31"/>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32" name="Shape 32"/>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y="0" x="0"/>
          <a:ext cy="0" cx="0"/>
          <a:chOff y="0" x="0"/>
          <a:chExt cy="0" cx="0"/>
        </a:xfrm>
      </p:grpSpPr>
      <p:cxnSp>
        <p:nvCxnSpPr>
          <p:cNvPr id="35" name="Shape 35"/>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
        <p:nvSpPr>
          <p:cNvPr id="36" name="Shape 3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
        <p:nvSpPr>
          <p:cNvPr id="8" name="Shape 8"/>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6.xml" Type="http://schemas.openxmlformats.org/officeDocument/2006/relationships/slideLayout" Id="rId1"/><Relationship Target="../media/image02.png" Type="http://schemas.openxmlformats.org/officeDocument/2006/relationships/image" Id="rId4"/><Relationship Target="../media/image05.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6.xml" Type="http://schemas.openxmlformats.org/officeDocument/2006/relationships/slideLayout" Id="rId1"/><Relationship Target="../media/image11.png" Type="http://schemas.openxmlformats.org/officeDocument/2006/relationships/image" Id="rId4"/><Relationship Target="../media/image03.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https://github.com/tinkerpop/gremlin/wiki/Defining-a-Property-Graph" Type="http://schemas.openxmlformats.org/officeDocument/2006/relationships/hyperlink" TargetMode="External" Id="rId4"/><Relationship Target="https://github.com/tinkerpop/gremlin/wiki/Defining-a-Property-Graph" Type="http://schemas.openxmlformats.org/officeDocument/2006/relationships/hyperlink" TargetMode="External"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8.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6.xml" Type="http://schemas.openxmlformats.org/officeDocument/2006/relationships/slideLayout" Id="rId1"/><Relationship Target="../media/image16.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http://en.wikipedia.org/wiki/Centrality" Type="http://schemas.openxmlformats.org/officeDocument/2006/relationships/hyperlink" TargetMode="External" Id="rId4"/><Relationship Target="http://en.wikipedia.org/wiki/Centrality" Type="http://schemas.openxmlformats.org/officeDocument/2006/relationships/hyperlink" TargetMode="External"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6.xml" Type="http://schemas.openxmlformats.org/officeDocument/2006/relationships/slideLayout" Id="rId1"/><Relationship Target="../media/image18.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https://twitter.com/hmason/status/541746341295452160" Type="http://schemas.openxmlformats.org/officeDocument/2006/relationships/hyperlink" TargetMode="External"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6.xml" Type="http://schemas.openxmlformats.org/officeDocument/2006/relationships/slideLayout" Id="rId1"/><Relationship Target="../media/image17.pn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5.xml" Type="http://schemas.openxmlformats.org/officeDocument/2006/relationships/slideLayout" Id="rId1"/><Relationship Target="http://youtube.com/v/ek3CqpKQo74" Type="http://schemas.openxmlformats.org/officeDocument/2006/relationships/hyperlink" TargetMode="External" Id="rId4"/><Relationship Target="https://www.youtube.com/watch?v=ek3CqpKQo74#t=5m39s" Type="http://schemas.openxmlformats.org/officeDocument/2006/relationships/hyperlink" TargetMode="External" Id="rId6"/><Relationship Target="../media/image00.jpg" Type="http://schemas.openxmlformats.org/officeDocument/2006/relationships/image" Id="rId5"/><Relationship Target="https://www.youtube.com/channel/UCdLkMVVDBR9DaNCHKPcVPog" Type="http://schemas.openxmlformats.org/officeDocument/2006/relationships/hyperlink" TargetMode="External"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y="0" x="0"/>
          <a:ext cy="0" cx="0"/>
          <a:chOff y="0" x="0"/>
          <a:chExt cy="0" cx="0"/>
        </a:xfrm>
      </p:grpSpPr>
      <p:sp>
        <p:nvSpPr>
          <p:cNvPr id="38" name="Shape 38"/>
          <p:cNvSpPr txBox="1"/>
          <p:nvPr>
            <p:ph type="ctrTitle"/>
          </p:nvPr>
        </p:nvSpPr>
        <p:spPr>
          <a:xfrm>
            <a:off y="563759" x="457200"/>
            <a:ext cy="3009600" cx="8229600"/>
          </a:xfrm>
          <a:prstGeom prst="rect">
            <a:avLst/>
          </a:prstGeom>
        </p:spPr>
        <p:txBody>
          <a:bodyPr bIns="91425" rIns="91425" lIns="91425" tIns="91425" anchor="t" anchorCtr="0">
            <a:noAutofit/>
          </a:bodyPr>
          <a:lstStyle/>
          <a:p>
            <a:pPr>
              <a:spcBef>
                <a:spcPts val="0"/>
              </a:spcBef>
              <a:buNone/>
            </a:pPr>
            <a:r>
              <a:rPr sz="6000" lang="en"/>
              <a:t>IS609 Group Project</a:t>
            </a:r>
          </a:p>
        </p:txBody>
      </p:sp>
      <p:sp>
        <p:nvSpPr>
          <p:cNvPr id="39" name="Shape 39"/>
          <p:cNvSpPr txBox="1"/>
          <p:nvPr>
            <p:ph idx="1" type="subTitle"/>
          </p:nvPr>
        </p:nvSpPr>
        <p:spPr>
          <a:xfrm>
            <a:off y="1961603" x="685800"/>
            <a:ext cy="784799" cx="7772400"/>
          </a:xfrm>
          <a:prstGeom prst="rect">
            <a:avLst/>
          </a:prstGeom>
        </p:spPr>
        <p:txBody>
          <a:bodyPr bIns="91425" rIns="91425" lIns="91425" tIns="91425" anchor="t" anchorCtr="0">
            <a:noAutofit/>
          </a:bodyPr>
          <a:lstStyle/>
          <a:p>
            <a:pPr>
              <a:spcBef>
                <a:spcPts val="0"/>
              </a:spcBef>
              <a:buNone/>
            </a:pPr>
            <a:r>
              <a:rPr lang="en"/>
              <a:t>Brian Chu, Aaron Palumbo, James Quacinella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Data variables</a:t>
            </a:r>
          </a:p>
        </p:txBody>
      </p:sp>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spcBef>
                <a:spcPts val="0"/>
              </a:spcBef>
              <a:spcAft>
                <a:spcPts val="1000"/>
              </a:spcAft>
              <a:buClr>
                <a:schemeClr val="dk1"/>
              </a:buClr>
              <a:buSzPct val="100000"/>
              <a:buFont typeface="Arial"/>
              <a:buChar char="●"/>
            </a:pPr>
            <a:r>
              <a:rPr sz="1400" lang="en"/>
              <a:t>Distinguish between 1st/2nd serve</a:t>
            </a:r>
          </a:p>
          <a:p>
            <a:pPr rtl="0" lvl="1" indent="-317500" marL="914400">
              <a:spcBef>
                <a:spcPts val="0"/>
              </a:spcBef>
              <a:spcAft>
                <a:spcPts val="1000"/>
              </a:spcAft>
              <a:buClr>
                <a:schemeClr val="dk1"/>
              </a:buClr>
              <a:buSzPct val="100000"/>
              <a:buFont typeface="Courier New"/>
              <a:buChar char="o"/>
            </a:pPr>
            <a:r>
              <a:rPr sz="1400" lang="en"/>
              <a:t>470 total serves (352 1st serves,118 2nd serves)</a:t>
            </a:r>
          </a:p>
          <a:p>
            <a:pPr rtl="0" lvl="0" indent="-317500" marL="457200">
              <a:spcBef>
                <a:spcPts val="0"/>
              </a:spcBef>
              <a:spcAft>
                <a:spcPts val="1000"/>
              </a:spcAft>
              <a:buClr>
                <a:schemeClr val="dk1"/>
              </a:buClr>
              <a:buSzPct val="100000"/>
              <a:buFont typeface="Arial"/>
              <a:buChar char="●"/>
            </a:pPr>
            <a:r>
              <a:rPr sz="1400" lang="en"/>
              <a:t>Distinguish between deuce/ad court service points for each player</a:t>
            </a:r>
          </a:p>
          <a:p>
            <a:pPr rtl="0" lvl="1" indent="-317500" marL="914400">
              <a:spcBef>
                <a:spcPts val="0"/>
              </a:spcBef>
              <a:spcAft>
                <a:spcPts val="1000"/>
              </a:spcAft>
              <a:buClr>
                <a:schemeClr val="dk1"/>
              </a:buClr>
              <a:buSzPct val="100000"/>
              <a:buFont typeface="Courier New"/>
              <a:buChar char="o"/>
            </a:pPr>
            <a:r>
              <a:rPr sz="1400" lang="en"/>
              <a:t>Sampras: 240 points (Deuce:130, Ad: 110)</a:t>
            </a:r>
          </a:p>
          <a:p>
            <a:pPr rtl="0" lvl="1" indent="-317500" marL="914400">
              <a:spcBef>
                <a:spcPts val="0"/>
              </a:spcBef>
              <a:spcAft>
                <a:spcPts val="1000"/>
              </a:spcAft>
              <a:buClr>
                <a:schemeClr val="dk1"/>
              </a:buClr>
              <a:buSzPct val="100000"/>
              <a:buFont typeface="Courier New"/>
              <a:buChar char="o"/>
            </a:pPr>
            <a:r>
              <a:rPr sz="1400" lang="en"/>
              <a:t>Agassi: 230 points (Deuce: 123, Ad: 107)</a:t>
            </a:r>
          </a:p>
          <a:p>
            <a:pPr rtl="0" lvl="0" indent="-317500" marL="457200">
              <a:spcBef>
                <a:spcPts val="0"/>
              </a:spcBef>
              <a:spcAft>
                <a:spcPts val="1000"/>
              </a:spcAft>
              <a:buClr>
                <a:schemeClr val="dk1"/>
              </a:buClr>
              <a:buSzPct val="100000"/>
              <a:buFont typeface="Arial"/>
              <a:buChar char="●"/>
            </a:pPr>
            <a:r>
              <a:rPr sz="1400" lang="en"/>
              <a:t>Record serves to the left (forehand) and right (backhand)</a:t>
            </a:r>
          </a:p>
          <a:p>
            <a:pPr rtl="0" lvl="1" indent="-317500" marL="914400">
              <a:spcBef>
                <a:spcPts val="0"/>
              </a:spcBef>
              <a:spcAft>
                <a:spcPts val="1000"/>
              </a:spcAft>
              <a:buClr>
                <a:schemeClr val="dk1"/>
              </a:buClr>
              <a:buSzPct val="100000"/>
              <a:buFont typeface="Courier New"/>
              <a:buChar char="o"/>
            </a:pPr>
            <a:r>
              <a:rPr sz="1400" lang="en"/>
              <a:t>Center serves ignored (only ~1.5% of total)</a:t>
            </a:r>
          </a:p>
          <a:p>
            <a:pPr rtl="0" lvl="0" indent="-317500" marL="457200">
              <a:spcBef>
                <a:spcPts val="0"/>
              </a:spcBef>
              <a:spcAft>
                <a:spcPts val="1000"/>
              </a:spcAft>
              <a:buClr>
                <a:schemeClr val="dk1"/>
              </a:buClr>
              <a:buSzPct val="100000"/>
              <a:buFont typeface="Arial"/>
              <a:buChar char="●"/>
            </a:pPr>
            <a:r>
              <a:rPr sz="1400" lang="en"/>
              <a:t>Record points won/lost after serving to each side</a:t>
            </a:r>
          </a:p>
          <a:p>
            <a:pPr rtl="0" lvl="0" indent="-317500" marL="457200">
              <a:spcBef>
                <a:spcPts val="0"/>
              </a:spcBef>
              <a:spcAft>
                <a:spcPts val="1000"/>
              </a:spcAft>
              <a:buClr>
                <a:schemeClr val="dk1"/>
              </a:buClr>
              <a:buSzPct val="100000"/>
              <a:buFont typeface="Arial"/>
              <a:buChar char="●"/>
            </a:pPr>
            <a:r>
              <a:rPr sz="1400" lang="en"/>
              <a:t>Calculate percentage of points won on each side </a:t>
            </a:r>
          </a:p>
          <a:p>
            <a:pPr rtl="0" lvl="1" indent="-317500" marL="914400">
              <a:spcBef>
                <a:spcPts val="0"/>
              </a:spcBef>
              <a:spcAft>
                <a:spcPts val="1000"/>
              </a:spcAft>
              <a:buClr>
                <a:schemeClr val="dk1"/>
              </a:buClr>
              <a:buSzPct val="100000"/>
              <a:buFont typeface="Courier New"/>
              <a:buChar char="o"/>
            </a:pPr>
            <a:r>
              <a:rPr sz="1400" lang="en"/>
              <a:t>Compare using chi-square statistic and p-value (</a:t>
            </a:r>
            <a:r>
              <a:rPr sz="1400" lang="en" i="1"/>
              <a:t>Walker and Wooders, 2000</a:t>
            </a:r>
            <a:r>
              <a:rPr sz="1400" lang="en"/>
              <a:t>)</a:t>
            </a:r>
          </a:p>
          <a:p>
            <a:pPr rtl="0" lvl="0" indent="0" marL="457200">
              <a:spcBef>
                <a:spcPts val="0"/>
              </a:spcBef>
              <a:spcAft>
                <a:spcPts val="1000"/>
              </a:spcAft>
              <a:buNone/>
            </a:pPr>
            <a:r>
              <a:t/>
            </a:r>
            <a:endParaRPr sz="1400"/>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0" end="0"/>
                                            </p:txEl>
                                          </p:spTgt>
                                        </p:tgtEl>
                                        <p:attrNameLst>
                                          <p:attrName>style.visibility</p:attrName>
                                        </p:attrNameLst>
                                      </p:cBhvr>
                                      <p:to>
                                        <p:strVal val="visible"/>
                                      </p:to>
                                    </p:set>
                                    <p:animEffect transition="in" filter="fade">
                                      <p:cBhvr>
                                        <p:cTn dur="1000"/>
                                        <p:tgtEl>
                                          <p:spTgt spid="10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1" end="1"/>
                                            </p:txEl>
                                          </p:spTgt>
                                        </p:tgtEl>
                                        <p:attrNameLst>
                                          <p:attrName>style.visibility</p:attrName>
                                        </p:attrNameLst>
                                      </p:cBhvr>
                                      <p:to>
                                        <p:strVal val="visible"/>
                                      </p:to>
                                    </p:set>
                                    <p:animEffect transition="in" filter="fade">
                                      <p:cBhvr>
                                        <p:cTn dur="1000"/>
                                        <p:tgtEl>
                                          <p:spTgt spid="10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2" end="2"/>
                                            </p:txEl>
                                          </p:spTgt>
                                        </p:tgtEl>
                                        <p:attrNameLst>
                                          <p:attrName>style.visibility</p:attrName>
                                        </p:attrNameLst>
                                      </p:cBhvr>
                                      <p:to>
                                        <p:strVal val="visible"/>
                                      </p:to>
                                    </p:set>
                                    <p:animEffect transition="in" filter="fade">
                                      <p:cBhvr>
                                        <p:cTn dur="1000"/>
                                        <p:tgtEl>
                                          <p:spTgt spid="10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3" end="3"/>
                                            </p:txEl>
                                          </p:spTgt>
                                        </p:tgtEl>
                                        <p:attrNameLst>
                                          <p:attrName>style.visibility</p:attrName>
                                        </p:attrNameLst>
                                      </p:cBhvr>
                                      <p:to>
                                        <p:strVal val="visible"/>
                                      </p:to>
                                    </p:set>
                                    <p:animEffect transition="in" filter="fade">
                                      <p:cBhvr>
                                        <p:cTn dur="1000"/>
                                        <p:tgtEl>
                                          <p:spTgt spid="10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4" end="4"/>
                                            </p:txEl>
                                          </p:spTgt>
                                        </p:tgtEl>
                                        <p:attrNameLst>
                                          <p:attrName>style.visibility</p:attrName>
                                        </p:attrNameLst>
                                      </p:cBhvr>
                                      <p:to>
                                        <p:strVal val="visible"/>
                                      </p:to>
                                    </p:set>
                                    <p:animEffect transition="in" filter="fade">
                                      <p:cBhvr>
                                        <p:cTn dur="1000"/>
                                        <p:tgtEl>
                                          <p:spTgt spid="102">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5" end="5"/>
                                            </p:txEl>
                                          </p:spTgt>
                                        </p:tgtEl>
                                        <p:attrNameLst>
                                          <p:attrName>style.visibility</p:attrName>
                                        </p:attrNameLst>
                                      </p:cBhvr>
                                      <p:to>
                                        <p:strVal val="visible"/>
                                      </p:to>
                                    </p:set>
                                    <p:animEffect transition="in" filter="fade">
                                      <p:cBhvr>
                                        <p:cTn dur="1000"/>
                                        <p:tgtEl>
                                          <p:spTgt spid="102">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6" end="6"/>
                                            </p:txEl>
                                          </p:spTgt>
                                        </p:tgtEl>
                                        <p:attrNameLst>
                                          <p:attrName>style.visibility</p:attrName>
                                        </p:attrNameLst>
                                      </p:cBhvr>
                                      <p:to>
                                        <p:strVal val="visible"/>
                                      </p:to>
                                    </p:set>
                                    <p:animEffect transition="in" filter="fade">
                                      <p:cBhvr>
                                        <p:cTn dur="1000"/>
                                        <p:tgtEl>
                                          <p:spTgt spid="102">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7" end="7"/>
                                            </p:txEl>
                                          </p:spTgt>
                                        </p:tgtEl>
                                        <p:attrNameLst>
                                          <p:attrName>style.visibility</p:attrName>
                                        </p:attrNameLst>
                                      </p:cBhvr>
                                      <p:to>
                                        <p:strVal val="visible"/>
                                      </p:to>
                                    </p:set>
                                    <p:animEffect transition="in" filter="fade">
                                      <p:cBhvr>
                                        <p:cTn dur="1000"/>
                                        <p:tgtEl>
                                          <p:spTgt spid="102">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8" end="8"/>
                                            </p:txEl>
                                          </p:spTgt>
                                        </p:tgtEl>
                                        <p:attrNameLst>
                                          <p:attrName>style.visibility</p:attrName>
                                        </p:attrNameLst>
                                      </p:cBhvr>
                                      <p:to>
                                        <p:strVal val="visible"/>
                                      </p:to>
                                    </p:set>
                                    <p:animEffect transition="in" filter="fade">
                                      <p:cBhvr>
                                        <p:cTn dur="1000"/>
                                        <p:tgtEl>
                                          <p:spTgt spid="102">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9" end="9"/>
                                            </p:txEl>
                                          </p:spTgt>
                                        </p:tgtEl>
                                        <p:attrNameLst>
                                          <p:attrName>style.visibility</p:attrName>
                                        </p:attrNameLst>
                                      </p:cBhvr>
                                      <p:to>
                                        <p:strVal val="visible"/>
                                      </p:to>
                                    </p:set>
                                    <p:animEffect transition="in" filter="fade">
                                      <p:cBhvr>
                                        <p:cTn dur="1000"/>
                                        <p:tgtEl>
                                          <p:spTgt spid="102">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xEl>
                                              <p:pRg st="10" end="10"/>
                                            </p:txEl>
                                          </p:spTgt>
                                        </p:tgtEl>
                                        <p:attrNameLst>
                                          <p:attrName>style.visibility</p:attrName>
                                        </p:attrNameLst>
                                      </p:cBhvr>
                                      <p:to>
                                        <p:strVal val="visible"/>
                                      </p:to>
                                    </p:set>
                                    <p:animEffect transition="in" filter="fade">
                                      <p:cBhvr>
                                        <p:cTn dur="1000"/>
                                        <p:tgtEl>
                                          <p:spTgt spid="102">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Sampras</a:t>
            </a: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b="1" sz="1800" lang="en"/>
              <a:t>Deuce Court</a:t>
            </a:r>
          </a:p>
          <a:p>
            <a:pPr rtl="0">
              <a:spcBef>
                <a:spcPts val="0"/>
              </a:spcBef>
              <a:buNone/>
            </a:pPr>
            <a:r>
              <a:t/>
            </a:r>
            <a:endParaRPr b="1" sz="1800"/>
          </a:p>
          <a:p>
            <a:pPr rtl="0">
              <a:spcBef>
                <a:spcPts val="0"/>
              </a:spcBef>
              <a:buNone/>
            </a:pPr>
            <a:r>
              <a:t/>
            </a:r>
            <a:endParaRPr b="1" sz="1800"/>
          </a:p>
          <a:p>
            <a:pPr rtl="0">
              <a:spcBef>
                <a:spcPts val="0"/>
              </a:spcBef>
              <a:buNone/>
            </a:pPr>
            <a:r>
              <a:t/>
            </a:r>
            <a:endParaRPr b="1" sz="1800"/>
          </a:p>
          <a:p>
            <a:pPr rtl="0">
              <a:spcBef>
                <a:spcPts val="0"/>
              </a:spcBef>
              <a:buNone/>
            </a:pPr>
            <a:r>
              <a:t/>
            </a:r>
            <a:endParaRPr b="1" sz="1800"/>
          </a:p>
          <a:p>
            <a:pPr rtl="0" lvl="0">
              <a:spcBef>
                <a:spcPts val="0"/>
              </a:spcBef>
              <a:buNone/>
            </a:pPr>
            <a:r>
              <a:rPr b="1" sz="1800" lang="en"/>
              <a:t>Ad Court</a:t>
            </a:r>
          </a:p>
        </p:txBody>
      </p:sp>
      <p:graphicFrame>
        <p:nvGraphicFramePr>
          <p:cNvPr id="109" name="Shape 109"/>
          <p:cNvGraphicFramePr/>
          <p:nvPr/>
        </p:nvGraphicFramePr>
        <p:xfrm>
          <a:off y="1389000" x="2082925"/>
          <a:ext cy="3000000" cx="3000000"/>
        </p:xfrm>
        <a:graphic>
          <a:graphicData uri="http://schemas.openxmlformats.org/drawingml/2006/table">
            <a:tbl>
              <a:tblPr>
                <a:noFill/>
                <a:tableStyleId>{8139DB7E-0C3F-478E-BA15-8A7D110CBF98}</a:tableStyleId>
              </a:tblPr>
              <a:tblGrid>
                <a:gridCol w="588525"/>
                <a:gridCol w="864525"/>
                <a:gridCol w="878300"/>
                <a:gridCol w="717375"/>
                <a:gridCol w="625600"/>
              </a:tblGrid>
              <a:tr h="396200">
                <a:tc>
                  <a:txBody>
                    <a:bodyPr>
                      <a:noAutofit/>
                    </a:bodyPr>
                    <a:lstStyle/>
                    <a:p>
                      <a:pPr>
                        <a:spcBef>
                          <a:spcPts val="0"/>
                        </a:spcBef>
                        <a:buNone/>
                      </a:pPr>
                      <a:r>
                        <a:rPr b="1" sz="1000" lang="en"/>
                        <a:t>Serve</a:t>
                      </a:r>
                    </a:p>
                  </a:txBody>
                  <a:tcPr marR="91425" marB="91425" marT="91425" marL="91425"/>
                </a:tc>
                <a:tc>
                  <a:txBody>
                    <a:bodyPr>
                      <a:noAutofit/>
                    </a:bodyPr>
                    <a:lstStyle/>
                    <a:p>
                      <a:pPr algn="r">
                        <a:spcBef>
                          <a:spcPts val="0"/>
                        </a:spcBef>
                        <a:buNone/>
                      </a:pPr>
                      <a:r>
                        <a:rPr b="1" sz="1000" lang="en"/>
                        <a:t>%Win Left</a:t>
                      </a:r>
                    </a:p>
                  </a:txBody>
                  <a:tcPr marR="91425" marB="91425" marT="91425" marL="91425"/>
                </a:tc>
                <a:tc>
                  <a:txBody>
                    <a:bodyPr>
                      <a:noAutofit/>
                    </a:bodyPr>
                    <a:lstStyle/>
                    <a:p>
                      <a:pPr algn="r">
                        <a:spcBef>
                          <a:spcPts val="0"/>
                        </a:spcBef>
                        <a:buNone/>
                      </a:pPr>
                      <a:r>
                        <a:rPr b="1" sz="1000" lang="en"/>
                        <a:t>%Win Right</a:t>
                      </a:r>
                    </a:p>
                  </a:txBody>
                  <a:tcPr marR="91425" marB="91425" marT="91425" marL="91425"/>
                </a:tc>
                <a:tc>
                  <a:txBody>
                    <a:bodyPr>
                      <a:noAutofit/>
                    </a:bodyPr>
                    <a:lstStyle/>
                    <a:p>
                      <a:pPr algn="r" rtl="0">
                        <a:spcBef>
                          <a:spcPts val="0"/>
                        </a:spcBef>
                        <a:buNone/>
                      </a:pPr>
                      <a:r>
                        <a:rPr b="1" sz="1000" lang="en"/>
                        <a:t>Chi-sq</a:t>
                      </a:r>
                    </a:p>
                  </a:txBody>
                  <a:tcPr marR="91425" marB="91425" marT="91425" marL="91425"/>
                </a:tc>
                <a:tc>
                  <a:txBody>
                    <a:bodyPr>
                      <a:noAutofit/>
                    </a:bodyPr>
                    <a:lstStyle/>
                    <a:p>
                      <a:pPr algn="r" rtl="0">
                        <a:spcBef>
                          <a:spcPts val="0"/>
                        </a:spcBef>
                        <a:buNone/>
                      </a:pPr>
                      <a:r>
                        <a:rPr b="1" sz="1000" lang="en"/>
                        <a:t>p-val</a:t>
                      </a:r>
                    </a:p>
                  </a:txBody>
                  <a:tcPr marR="91425" marB="91425" marT="91425" marL="91425"/>
                </a:tc>
              </a:tr>
              <a:tr h="279400">
                <a:tc>
                  <a:txBody>
                    <a:bodyPr>
                      <a:noAutofit/>
                    </a:bodyPr>
                    <a:lstStyle/>
                    <a:p>
                      <a:pPr>
                        <a:spcBef>
                          <a:spcPts val="0"/>
                        </a:spcBef>
                        <a:buNone/>
                      </a:pPr>
                      <a:r>
                        <a:rPr sz="1000" lang="en"/>
                        <a:t>1</a:t>
                      </a:r>
                    </a:p>
                  </a:txBody>
                  <a:tcPr marR="91425" marB="91425" marT="91425" marL="91425"/>
                </a:tc>
                <a:tc>
                  <a:txBody>
                    <a:bodyPr>
                      <a:noAutofit/>
                    </a:bodyPr>
                    <a:lstStyle/>
                    <a:p>
                      <a:pPr algn="r" rtl="0" lvl="0">
                        <a:lnSpc>
                          <a:spcPct val="115000"/>
                        </a:lnSpc>
                        <a:spcBef>
                          <a:spcPts val="0"/>
                        </a:spcBef>
                        <a:buNone/>
                      </a:pPr>
                      <a:r>
                        <a:rPr sz="1000" lang="en"/>
                        <a:t>82.1</a:t>
                      </a:r>
                    </a:p>
                  </a:txBody>
                  <a:tcPr marR="91425" marB="91425" marT="91425" marL="91425"/>
                </a:tc>
                <a:tc>
                  <a:txBody>
                    <a:bodyPr>
                      <a:noAutofit/>
                    </a:bodyPr>
                    <a:lstStyle/>
                    <a:p>
                      <a:pPr algn="r" rtl="0" lvl="0">
                        <a:lnSpc>
                          <a:spcPct val="115000"/>
                        </a:lnSpc>
                        <a:spcBef>
                          <a:spcPts val="0"/>
                        </a:spcBef>
                        <a:buNone/>
                      </a:pPr>
                      <a:r>
                        <a:rPr sz="1000" lang="en"/>
                        <a:t>74.1</a:t>
                      </a:r>
                    </a:p>
                  </a:txBody>
                  <a:tcPr marR="91425" marB="91425" marT="91425" marL="91425"/>
                </a:tc>
                <a:tc>
                  <a:txBody>
                    <a:bodyPr>
                      <a:noAutofit/>
                    </a:bodyPr>
                    <a:lstStyle/>
                    <a:p>
                      <a:pPr algn="r" rtl="0" lvl="0">
                        <a:lnSpc>
                          <a:spcPct val="115000"/>
                        </a:lnSpc>
                        <a:spcBef>
                          <a:spcPts val="0"/>
                        </a:spcBef>
                        <a:buNone/>
                      </a:pPr>
                      <a:r>
                        <a:rPr sz="1000" lang="en"/>
                        <a:t>0.158</a:t>
                      </a:r>
                    </a:p>
                  </a:txBody>
                  <a:tcPr marR="91425" marB="91425" marT="91425" marL="91425"/>
                </a:tc>
                <a:tc>
                  <a:txBody>
                    <a:bodyPr>
                      <a:noAutofit/>
                    </a:bodyPr>
                    <a:lstStyle/>
                    <a:p>
                      <a:pPr algn="r" rtl="0" lvl="0">
                        <a:lnSpc>
                          <a:spcPct val="115000"/>
                        </a:lnSpc>
                        <a:spcBef>
                          <a:spcPts val="0"/>
                        </a:spcBef>
                        <a:buNone/>
                      </a:pPr>
                      <a:r>
                        <a:rPr sz="1000" lang="en"/>
                        <a:t>0.691</a:t>
                      </a:r>
                    </a:p>
                  </a:txBody>
                  <a:tcPr marR="91425" marB="91425" marT="91425" marL="91425"/>
                </a:tc>
              </a:tr>
              <a:tr h="396200">
                <a:tc>
                  <a:txBody>
                    <a:bodyPr>
                      <a:noAutofit/>
                    </a:bodyPr>
                    <a:lstStyle/>
                    <a:p>
                      <a:pPr>
                        <a:spcBef>
                          <a:spcPts val="0"/>
                        </a:spcBef>
                        <a:buNone/>
                      </a:pPr>
                      <a:r>
                        <a:rPr sz="1000" lang="en"/>
                        <a:t>2</a:t>
                      </a:r>
                    </a:p>
                  </a:txBody>
                  <a:tcPr marR="91425" marB="91425" marT="91425" marL="91425"/>
                </a:tc>
                <a:tc>
                  <a:txBody>
                    <a:bodyPr>
                      <a:noAutofit/>
                    </a:bodyPr>
                    <a:lstStyle/>
                    <a:p>
                      <a:pPr algn="r" rtl="0" lvl="0">
                        <a:lnSpc>
                          <a:spcPct val="115000"/>
                        </a:lnSpc>
                        <a:spcBef>
                          <a:spcPts val="0"/>
                        </a:spcBef>
                        <a:buNone/>
                      </a:pPr>
                      <a:r>
                        <a:rPr sz="1000" lang="en"/>
                        <a:t>76.9</a:t>
                      </a:r>
                    </a:p>
                  </a:txBody>
                  <a:tcPr marR="91425" marB="91425" marT="91425" marL="91425"/>
                </a:tc>
                <a:tc>
                  <a:txBody>
                    <a:bodyPr>
                      <a:noAutofit/>
                    </a:bodyPr>
                    <a:lstStyle/>
                    <a:p>
                      <a:pPr algn="r" rtl="0" lvl="0">
                        <a:lnSpc>
                          <a:spcPct val="115000"/>
                        </a:lnSpc>
                        <a:spcBef>
                          <a:spcPts val="0"/>
                        </a:spcBef>
                        <a:buNone/>
                      </a:pPr>
                      <a:r>
                        <a:rPr sz="1000" lang="en"/>
                        <a:t>73.3</a:t>
                      </a:r>
                    </a:p>
                  </a:txBody>
                  <a:tcPr marR="91425" marB="91425" marT="91425" marL="91425"/>
                </a:tc>
                <a:tc>
                  <a:txBody>
                    <a:bodyPr>
                      <a:noAutofit/>
                    </a:bodyPr>
                    <a:lstStyle/>
                    <a:p>
                      <a:pPr algn="r" rtl="0" lvl="0">
                        <a:lnSpc>
                          <a:spcPct val="115000"/>
                        </a:lnSpc>
                        <a:spcBef>
                          <a:spcPts val="0"/>
                        </a:spcBef>
                        <a:buNone/>
                      </a:pPr>
                      <a:r>
                        <a:rPr sz="1000" lang="en"/>
                        <a:t>0</a:t>
                      </a:r>
                    </a:p>
                  </a:txBody>
                  <a:tcPr marR="91425" marB="91425" marT="91425" marL="91425"/>
                </a:tc>
                <a:tc>
                  <a:txBody>
                    <a:bodyPr>
                      <a:noAutofit/>
                    </a:bodyPr>
                    <a:lstStyle/>
                    <a:p>
                      <a:pPr algn="r" rtl="0" lvl="0">
                        <a:lnSpc>
                          <a:spcPct val="115000"/>
                        </a:lnSpc>
                        <a:spcBef>
                          <a:spcPts val="0"/>
                        </a:spcBef>
                        <a:buNone/>
                      </a:pPr>
                      <a:r>
                        <a:rPr sz="1000" lang="en"/>
                        <a:t>1</a:t>
                      </a:r>
                    </a:p>
                  </a:txBody>
                  <a:tcPr marR="91425" marB="91425" marT="91425" marL="91425"/>
                </a:tc>
              </a:tr>
              <a:tr h="396200">
                <a:tc>
                  <a:txBody>
                    <a:bodyPr>
                      <a:noAutofit/>
                    </a:bodyPr>
                    <a:lstStyle/>
                    <a:p>
                      <a:pPr rtl="0">
                        <a:spcBef>
                          <a:spcPts val="0"/>
                        </a:spcBef>
                        <a:buNone/>
                      </a:pPr>
                      <a:r>
                        <a:rPr sz="1000" lang="en"/>
                        <a:t>Both</a:t>
                      </a:r>
                    </a:p>
                  </a:txBody>
                  <a:tcPr marR="91425" marB="91425" marT="91425" marL="91425"/>
                </a:tc>
                <a:tc>
                  <a:txBody>
                    <a:bodyPr>
                      <a:noAutofit/>
                    </a:bodyPr>
                    <a:lstStyle/>
                    <a:p>
                      <a:pPr algn="r" rtl="0" lvl="0">
                        <a:lnSpc>
                          <a:spcPct val="115000"/>
                        </a:lnSpc>
                        <a:spcBef>
                          <a:spcPts val="0"/>
                        </a:spcBef>
                        <a:buNone/>
                      </a:pPr>
                      <a:r>
                        <a:rPr sz="1000" lang="en"/>
                        <a:t>80.5</a:t>
                      </a:r>
                    </a:p>
                  </a:txBody>
                  <a:tcPr marR="91425" marB="91425" marT="91425" marL="91425"/>
                </a:tc>
                <a:tc>
                  <a:txBody>
                    <a:bodyPr>
                      <a:noAutofit/>
                    </a:bodyPr>
                    <a:lstStyle/>
                    <a:p>
                      <a:pPr algn="r" rtl="0" lvl="0">
                        <a:lnSpc>
                          <a:spcPct val="115000"/>
                        </a:lnSpc>
                        <a:spcBef>
                          <a:spcPts val="0"/>
                        </a:spcBef>
                        <a:buNone/>
                      </a:pPr>
                      <a:r>
                        <a:rPr sz="1000" lang="en"/>
                        <a:t>73.8</a:t>
                      </a:r>
                    </a:p>
                  </a:txBody>
                  <a:tcPr marR="91425" marB="91425" marT="91425" marL="91425"/>
                </a:tc>
                <a:tc>
                  <a:txBody>
                    <a:bodyPr>
                      <a:noAutofit/>
                    </a:bodyPr>
                    <a:lstStyle/>
                    <a:p>
                      <a:pPr algn="r" rtl="0" lvl="0">
                        <a:lnSpc>
                          <a:spcPct val="115000"/>
                        </a:lnSpc>
                        <a:spcBef>
                          <a:spcPts val="0"/>
                        </a:spcBef>
                        <a:buNone/>
                      </a:pPr>
                      <a:r>
                        <a:rPr sz="1000" lang="en"/>
                        <a:t>0.214</a:t>
                      </a:r>
                    </a:p>
                  </a:txBody>
                  <a:tcPr marR="91425" marB="91425" marT="91425" marL="91425"/>
                </a:tc>
                <a:tc>
                  <a:txBody>
                    <a:bodyPr>
                      <a:noAutofit/>
                    </a:bodyPr>
                    <a:lstStyle/>
                    <a:p>
                      <a:pPr algn="r" rtl="0" lvl="0">
                        <a:lnSpc>
                          <a:spcPct val="115000"/>
                        </a:lnSpc>
                        <a:spcBef>
                          <a:spcPts val="0"/>
                        </a:spcBef>
                        <a:buNone/>
                      </a:pPr>
                      <a:r>
                        <a:rPr sz="1000" lang="en"/>
                        <a:t>0.644</a:t>
                      </a:r>
                    </a:p>
                  </a:txBody>
                  <a:tcPr marR="91425" marB="91425" marT="91425" marL="91425"/>
                </a:tc>
              </a:tr>
            </a:tbl>
          </a:graphicData>
        </a:graphic>
      </p:graphicFrame>
      <p:graphicFrame>
        <p:nvGraphicFramePr>
          <p:cNvPr id="110" name="Shape 110"/>
          <p:cNvGraphicFramePr/>
          <p:nvPr/>
        </p:nvGraphicFramePr>
        <p:xfrm>
          <a:off y="3231400" x="2115625"/>
          <a:ext cy="3000000" cx="3000000"/>
        </p:xfrm>
        <a:graphic>
          <a:graphicData uri="http://schemas.openxmlformats.org/drawingml/2006/table">
            <a:tbl>
              <a:tblPr>
                <a:noFill/>
                <a:tableStyleId>{B32BC089-BD80-4B5F-8A84-51EB1798348D}</a:tableStyleId>
              </a:tblPr>
              <a:tblGrid>
                <a:gridCol w="588525"/>
                <a:gridCol w="864525"/>
                <a:gridCol w="878300"/>
                <a:gridCol w="717375"/>
                <a:gridCol w="625600"/>
              </a:tblGrid>
              <a:tr h="396200">
                <a:tc>
                  <a:txBody>
                    <a:bodyPr>
                      <a:noAutofit/>
                    </a:bodyPr>
                    <a:lstStyle/>
                    <a:p>
                      <a:pPr rtl="0" lvl="0">
                        <a:spcBef>
                          <a:spcPts val="0"/>
                        </a:spcBef>
                        <a:buNone/>
                      </a:pPr>
                      <a:r>
                        <a:rPr b="1" sz="1000" lang="en"/>
                        <a:t>Serve</a:t>
                      </a:r>
                    </a:p>
                  </a:txBody>
                  <a:tcPr marR="91425" marB="91425" marT="91425" marL="91425"/>
                </a:tc>
                <a:tc>
                  <a:txBody>
                    <a:bodyPr>
                      <a:noAutofit/>
                    </a:bodyPr>
                    <a:lstStyle/>
                    <a:p>
                      <a:pPr algn="r" rtl="0" lvl="0">
                        <a:spcBef>
                          <a:spcPts val="0"/>
                        </a:spcBef>
                        <a:buNone/>
                      </a:pPr>
                      <a:r>
                        <a:rPr b="1" sz="1000" lang="en"/>
                        <a:t>%Win Left</a:t>
                      </a:r>
                    </a:p>
                  </a:txBody>
                  <a:tcPr marR="91425" marB="91425" marT="91425" marL="91425"/>
                </a:tc>
                <a:tc>
                  <a:txBody>
                    <a:bodyPr>
                      <a:noAutofit/>
                    </a:bodyPr>
                    <a:lstStyle/>
                    <a:p>
                      <a:pPr algn="r" rtl="0" lvl="0">
                        <a:spcBef>
                          <a:spcPts val="0"/>
                        </a:spcBef>
                        <a:buNone/>
                      </a:pPr>
                      <a:r>
                        <a:rPr b="1" sz="1000" lang="en"/>
                        <a:t>%Win Right</a:t>
                      </a:r>
                    </a:p>
                  </a:txBody>
                  <a:tcPr marR="91425" marB="91425" marT="91425" marL="91425"/>
                </a:tc>
                <a:tc>
                  <a:txBody>
                    <a:bodyPr>
                      <a:noAutofit/>
                    </a:bodyPr>
                    <a:lstStyle/>
                    <a:p>
                      <a:pPr algn="r" rtl="0" lvl="0">
                        <a:spcBef>
                          <a:spcPts val="0"/>
                        </a:spcBef>
                        <a:buNone/>
                      </a:pPr>
                      <a:r>
                        <a:rPr b="1" sz="1000" lang="en"/>
                        <a:t>Chi-sq</a:t>
                      </a:r>
                    </a:p>
                  </a:txBody>
                  <a:tcPr marR="91425" marB="91425" marT="91425" marL="91425"/>
                </a:tc>
                <a:tc>
                  <a:txBody>
                    <a:bodyPr>
                      <a:noAutofit/>
                    </a:bodyPr>
                    <a:lstStyle/>
                    <a:p>
                      <a:pPr algn="r" rtl="0" lvl="0">
                        <a:spcBef>
                          <a:spcPts val="0"/>
                        </a:spcBef>
                        <a:buNone/>
                      </a:pPr>
                      <a:r>
                        <a:rPr b="1" sz="1000" lang="en"/>
                        <a:t>p-val</a:t>
                      </a:r>
                    </a:p>
                  </a:txBody>
                  <a:tcPr marR="91425" marB="91425" marT="91425" marL="91425"/>
                </a:tc>
              </a:tr>
              <a:tr h="279400">
                <a:tc>
                  <a:txBody>
                    <a:bodyPr>
                      <a:noAutofit/>
                    </a:bodyPr>
                    <a:lstStyle/>
                    <a:p>
                      <a:pPr rtl="0" lvl="0">
                        <a:spcBef>
                          <a:spcPts val="0"/>
                        </a:spcBef>
                        <a:buNone/>
                      </a:pPr>
                      <a:r>
                        <a:rPr sz="1000" lang="en"/>
                        <a:t>1</a:t>
                      </a:r>
                    </a:p>
                  </a:txBody>
                  <a:tcPr marR="91425" marB="91425" marT="91425" marL="91425"/>
                </a:tc>
                <a:tc>
                  <a:txBody>
                    <a:bodyPr>
                      <a:noAutofit/>
                    </a:bodyPr>
                    <a:lstStyle/>
                    <a:p>
                      <a:pPr algn="r" rtl="0" lvl="0">
                        <a:lnSpc>
                          <a:spcPct val="115000"/>
                        </a:lnSpc>
                        <a:spcBef>
                          <a:spcPts val="0"/>
                        </a:spcBef>
                        <a:buNone/>
                      </a:pPr>
                      <a:r>
                        <a:rPr sz="1000" lang="en"/>
                        <a:t>75.0</a:t>
                      </a:r>
                    </a:p>
                  </a:txBody>
                  <a:tcPr marR="91425" marB="91425" marT="91425" marL="91425"/>
                </a:tc>
                <a:tc>
                  <a:txBody>
                    <a:bodyPr>
                      <a:noAutofit/>
                    </a:bodyPr>
                    <a:lstStyle/>
                    <a:p>
                      <a:pPr algn="r" rtl="0" lvl="0">
                        <a:lnSpc>
                          <a:spcPct val="115000"/>
                        </a:lnSpc>
                        <a:spcBef>
                          <a:spcPts val="0"/>
                        </a:spcBef>
                        <a:buNone/>
                      </a:pPr>
                      <a:r>
                        <a:rPr sz="1000" lang="en"/>
                        <a:t>85.2</a:t>
                      </a:r>
                    </a:p>
                  </a:txBody>
                  <a:tcPr marR="91425" marB="91425" marT="91425" marL="91425"/>
                </a:tc>
                <a:tc>
                  <a:txBody>
                    <a:bodyPr>
                      <a:noAutofit/>
                    </a:bodyPr>
                    <a:lstStyle/>
                    <a:p>
                      <a:pPr algn="r" rtl="0" lvl="0">
                        <a:lnSpc>
                          <a:spcPct val="115000"/>
                        </a:lnSpc>
                        <a:spcBef>
                          <a:spcPts val="0"/>
                        </a:spcBef>
                        <a:buNone/>
                      </a:pPr>
                      <a:r>
                        <a:rPr sz="1000" lang="en"/>
                        <a:t>0.253</a:t>
                      </a:r>
                    </a:p>
                  </a:txBody>
                  <a:tcPr marR="91425" marB="91425" marT="91425" marL="91425"/>
                </a:tc>
                <a:tc>
                  <a:txBody>
                    <a:bodyPr>
                      <a:noAutofit/>
                    </a:bodyPr>
                    <a:lstStyle/>
                    <a:p>
                      <a:pPr algn="r" rtl="0" lvl="0">
                        <a:lnSpc>
                          <a:spcPct val="115000"/>
                        </a:lnSpc>
                        <a:spcBef>
                          <a:spcPts val="0"/>
                        </a:spcBef>
                        <a:buNone/>
                      </a:pPr>
                      <a:r>
                        <a:rPr sz="1000" lang="en"/>
                        <a:t>0.615</a:t>
                      </a:r>
                    </a:p>
                  </a:txBody>
                  <a:tcPr marR="91425" marB="91425" marT="91425" marL="91425"/>
                </a:tc>
              </a:tr>
              <a:tr h="396200">
                <a:tc>
                  <a:txBody>
                    <a:bodyPr>
                      <a:noAutofit/>
                    </a:bodyPr>
                    <a:lstStyle/>
                    <a:p>
                      <a:pPr rtl="0" lvl="0">
                        <a:spcBef>
                          <a:spcPts val="0"/>
                        </a:spcBef>
                        <a:buNone/>
                      </a:pPr>
                      <a:r>
                        <a:rPr sz="1000" lang="en"/>
                        <a:t>2</a:t>
                      </a:r>
                    </a:p>
                  </a:txBody>
                  <a:tcPr marR="91425" marB="91425" marT="91425" marL="91425"/>
                </a:tc>
                <a:tc>
                  <a:txBody>
                    <a:bodyPr>
                      <a:noAutofit/>
                    </a:bodyPr>
                    <a:lstStyle/>
                    <a:p>
                      <a:pPr algn="r" rtl="0" lvl="0">
                        <a:lnSpc>
                          <a:spcPct val="115000"/>
                        </a:lnSpc>
                        <a:spcBef>
                          <a:spcPts val="0"/>
                        </a:spcBef>
                        <a:buNone/>
                      </a:pPr>
                      <a:r>
                        <a:rPr sz="1000" lang="en"/>
                        <a:t>58.8</a:t>
                      </a:r>
                    </a:p>
                  </a:txBody>
                  <a:tcPr marR="91425" marB="91425" marT="91425" marL="91425"/>
                </a:tc>
                <a:tc>
                  <a:txBody>
                    <a:bodyPr>
                      <a:noAutofit/>
                    </a:bodyPr>
                    <a:lstStyle/>
                    <a:p>
                      <a:pPr algn="r" rtl="0" lvl="0">
                        <a:lnSpc>
                          <a:spcPct val="115000"/>
                        </a:lnSpc>
                        <a:spcBef>
                          <a:spcPts val="0"/>
                        </a:spcBef>
                        <a:buNone/>
                      </a:pPr>
                      <a:r>
                        <a:rPr sz="1000" lang="en"/>
                        <a:t>71.4</a:t>
                      </a:r>
                    </a:p>
                  </a:txBody>
                  <a:tcPr marR="91425" marB="91425" marT="91425" marL="91425"/>
                </a:tc>
                <a:tc>
                  <a:txBody>
                    <a:bodyPr>
                      <a:noAutofit/>
                    </a:bodyPr>
                    <a:lstStyle/>
                    <a:p>
                      <a:pPr algn="r" rtl="0" lvl="0">
                        <a:lnSpc>
                          <a:spcPct val="115000"/>
                        </a:lnSpc>
                        <a:spcBef>
                          <a:spcPts val="0"/>
                        </a:spcBef>
                        <a:buNone/>
                      </a:pPr>
                      <a:r>
                        <a:rPr sz="1000" lang="en"/>
                        <a:t>0.013</a:t>
                      </a:r>
                    </a:p>
                  </a:txBody>
                  <a:tcPr marR="91425" marB="91425" marT="91425" marL="91425"/>
                </a:tc>
                <a:tc>
                  <a:txBody>
                    <a:bodyPr>
                      <a:noAutofit/>
                    </a:bodyPr>
                    <a:lstStyle/>
                    <a:p>
                      <a:pPr algn="r" rtl="0" lvl="0">
                        <a:lnSpc>
                          <a:spcPct val="115000"/>
                        </a:lnSpc>
                        <a:spcBef>
                          <a:spcPts val="0"/>
                        </a:spcBef>
                        <a:buNone/>
                      </a:pPr>
                      <a:r>
                        <a:rPr sz="1000" lang="en"/>
                        <a:t>0.908</a:t>
                      </a:r>
                    </a:p>
                  </a:txBody>
                  <a:tcPr marR="91425" marB="91425" marT="91425" marL="91425"/>
                </a:tc>
              </a:tr>
              <a:tr h="396200">
                <a:tc>
                  <a:txBody>
                    <a:bodyPr>
                      <a:noAutofit/>
                    </a:bodyPr>
                    <a:lstStyle/>
                    <a:p>
                      <a:pPr rtl="0" lvl="0">
                        <a:spcBef>
                          <a:spcPts val="0"/>
                        </a:spcBef>
                        <a:buNone/>
                      </a:pPr>
                      <a:r>
                        <a:rPr sz="1000" lang="en"/>
                        <a:t>Both</a:t>
                      </a:r>
                    </a:p>
                  </a:txBody>
                  <a:tcPr marR="91425" marB="91425" marT="91425" marL="91425"/>
                </a:tc>
                <a:tc>
                  <a:txBody>
                    <a:bodyPr>
                      <a:noAutofit/>
                    </a:bodyPr>
                    <a:lstStyle/>
                    <a:p>
                      <a:pPr algn="r" rtl="0" lvl="0">
                        <a:lnSpc>
                          <a:spcPct val="115000"/>
                        </a:lnSpc>
                        <a:spcBef>
                          <a:spcPts val="0"/>
                        </a:spcBef>
                        <a:buNone/>
                      </a:pPr>
                      <a:r>
                        <a:rPr sz="1000" lang="en"/>
                        <a:t>67.6</a:t>
                      </a:r>
                    </a:p>
                  </a:txBody>
                  <a:tcPr marR="91425" marB="91425" marT="91425" marL="91425"/>
                </a:tc>
                <a:tc>
                  <a:txBody>
                    <a:bodyPr>
                      <a:noAutofit/>
                    </a:bodyPr>
                    <a:lstStyle/>
                    <a:p>
                      <a:pPr algn="r" rtl="0" lvl="0">
                        <a:lnSpc>
                          <a:spcPct val="115000"/>
                        </a:lnSpc>
                        <a:spcBef>
                          <a:spcPts val="0"/>
                        </a:spcBef>
                        <a:buNone/>
                      </a:pPr>
                      <a:r>
                        <a:rPr sz="1000" lang="en"/>
                        <a:t>82.4</a:t>
                      </a:r>
                    </a:p>
                  </a:txBody>
                  <a:tcPr marR="91425" marB="91425" marT="91425" marL="91425"/>
                </a:tc>
                <a:tc>
                  <a:txBody>
                    <a:bodyPr>
                      <a:noAutofit/>
                    </a:bodyPr>
                    <a:lstStyle/>
                    <a:p>
                      <a:pPr algn="r" rtl="0" lvl="0">
                        <a:lnSpc>
                          <a:spcPct val="115000"/>
                        </a:lnSpc>
                        <a:spcBef>
                          <a:spcPts val="0"/>
                        </a:spcBef>
                        <a:buNone/>
                      </a:pPr>
                      <a:r>
                        <a:rPr sz="1000" lang="en"/>
                        <a:t>1.34</a:t>
                      </a:r>
                    </a:p>
                  </a:txBody>
                  <a:tcPr marR="91425" marB="91425" marT="91425" marL="91425"/>
                </a:tc>
                <a:tc>
                  <a:txBody>
                    <a:bodyPr>
                      <a:noAutofit/>
                    </a:bodyPr>
                    <a:lstStyle/>
                    <a:p>
                      <a:pPr algn="r" rtl="0" lvl="0">
                        <a:lnSpc>
                          <a:spcPct val="115000"/>
                        </a:lnSpc>
                        <a:spcBef>
                          <a:spcPts val="0"/>
                        </a:spcBef>
                        <a:buNone/>
                      </a:pPr>
                      <a:r>
                        <a:rPr sz="1000" lang="en"/>
                        <a:t>0.247</a:t>
                      </a:r>
                    </a:p>
                  </a:txBody>
                  <a:tcPr marR="91425" marB="91425" marT="91425" marL="91425"/>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idx="1" type="body"/>
          </p:nvPr>
        </p:nvSpPr>
        <p:spPr>
          <a:xfrm>
            <a:off y="1196725" x="457200"/>
            <a:ext cy="3725699" cx="8229600"/>
          </a:xfrm>
          <a:prstGeom prst="rect">
            <a:avLst/>
          </a:prstGeom>
        </p:spPr>
        <p:txBody>
          <a:bodyPr bIns="91425" rIns="91425" lIns="91425" tIns="91425" anchor="t" anchorCtr="0">
            <a:noAutofit/>
          </a:bodyPr>
          <a:lstStyle/>
          <a:p>
            <a:pPr rtl="0" lvl="0">
              <a:spcBef>
                <a:spcPts val="0"/>
              </a:spcBef>
              <a:buNone/>
            </a:pPr>
            <a:r>
              <a:rPr b="1" sz="1800" lang="en"/>
              <a:t>Deuce Court</a:t>
            </a:r>
          </a:p>
          <a:p>
            <a:pPr rtl="0" lvl="0">
              <a:spcBef>
                <a:spcPts val="0"/>
              </a:spcBef>
              <a:buNone/>
            </a:pPr>
            <a:r>
              <a:t/>
            </a:r>
            <a:endParaRPr b="1" sz="1800"/>
          </a:p>
          <a:p>
            <a:pPr rtl="0" lvl="0">
              <a:spcBef>
                <a:spcPts val="0"/>
              </a:spcBef>
              <a:buNone/>
            </a:pPr>
            <a:r>
              <a:t/>
            </a:r>
            <a:endParaRPr b="1" sz="1800"/>
          </a:p>
          <a:p>
            <a:pPr rtl="0" lvl="0">
              <a:spcBef>
                <a:spcPts val="0"/>
              </a:spcBef>
              <a:buNone/>
            </a:pPr>
            <a:r>
              <a:t/>
            </a:r>
            <a:endParaRPr b="1" sz="1800"/>
          </a:p>
          <a:p>
            <a:pPr rtl="0" lvl="0">
              <a:spcBef>
                <a:spcPts val="0"/>
              </a:spcBef>
              <a:buNone/>
            </a:pPr>
            <a:r>
              <a:t/>
            </a:r>
            <a:endParaRPr b="1" sz="1800"/>
          </a:p>
          <a:p>
            <a:pPr rtl="0" lvl="0">
              <a:spcBef>
                <a:spcPts val="0"/>
              </a:spcBef>
              <a:buNone/>
            </a:pPr>
            <a:r>
              <a:rPr b="1" sz="1800" lang="en"/>
              <a:t>Ad Court</a:t>
            </a:r>
          </a:p>
        </p:txBody>
      </p:sp>
      <p:sp>
        <p:nvSpPr>
          <p:cNvPr id="116" name="Shape 11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Agassi</a:t>
            </a:r>
          </a:p>
        </p:txBody>
      </p:sp>
      <p:graphicFrame>
        <p:nvGraphicFramePr>
          <p:cNvPr id="117" name="Shape 117"/>
          <p:cNvGraphicFramePr/>
          <p:nvPr/>
        </p:nvGraphicFramePr>
        <p:xfrm>
          <a:off y="1389000" x="2082925"/>
          <a:ext cy="3000000" cx="3000000"/>
        </p:xfrm>
        <a:graphic>
          <a:graphicData uri="http://schemas.openxmlformats.org/drawingml/2006/table">
            <a:tbl>
              <a:tblPr>
                <a:noFill/>
                <a:tableStyleId>{714DCFA1-8B23-4E23-92A2-7CE5846DC84B}</a:tableStyleId>
              </a:tblPr>
              <a:tblGrid>
                <a:gridCol w="588525"/>
                <a:gridCol w="864525"/>
                <a:gridCol w="878300"/>
                <a:gridCol w="717375"/>
                <a:gridCol w="625600"/>
              </a:tblGrid>
              <a:tr h="396200">
                <a:tc>
                  <a:txBody>
                    <a:bodyPr>
                      <a:noAutofit/>
                    </a:bodyPr>
                    <a:lstStyle/>
                    <a:p>
                      <a:pPr rtl="0" lvl="0">
                        <a:spcBef>
                          <a:spcPts val="0"/>
                        </a:spcBef>
                        <a:buNone/>
                      </a:pPr>
                      <a:r>
                        <a:rPr b="1" sz="1000" lang="en"/>
                        <a:t>Serve</a:t>
                      </a:r>
                    </a:p>
                  </a:txBody>
                  <a:tcPr marR="91425" marB="91425" marT="91425" marL="91425"/>
                </a:tc>
                <a:tc>
                  <a:txBody>
                    <a:bodyPr>
                      <a:noAutofit/>
                    </a:bodyPr>
                    <a:lstStyle/>
                    <a:p>
                      <a:pPr algn="r" rtl="0" lvl="0">
                        <a:spcBef>
                          <a:spcPts val="0"/>
                        </a:spcBef>
                        <a:buNone/>
                      </a:pPr>
                      <a:r>
                        <a:rPr b="1" sz="1000" lang="en"/>
                        <a:t>%Win Left</a:t>
                      </a:r>
                    </a:p>
                  </a:txBody>
                  <a:tcPr marR="91425" marB="91425" marT="91425" marL="91425"/>
                </a:tc>
                <a:tc>
                  <a:txBody>
                    <a:bodyPr>
                      <a:noAutofit/>
                    </a:bodyPr>
                    <a:lstStyle/>
                    <a:p>
                      <a:pPr algn="r" rtl="0" lvl="0">
                        <a:spcBef>
                          <a:spcPts val="0"/>
                        </a:spcBef>
                        <a:buNone/>
                      </a:pPr>
                      <a:r>
                        <a:rPr b="1" sz="1000" lang="en"/>
                        <a:t>%Win Right</a:t>
                      </a:r>
                    </a:p>
                  </a:txBody>
                  <a:tcPr marR="91425" marB="91425" marT="91425" marL="91425"/>
                </a:tc>
                <a:tc>
                  <a:txBody>
                    <a:bodyPr>
                      <a:noAutofit/>
                    </a:bodyPr>
                    <a:lstStyle/>
                    <a:p>
                      <a:pPr algn="r" rtl="0" lvl="0">
                        <a:spcBef>
                          <a:spcPts val="0"/>
                        </a:spcBef>
                        <a:buNone/>
                      </a:pPr>
                      <a:r>
                        <a:rPr b="1" sz="1000" lang="en"/>
                        <a:t>Chi-sq</a:t>
                      </a:r>
                    </a:p>
                  </a:txBody>
                  <a:tcPr marR="91425" marB="91425" marT="91425" marL="91425"/>
                </a:tc>
                <a:tc>
                  <a:txBody>
                    <a:bodyPr>
                      <a:noAutofit/>
                    </a:bodyPr>
                    <a:lstStyle/>
                    <a:p>
                      <a:pPr algn="r" rtl="0" lvl="0">
                        <a:spcBef>
                          <a:spcPts val="0"/>
                        </a:spcBef>
                        <a:buNone/>
                      </a:pPr>
                      <a:r>
                        <a:rPr b="1" sz="1000" lang="en"/>
                        <a:t>p-val</a:t>
                      </a:r>
                    </a:p>
                  </a:txBody>
                  <a:tcPr marR="91425" marB="91425" marT="91425" marL="91425"/>
                </a:tc>
              </a:tr>
              <a:tr h="279400">
                <a:tc>
                  <a:txBody>
                    <a:bodyPr>
                      <a:noAutofit/>
                    </a:bodyPr>
                    <a:lstStyle/>
                    <a:p>
                      <a:pPr rtl="0" lvl="0">
                        <a:spcBef>
                          <a:spcPts val="0"/>
                        </a:spcBef>
                        <a:buNone/>
                      </a:pPr>
                      <a:r>
                        <a:rPr sz="1000" lang="en"/>
                        <a:t>1</a:t>
                      </a:r>
                    </a:p>
                  </a:txBody>
                  <a:tcPr marR="91425" marB="91425" marT="91425" marL="91425"/>
                </a:tc>
                <a:tc>
                  <a:txBody>
                    <a:bodyPr>
                      <a:noAutofit/>
                    </a:bodyPr>
                    <a:lstStyle/>
                    <a:p>
                      <a:pPr algn="r" rtl="0" lvl="0">
                        <a:lnSpc>
                          <a:spcPct val="115000"/>
                        </a:lnSpc>
                        <a:spcBef>
                          <a:spcPts val="0"/>
                        </a:spcBef>
                        <a:buNone/>
                      </a:pPr>
                      <a:r>
                        <a:rPr sz="1000" lang="en"/>
                        <a:t>70.0</a:t>
                      </a:r>
                    </a:p>
                  </a:txBody>
                  <a:tcPr marR="91425" marB="91425" marT="91425" marL="91425"/>
                </a:tc>
                <a:tc>
                  <a:txBody>
                    <a:bodyPr>
                      <a:noAutofit/>
                    </a:bodyPr>
                    <a:lstStyle/>
                    <a:p>
                      <a:pPr algn="r" rtl="0" lvl="0">
                        <a:lnSpc>
                          <a:spcPct val="115000"/>
                        </a:lnSpc>
                        <a:spcBef>
                          <a:spcPts val="0"/>
                        </a:spcBef>
                        <a:buNone/>
                      </a:pPr>
                      <a:r>
                        <a:rPr sz="1000" lang="en"/>
                        <a:t>83.3</a:t>
                      </a:r>
                    </a:p>
                  </a:txBody>
                  <a:tcPr marR="91425" marB="91425" marT="91425" marL="91425"/>
                </a:tc>
                <a:tc>
                  <a:txBody>
                    <a:bodyPr>
                      <a:noAutofit/>
                    </a:bodyPr>
                    <a:lstStyle/>
                    <a:p>
                      <a:pPr algn="r" rtl="0" lvl="0">
                        <a:lnSpc>
                          <a:spcPct val="115000"/>
                        </a:lnSpc>
                        <a:spcBef>
                          <a:spcPts val="0"/>
                        </a:spcBef>
                        <a:buNone/>
                      </a:pPr>
                      <a:r>
                        <a:rPr sz="1000" lang="en"/>
                        <a:t>0.681</a:t>
                      </a:r>
                    </a:p>
                  </a:txBody>
                  <a:tcPr marR="91425" marB="91425" marT="91425" marL="91425"/>
                </a:tc>
                <a:tc>
                  <a:txBody>
                    <a:bodyPr>
                      <a:noAutofit/>
                    </a:bodyPr>
                    <a:lstStyle/>
                    <a:p>
                      <a:pPr algn="r" rtl="0" lvl="0">
                        <a:lnSpc>
                          <a:spcPct val="115000"/>
                        </a:lnSpc>
                        <a:spcBef>
                          <a:spcPts val="0"/>
                        </a:spcBef>
                        <a:buNone/>
                      </a:pPr>
                      <a:r>
                        <a:rPr sz="1000" lang="en"/>
                        <a:t>0.409</a:t>
                      </a:r>
                    </a:p>
                  </a:txBody>
                  <a:tcPr marR="91425" marB="91425" marT="91425" marL="91425"/>
                </a:tc>
              </a:tr>
              <a:tr h="396200">
                <a:tc>
                  <a:txBody>
                    <a:bodyPr>
                      <a:noAutofit/>
                    </a:bodyPr>
                    <a:lstStyle/>
                    <a:p>
                      <a:pPr rtl="0" lvl="0">
                        <a:spcBef>
                          <a:spcPts val="0"/>
                        </a:spcBef>
                        <a:buNone/>
                      </a:pPr>
                      <a:r>
                        <a:rPr sz="1000" lang="en"/>
                        <a:t>2</a:t>
                      </a:r>
                    </a:p>
                  </a:txBody>
                  <a:tcPr marR="91425" marB="91425" marT="91425" marL="91425"/>
                </a:tc>
                <a:tc>
                  <a:txBody>
                    <a:bodyPr>
                      <a:noAutofit/>
                    </a:bodyPr>
                    <a:lstStyle/>
                    <a:p>
                      <a:pPr algn="r" rtl="0" lvl="0">
                        <a:lnSpc>
                          <a:spcPct val="115000"/>
                        </a:lnSpc>
                        <a:spcBef>
                          <a:spcPts val="0"/>
                        </a:spcBef>
                        <a:buNone/>
                      </a:pPr>
                      <a:r>
                        <a:rPr sz="1000" lang="en"/>
                        <a:t>80.0</a:t>
                      </a:r>
                    </a:p>
                  </a:txBody>
                  <a:tcPr marR="91425" marB="91425" marT="91425" marL="91425"/>
                </a:tc>
                <a:tc>
                  <a:txBody>
                    <a:bodyPr>
                      <a:noAutofit/>
                    </a:bodyPr>
                    <a:lstStyle/>
                    <a:p>
                      <a:pPr algn="r" rtl="0" lvl="0">
                        <a:lnSpc>
                          <a:spcPct val="115000"/>
                        </a:lnSpc>
                        <a:spcBef>
                          <a:spcPts val="0"/>
                        </a:spcBef>
                        <a:buNone/>
                      </a:pPr>
                      <a:r>
                        <a:rPr sz="1000" lang="en"/>
                        <a:t>54.5</a:t>
                      </a:r>
                    </a:p>
                  </a:txBody>
                  <a:tcPr marR="91425" marB="91425" marT="91425" marL="91425"/>
                </a:tc>
                <a:tc>
                  <a:txBody>
                    <a:bodyPr>
                      <a:noAutofit/>
                    </a:bodyPr>
                    <a:lstStyle/>
                    <a:p>
                      <a:pPr algn="r" rtl="0" lvl="0">
                        <a:lnSpc>
                          <a:spcPct val="115000"/>
                        </a:lnSpc>
                        <a:spcBef>
                          <a:spcPts val="0"/>
                        </a:spcBef>
                        <a:buNone/>
                      </a:pPr>
                      <a:r>
                        <a:rPr sz="1000" lang="en"/>
                        <a:t>0.293</a:t>
                      </a:r>
                    </a:p>
                  </a:txBody>
                  <a:tcPr marR="91425" marB="91425" marT="91425" marL="91425"/>
                </a:tc>
                <a:tc>
                  <a:txBody>
                    <a:bodyPr>
                      <a:noAutofit/>
                    </a:bodyPr>
                    <a:lstStyle/>
                    <a:p>
                      <a:pPr algn="r" rtl="0" lvl="0">
                        <a:lnSpc>
                          <a:spcPct val="115000"/>
                        </a:lnSpc>
                        <a:spcBef>
                          <a:spcPts val="0"/>
                        </a:spcBef>
                        <a:buNone/>
                      </a:pPr>
                      <a:r>
                        <a:rPr sz="1000" lang="en"/>
                        <a:t>0.588</a:t>
                      </a:r>
                    </a:p>
                  </a:txBody>
                  <a:tcPr marR="91425" marB="91425" marT="91425" marL="91425"/>
                </a:tc>
              </a:tr>
              <a:tr h="396200">
                <a:tc>
                  <a:txBody>
                    <a:bodyPr>
                      <a:noAutofit/>
                    </a:bodyPr>
                    <a:lstStyle/>
                    <a:p>
                      <a:pPr rtl="0" lvl="0">
                        <a:spcBef>
                          <a:spcPts val="0"/>
                        </a:spcBef>
                        <a:buNone/>
                      </a:pPr>
                      <a:r>
                        <a:rPr sz="1000" lang="en"/>
                        <a:t>Both</a:t>
                      </a:r>
                    </a:p>
                  </a:txBody>
                  <a:tcPr marR="91425" marB="91425" marT="91425" marL="91425"/>
                </a:tc>
                <a:tc>
                  <a:txBody>
                    <a:bodyPr>
                      <a:noAutofit/>
                    </a:bodyPr>
                    <a:lstStyle/>
                    <a:p>
                      <a:pPr algn="r" rtl="0" lvl="0">
                        <a:lnSpc>
                          <a:spcPct val="115000"/>
                        </a:lnSpc>
                        <a:spcBef>
                          <a:spcPts val="0"/>
                        </a:spcBef>
                        <a:buNone/>
                      </a:pPr>
                      <a:r>
                        <a:rPr sz="1000" lang="en"/>
                        <a:t>72.0</a:t>
                      </a:r>
                    </a:p>
                  </a:txBody>
                  <a:tcPr marR="91425" marB="91425" marT="91425" marL="91425"/>
                </a:tc>
                <a:tc>
                  <a:txBody>
                    <a:bodyPr>
                      <a:noAutofit/>
                    </a:bodyPr>
                    <a:lstStyle/>
                    <a:p>
                      <a:pPr algn="r" rtl="0" lvl="0">
                        <a:lnSpc>
                          <a:spcPct val="115000"/>
                        </a:lnSpc>
                        <a:spcBef>
                          <a:spcPts val="0"/>
                        </a:spcBef>
                        <a:buNone/>
                      </a:pPr>
                      <a:r>
                        <a:rPr sz="1000" lang="en"/>
                        <a:t>72.4</a:t>
                      </a:r>
                    </a:p>
                  </a:txBody>
                  <a:tcPr marR="91425" marB="91425" marT="91425" marL="91425"/>
                </a:tc>
                <a:tc>
                  <a:txBody>
                    <a:bodyPr>
                      <a:noAutofit/>
                    </a:bodyPr>
                    <a:lstStyle/>
                    <a:p>
                      <a:pPr algn="r" rtl="0" lvl="0">
                        <a:lnSpc>
                          <a:spcPct val="115000"/>
                        </a:lnSpc>
                        <a:spcBef>
                          <a:spcPts val="0"/>
                        </a:spcBef>
                        <a:buNone/>
                      </a:pPr>
                      <a:r>
                        <a:rPr sz="1000" lang="en"/>
                        <a:t>0</a:t>
                      </a:r>
                    </a:p>
                  </a:txBody>
                  <a:tcPr marR="91425" marB="91425" marT="91425" marL="91425"/>
                </a:tc>
                <a:tc>
                  <a:txBody>
                    <a:bodyPr>
                      <a:noAutofit/>
                    </a:bodyPr>
                    <a:lstStyle/>
                    <a:p>
                      <a:pPr algn="r" rtl="0" lvl="0">
                        <a:lnSpc>
                          <a:spcPct val="115000"/>
                        </a:lnSpc>
                        <a:spcBef>
                          <a:spcPts val="0"/>
                        </a:spcBef>
                        <a:buNone/>
                      </a:pPr>
                      <a:r>
                        <a:rPr sz="1000" lang="en"/>
                        <a:t>1</a:t>
                      </a:r>
                    </a:p>
                  </a:txBody>
                  <a:tcPr marR="91425" marB="91425" marT="91425" marL="91425"/>
                </a:tc>
              </a:tr>
            </a:tbl>
          </a:graphicData>
        </a:graphic>
      </p:graphicFrame>
      <p:graphicFrame>
        <p:nvGraphicFramePr>
          <p:cNvPr id="118" name="Shape 118"/>
          <p:cNvGraphicFramePr/>
          <p:nvPr/>
        </p:nvGraphicFramePr>
        <p:xfrm>
          <a:off y="3231400" x="2115625"/>
          <a:ext cy="3000000" cx="3000000"/>
        </p:xfrm>
        <a:graphic>
          <a:graphicData uri="http://schemas.openxmlformats.org/drawingml/2006/table">
            <a:tbl>
              <a:tblPr>
                <a:noFill/>
                <a:tableStyleId>{D5B70A8E-A836-4F16-B2AD-0AD40C81A689}</a:tableStyleId>
              </a:tblPr>
              <a:tblGrid>
                <a:gridCol w="588525"/>
                <a:gridCol w="864525"/>
                <a:gridCol w="878300"/>
                <a:gridCol w="717375"/>
                <a:gridCol w="625600"/>
              </a:tblGrid>
              <a:tr h="396200">
                <a:tc>
                  <a:txBody>
                    <a:bodyPr>
                      <a:noAutofit/>
                    </a:bodyPr>
                    <a:lstStyle/>
                    <a:p>
                      <a:pPr rtl="0" lvl="0">
                        <a:spcBef>
                          <a:spcPts val="0"/>
                        </a:spcBef>
                        <a:buNone/>
                      </a:pPr>
                      <a:r>
                        <a:rPr b="1" sz="1000" lang="en"/>
                        <a:t>Serve</a:t>
                      </a:r>
                    </a:p>
                  </a:txBody>
                  <a:tcPr marR="91425" marB="91425" marT="91425" marL="91425"/>
                </a:tc>
                <a:tc>
                  <a:txBody>
                    <a:bodyPr>
                      <a:noAutofit/>
                    </a:bodyPr>
                    <a:lstStyle/>
                    <a:p>
                      <a:pPr algn="r" rtl="0" lvl="0">
                        <a:spcBef>
                          <a:spcPts val="0"/>
                        </a:spcBef>
                        <a:buNone/>
                      </a:pPr>
                      <a:r>
                        <a:rPr b="1" sz="1000" lang="en"/>
                        <a:t>%Win Left</a:t>
                      </a:r>
                    </a:p>
                  </a:txBody>
                  <a:tcPr marR="91425" marB="91425" marT="91425" marL="91425"/>
                </a:tc>
                <a:tc>
                  <a:txBody>
                    <a:bodyPr>
                      <a:noAutofit/>
                    </a:bodyPr>
                    <a:lstStyle/>
                    <a:p>
                      <a:pPr algn="r" rtl="0" lvl="0">
                        <a:spcBef>
                          <a:spcPts val="0"/>
                        </a:spcBef>
                        <a:buNone/>
                      </a:pPr>
                      <a:r>
                        <a:rPr b="1" sz="1000" lang="en"/>
                        <a:t>%Win Right</a:t>
                      </a:r>
                    </a:p>
                  </a:txBody>
                  <a:tcPr marR="91425" marB="91425" marT="91425" marL="91425"/>
                </a:tc>
                <a:tc>
                  <a:txBody>
                    <a:bodyPr>
                      <a:noAutofit/>
                    </a:bodyPr>
                    <a:lstStyle/>
                    <a:p>
                      <a:pPr algn="r" rtl="0" lvl="0">
                        <a:spcBef>
                          <a:spcPts val="0"/>
                        </a:spcBef>
                        <a:buNone/>
                      </a:pPr>
                      <a:r>
                        <a:rPr b="1" sz="1000" lang="en"/>
                        <a:t>Chi-sq</a:t>
                      </a:r>
                    </a:p>
                  </a:txBody>
                  <a:tcPr marR="91425" marB="91425" marT="91425" marL="91425"/>
                </a:tc>
                <a:tc>
                  <a:txBody>
                    <a:bodyPr>
                      <a:noAutofit/>
                    </a:bodyPr>
                    <a:lstStyle/>
                    <a:p>
                      <a:pPr algn="r" rtl="0" lvl="0">
                        <a:spcBef>
                          <a:spcPts val="0"/>
                        </a:spcBef>
                        <a:buNone/>
                      </a:pPr>
                      <a:r>
                        <a:rPr b="1" sz="1000" lang="en"/>
                        <a:t>p-val</a:t>
                      </a:r>
                    </a:p>
                  </a:txBody>
                  <a:tcPr marR="91425" marB="91425" marT="91425" marL="91425"/>
                </a:tc>
              </a:tr>
              <a:tr h="279400">
                <a:tc>
                  <a:txBody>
                    <a:bodyPr>
                      <a:noAutofit/>
                    </a:bodyPr>
                    <a:lstStyle/>
                    <a:p>
                      <a:pPr rtl="0" lvl="0">
                        <a:spcBef>
                          <a:spcPts val="0"/>
                        </a:spcBef>
                        <a:buNone/>
                      </a:pPr>
                      <a:r>
                        <a:rPr sz="1000" lang="en"/>
                        <a:t>1</a:t>
                      </a:r>
                    </a:p>
                  </a:txBody>
                  <a:tcPr marR="91425" marB="91425" marT="91425" marL="91425"/>
                </a:tc>
                <a:tc>
                  <a:txBody>
                    <a:bodyPr>
                      <a:noAutofit/>
                    </a:bodyPr>
                    <a:lstStyle/>
                    <a:p>
                      <a:pPr algn="r" rtl="0" lvl="0">
                        <a:lnSpc>
                          <a:spcPct val="115000"/>
                        </a:lnSpc>
                        <a:spcBef>
                          <a:spcPts val="0"/>
                        </a:spcBef>
                        <a:buNone/>
                      </a:pPr>
                      <a:r>
                        <a:rPr sz="1000" lang="en"/>
                        <a:t>90.9</a:t>
                      </a:r>
                    </a:p>
                  </a:txBody>
                  <a:tcPr marR="91425" marB="91425" marT="91425" marL="91425"/>
                </a:tc>
                <a:tc>
                  <a:txBody>
                    <a:bodyPr>
                      <a:noAutofit/>
                    </a:bodyPr>
                    <a:lstStyle/>
                    <a:p>
                      <a:pPr algn="r" rtl="0" lvl="0">
                        <a:lnSpc>
                          <a:spcPct val="115000"/>
                        </a:lnSpc>
                        <a:spcBef>
                          <a:spcPts val="0"/>
                        </a:spcBef>
                        <a:buNone/>
                      </a:pPr>
                      <a:r>
                        <a:rPr sz="1000" lang="en"/>
                        <a:t>68.9</a:t>
                      </a:r>
                    </a:p>
                  </a:txBody>
                  <a:tcPr marR="91425" marB="91425" marT="91425" marL="91425"/>
                </a:tc>
                <a:tc>
                  <a:txBody>
                    <a:bodyPr>
                      <a:noAutofit/>
                    </a:bodyPr>
                    <a:lstStyle/>
                    <a:p>
                      <a:pPr algn="r" rtl="0" lvl="0">
                        <a:lnSpc>
                          <a:spcPct val="115000"/>
                        </a:lnSpc>
                        <a:spcBef>
                          <a:spcPts val="0"/>
                        </a:spcBef>
                        <a:buNone/>
                      </a:pPr>
                      <a:r>
                        <a:rPr sz="1000" lang="en"/>
                        <a:t>1.207</a:t>
                      </a:r>
                    </a:p>
                  </a:txBody>
                  <a:tcPr marR="91425" marB="91425" marT="91425" marL="91425"/>
                </a:tc>
                <a:tc>
                  <a:txBody>
                    <a:bodyPr>
                      <a:noAutofit/>
                    </a:bodyPr>
                    <a:lstStyle/>
                    <a:p>
                      <a:pPr algn="r" rtl="0" lvl="0">
                        <a:lnSpc>
                          <a:spcPct val="115000"/>
                        </a:lnSpc>
                        <a:spcBef>
                          <a:spcPts val="0"/>
                        </a:spcBef>
                        <a:buNone/>
                      </a:pPr>
                      <a:r>
                        <a:rPr sz="1000" lang="en"/>
                        <a:t>0.272</a:t>
                      </a:r>
                    </a:p>
                  </a:txBody>
                  <a:tcPr marR="91425" marB="91425" marT="91425" marL="91425"/>
                </a:tc>
              </a:tr>
              <a:tr h="396200">
                <a:tc>
                  <a:txBody>
                    <a:bodyPr>
                      <a:noAutofit/>
                    </a:bodyPr>
                    <a:lstStyle/>
                    <a:p>
                      <a:pPr rtl="0" lvl="0">
                        <a:spcBef>
                          <a:spcPts val="0"/>
                        </a:spcBef>
                        <a:buNone/>
                      </a:pPr>
                      <a:r>
                        <a:rPr sz="1000" lang="en"/>
                        <a:t>2</a:t>
                      </a:r>
                    </a:p>
                  </a:txBody>
                  <a:tcPr marR="91425" marB="91425" marT="91425" marL="91425"/>
                </a:tc>
                <a:tc>
                  <a:txBody>
                    <a:bodyPr>
                      <a:noAutofit/>
                    </a:bodyPr>
                    <a:lstStyle/>
                    <a:p>
                      <a:pPr algn="r" rtl="0" lvl="0">
                        <a:lnSpc>
                          <a:spcPct val="115000"/>
                        </a:lnSpc>
                        <a:spcBef>
                          <a:spcPts val="0"/>
                        </a:spcBef>
                        <a:buNone/>
                      </a:pPr>
                      <a:r>
                        <a:rPr sz="1000" lang="en"/>
                        <a:t>40.0</a:t>
                      </a:r>
                    </a:p>
                  </a:txBody>
                  <a:tcPr marR="91425" marB="91425" marT="91425" marL="91425"/>
                </a:tc>
                <a:tc>
                  <a:txBody>
                    <a:bodyPr>
                      <a:noAutofit/>
                    </a:bodyPr>
                    <a:lstStyle/>
                    <a:p>
                      <a:pPr algn="r" rtl="0" lvl="0">
                        <a:lnSpc>
                          <a:spcPct val="115000"/>
                        </a:lnSpc>
                        <a:spcBef>
                          <a:spcPts val="0"/>
                        </a:spcBef>
                        <a:buNone/>
                      </a:pPr>
                      <a:r>
                        <a:rPr sz="1000" lang="en"/>
                        <a:t>50.0</a:t>
                      </a:r>
                    </a:p>
                  </a:txBody>
                  <a:tcPr marR="91425" marB="91425" marT="91425" marL="91425"/>
                </a:tc>
                <a:tc>
                  <a:txBody>
                    <a:bodyPr>
                      <a:noAutofit/>
                    </a:bodyPr>
                    <a:lstStyle/>
                    <a:p>
                      <a:pPr algn="r" rtl="0" lvl="0">
                        <a:lnSpc>
                          <a:spcPct val="115000"/>
                        </a:lnSpc>
                        <a:spcBef>
                          <a:spcPts val="0"/>
                        </a:spcBef>
                        <a:buNone/>
                      </a:pPr>
                      <a:r>
                        <a:rPr sz="1000" lang="en"/>
                        <a:t>0.000</a:t>
                      </a:r>
                    </a:p>
                  </a:txBody>
                  <a:tcPr marR="91425" marB="91425" marT="91425" marL="91425"/>
                </a:tc>
                <a:tc>
                  <a:txBody>
                    <a:bodyPr>
                      <a:noAutofit/>
                    </a:bodyPr>
                    <a:lstStyle/>
                    <a:p>
                      <a:pPr algn="r" rtl="0" lvl="0">
                        <a:lnSpc>
                          <a:spcPct val="115000"/>
                        </a:lnSpc>
                        <a:spcBef>
                          <a:spcPts val="0"/>
                        </a:spcBef>
                        <a:buNone/>
                      </a:pPr>
                      <a:r>
                        <a:rPr sz="1000" lang="en"/>
                        <a:t>1.000</a:t>
                      </a:r>
                    </a:p>
                  </a:txBody>
                  <a:tcPr marR="91425" marB="91425" marT="91425" marL="91425"/>
                </a:tc>
              </a:tr>
              <a:tr h="396200">
                <a:tc>
                  <a:txBody>
                    <a:bodyPr>
                      <a:noAutofit/>
                    </a:bodyPr>
                    <a:lstStyle/>
                    <a:p>
                      <a:pPr rtl="0" lvl="0">
                        <a:spcBef>
                          <a:spcPts val="0"/>
                        </a:spcBef>
                        <a:buNone/>
                      </a:pPr>
                      <a:r>
                        <a:rPr sz="1000" lang="en"/>
                        <a:t>Both</a:t>
                      </a:r>
                    </a:p>
                  </a:txBody>
                  <a:tcPr marR="91425" marB="91425" marT="91425" marL="91425"/>
                </a:tc>
                <a:tc>
                  <a:txBody>
                    <a:bodyPr>
                      <a:noAutofit/>
                    </a:bodyPr>
                    <a:lstStyle/>
                    <a:p>
                      <a:pPr algn="r" rtl="0" lvl="0">
                        <a:lnSpc>
                          <a:spcPct val="115000"/>
                        </a:lnSpc>
                        <a:spcBef>
                          <a:spcPts val="0"/>
                        </a:spcBef>
                        <a:buNone/>
                      </a:pPr>
                      <a:r>
                        <a:rPr sz="1000" lang="en"/>
                        <a:t>75.0</a:t>
                      </a:r>
                    </a:p>
                  </a:txBody>
                  <a:tcPr marR="91425" marB="91425" marT="91425" marL="91425"/>
                </a:tc>
                <a:tc>
                  <a:txBody>
                    <a:bodyPr>
                      <a:noAutofit/>
                    </a:bodyPr>
                    <a:lstStyle/>
                    <a:p>
                      <a:pPr algn="r" rtl="0" lvl="0">
                        <a:lnSpc>
                          <a:spcPct val="115000"/>
                        </a:lnSpc>
                        <a:spcBef>
                          <a:spcPts val="0"/>
                        </a:spcBef>
                        <a:buNone/>
                      </a:pPr>
                      <a:r>
                        <a:rPr sz="1000" lang="en"/>
                        <a:t>64.4</a:t>
                      </a:r>
                    </a:p>
                  </a:txBody>
                  <a:tcPr marR="91425" marB="91425" marT="91425" marL="91425"/>
                </a:tc>
                <a:tc>
                  <a:txBody>
                    <a:bodyPr>
                      <a:noAutofit/>
                    </a:bodyPr>
                    <a:lstStyle/>
                    <a:p>
                      <a:pPr algn="r" rtl="0" lvl="0">
                        <a:lnSpc>
                          <a:spcPct val="115000"/>
                        </a:lnSpc>
                        <a:spcBef>
                          <a:spcPts val="0"/>
                        </a:spcBef>
                        <a:buNone/>
                      </a:pPr>
                      <a:r>
                        <a:rPr sz="1000" lang="en"/>
                        <a:t>0.248</a:t>
                      </a:r>
                    </a:p>
                  </a:txBody>
                  <a:tcPr marR="91425" marB="91425" marT="91425" marL="91425"/>
                </a:tc>
                <a:tc>
                  <a:txBody>
                    <a:bodyPr>
                      <a:noAutofit/>
                    </a:bodyPr>
                    <a:lstStyle/>
                    <a:p>
                      <a:pPr algn="r" rtl="0" lvl="0">
                        <a:lnSpc>
                          <a:spcPct val="115000"/>
                        </a:lnSpc>
                        <a:spcBef>
                          <a:spcPts val="0"/>
                        </a:spcBef>
                        <a:buNone/>
                      </a:pPr>
                      <a:r>
                        <a:rPr sz="1000" lang="en"/>
                        <a:t>0.618</a:t>
                      </a:r>
                    </a:p>
                  </a:txBody>
                  <a:tcPr marR="91425" marB="91425" marT="91425" marL="91425"/>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pic>
        <p:nvPicPr>
          <p:cNvPr id="123" name="Shape 123"/>
          <p:cNvPicPr preferRelativeResize="0"/>
          <p:nvPr/>
        </p:nvPicPr>
        <p:blipFill>
          <a:blip r:embed="rId3">
            <a:alphaModFix/>
          </a:blip>
          <a:stretch>
            <a:fillRect/>
          </a:stretch>
        </p:blipFill>
        <p:spPr>
          <a:xfrm>
            <a:off y="666750" x="4648375"/>
            <a:ext cy="3810000" cx="3810000"/>
          </a:xfrm>
          <a:prstGeom prst="rect">
            <a:avLst/>
          </a:prstGeom>
          <a:noFill/>
          <a:ln>
            <a:noFill/>
          </a:ln>
        </p:spPr>
      </p:pic>
      <p:pic>
        <p:nvPicPr>
          <p:cNvPr id="124" name="Shape 124"/>
          <p:cNvPicPr preferRelativeResize="0"/>
          <p:nvPr/>
        </p:nvPicPr>
        <p:blipFill>
          <a:blip r:embed="rId4">
            <a:alphaModFix/>
          </a:blip>
          <a:stretch>
            <a:fillRect/>
          </a:stretch>
        </p:blipFill>
        <p:spPr>
          <a:xfrm>
            <a:off y="666750" x="562325"/>
            <a:ext cy="3810000" cx="38100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pic>
        <p:nvPicPr>
          <p:cNvPr id="129" name="Shape 129"/>
          <p:cNvPicPr preferRelativeResize="0"/>
          <p:nvPr/>
        </p:nvPicPr>
        <p:blipFill>
          <a:blip r:embed="rId3">
            <a:alphaModFix/>
          </a:blip>
          <a:stretch>
            <a:fillRect/>
          </a:stretch>
        </p:blipFill>
        <p:spPr>
          <a:xfrm>
            <a:off y="666750" x="493562"/>
            <a:ext cy="3810000" cx="3810000"/>
          </a:xfrm>
          <a:prstGeom prst="rect">
            <a:avLst/>
          </a:prstGeom>
          <a:noFill/>
          <a:ln>
            <a:noFill/>
          </a:ln>
        </p:spPr>
      </p:pic>
      <p:pic>
        <p:nvPicPr>
          <p:cNvPr id="130" name="Shape 130"/>
          <p:cNvPicPr preferRelativeResize="0"/>
          <p:nvPr/>
        </p:nvPicPr>
        <p:blipFill>
          <a:blip r:embed="rId4">
            <a:alphaModFix/>
          </a:blip>
          <a:stretch>
            <a:fillRect/>
          </a:stretch>
        </p:blipFill>
        <p:spPr>
          <a:xfrm>
            <a:off y="666750" x="4640450"/>
            <a:ext cy="3810000" cx="38100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Conclusions	</a:t>
            </a:r>
          </a:p>
        </p:txBody>
      </p:sp>
      <p:sp>
        <p:nvSpPr>
          <p:cNvPr id="136" name="Shape 1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Some evidence of: </a:t>
            </a:r>
          </a:p>
          <a:p>
            <a:pPr rtl="0" lvl="0" indent="-342900" marL="457200">
              <a:spcBef>
                <a:spcPts val="0"/>
              </a:spcBef>
              <a:buClr>
                <a:schemeClr val="dk1"/>
              </a:buClr>
              <a:buSzPct val="100000"/>
              <a:buFont typeface="Arial"/>
              <a:buChar char="-"/>
            </a:pPr>
            <a:r>
              <a:rPr sz="1800" lang="en"/>
              <a:t>Mixed strategy optimization</a:t>
            </a:r>
          </a:p>
          <a:p>
            <a:pPr rtl="0" lvl="0" indent="-342900" marL="457200">
              <a:spcBef>
                <a:spcPts val="0"/>
              </a:spcBef>
              <a:buClr>
                <a:schemeClr val="dk1"/>
              </a:buClr>
              <a:buSzPct val="100000"/>
              <a:buFont typeface="Arial"/>
              <a:buChar char="-"/>
            </a:pPr>
            <a:r>
              <a:rPr sz="1800" lang="en"/>
              <a:t>Optimal mix varies as match goes on</a:t>
            </a:r>
          </a:p>
          <a:p>
            <a:pPr rtl="0" lvl="0">
              <a:spcBef>
                <a:spcPts val="0"/>
              </a:spcBef>
              <a:buNone/>
            </a:pPr>
            <a:r>
              <a:t/>
            </a:r>
            <a:endParaRPr sz="1800"/>
          </a:p>
          <a:p>
            <a:pPr rtl="0">
              <a:spcBef>
                <a:spcPts val="0"/>
              </a:spcBef>
              <a:buNone/>
            </a:pPr>
            <a:r>
              <a:rPr sz="1800" lang="en"/>
              <a:t>Model limitations: </a:t>
            </a:r>
          </a:p>
          <a:p>
            <a:pPr rtl="0" lvl="0" indent="-342900" marL="457200">
              <a:spcBef>
                <a:spcPts val="0"/>
              </a:spcBef>
              <a:buClr>
                <a:schemeClr val="dk1"/>
              </a:buClr>
              <a:buSzPct val="100000"/>
              <a:buFont typeface="Arial"/>
              <a:buChar char="-"/>
            </a:pPr>
            <a:r>
              <a:rPr sz="1800" lang="en"/>
              <a:t>Limited data set compared to simulation results</a:t>
            </a:r>
          </a:p>
          <a:p>
            <a:pPr rtl="0" lvl="0" indent="-342900" marL="457200">
              <a:spcBef>
                <a:spcPts val="0"/>
              </a:spcBef>
              <a:buClr>
                <a:schemeClr val="dk1"/>
              </a:buClr>
              <a:buSzPct val="100000"/>
              <a:buFont typeface="Arial"/>
              <a:buChar char="-"/>
            </a:pPr>
            <a:r>
              <a:rPr sz="1800" lang="en"/>
              <a:t>Cannot record where returner is guessing</a:t>
            </a:r>
          </a:p>
          <a:p>
            <a:pPr rtl="0" lvl="0" indent="-342900" marL="457200">
              <a:spcBef>
                <a:spcPts val="0"/>
              </a:spcBef>
              <a:buClr>
                <a:schemeClr val="dk1"/>
              </a:buClr>
              <a:buSzPct val="100000"/>
              <a:buFont typeface="Arial"/>
              <a:buChar char="-"/>
            </a:pPr>
            <a:r>
              <a:rPr sz="1800" lang="en"/>
              <a:t>Points won not perfectly correlated with serve direction accuracy</a:t>
            </a:r>
          </a:p>
          <a:p>
            <a:pPr rtl="0">
              <a:spcBef>
                <a:spcPts val="0"/>
              </a:spcBef>
              <a:buNone/>
            </a:pPr>
            <a:r>
              <a:rPr sz="1800" lang="en"/>
              <a:t> </a:t>
            </a:r>
          </a:p>
          <a:p>
            <a:pPr rtl="0">
              <a:spcBef>
                <a:spcPts val="0"/>
              </a:spcBef>
              <a:buNone/>
            </a:pPr>
            <a:r>
              <a:t/>
            </a:r>
            <a:endParaRPr sz="1800"/>
          </a:p>
          <a:p>
            <a:pPr rtl="0">
              <a:spcBef>
                <a:spcPts val="0"/>
              </a:spcBef>
              <a:buNone/>
            </a:pPr>
            <a:r>
              <a:t/>
            </a:r>
            <a:endParaRPr sz="1800"/>
          </a:p>
          <a:p>
            <a:pPr rtl="0">
              <a:spcBef>
                <a:spcPts val="0"/>
              </a:spcBef>
              <a:buNone/>
            </a:pPr>
            <a:r>
              <a:t/>
            </a:r>
            <a:endParaRPr sz="1800"/>
          </a:p>
          <a:p>
            <a:pPr rtl="0" lvl="0">
              <a:spcBef>
                <a:spcPts val="0"/>
              </a:spcBef>
              <a:buNone/>
            </a:pPr>
            <a:r>
              <a:t/>
            </a:r>
            <a:endParaRPr sz="18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y="0" x="0"/>
          <a:ext cy="0" cx="0"/>
          <a:chOff y="0" x="0"/>
          <a:chExt cy="0" cx="0"/>
        </a:xfrm>
      </p:grpSpPr>
      <p:sp>
        <p:nvSpPr>
          <p:cNvPr id="141" name="Shape 14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Graph Theory</a:t>
            </a:r>
          </a:p>
        </p:txBody>
      </p:sp>
      <p:sp>
        <p:nvSpPr>
          <p:cNvPr id="142" name="Shape 14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For this portion of the project, we will see how can we use graph theory to model social networks?</a:t>
            </a:r>
          </a:p>
          <a:p>
            <a:pPr rtl="0">
              <a:spcBef>
                <a:spcPts val="0"/>
              </a:spcBef>
              <a:buNone/>
            </a:pPr>
            <a:r>
              <a:t/>
            </a:r>
            <a:endParaRPr sz="1800"/>
          </a:p>
          <a:p>
            <a:pPr rtl="0" lvl="0" indent="-342900" marL="457200">
              <a:spcBef>
                <a:spcPts val="0"/>
              </a:spcBef>
              <a:buClr>
                <a:schemeClr val="dk1"/>
              </a:buClr>
              <a:buSzPct val="100000"/>
              <a:buFont typeface="Arial"/>
              <a:buChar char="●"/>
            </a:pPr>
            <a:r>
              <a:rPr sz="1800" lang="en"/>
              <a:t>For this project, we looked into how we can model aspects of Twitter</a:t>
            </a:r>
          </a:p>
          <a:p>
            <a:pPr lvl="0" indent="-342900" marL="457200">
              <a:spcBef>
                <a:spcPts val="0"/>
              </a:spcBef>
              <a:buClr>
                <a:schemeClr val="dk1"/>
              </a:buClr>
              <a:buSzPct val="100000"/>
              <a:buFont typeface="Arial"/>
              <a:buChar char="●"/>
            </a:pPr>
            <a:r>
              <a:rPr sz="1800" lang="en"/>
              <a:t>See if we can gain insights into the data science community on Twitter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Summary</a:t>
            </a:r>
          </a:p>
        </p:txBody>
      </p:sp>
      <p:sp>
        <p:nvSpPr>
          <p:cNvPr id="148" name="Shape 14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AutoNum type="arabicPeriod"/>
            </a:pPr>
            <a:r>
              <a:rPr sz="1800" lang="en"/>
              <a:t>We will show nodes can represent users and edges represent follow relationships. This basic model can describe the structure of relationships, but we can expand it even further. </a:t>
            </a:r>
          </a:p>
          <a:p>
            <a:pPr rtl="0" lvl="1" indent="-342900" marL="914400">
              <a:spcBef>
                <a:spcPts val="0"/>
              </a:spcBef>
              <a:buClr>
                <a:schemeClr val="dk1"/>
              </a:buClr>
              <a:buSzPct val="100000"/>
              <a:buFont typeface="Arial"/>
              <a:buAutoNum type="alphaLcPeriod"/>
            </a:pPr>
            <a:r>
              <a:rPr sz="1800" lang="en"/>
              <a:t>This would require us to create a graph where we have different kinds of nodes and different kinds of edges.</a:t>
            </a:r>
          </a:p>
          <a:p>
            <a:pPr rtl="0" lvl="0" indent="0" marL="457200">
              <a:spcBef>
                <a:spcPts val="0"/>
              </a:spcBef>
              <a:buNone/>
            </a:pPr>
            <a:r>
              <a:t/>
            </a:r>
            <a:endParaRPr sz="1800"/>
          </a:p>
          <a:p>
            <a:pPr rtl="0" lvl="0" indent="-342900" marL="457200">
              <a:spcBef>
                <a:spcPts val="0"/>
              </a:spcBef>
              <a:buClr>
                <a:schemeClr val="dk1"/>
              </a:buClr>
              <a:buSzPct val="100000"/>
              <a:buFont typeface="Arial"/>
              <a:buAutoNum type="arabicPeriod"/>
            </a:pPr>
            <a:r>
              <a:rPr sz="1800" lang="en"/>
              <a:t>We will also show how to download data from twitter via the API and to come up with a graph visualization.</a:t>
            </a:r>
          </a:p>
          <a:p>
            <a:pPr rtl="0" lv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y="0" x="0"/>
          <a:ext cy="0" cx="0"/>
          <a:chOff y="0" x="0"/>
          <a:chExt cy="0" cx="0"/>
        </a:xfrm>
      </p:grpSpPr>
      <p:sp>
        <p:nvSpPr>
          <p:cNvPr id="153" name="Shape 15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Twitter?</a:t>
            </a:r>
          </a:p>
        </p:txBody>
      </p:sp>
      <p:sp>
        <p:nvSpPr>
          <p:cNvPr id="154" name="Shape 15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t>Twitter is an online social networking service that enables users to send and read short 140-character messages called "tweets". Users connect to one another by 'following' one another, which allows you to see a stream of tweets from them. We will use graph theory to help model the relationships between people on Twitter.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y="0" x="0"/>
          <a:ext cy="0" cx="0"/>
          <a:chOff y="0" x="0"/>
          <a:chExt cy="0" cx="0"/>
        </a:xfrm>
      </p:grpSpPr>
      <p:sp>
        <p:nvSpPr>
          <p:cNvPr id="159" name="Shape 1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Modeling Follow Relationships</a:t>
            </a:r>
          </a:p>
        </p:txBody>
      </p:sp>
      <p:sp>
        <p:nvSpPr>
          <p:cNvPr id="160" name="Shape 1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The graph model will have nodes representing users, and edges representing a follow relationship. Code snippet:</a:t>
            </a: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import networkx as nx</a:t>
            </a: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g = nx.Graph()</a:t>
            </a: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g.add_node(0, {"handle": "@mrquntopolous"})</a:t>
            </a: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g.add_node(1, {"handle": "@SebastianThrun"})</a:t>
            </a: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g.add_edge(0, 1)</a:t>
            </a:r>
          </a:p>
          <a:p>
            <a:pPr rtl="0" lvl="0" indent="0" marL="457200">
              <a:spcBef>
                <a:spcPts val="0"/>
              </a:spcBef>
              <a:buClr>
                <a:schemeClr val="dk1"/>
              </a:buClr>
              <a:buFont typeface="Arial"/>
              <a:buNone/>
            </a:pPr>
            <a:r>
              <a:t/>
            </a:r>
            <a:endParaRPr sz="800">
              <a:latin typeface="Courier New"/>
              <a:ea typeface="Courier New"/>
              <a:cs typeface="Courier New"/>
              <a:sym typeface="Courier New"/>
            </a:endParaRP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node_labels = nx.get_node_attributes(g,'handle')</a:t>
            </a:r>
          </a:p>
          <a:p>
            <a:pPr rtl="0" lvl="0" indent="0" marL="457200">
              <a:spcBef>
                <a:spcPts val="0"/>
              </a:spcBef>
              <a:buClr>
                <a:schemeClr val="dk1"/>
              </a:buClr>
              <a:buFont typeface="Arial"/>
              <a:buNone/>
            </a:pPr>
            <a:r>
              <a:t/>
            </a:r>
            <a:endParaRPr sz="800">
              <a:latin typeface="Courier New"/>
              <a:ea typeface="Courier New"/>
              <a:cs typeface="Courier New"/>
              <a:sym typeface="Courier New"/>
            </a:endParaRP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plt.figure(figsize=(6,6))</a:t>
            </a:r>
          </a:p>
          <a:p>
            <a:pPr rtl="0" lvl="0" indent="0" marL="457200">
              <a:spcBef>
                <a:spcPts val="0"/>
              </a:spcBef>
              <a:buClr>
                <a:schemeClr val="dk1"/>
              </a:buClr>
              <a:buFont typeface="Arial"/>
              <a:buNone/>
            </a:pPr>
            <a:r>
              <a:t/>
            </a:r>
            <a:endParaRPr sz="800">
              <a:latin typeface="Courier New"/>
              <a:ea typeface="Courier New"/>
              <a:cs typeface="Courier New"/>
              <a:sym typeface="Courier New"/>
            </a:endParaRP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pos = nx.spring_layout(g)</a:t>
            </a:r>
          </a:p>
          <a:p>
            <a:pPr rtl="0" lvl="0" indent="0" marL="457200">
              <a:spcBef>
                <a:spcPts val="0"/>
              </a:spcBef>
              <a:buClr>
                <a:schemeClr val="dk1"/>
              </a:buClr>
              <a:buSzPct val="137500"/>
              <a:buFont typeface="Arial"/>
              <a:buNone/>
            </a:pPr>
            <a:r>
              <a:rPr sz="800" lang="en">
                <a:latin typeface="Courier New"/>
                <a:ea typeface="Courier New"/>
                <a:cs typeface="Courier New"/>
                <a:sym typeface="Courier New"/>
              </a:rPr>
              <a:t>nx.draw(g, pos, arrows=True, node_size=900)</a:t>
            </a:r>
          </a:p>
          <a:p>
            <a:pPr indent="0" marL="457200">
              <a:spcBef>
                <a:spcPts val="0"/>
              </a:spcBef>
              <a:buNone/>
            </a:pPr>
            <a:r>
              <a:rPr sz="800" lang="en">
                <a:latin typeface="Courier New"/>
                <a:ea typeface="Courier New"/>
                <a:cs typeface="Courier New"/>
                <a:sym typeface="Courier New"/>
              </a:rPr>
              <a:t>nx.draw_networkx_labels(g, pos, labels = node_labels)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000" lang="en"/>
              <a:t>Game theory</a:t>
            </a:r>
          </a:p>
        </p:txBody>
      </p:sp>
      <p:sp>
        <p:nvSpPr>
          <p:cNvPr id="45" name="Shape 4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Tennis ‘duel’ between server and returner</a:t>
            </a:r>
          </a:p>
          <a:p>
            <a:pPr rtl="0" lvl="0" indent="-342900" marL="457200">
              <a:spcBef>
                <a:spcPts val="1000"/>
              </a:spcBef>
              <a:buClr>
                <a:schemeClr val="dk1"/>
              </a:buClr>
              <a:buSzPct val="100000"/>
              <a:buFont typeface="Arial"/>
              <a:buChar char="●"/>
            </a:pPr>
            <a:r>
              <a:rPr sz="1800" lang="en"/>
              <a:t>Total conflict: </a:t>
            </a:r>
          </a:p>
          <a:p>
            <a:pPr rtl="0" lvl="1" indent="-342900" marL="914400">
              <a:spcBef>
                <a:spcPts val="0"/>
              </a:spcBef>
              <a:buClr>
                <a:schemeClr val="dk1"/>
              </a:buClr>
              <a:buSzPct val="100000"/>
              <a:buFont typeface="Courier New"/>
              <a:buChar char="o"/>
            </a:pPr>
            <a:r>
              <a:rPr sz="1800" lang="en"/>
              <a:t>Only one player wins the point at the expense of the other</a:t>
            </a:r>
          </a:p>
          <a:p>
            <a:pPr rtl="0" lvl="0" indent="-342900" marL="457200">
              <a:spcBef>
                <a:spcPts val="1000"/>
              </a:spcBef>
              <a:buClr>
                <a:schemeClr val="dk1"/>
              </a:buClr>
              <a:buSzPct val="100000"/>
              <a:buFont typeface="Arial"/>
              <a:buChar char="●"/>
            </a:pPr>
            <a:r>
              <a:rPr sz="1800" lang="en"/>
              <a:t>Mixed strategy: </a:t>
            </a:r>
          </a:p>
          <a:p>
            <a:pPr rtl="0" lvl="1" indent="-342900" marL="914400">
              <a:spcBef>
                <a:spcPts val="0"/>
              </a:spcBef>
              <a:buClr>
                <a:schemeClr val="dk1"/>
              </a:buClr>
              <a:buSzPct val="100000"/>
              <a:buFont typeface="Courier New"/>
              <a:buChar char="o"/>
            </a:pPr>
            <a:r>
              <a:rPr sz="1800" lang="en"/>
              <a:t>Server can serve to the left, right, or center</a:t>
            </a:r>
          </a:p>
          <a:p>
            <a:pPr rtl="0" lvl="1" indent="-342900" marL="914400">
              <a:spcBef>
                <a:spcPts val="0"/>
              </a:spcBef>
              <a:buClr>
                <a:schemeClr val="dk1"/>
              </a:buClr>
              <a:buSzPct val="100000"/>
              <a:buFont typeface="Courier New"/>
              <a:buChar char="o"/>
            </a:pPr>
            <a:r>
              <a:rPr sz="1800" lang="en"/>
              <a:t>Returner can guess to each direction too</a:t>
            </a:r>
          </a:p>
          <a:p>
            <a:pPr rtl="0" lvl="1" indent="-342900" marL="914400">
              <a:spcBef>
                <a:spcPts val="0"/>
              </a:spcBef>
              <a:buClr>
                <a:schemeClr val="dk1"/>
              </a:buClr>
              <a:buSzPct val="100000"/>
              <a:buFont typeface="Courier New"/>
              <a:buChar char="o"/>
            </a:pPr>
            <a:r>
              <a:rPr sz="1800" lang="en"/>
              <a:t>Assume no pure/dominant strategy</a:t>
            </a:r>
          </a:p>
          <a:p>
            <a:pPr rtl="0">
              <a:spcBef>
                <a:spcPts val="0"/>
              </a:spcBef>
              <a:buNone/>
            </a:pPr>
            <a:r>
              <a:t/>
            </a:r>
            <a:endParaRPr sz="1800"/>
          </a:p>
          <a:p>
            <a:pPr rtl="0" lvl="0">
              <a:spcBef>
                <a:spcPts val="0"/>
              </a:spcBef>
              <a:buNone/>
            </a:pPr>
            <a:r>
              <a:t/>
            </a:r>
            <a:endParaRPr sz="1800"/>
          </a:p>
          <a:p>
            <a:pPr rtl="0">
              <a:spcBef>
                <a:spcPts val="0"/>
              </a:spcBef>
              <a:buNone/>
            </a:pPr>
            <a:r>
              <a:t/>
            </a:r>
            <a:endParaRPr sz="1800"/>
          </a:p>
          <a:p>
            <a:pPr>
              <a:spcBef>
                <a:spcPts val="0"/>
              </a:spcBef>
              <a:buNone/>
            </a:pPr>
            <a:r>
              <a:t/>
            </a:r>
            <a:endParaRPr sz="18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y="0" x="0"/>
          <a:ext cy="0" cx="0"/>
          <a:chOff y="0" x="0"/>
          <a:chExt cy="0" cx="0"/>
        </a:xfrm>
      </p:grpSpPr>
      <p:sp>
        <p:nvSpPr>
          <p:cNvPr id="165" name="Shape 1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Graph 1</a:t>
            </a:r>
          </a:p>
        </p:txBody>
      </p:sp>
      <p:pic>
        <p:nvPicPr>
          <p:cNvPr id="166" name="Shape 166"/>
          <p:cNvPicPr preferRelativeResize="0"/>
          <p:nvPr/>
        </p:nvPicPr>
        <p:blipFill>
          <a:blip r:embed="rId3">
            <a:alphaModFix/>
          </a:blip>
          <a:stretch>
            <a:fillRect/>
          </a:stretch>
        </p:blipFill>
        <p:spPr>
          <a:xfrm>
            <a:off y="1284175" x="2124675"/>
            <a:ext cy="3502149" cx="47285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Not Enough!</a:t>
            </a:r>
          </a:p>
        </p:txBody>
      </p:sp>
      <p:sp>
        <p:nvSpPr>
          <p:cNvPr id="172" name="Shape 1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But, the edge seems ambiguous! Who is following who? Lets add directionality to the edge!</a:t>
            </a:r>
          </a:p>
          <a:p>
            <a:pPr rtl="0">
              <a:spcBef>
                <a:spcPts val="0"/>
              </a:spcBef>
              <a:buNone/>
            </a:pPr>
            <a:r>
              <a:t/>
            </a:r>
            <a:endParaRPr sz="1800"/>
          </a:p>
          <a:p>
            <a:pPr rtl="0" lvl="0">
              <a:spcBef>
                <a:spcPts val="0"/>
              </a:spcBef>
              <a:buClr>
                <a:schemeClr val="dk1"/>
              </a:buClr>
              <a:buSzPct val="122222"/>
              <a:buFont typeface="Arial"/>
              <a:buNone/>
            </a:pPr>
            <a:r>
              <a:rPr sz="900" lang="en">
                <a:latin typeface="Courier New"/>
                <a:ea typeface="Courier New"/>
                <a:cs typeface="Courier New"/>
                <a:sym typeface="Courier New"/>
              </a:rPr>
              <a:t>g = nx.DiGraph()</a:t>
            </a:r>
          </a:p>
          <a:p>
            <a:pPr rtl="0" lvl="0">
              <a:spcBef>
                <a:spcPts val="0"/>
              </a:spcBef>
              <a:buClr>
                <a:schemeClr val="dk1"/>
              </a:buClr>
              <a:buSzPct val="122222"/>
              <a:buFont typeface="Arial"/>
              <a:buNone/>
            </a:pPr>
            <a:r>
              <a:rPr sz="900" lang="en">
                <a:latin typeface="Courier New"/>
                <a:ea typeface="Courier New"/>
                <a:cs typeface="Courier New"/>
                <a:sym typeface="Courier New"/>
              </a:rPr>
              <a:t>g.add_node(0, {"handle": "@mrquntopolous"})</a:t>
            </a:r>
          </a:p>
          <a:p>
            <a:pPr rtl="0" lvl="0">
              <a:spcBef>
                <a:spcPts val="0"/>
              </a:spcBef>
              <a:buClr>
                <a:schemeClr val="dk1"/>
              </a:buClr>
              <a:buSzPct val="122222"/>
              <a:buFont typeface="Arial"/>
              <a:buNone/>
            </a:pPr>
            <a:r>
              <a:rPr sz="900" lang="en">
                <a:latin typeface="Courier New"/>
                <a:ea typeface="Courier New"/>
                <a:cs typeface="Courier New"/>
                <a:sym typeface="Courier New"/>
              </a:rPr>
              <a:t>g.add_node(1, {"handle": "@SebastianThrun"})</a:t>
            </a:r>
          </a:p>
          <a:p>
            <a:pPr rtl="0" lvl="0">
              <a:spcBef>
                <a:spcPts val="0"/>
              </a:spcBef>
              <a:buClr>
                <a:schemeClr val="dk1"/>
              </a:buClr>
              <a:buSzPct val="122222"/>
              <a:buFont typeface="Arial"/>
              <a:buNone/>
            </a:pPr>
            <a:r>
              <a:rPr sz="900" lang="en">
                <a:latin typeface="Courier New"/>
                <a:ea typeface="Courier New"/>
                <a:cs typeface="Courier New"/>
                <a:sym typeface="Courier New"/>
              </a:rPr>
              <a:t>g.add_edge(0, 1)</a:t>
            </a:r>
          </a:p>
          <a:p>
            <a:pPr rtl="0" lvl="0">
              <a:spcBef>
                <a:spcPts val="0"/>
              </a:spcBef>
              <a:buClr>
                <a:schemeClr val="dk1"/>
              </a:buClr>
              <a:buFont typeface="Arial"/>
              <a:buNone/>
            </a:pPr>
            <a:r>
              <a:t/>
            </a:r>
            <a:endParaRPr sz="900">
              <a:latin typeface="Courier New"/>
              <a:ea typeface="Courier New"/>
              <a:cs typeface="Courier New"/>
              <a:sym typeface="Courier New"/>
            </a:endParaRPr>
          </a:p>
          <a:p>
            <a:pPr rtl="0" lvl="0">
              <a:spcBef>
                <a:spcPts val="0"/>
              </a:spcBef>
              <a:buClr>
                <a:schemeClr val="dk1"/>
              </a:buClr>
              <a:buSzPct val="122222"/>
              <a:buFont typeface="Arial"/>
              <a:buNone/>
            </a:pPr>
            <a:r>
              <a:rPr sz="900" lang="en">
                <a:latin typeface="Courier New"/>
                <a:ea typeface="Courier New"/>
                <a:cs typeface="Courier New"/>
                <a:sym typeface="Courier New"/>
              </a:rPr>
              <a:t>node_labels = nx.get_node_attributes(g,'handle')</a:t>
            </a:r>
          </a:p>
          <a:p>
            <a:pPr rtl="0" lvl="0">
              <a:spcBef>
                <a:spcPts val="0"/>
              </a:spcBef>
              <a:buClr>
                <a:schemeClr val="dk1"/>
              </a:buClr>
              <a:buFont typeface="Arial"/>
              <a:buNone/>
            </a:pPr>
            <a:r>
              <a:t/>
            </a:r>
            <a:endParaRPr sz="900">
              <a:latin typeface="Courier New"/>
              <a:ea typeface="Courier New"/>
              <a:cs typeface="Courier New"/>
              <a:sym typeface="Courier New"/>
            </a:endParaRPr>
          </a:p>
          <a:p>
            <a:pPr rtl="0" lvl="0">
              <a:spcBef>
                <a:spcPts val="0"/>
              </a:spcBef>
              <a:buClr>
                <a:schemeClr val="dk1"/>
              </a:buClr>
              <a:buSzPct val="122222"/>
              <a:buFont typeface="Arial"/>
              <a:buNone/>
            </a:pPr>
            <a:r>
              <a:rPr sz="900" lang="en">
                <a:latin typeface="Courier New"/>
                <a:ea typeface="Courier New"/>
                <a:cs typeface="Courier New"/>
                <a:sym typeface="Courier New"/>
              </a:rPr>
              <a:t>plt.figure(figsize=(6,6))</a:t>
            </a:r>
          </a:p>
          <a:p>
            <a:pPr rtl="0" lvl="0">
              <a:spcBef>
                <a:spcPts val="0"/>
              </a:spcBef>
              <a:buClr>
                <a:schemeClr val="dk1"/>
              </a:buClr>
              <a:buFont typeface="Arial"/>
              <a:buNone/>
            </a:pPr>
            <a:r>
              <a:t/>
            </a:r>
            <a:endParaRPr sz="900">
              <a:latin typeface="Courier New"/>
              <a:ea typeface="Courier New"/>
              <a:cs typeface="Courier New"/>
              <a:sym typeface="Courier New"/>
            </a:endParaRPr>
          </a:p>
          <a:p>
            <a:pPr rtl="0" lvl="0">
              <a:spcBef>
                <a:spcPts val="0"/>
              </a:spcBef>
              <a:buClr>
                <a:schemeClr val="dk1"/>
              </a:buClr>
              <a:buSzPct val="122222"/>
              <a:buFont typeface="Arial"/>
              <a:buNone/>
            </a:pPr>
            <a:r>
              <a:rPr sz="900" lang="en">
                <a:latin typeface="Courier New"/>
                <a:ea typeface="Courier New"/>
                <a:cs typeface="Courier New"/>
                <a:sym typeface="Courier New"/>
              </a:rPr>
              <a:t>pos = nx.spring_layout(g)</a:t>
            </a:r>
          </a:p>
          <a:p>
            <a:pPr rtl="0" lvl="0">
              <a:spcBef>
                <a:spcPts val="0"/>
              </a:spcBef>
              <a:buClr>
                <a:schemeClr val="dk1"/>
              </a:buClr>
              <a:buSzPct val="122222"/>
              <a:buFont typeface="Arial"/>
              <a:buNone/>
            </a:pPr>
            <a:r>
              <a:rPr sz="900" lang="en">
                <a:latin typeface="Courier New"/>
                <a:ea typeface="Courier New"/>
                <a:cs typeface="Courier New"/>
                <a:sym typeface="Courier New"/>
              </a:rPr>
              <a:t>nx.draw(g, pos, arrows=True, node_size=900)</a:t>
            </a:r>
          </a:p>
          <a:p>
            <a:pPr>
              <a:spcBef>
                <a:spcPts val="0"/>
              </a:spcBef>
              <a:buNone/>
            </a:pPr>
            <a:r>
              <a:rPr sz="900" lang="en">
                <a:latin typeface="Courier New"/>
                <a:ea typeface="Courier New"/>
                <a:cs typeface="Courier New"/>
                <a:sym typeface="Courier New"/>
              </a:rPr>
              <a:t>nx.draw_networkx_labels(g, pos, labels = node_labels)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Graph 2</a:t>
            </a:r>
          </a:p>
        </p:txBody>
      </p:sp>
      <p:pic>
        <p:nvPicPr>
          <p:cNvPr id="178" name="Shape 178"/>
          <p:cNvPicPr preferRelativeResize="0"/>
          <p:nvPr/>
        </p:nvPicPr>
        <p:blipFill>
          <a:blip r:embed="rId3">
            <a:alphaModFix/>
          </a:blip>
          <a:stretch>
            <a:fillRect/>
          </a:stretch>
        </p:blipFill>
        <p:spPr>
          <a:xfrm>
            <a:off y="1178347" x="2340147"/>
            <a:ext cy="3652674" cx="3794074"/>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y="0" x="0"/>
          <a:ext cy="0" cx="0"/>
          <a:chOff y="0" x="0"/>
          <a:chExt cy="0" cx="0"/>
        </a:xfrm>
      </p:grpSpPr>
      <p:sp>
        <p:nvSpPr>
          <p:cNvPr id="183" name="Shape 18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Extending the model</a:t>
            </a:r>
          </a:p>
        </p:txBody>
      </p:sp>
      <p:sp>
        <p:nvSpPr>
          <p:cNvPr id="184" name="Shape 18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What if we need to model the tweets that user send out themselves, and how users interact with them? In the graph models we have used prior, typically a node represented one kind of thing. However, the previous nodes represented users, so how will we model tweets or other entities?</a:t>
            </a:r>
          </a:p>
          <a:p>
            <a:pPr rtl="0" lvl="0">
              <a:spcBef>
                <a:spcPts val="0"/>
              </a:spcBef>
              <a:buNone/>
            </a:pPr>
            <a:r>
              <a:rPr sz="1800" lang="en"/>
              <a:t>Using a</a:t>
            </a:r>
            <a:r>
              <a:rPr sz="1800" lang="en">
                <a:hlinkClick r:id="rId3"/>
              </a:rPr>
              <a:t> </a:t>
            </a:r>
            <a:r>
              <a:rPr u="sng" sz="1800" lang="en">
                <a:solidFill>
                  <a:schemeClr val="hlink"/>
                </a:solidFill>
                <a:hlinkClick r:id="rId4"/>
              </a:rPr>
              <a:t>property graph</a:t>
            </a:r>
            <a:r>
              <a:rPr sz="1800" lang="en"/>
              <a:t>, we can add properties to nodes and edges, which can help us differentiate between different kinds of entities and relationships in our graphs. </a:t>
            </a:r>
          </a:p>
          <a:p>
            <a:pPr rtl="0" lvl="0">
              <a:spcBef>
                <a:spcPts val="0"/>
              </a:spcBef>
              <a:buClr>
                <a:schemeClr val="dk1"/>
              </a:buClr>
              <a:buSzPct val="61111"/>
              <a:buFont typeface="Arial"/>
              <a:buNone/>
            </a:pPr>
            <a:r>
              <a:rPr sz="1800" lang="en"/>
              <a:t>For example, we can add a node that represents a tweet made by one of these users. We will color it differently to emphasize that its a different kind of node.</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y="0" x="0"/>
          <a:ext cy="0" cx="0"/>
          <a:chOff y="0" x="0"/>
          <a:chExt cy="0" cx="0"/>
        </a:xfrm>
      </p:grpSpPr>
      <p:sp>
        <p:nvSpPr>
          <p:cNvPr id="189" name="Shape 18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Sample code</a:t>
            </a:r>
          </a:p>
        </p:txBody>
      </p:sp>
      <p:sp>
        <p:nvSpPr>
          <p:cNvPr id="190" name="Shape 1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22222"/>
              <a:buFont typeface="Arial"/>
              <a:buNone/>
            </a:pPr>
            <a:r>
              <a:rPr sz="900" lang="en">
                <a:latin typeface="Courier New"/>
                <a:ea typeface="Courier New"/>
                <a:cs typeface="Courier New"/>
                <a:sym typeface="Courier New"/>
              </a:rPr>
              <a:t>g = nx.DiGraph()</a:t>
            </a:r>
          </a:p>
          <a:p>
            <a:pPr rtl="0" lvl="0">
              <a:spcBef>
                <a:spcPts val="0"/>
              </a:spcBef>
              <a:buClr>
                <a:schemeClr val="dk1"/>
              </a:buClr>
              <a:buSzPct val="122222"/>
              <a:buFont typeface="Arial"/>
              <a:buNone/>
            </a:pPr>
            <a:r>
              <a:rPr sz="900" lang="en">
                <a:latin typeface="Courier New"/>
                <a:ea typeface="Courier New"/>
                <a:cs typeface="Courier New"/>
                <a:sym typeface="Courier New"/>
              </a:rPr>
              <a:t>g.add_node(0, {"id": "@mrquntopolous", "color": "r"})</a:t>
            </a:r>
          </a:p>
          <a:p>
            <a:pPr rtl="0" lvl="0">
              <a:spcBef>
                <a:spcPts val="0"/>
              </a:spcBef>
              <a:buClr>
                <a:schemeClr val="dk1"/>
              </a:buClr>
              <a:buSzPct val="122222"/>
              <a:buFont typeface="Arial"/>
              <a:buNone/>
            </a:pPr>
            <a:r>
              <a:rPr sz="900" lang="en">
                <a:latin typeface="Courier New"/>
                <a:ea typeface="Courier New"/>
                <a:cs typeface="Courier New"/>
                <a:sym typeface="Courier New"/>
              </a:rPr>
              <a:t>g.add_node(1, {"id": "@SebastianThrun", "color": "r"})</a:t>
            </a:r>
          </a:p>
          <a:p>
            <a:pPr rtl="0" lvl="0">
              <a:spcBef>
                <a:spcPts val="0"/>
              </a:spcBef>
              <a:buClr>
                <a:schemeClr val="dk1"/>
              </a:buClr>
              <a:buSzPct val="122222"/>
              <a:buFont typeface="Arial"/>
              <a:buNone/>
            </a:pPr>
            <a:r>
              <a:rPr sz="900" lang="en">
                <a:latin typeface="Courier New"/>
                <a:ea typeface="Courier New"/>
                <a:cs typeface="Courier New"/>
                <a:sym typeface="Courier New"/>
              </a:rPr>
              <a:t>g.add_node(2, {"id": "Tweet #530038648860065793", "color": "orange"})</a:t>
            </a:r>
          </a:p>
          <a:p>
            <a:pPr rtl="0" lvl="0">
              <a:spcBef>
                <a:spcPts val="0"/>
              </a:spcBef>
              <a:buClr>
                <a:schemeClr val="dk1"/>
              </a:buClr>
              <a:buSzPct val="122222"/>
              <a:buFont typeface="Arial"/>
              <a:buNone/>
            </a:pPr>
            <a:r>
              <a:rPr sz="900" lang="en">
                <a:latin typeface="Courier New"/>
                <a:ea typeface="Courier New"/>
                <a:cs typeface="Courier New"/>
                <a:sym typeface="Courier New"/>
              </a:rPr>
              <a:t>g.add_edge(0, 1, {"type": "follows"})</a:t>
            </a:r>
          </a:p>
          <a:p>
            <a:pPr rtl="0" lvl="0">
              <a:spcBef>
                <a:spcPts val="0"/>
              </a:spcBef>
              <a:buClr>
                <a:schemeClr val="dk1"/>
              </a:buClr>
              <a:buSzPct val="122222"/>
              <a:buFont typeface="Arial"/>
              <a:buNone/>
            </a:pPr>
            <a:r>
              <a:rPr sz="900" lang="en">
                <a:latin typeface="Courier New"/>
                <a:ea typeface="Courier New"/>
                <a:cs typeface="Courier New"/>
                <a:sym typeface="Courier New"/>
              </a:rPr>
              <a:t>g.add_edge(0, 2, {"type": "tweeted"})</a:t>
            </a:r>
          </a:p>
          <a:p>
            <a:pPr rtl="0" lvl="0">
              <a:spcBef>
                <a:spcPts val="0"/>
              </a:spcBef>
              <a:buClr>
                <a:schemeClr val="dk1"/>
              </a:buClr>
              <a:buFont typeface="Arial"/>
              <a:buNone/>
            </a:pPr>
            <a:r>
              <a:t/>
            </a:r>
            <a:endParaRPr sz="900">
              <a:latin typeface="Courier New"/>
              <a:ea typeface="Courier New"/>
              <a:cs typeface="Courier New"/>
              <a:sym typeface="Courier New"/>
            </a:endParaRPr>
          </a:p>
          <a:p>
            <a:pPr rtl="0" lvl="0">
              <a:spcBef>
                <a:spcPts val="0"/>
              </a:spcBef>
              <a:buClr>
                <a:schemeClr val="dk1"/>
              </a:buClr>
              <a:buSzPct val="122222"/>
              <a:buFont typeface="Arial"/>
              <a:buNone/>
            </a:pPr>
            <a:r>
              <a:rPr sz="900" lang="en">
                <a:latin typeface="Courier New"/>
                <a:ea typeface="Courier New"/>
                <a:cs typeface="Courier New"/>
                <a:sym typeface="Courier New"/>
              </a:rPr>
              <a:t>node_labels = nx.get_node_attributes(g,'id')</a:t>
            </a:r>
          </a:p>
          <a:p>
            <a:pPr rtl="0" lvl="0">
              <a:spcBef>
                <a:spcPts val="0"/>
              </a:spcBef>
              <a:buClr>
                <a:schemeClr val="dk1"/>
              </a:buClr>
              <a:buSzPct val="122222"/>
              <a:buFont typeface="Arial"/>
              <a:buNone/>
            </a:pPr>
            <a:r>
              <a:rPr sz="900" lang="en">
                <a:latin typeface="Courier New"/>
                <a:ea typeface="Courier New"/>
                <a:cs typeface="Courier New"/>
                <a:sym typeface="Courier New"/>
              </a:rPr>
              <a:t>edge_labels = nx.get_edge_attributes(g,'type')</a:t>
            </a:r>
          </a:p>
          <a:p>
            <a:pPr rtl="0" lvl="0">
              <a:spcBef>
                <a:spcPts val="0"/>
              </a:spcBef>
              <a:buClr>
                <a:schemeClr val="dk1"/>
              </a:buClr>
              <a:buSzPct val="122222"/>
              <a:buFont typeface="Arial"/>
              <a:buNone/>
            </a:pPr>
            <a:r>
              <a:rPr sz="900" lang="en">
                <a:latin typeface="Courier New"/>
                <a:ea typeface="Courier New"/>
                <a:cs typeface="Courier New"/>
                <a:sym typeface="Courier New"/>
              </a:rPr>
              <a:t>colors = nx.get_node_attributes(g, 'color')</a:t>
            </a:r>
          </a:p>
          <a:p>
            <a:pPr rtl="0" lvl="0">
              <a:spcBef>
                <a:spcPts val="0"/>
              </a:spcBef>
              <a:buClr>
                <a:schemeClr val="dk1"/>
              </a:buClr>
              <a:buFont typeface="Arial"/>
              <a:buNone/>
            </a:pPr>
            <a:r>
              <a:t/>
            </a:r>
            <a:endParaRPr sz="900">
              <a:latin typeface="Courier New"/>
              <a:ea typeface="Courier New"/>
              <a:cs typeface="Courier New"/>
              <a:sym typeface="Courier New"/>
            </a:endParaRPr>
          </a:p>
          <a:p>
            <a:pPr rtl="0" lvl="0">
              <a:spcBef>
                <a:spcPts val="0"/>
              </a:spcBef>
              <a:buClr>
                <a:schemeClr val="dk1"/>
              </a:buClr>
              <a:buSzPct val="122222"/>
              <a:buFont typeface="Arial"/>
              <a:buNone/>
            </a:pPr>
            <a:r>
              <a:rPr sz="900" lang="en">
                <a:latin typeface="Courier New"/>
                <a:ea typeface="Courier New"/>
                <a:cs typeface="Courier New"/>
                <a:sym typeface="Courier New"/>
              </a:rPr>
              <a:t>plt.figure(figsize=(6,6))</a:t>
            </a:r>
          </a:p>
          <a:p>
            <a:pPr rtl="0" lvl="0">
              <a:spcBef>
                <a:spcPts val="0"/>
              </a:spcBef>
              <a:buClr>
                <a:schemeClr val="dk1"/>
              </a:buClr>
              <a:buFont typeface="Arial"/>
              <a:buNone/>
            </a:pPr>
            <a:r>
              <a:t/>
            </a:r>
            <a:endParaRPr sz="900">
              <a:latin typeface="Courier New"/>
              <a:ea typeface="Courier New"/>
              <a:cs typeface="Courier New"/>
              <a:sym typeface="Courier New"/>
            </a:endParaRPr>
          </a:p>
          <a:p>
            <a:pPr rtl="0" lvl="0">
              <a:spcBef>
                <a:spcPts val="0"/>
              </a:spcBef>
              <a:buClr>
                <a:schemeClr val="dk1"/>
              </a:buClr>
              <a:buSzPct val="122222"/>
              <a:buFont typeface="Arial"/>
              <a:buNone/>
            </a:pPr>
            <a:r>
              <a:rPr sz="900" lang="en">
                <a:latin typeface="Courier New"/>
                <a:ea typeface="Courier New"/>
                <a:cs typeface="Courier New"/>
                <a:sym typeface="Courier New"/>
              </a:rPr>
              <a:t>pos = nx.spring_layout(g)</a:t>
            </a:r>
          </a:p>
          <a:p>
            <a:pPr rtl="0" lvl="0">
              <a:spcBef>
                <a:spcPts val="0"/>
              </a:spcBef>
              <a:buClr>
                <a:schemeClr val="dk1"/>
              </a:buClr>
              <a:buSzPct val="122222"/>
              <a:buFont typeface="Arial"/>
              <a:buNone/>
            </a:pPr>
            <a:r>
              <a:rPr sz="900" lang="en">
                <a:latin typeface="Courier New"/>
                <a:ea typeface="Courier New"/>
                <a:cs typeface="Courier New"/>
                <a:sym typeface="Courier New"/>
              </a:rPr>
              <a:t>nx.draw(g, pos, arrows=True, node_size=900, node_color=colors.values())</a:t>
            </a:r>
          </a:p>
          <a:p>
            <a:pPr rtl="0" lvl="0">
              <a:spcBef>
                <a:spcPts val="0"/>
              </a:spcBef>
              <a:buClr>
                <a:schemeClr val="dk1"/>
              </a:buClr>
              <a:buSzPct val="122222"/>
              <a:buFont typeface="Arial"/>
              <a:buNone/>
            </a:pPr>
            <a:r>
              <a:rPr sz="900" lang="en">
                <a:latin typeface="Courier New"/>
                <a:ea typeface="Courier New"/>
                <a:cs typeface="Courier New"/>
                <a:sym typeface="Courier New"/>
              </a:rPr>
              <a:t>nx.draw_networkx_labels(g, pos, labels = node_labels)</a:t>
            </a:r>
          </a:p>
          <a:p>
            <a:pPr>
              <a:spcBef>
                <a:spcPts val="0"/>
              </a:spcBef>
              <a:buNone/>
            </a:pPr>
            <a:r>
              <a:rPr sz="900" lang="en">
                <a:latin typeface="Courier New"/>
                <a:ea typeface="Courier New"/>
                <a:cs typeface="Courier New"/>
                <a:sym typeface="Courier New"/>
              </a:rPr>
              <a:t>nx.draw_networkx_edge_labels(g, pos, labels = edge_labels)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y="0" x="0"/>
          <a:ext cy="0" cx="0"/>
          <a:chOff y="0" x="0"/>
          <a:chExt cy="0" cx="0"/>
        </a:xfrm>
      </p:grpSpPr>
      <p:sp>
        <p:nvSpPr>
          <p:cNvPr id="195" name="Shape 19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Graph 3</a:t>
            </a:r>
          </a:p>
        </p:txBody>
      </p:sp>
      <p:pic>
        <p:nvPicPr>
          <p:cNvPr id="196" name="Shape 196"/>
          <p:cNvPicPr preferRelativeResize="0"/>
          <p:nvPr/>
        </p:nvPicPr>
        <p:blipFill>
          <a:blip r:embed="rId3">
            <a:alphaModFix/>
          </a:blip>
          <a:stretch>
            <a:fillRect/>
          </a:stretch>
        </p:blipFill>
        <p:spPr>
          <a:xfrm>
            <a:off y="1200147" x="2303751"/>
            <a:ext cy="3586175" cx="3694146"/>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y="0" x="0"/>
          <a:ext cy="0" cx="0"/>
          <a:chOff y="0" x="0"/>
          <a:chExt cy="0" cx="0"/>
        </a:xfrm>
      </p:grpSpPr>
      <p:sp>
        <p:nvSpPr>
          <p:cNvPr id="201" name="Shape 20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Twitter API</a:t>
            </a:r>
          </a:p>
        </p:txBody>
      </p:sp>
      <p:sp>
        <p:nvSpPr>
          <p:cNvPr id="202" name="Shape 20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Twitter has an official API that allows users to query their service for data. The only thing you need is a developer account with proper OAuth keys.</a:t>
            </a:r>
          </a:p>
          <a:p>
            <a:pPr>
              <a:spcBef>
                <a:spcPts val="0"/>
              </a:spcBef>
              <a:buNone/>
            </a:pPr>
            <a:r>
              <a:rPr sz="1800" lang="en"/>
              <a:t>In the following example, we use the GetUser() API call from Twitter, which returns a response in JSON.</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Sample Twitter code</a:t>
            </a:r>
          </a:p>
        </p:txBody>
      </p:sp>
      <p:sp>
        <p:nvSpPr>
          <p:cNvPr id="208" name="Shape 2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22222"/>
              <a:buFont typeface="Arial"/>
              <a:buNone/>
            </a:pPr>
            <a:r>
              <a:rPr sz="900" lang="en">
                <a:latin typeface="Consolas"/>
                <a:ea typeface="Consolas"/>
                <a:cs typeface="Consolas"/>
                <a:sym typeface="Consolas"/>
              </a:rPr>
              <a:t>import twitter</a:t>
            </a:r>
          </a:p>
          <a:p>
            <a:pPr rtl="0" lvl="0">
              <a:spcBef>
                <a:spcPts val="0"/>
              </a:spcBef>
              <a:buClr>
                <a:schemeClr val="dk1"/>
              </a:buClr>
              <a:buSzPct val="122222"/>
              <a:buFont typeface="Arial"/>
              <a:buNone/>
            </a:pPr>
            <a:r>
              <a:rPr sz="900" lang="en">
                <a:latin typeface="Consolas"/>
                <a:ea typeface="Consolas"/>
                <a:cs typeface="Consolas"/>
                <a:sym typeface="Consolas"/>
              </a:rPr>
              <a:t>from config import *</a:t>
            </a:r>
          </a:p>
          <a:p>
            <a:pPr rtl="0" lvl="0">
              <a:spcBef>
                <a:spcPts val="0"/>
              </a:spcBef>
              <a:buClr>
                <a:schemeClr val="dk1"/>
              </a:buClr>
              <a:buSzPct val="122222"/>
              <a:buFont typeface="Arial"/>
              <a:buNone/>
            </a:pPr>
            <a:r>
              <a:rPr sz="900" lang="en">
                <a:latin typeface="Consolas"/>
                <a:ea typeface="Consolas"/>
                <a:cs typeface="Consolas"/>
                <a:sym typeface="Consolas"/>
              </a:rPr>
              <a:t>import pickle</a:t>
            </a:r>
          </a:p>
          <a:p>
            <a:pPr rtl="0" lvl="0">
              <a:spcBef>
                <a:spcPts val="0"/>
              </a:spcBef>
              <a:buClr>
                <a:schemeClr val="dk1"/>
              </a:buClr>
              <a:buSzPct val="122222"/>
              <a:buFont typeface="Arial"/>
              <a:buNone/>
            </a:pPr>
            <a:r>
              <a:rPr sz="900" lang="en">
                <a:latin typeface="Consolas"/>
                <a:ea typeface="Consolas"/>
                <a:cs typeface="Consolas"/>
                <a:sym typeface="Consolas"/>
              </a:rPr>
              <a:t>import pprint</a:t>
            </a:r>
          </a:p>
          <a:p>
            <a:pPr rtl="0" lvl="0">
              <a:spcBef>
                <a:spcPts val="0"/>
              </a:spcBef>
              <a:buClr>
                <a:schemeClr val="dk1"/>
              </a:buClr>
              <a:buSzPct val="122222"/>
              <a:buFont typeface="Arial"/>
              <a:buNone/>
            </a:pPr>
            <a:r>
              <a:rPr sz="900" lang="en">
                <a:latin typeface="Consolas"/>
                <a:ea typeface="Consolas"/>
                <a:cs typeface="Consolas"/>
                <a:sym typeface="Consolas"/>
              </a:rPr>
              <a:t>import json</a:t>
            </a:r>
          </a:p>
          <a:p>
            <a:pPr rtl="0" lvl="0">
              <a:spcBef>
                <a:spcPts val="0"/>
              </a:spcBef>
              <a:buClr>
                <a:schemeClr val="dk1"/>
              </a:buClr>
              <a:buFont typeface="Arial"/>
              <a:buNone/>
            </a:pPr>
            <a:r>
              <a:t/>
            </a:r>
            <a:endParaRPr sz="900">
              <a:latin typeface="Consolas"/>
              <a:ea typeface="Consolas"/>
              <a:cs typeface="Consolas"/>
              <a:sym typeface="Consolas"/>
            </a:endParaRPr>
          </a:p>
          <a:p>
            <a:pPr rtl="0" lvl="0">
              <a:spcBef>
                <a:spcPts val="0"/>
              </a:spcBef>
              <a:buClr>
                <a:schemeClr val="dk1"/>
              </a:buClr>
              <a:buSzPct val="122222"/>
              <a:buFont typeface="Arial"/>
              <a:buNone/>
            </a:pPr>
            <a:r>
              <a:rPr sz="900" lang="en">
                <a:latin typeface="Consolas"/>
                <a:ea typeface="Consolas"/>
                <a:cs typeface="Consolas"/>
                <a:sym typeface="Consolas"/>
              </a:rPr>
              <a:t># Create Twitter API object</a:t>
            </a:r>
          </a:p>
          <a:p>
            <a:pPr rtl="0" lvl="0">
              <a:spcBef>
                <a:spcPts val="0"/>
              </a:spcBef>
              <a:buClr>
                <a:schemeClr val="dk1"/>
              </a:buClr>
              <a:buSzPct val="122222"/>
              <a:buFont typeface="Arial"/>
              <a:buNone/>
            </a:pPr>
            <a:r>
              <a:rPr sz="900" lang="en">
                <a:latin typeface="Consolas"/>
                <a:ea typeface="Consolas"/>
                <a:cs typeface="Consolas"/>
                <a:sym typeface="Consolas"/>
              </a:rPr>
              <a:t>api = twitter.Api(consumer_key=CONSUMER_KEY, consumer_secret=CONSUMER_SECRET,</a:t>
            </a:r>
          </a:p>
          <a:p>
            <a:pPr rtl="0" lvl="0">
              <a:spcBef>
                <a:spcPts val="0"/>
              </a:spcBef>
              <a:buClr>
                <a:schemeClr val="dk1"/>
              </a:buClr>
              <a:buSzPct val="122222"/>
              <a:buFont typeface="Arial"/>
              <a:buNone/>
            </a:pPr>
            <a:r>
              <a:rPr sz="900" lang="en">
                <a:latin typeface="Consolas"/>
                <a:ea typeface="Consolas"/>
                <a:cs typeface="Consolas"/>
                <a:sym typeface="Consolas"/>
              </a:rPr>
              <a:t>                  	access_token_key=ACCESS_TOKEN_KEY,access_token_secret=ACCESS_TOKEN_SECRET)</a:t>
            </a:r>
          </a:p>
          <a:p>
            <a:pPr rtl="0" lvl="0">
              <a:spcBef>
                <a:spcPts val="0"/>
              </a:spcBef>
              <a:buClr>
                <a:schemeClr val="dk1"/>
              </a:buClr>
              <a:buFont typeface="Arial"/>
              <a:buNone/>
            </a:pPr>
            <a:r>
              <a:t/>
            </a:r>
            <a:endParaRPr sz="900">
              <a:latin typeface="Consolas"/>
              <a:ea typeface="Consolas"/>
              <a:cs typeface="Consolas"/>
              <a:sym typeface="Consolas"/>
            </a:endParaRPr>
          </a:p>
          <a:p>
            <a:pPr rtl="0" lvl="0">
              <a:spcBef>
                <a:spcPts val="0"/>
              </a:spcBef>
              <a:buClr>
                <a:schemeClr val="dk1"/>
              </a:buClr>
              <a:buSzPct val="122222"/>
              <a:buFont typeface="Arial"/>
              <a:buNone/>
            </a:pPr>
            <a:r>
              <a:rPr sz="900" lang="en">
                <a:latin typeface="Consolas"/>
                <a:ea typeface="Consolas"/>
                <a:cs typeface="Consolas"/>
                <a:sym typeface="Consolas"/>
              </a:rPr>
              <a:t># Print</a:t>
            </a:r>
          </a:p>
          <a:p>
            <a:pPr rtl="0" lvl="0">
              <a:spcBef>
                <a:spcPts val="0"/>
              </a:spcBef>
              <a:buClr>
                <a:schemeClr val="dk1"/>
              </a:buClr>
              <a:buSzPct val="122222"/>
              <a:buFont typeface="Arial"/>
              <a:buNone/>
            </a:pPr>
            <a:r>
              <a:rPr sz="900" lang="en">
                <a:latin typeface="Consolas"/>
                <a:ea typeface="Consolas"/>
                <a:cs typeface="Consolas"/>
                <a:sym typeface="Consolas"/>
              </a:rPr>
              <a:t>hmason_json = api.GetUser(screen_name='hmason')</a:t>
            </a:r>
          </a:p>
          <a:p>
            <a:pPr>
              <a:spcBef>
                <a:spcPts val="0"/>
              </a:spcBef>
              <a:buNone/>
            </a:pPr>
            <a:r>
              <a:rPr sz="900" lang="en">
                <a:latin typeface="Consolas"/>
                <a:ea typeface="Consolas"/>
                <a:cs typeface="Consolas"/>
                <a:sym typeface="Consolas"/>
              </a:rPr>
              <a:t>pprint.pprint(json.loads(str(hmason_json)))</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Sample JSON for User	</a:t>
            </a:r>
          </a:p>
        </p:txBody>
      </p:sp>
      <p:sp>
        <p:nvSpPr>
          <p:cNvPr id="214" name="Shape 2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900" lang="en">
                <a:latin typeface="Consolas"/>
                <a:ea typeface="Consolas"/>
                <a:cs typeface="Consolas"/>
                <a:sym typeface="Consolas"/>
              </a:rPr>
              <a:t>{u'created_at': u'Sun Feb 11 21:22:24 +0000 2007',</a:t>
            </a:r>
            <a:br>
              <a:rPr sz="900" lang="en">
                <a:latin typeface="Consolas"/>
                <a:ea typeface="Consolas"/>
                <a:cs typeface="Consolas"/>
                <a:sym typeface="Consolas"/>
              </a:rPr>
            </a:br>
            <a:r>
              <a:rPr sz="900" lang="en">
                <a:latin typeface="Consolas"/>
                <a:ea typeface="Consolas"/>
                <a:cs typeface="Consolas"/>
                <a:sym typeface="Consolas"/>
              </a:rPr>
              <a:t> u'description': u'Founder at @FastForwardLabs. Data Scientist in Residence at @accel. I \u2665 data and cheeseburgers.',</a:t>
            </a:r>
            <a:br>
              <a:rPr sz="900" lang="en">
                <a:latin typeface="Consolas"/>
                <a:ea typeface="Consolas"/>
                <a:cs typeface="Consolas"/>
                <a:sym typeface="Consolas"/>
              </a:rPr>
            </a:br>
            <a:r>
              <a:rPr sz="900" lang="en">
                <a:latin typeface="Consolas"/>
                <a:ea typeface="Consolas"/>
                <a:cs typeface="Consolas"/>
                <a:sym typeface="Consolas"/>
              </a:rPr>
              <a:t> u'favourites_count': 3549,</a:t>
            </a:r>
            <a:br>
              <a:rPr sz="900" lang="en">
                <a:latin typeface="Consolas"/>
                <a:ea typeface="Consolas"/>
                <a:cs typeface="Consolas"/>
                <a:sym typeface="Consolas"/>
              </a:rPr>
            </a:br>
            <a:r>
              <a:rPr sz="900" lang="en">
                <a:latin typeface="Consolas"/>
                <a:ea typeface="Consolas"/>
                <a:cs typeface="Consolas"/>
                <a:sym typeface="Consolas"/>
              </a:rPr>
              <a:t> u'followers_count': 50613,</a:t>
            </a:r>
            <a:br>
              <a:rPr sz="900" lang="en">
                <a:latin typeface="Consolas"/>
                <a:ea typeface="Consolas"/>
                <a:cs typeface="Consolas"/>
                <a:sym typeface="Consolas"/>
              </a:rPr>
            </a:br>
            <a:r>
              <a:rPr sz="900" lang="en">
                <a:latin typeface="Consolas"/>
                <a:ea typeface="Consolas"/>
                <a:cs typeface="Consolas"/>
                <a:sym typeface="Consolas"/>
              </a:rPr>
              <a:t> u'friends_count': 1204,</a:t>
            </a:r>
            <a:br>
              <a:rPr sz="900" lang="en">
                <a:latin typeface="Consolas"/>
                <a:ea typeface="Consolas"/>
                <a:cs typeface="Consolas"/>
                <a:sym typeface="Consolas"/>
              </a:rPr>
            </a:br>
            <a:r>
              <a:rPr sz="900" lang="en">
                <a:latin typeface="Consolas"/>
                <a:ea typeface="Consolas"/>
                <a:cs typeface="Consolas"/>
                <a:sym typeface="Consolas"/>
              </a:rPr>
              <a:t> u'id': 765548,</a:t>
            </a:r>
            <a:br>
              <a:rPr sz="900" lang="en">
                <a:latin typeface="Consolas"/>
                <a:ea typeface="Consolas"/>
                <a:cs typeface="Consolas"/>
                <a:sym typeface="Consolas"/>
              </a:rPr>
            </a:br>
            <a:r>
              <a:rPr sz="900" lang="en">
                <a:latin typeface="Consolas"/>
                <a:ea typeface="Consolas"/>
                <a:cs typeface="Consolas"/>
                <a:sym typeface="Consolas"/>
              </a:rPr>
              <a:t> u'lang': u'en',</a:t>
            </a:r>
            <a:br>
              <a:rPr sz="900" lang="en">
                <a:latin typeface="Consolas"/>
                <a:ea typeface="Consolas"/>
                <a:cs typeface="Consolas"/>
                <a:sym typeface="Consolas"/>
              </a:rPr>
            </a:br>
            <a:r>
              <a:rPr sz="900" lang="en">
                <a:latin typeface="Consolas"/>
                <a:ea typeface="Consolas"/>
                <a:cs typeface="Consolas"/>
                <a:sym typeface="Consolas"/>
              </a:rPr>
              <a:t> u'listed_count': 3290,</a:t>
            </a:r>
            <a:br>
              <a:rPr sz="900" lang="en">
                <a:latin typeface="Consolas"/>
                <a:ea typeface="Consolas"/>
                <a:cs typeface="Consolas"/>
                <a:sym typeface="Consolas"/>
              </a:rPr>
            </a:br>
            <a:r>
              <a:rPr sz="900" lang="en">
                <a:latin typeface="Consolas"/>
                <a:ea typeface="Consolas"/>
                <a:cs typeface="Consolas"/>
                <a:sym typeface="Consolas"/>
              </a:rPr>
              <a:t> u'location': u'NYC',</a:t>
            </a:r>
            <a:br>
              <a:rPr sz="900" lang="en">
                <a:latin typeface="Consolas"/>
                <a:ea typeface="Consolas"/>
                <a:cs typeface="Consolas"/>
                <a:sym typeface="Consolas"/>
              </a:rPr>
            </a:br>
            <a:r>
              <a:rPr sz="900" lang="en">
                <a:latin typeface="Consolas"/>
                <a:ea typeface="Consolas"/>
                <a:cs typeface="Consolas"/>
                <a:sym typeface="Consolas"/>
              </a:rPr>
              <a:t> u'name': u'Hilary Mason',</a:t>
            </a:r>
            <a:br>
              <a:rPr sz="900" lang="en">
                <a:latin typeface="Consolas"/>
                <a:ea typeface="Consolas"/>
                <a:cs typeface="Consolas"/>
                <a:sym typeface="Consolas"/>
              </a:rPr>
            </a:br>
            <a:r>
              <a:rPr sz="900" lang="en">
                <a:latin typeface="Consolas"/>
                <a:ea typeface="Consolas"/>
                <a:cs typeface="Consolas"/>
                <a:sym typeface="Consolas"/>
              </a:rPr>
              <a:t> u'profile_background_color': u'000000',</a:t>
            </a:r>
            <a:br>
              <a:rPr sz="900" lang="en">
                <a:latin typeface="Consolas"/>
                <a:ea typeface="Consolas"/>
                <a:cs typeface="Consolas"/>
                <a:sym typeface="Consolas"/>
              </a:rPr>
            </a:br>
            <a:r>
              <a:rPr sz="900" lang="en">
                <a:latin typeface="Consolas"/>
                <a:ea typeface="Consolas"/>
                <a:cs typeface="Consolas"/>
                <a:sym typeface="Consolas"/>
              </a:rPr>
              <a:t> u'profile_background_tile': False,</a:t>
            </a:r>
            <a:br>
              <a:rPr sz="900" lang="en">
                <a:latin typeface="Consolas"/>
                <a:ea typeface="Consolas"/>
                <a:cs typeface="Consolas"/>
                <a:sym typeface="Consolas"/>
              </a:rPr>
            </a:br>
            <a:r>
              <a:rPr sz="900" lang="en">
                <a:latin typeface="Consolas"/>
                <a:ea typeface="Consolas"/>
                <a:cs typeface="Consolas"/>
                <a:sym typeface="Consolas"/>
              </a:rPr>
              <a:t> u'profile_image_url': u'https://pbs.twimg.com/profile_images/1290564266/me_square_normal.jpg',</a:t>
            </a:r>
            <a:br>
              <a:rPr sz="900" lang="en">
                <a:latin typeface="Consolas"/>
                <a:ea typeface="Consolas"/>
                <a:cs typeface="Consolas"/>
                <a:sym typeface="Consolas"/>
              </a:rPr>
            </a:br>
            <a:r>
              <a:rPr sz="900" lang="en">
                <a:latin typeface="Consolas"/>
                <a:ea typeface="Consolas"/>
                <a:cs typeface="Consolas"/>
                <a:sym typeface="Consolas"/>
              </a:rPr>
              <a:t> u'profile_link_color': u'282F8A',</a:t>
            </a:r>
            <a:br>
              <a:rPr sz="900" lang="en">
                <a:latin typeface="Consolas"/>
                <a:ea typeface="Consolas"/>
                <a:cs typeface="Consolas"/>
                <a:sym typeface="Consolas"/>
              </a:rPr>
            </a:br>
            <a:r>
              <a:rPr sz="900" lang="en">
                <a:latin typeface="Consolas"/>
                <a:ea typeface="Consolas"/>
                <a:cs typeface="Consolas"/>
                <a:sym typeface="Consolas"/>
              </a:rPr>
              <a:t> u'profile_sidebar_fill_color': u'http://pbs.twimg.com/profile_background_images/73787182/background_steampunk_smaller.jpg',</a:t>
            </a:r>
            <a:br>
              <a:rPr sz="900" lang="en">
                <a:latin typeface="Consolas"/>
                <a:ea typeface="Consolas"/>
                <a:cs typeface="Consolas"/>
                <a:sym typeface="Consolas"/>
              </a:rPr>
            </a:br>
            <a:r>
              <a:rPr sz="900" lang="en">
                <a:latin typeface="Consolas"/>
                <a:ea typeface="Consolas"/>
                <a:cs typeface="Consolas"/>
                <a:sym typeface="Consolas"/>
              </a:rPr>
              <a:t> u'profile_text_color': u'000000',</a:t>
            </a:r>
            <a:br>
              <a:rPr sz="900" lang="en">
                <a:latin typeface="Consolas"/>
                <a:ea typeface="Consolas"/>
                <a:cs typeface="Consolas"/>
                <a:sym typeface="Consolas"/>
              </a:rPr>
            </a:br>
            <a:r>
              <a:rPr sz="900" lang="en">
                <a:latin typeface="Consolas"/>
                <a:ea typeface="Consolas"/>
                <a:cs typeface="Consolas"/>
                <a:sym typeface="Consolas"/>
              </a:rPr>
              <a:t> u'protected': False,</a:t>
            </a:r>
            <a:br>
              <a:rPr sz="900" lang="en">
                <a:latin typeface="Consolas"/>
                <a:ea typeface="Consolas"/>
                <a:cs typeface="Consolas"/>
                <a:sym typeface="Consolas"/>
              </a:rPr>
            </a:br>
            <a:r>
              <a:rPr sz="900" lang="en">
                <a:latin typeface="Consolas"/>
                <a:ea typeface="Consolas"/>
                <a:cs typeface="Consolas"/>
                <a:sym typeface="Consolas"/>
              </a:rPr>
              <a:t> u'screen_name': u'hmason',</a:t>
            </a:r>
            <a:br>
              <a:rPr sz="900" lang="en">
                <a:latin typeface="Consolas"/>
                <a:ea typeface="Consolas"/>
                <a:cs typeface="Consolas"/>
                <a:sym typeface="Consolas"/>
              </a:rPr>
            </a:br>
            <a:r>
              <a:rPr sz="900" lang="en">
                <a:latin typeface="Consolas"/>
                <a:ea typeface="Consolas"/>
                <a:cs typeface="Consolas"/>
                <a:sym typeface="Consolas"/>
              </a:rPr>
              <a:t> …</a:t>
            </a:r>
          </a:p>
          <a:p>
            <a:pPr rtl="0" lvl="0">
              <a:spcBef>
                <a:spcPts val="0"/>
              </a:spcBef>
              <a:buClr>
                <a:schemeClr val="dk1"/>
              </a:buClr>
              <a:buSzPct val="122222"/>
              <a:buFont typeface="Arial"/>
              <a:buNone/>
            </a:pPr>
            <a:r>
              <a:rPr sz="900" lang="en">
                <a:latin typeface="Consolas"/>
                <a:ea typeface="Consolas"/>
                <a:cs typeface="Consolas"/>
                <a:sym typeface="Consolas"/>
              </a:rPr>
              <a:t> u'statuses_count': 13647,</a:t>
            </a:r>
            <a:br>
              <a:rPr sz="900" lang="en">
                <a:latin typeface="Consolas"/>
                <a:ea typeface="Consolas"/>
                <a:cs typeface="Consolas"/>
                <a:sym typeface="Consolas"/>
              </a:rPr>
            </a:br>
            <a:r>
              <a:rPr sz="900" lang="en">
                <a:latin typeface="Consolas"/>
                <a:ea typeface="Consolas"/>
                <a:cs typeface="Consolas"/>
                <a:sym typeface="Consolas"/>
              </a:rPr>
              <a:t> u'time_zone': u'Eastern Time (US &amp; Canada)',</a:t>
            </a:r>
            <a:br>
              <a:rPr sz="900" lang="en">
                <a:latin typeface="Consolas"/>
                <a:ea typeface="Consolas"/>
                <a:cs typeface="Consolas"/>
                <a:sym typeface="Consolas"/>
              </a:rPr>
            </a:br>
            <a:r>
              <a:rPr sz="900" lang="en">
                <a:latin typeface="Consolas"/>
                <a:ea typeface="Consolas"/>
                <a:cs typeface="Consolas"/>
                <a:sym typeface="Consolas"/>
              </a:rPr>
              <a:t> u'url': u'http://t.co/ijjKDNIVOE',</a:t>
            </a:r>
            <a:br>
              <a:rPr sz="900" lang="en">
                <a:latin typeface="Consolas"/>
                <a:ea typeface="Consolas"/>
                <a:cs typeface="Consolas"/>
                <a:sym typeface="Consolas"/>
              </a:rPr>
            </a:br>
            <a:r>
              <a:rPr sz="900" lang="en">
                <a:latin typeface="Consolas"/>
                <a:ea typeface="Consolas"/>
                <a:cs typeface="Consolas"/>
                <a:sym typeface="Consolas"/>
              </a:rPr>
              <a:t> u'utc_offset': -18000}</a:t>
            </a:r>
          </a:p>
          <a:p>
            <a:pPr>
              <a:spcBef>
                <a:spcPts val="0"/>
              </a:spcBef>
              <a:buNone/>
            </a:pPr>
            <a:r>
              <a:t/>
            </a:r>
            <a:endParaRPr sz="900">
              <a:latin typeface="Consolas"/>
              <a:ea typeface="Consolas"/>
              <a:cs typeface="Consolas"/>
              <a:sym typeface="Consolas"/>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y="0" x="0"/>
          <a:ext cy="0" cx="0"/>
          <a:chOff y="0" x="0"/>
          <a:chExt cy="0" cx="0"/>
        </a:xfrm>
      </p:grpSpPr>
      <p:sp>
        <p:nvSpPr>
          <p:cNvPr id="219" name="Shape 21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Crawling Twitter</a:t>
            </a:r>
          </a:p>
        </p:txBody>
      </p:sp>
      <p:sp>
        <p:nvSpPr>
          <p:cNvPr id="220" name="Shape 2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00000"/>
              <a:buFont typeface="Arial"/>
              <a:buNone/>
            </a:pPr>
            <a:r>
              <a:rPr sz="1100" lang="en"/>
              <a:t>For the project, we decided to map out the Data Science community on twitter. The plan is to construct a graph where nodes represent users and edges represent a follow relationship.</a:t>
            </a:r>
          </a:p>
          <a:p>
            <a:pPr rtl="0" lvl="0">
              <a:spcBef>
                <a:spcPts val="0"/>
              </a:spcBef>
              <a:buClr>
                <a:schemeClr val="dk1"/>
              </a:buClr>
              <a:buSzPct val="100000"/>
              <a:buFont typeface="Arial"/>
              <a:buNone/>
            </a:pPr>
            <a:r>
              <a:rPr sz="1100" lang="en"/>
              <a:t>We did this by starting with some known people in the Data Science world, like Hilary Mason, which we call </a:t>
            </a:r>
            <a:r>
              <a:rPr sz="1100" lang="en" i="1"/>
              <a:t>seed nodes</a:t>
            </a:r>
            <a:r>
              <a:rPr sz="1100" lang="en"/>
              <a:t>. We then used the Twitter API to find who follows these known people. These people are known as being </a:t>
            </a:r>
            <a:r>
              <a:rPr sz="1100" lang="en" i="1"/>
              <a:t>one degree of separation</a:t>
            </a:r>
            <a:r>
              <a:rPr sz="1100" lang="en"/>
              <a:t> away from the seed nodes. We also took these users and found out who they follow as well, getting us new nodes that are </a:t>
            </a:r>
            <a:r>
              <a:rPr sz="1100" lang="en" i="1"/>
              <a:t>two degrees of separation</a:t>
            </a:r>
            <a:r>
              <a:rPr sz="1100" lang="en"/>
              <a:t>.</a:t>
            </a:r>
          </a:p>
          <a:p>
            <a:pPr rtl="0" lvl="0">
              <a:lnSpc>
                <a:spcPct val="115000"/>
              </a:lnSpc>
              <a:spcBef>
                <a:spcPts val="1800"/>
              </a:spcBef>
              <a:spcAft>
                <a:spcPts val="400"/>
              </a:spcAft>
              <a:buClr>
                <a:schemeClr val="dk1"/>
              </a:buClr>
              <a:buSzPct val="64705"/>
              <a:buFont typeface="Arial"/>
              <a:buNone/>
            </a:pPr>
            <a:r>
              <a:rPr b="1" sz="1700" lang="en"/>
              <a:t>Issues</a:t>
            </a:r>
          </a:p>
          <a:p>
            <a:pPr rtl="0" lvl="0" indent="-298450" marL="457200">
              <a:lnSpc>
                <a:spcPct val="115000"/>
              </a:lnSpc>
              <a:spcBef>
                <a:spcPts val="0"/>
              </a:spcBef>
              <a:buClr>
                <a:schemeClr val="dk1"/>
              </a:buClr>
              <a:buSzPct val="100000"/>
              <a:buFont typeface="Arial"/>
              <a:buChar char="●"/>
            </a:pPr>
            <a:r>
              <a:rPr sz="1100" lang="en"/>
              <a:t>Twitter's API has a limitation on the number of API calls that can be made, so crawling is slow</a:t>
            </a:r>
          </a:p>
          <a:p>
            <a:pPr rtl="0" lvl="0" indent="-298450" marL="457200">
              <a:lnSpc>
                <a:spcPct val="115000"/>
              </a:lnSpc>
              <a:spcBef>
                <a:spcPts val="0"/>
              </a:spcBef>
              <a:buClr>
                <a:schemeClr val="dk1"/>
              </a:buClr>
              <a:buSzPct val="100000"/>
              <a:buFont typeface="Arial"/>
              <a:buChar char="●"/>
            </a:pPr>
            <a:r>
              <a:rPr sz="1100" lang="en"/>
              <a:t>Need good error handling and backoff logic to handle errors from Twitter's API</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Definition of Terms</a:t>
            </a:r>
          </a:p>
        </p:txBody>
      </p:sp>
      <p:pic>
        <p:nvPicPr>
          <p:cNvPr id="51" name="Shape 51"/>
          <p:cNvPicPr preferRelativeResize="0"/>
          <p:nvPr/>
        </p:nvPicPr>
        <p:blipFill>
          <a:blip r:embed="rId3">
            <a:alphaModFix/>
          </a:blip>
          <a:stretch>
            <a:fillRect/>
          </a:stretch>
        </p:blipFill>
        <p:spPr>
          <a:xfrm>
            <a:off y="1632125" x="4591575"/>
            <a:ext cy="2734749" cx="4180574"/>
          </a:xfrm>
          <a:prstGeom prst="rect">
            <a:avLst/>
          </a:prstGeom>
          <a:noFill/>
          <a:ln>
            <a:noFill/>
          </a:ln>
        </p:spPr>
      </p:pic>
      <p:pic>
        <p:nvPicPr>
          <p:cNvPr id="52" name="Shape 52"/>
          <p:cNvPicPr preferRelativeResize="0"/>
          <p:nvPr/>
        </p:nvPicPr>
        <p:blipFill>
          <a:blip r:embed="rId4">
            <a:alphaModFix/>
          </a:blip>
          <a:stretch>
            <a:fillRect/>
          </a:stretch>
        </p:blipFill>
        <p:spPr>
          <a:xfrm>
            <a:off y="1509962" x="190350"/>
            <a:ext cy="2903232" cx="4317774"/>
          </a:xfrm>
          <a:prstGeom prst="rect">
            <a:avLst/>
          </a:prstGeom>
          <a:noFill/>
          <a:ln>
            <a:noFill/>
          </a:ln>
        </p:spPr>
      </p:pic>
      <p:sp>
        <p:nvSpPr>
          <p:cNvPr id="53" name="Shape 53"/>
          <p:cNvSpPr txBox="1"/>
          <p:nvPr/>
        </p:nvSpPr>
        <p:spPr>
          <a:xfrm>
            <a:off y="4545450" x="303525"/>
            <a:ext cy="432599" cx="8468700"/>
          </a:xfrm>
          <a:prstGeom prst="rect">
            <a:avLst/>
          </a:prstGeom>
          <a:noFill/>
          <a:ln>
            <a:noFill/>
          </a:ln>
        </p:spPr>
        <p:txBody>
          <a:bodyPr bIns="91425" rIns="91425" lIns="91425" tIns="91425" anchor="t" anchorCtr="0">
            <a:noAutofit/>
          </a:bodyPr>
          <a:lstStyle/>
          <a:p>
            <a:pPr>
              <a:spcBef>
                <a:spcPts val="0"/>
              </a:spcBef>
              <a:buNone/>
            </a:pPr>
            <a:r>
              <a:rPr lang="en"/>
              <a:t>NOTICE: Serve right, Guess left means the receiver guessed correctly! This is confusing!</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pic>
        <p:nvPicPr>
          <p:cNvPr id="225" name="Shape 225"/>
          <p:cNvPicPr preferRelativeResize="0"/>
          <p:nvPr/>
        </p:nvPicPr>
        <p:blipFill>
          <a:blip r:embed="rId3">
            <a:alphaModFix/>
          </a:blip>
          <a:stretch>
            <a:fillRect/>
          </a:stretch>
        </p:blipFill>
        <p:spPr>
          <a:xfrm>
            <a:off y="0" x="1276556"/>
            <a:ext cy="5143499" cx="7867444"/>
          </a:xfrm>
          <a:prstGeom prst="rect">
            <a:avLst/>
          </a:prstGeom>
          <a:noFill/>
          <a:ln>
            <a:noFill/>
          </a:ln>
        </p:spPr>
      </p:pic>
      <p:sp>
        <p:nvSpPr>
          <p:cNvPr id="226" name="Shape 226"/>
          <p:cNvSpPr txBox="1"/>
          <p:nvPr>
            <p:ph type="title"/>
          </p:nvPr>
        </p:nvSpPr>
        <p:spPr>
          <a:xfrm>
            <a:off y="14550" x="0"/>
            <a:ext cy="690300" cx="5660100"/>
          </a:xfrm>
          <a:prstGeom prst="rect">
            <a:avLst/>
          </a:prstGeom>
        </p:spPr>
        <p:txBody>
          <a:bodyPr bIns="91425" rIns="91425" lIns="91425" tIns="91425" anchor="b" anchorCtr="0">
            <a:noAutofit/>
          </a:bodyPr>
          <a:lstStyle/>
          <a:p>
            <a:pPr>
              <a:spcBef>
                <a:spcPts val="0"/>
              </a:spcBef>
              <a:buNone/>
            </a:pPr>
            <a:r>
              <a:rPr lang="en"/>
              <a:t>Details of Crawl</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Building A Graph From Crawl Results</a:t>
            </a:r>
          </a:p>
        </p:txBody>
      </p:sp>
      <p:sp>
        <p:nvSpPr>
          <p:cNvPr id="232" name="Shape 2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Given that objects created by the crawl, we can now use them to create a NetworkX graph. Below is a snippet of code that builds the graph from our crawl results (network_graph.py, function graph_construction):</a:t>
            </a:r>
          </a:p>
          <a:p>
            <a:pPr>
              <a:spcBef>
                <a:spcPts val="0"/>
              </a:spcBef>
              <a:buNone/>
            </a:pPr>
            <a:r>
              <a:t/>
            </a:r>
            <a:endParaRPr sz="18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Code Snippet: Building Graph</a:t>
            </a:r>
          </a:p>
        </p:txBody>
      </p:sp>
      <p:sp>
        <p:nvSpPr>
          <p:cNvPr id="238" name="Shape 2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157142"/>
              <a:buFont typeface="Arial"/>
              <a:buNone/>
            </a:pPr>
            <a:r>
              <a:rPr sz="700" lang="en">
                <a:latin typeface="Consolas"/>
                <a:ea typeface="Consolas"/>
                <a:cs typeface="Consolas"/>
                <a:sym typeface="Consolas"/>
              </a:rPr>
              <a:t># Initialize directed graph</a:t>
            </a:r>
          </a:p>
          <a:p>
            <a:pPr rtl="0" lvl="0">
              <a:spcBef>
                <a:spcPts val="0"/>
              </a:spcBef>
              <a:buClr>
                <a:schemeClr val="dk1"/>
              </a:buClr>
              <a:buSzPct val="157142"/>
              <a:buFont typeface="Arial"/>
              <a:buNone/>
            </a:pPr>
            <a:r>
              <a:rPr sz="700" lang="en">
                <a:latin typeface="Consolas"/>
                <a:ea typeface="Consolas"/>
                <a:cs typeface="Consolas"/>
                <a:sym typeface="Consolas"/>
              </a:rPr>
              <a:t>g = nx.DiGraph()</a:t>
            </a:r>
          </a:p>
          <a:p>
            <a:pPr rtl="0" lvl="0">
              <a:spcBef>
                <a:spcPts val="0"/>
              </a:spcBef>
              <a:buClr>
                <a:schemeClr val="dk1"/>
              </a:buClr>
              <a:buFont typeface="Arial"/>
              <a:buNone/>
            </a:pPr>
            <a:r>
              <a:t/>
            </a:r>
            <a:endParaRPr sz="700">
              <a:latin typeface="Consolas"/>
              <a:ea typeface="Consolas"/>
              <a:cs typeface="Consolas"/>
              <a:sym typeface="Consolas"/>
            </a:endParaRPr>
          </a:p>
          <a:p>
            <a:pPr rtl="0" lvl="0">
              <a:spcBef>
                <a:spcPts val="0"/>
              </a:spcBef>
              <a:buClr>
                <a:schemeClr val="dk1"/>
              </a:buClr>
              <a:buSzPct val="157142"/>
              <a:buFont typeface="Arial"/>
              <a:buNone/>
            </a:pPr>
            <a:r>
              <a:rPr sz="700" lang="en">
                <a:latin typeface="Consolas"/>
                <a:ea typeface="Consolas"/>
                <a:cs typeface="Consolas"/>
                <a:sym typeface="Consolas"/>
              </a:rPr>
              <a:t># Filter out nodes that have low counts</a:t>
            </a:r>
          </a:p>
          <a:p>
            <a:pPr rtl="0" lvl="0">
              <a:spcBef>
                <a:spcPts val="0"/>
              </a:spcBef>
              <a:buClr>
                <a:schemeClr val="dk1"/>
              </a:buClr>
              <a:buSzPct val="157142"/>
              <a:buFont typeface="Arial"/>
              <a:buNone/>
            </a:pPr>
            <a:r>
              <a:rPr sz="700" lang="en">
                <a:latin typeface="Consolas"/>
                <a:ea typeface="Consolas"/>
                <a:cs typeface="Consolas"/>
                <a:sym typeface="Consolas"/>
              </a:rPr>
              <a:t>user_dict_filtered = {}</a:t>
            </a:r>
          </a:p>
          <a:p>
            <a:pPr rtl="0" lvl="0">
              <a:spcBef>
                <a:spcPts val="0"/>
              </a:spcBef>
              <a:buClr>
                <a:schemeClr val="dk1"/>
              </a:buClr>
              <a:buSzPct val="157142"/>
              <a:buFont typeface="Arial"/>
              <a:buNone/>
            </a:pPr>
            <a:r>
              <a:rPr sz="700" lang="en">
                <a:latin typeface="Consolas"/>
                <a:ea typeface="Consolas"/>
                <a:cs typeface="Consolas"/>
                <a:sym typeface="Consolas"/>
              </a:rPr>
              <a:t>for uid in user_dict:</a:t>
            </a:r>
          </a:p>
          <a:p>
            <a:pPr rtl="0" lvl="0">
              <a:spcBef>
                <a:spcPts val="0"/>
              </a:spcBef>
              <a:buClr>
                <a:schemeClr val="dk1"/>
              </a:buClr>
              <a:buSzPct val="157142"/>
              <a:buFont typeface="Arial"/>
              <a:buNone/>
            </a:pPr>
            <a:r>
              <a:rPr sz="700" lang="en">
                <a:latin typeface="Consolas"/>
                <a:ea typeface="Consolas"/>
                <a:cs typeface="Consolas"/>
                <a:sym typeface="Consolas"/>
              </a:rPr>
              <a:t>	if user_dict[uid]['count'] &gt;= 2:</a:t>
            </a:r>
          </a:p>
          <a:p>
            <a:pPr rtl="0" lvl="0">
              <a:spcBef>
                <a:spcPts val="0"/>
              </a:spcBef>
              <a:buClr>
                <a:schemeClr val="dk1"/>
              </a:buClr>
              <a:buSzPct val="157142"/>
              <a:buFont typeface="Arial"/>
              <a:buNone/>
            </a:pPr>
            <a:r>
              <a:rPr sz="700" lang="en">
                <a:latin typeface="Consolas"/>
                <a:ea typeface="Consolas"/>
                <a:cs typeface="Consolas"/>
                <a:sym typeface="Consolas"/>
              </a:rPr>
              <a:t>    	user_dict_filtered[uid] = user_dict[uid]</a:t>
            </a:r>
          </a:p>
          <a:p>
            <a:pPr rtl="0" lvl="0">
              <a:spcBef>
                <a:spcPts val="0"/>
              </a:spcBef>
              <a:buClr>
                <a:schemeClr val="dk1"/>
              </a:buClr>
              <a:buFont typeface="Arial"/>
              <a:buNone/>
            </a:pPr>
            <a:r>
              <a:t/>
            </a:r>
            <a:endParaRPr sz="700">
              <a:latin typeface="Consolas"/>
              <a:ea typeface="Consolas"/>
              <a:cs typeface="Consolas"/>
              <a:sym typeface="Consolas"/>
            </a:endParaRPr>
          </a:p>
          <a:p>
            <a:pPr rtl="0" lvl="0">
              <a:spcBef>
                <a:spcPts val="0"/>
              </a:spcBef>
              <a:buClr>
                <a:schemeClr val="dk1"/>
              </a:buClr>
              <a:buSzPct val="157142"/>
              <a:buFont typeface="Arial"/>
              <a:buNone/>
            </a:pPr>
            <a:r>
              <a:rPr sz="700" lang="en">
                <a:latin typeface="Consolas"/>
                <a:ea typeface="Consolas"/>
                <a:cs typeface="Consolas"/>
                <a:sym typeface="Consolas"/>
              </a:rPr>
              <a:t>uids_in_graph = user_dict_filtered.keys()</a:t>
            </a:r>
          </a:p>
          <a:p>
            <a:pPr rtl="0" lvl="0">
              <a:spcBef>
                <a:spcPts val="0"/>
              </a:spcBef>
              <a:buClr>
                <a:schemeClr val="dk1"/>
              </a:buClr>
              <a:buFont typeface="Arial"/>
              <a:buNone/>
            </a:pPr>
            <a:r>
              <a:t/>
            </a:r>
            <a:endParaRPr sz="700">
              <a:latin typeface="Consolas"/>
              <a:ea typeface="Consolas"/>
              <a:cs typeface="Consolas"/>
              <a:sym typeface="Consolas"/>
            </a:endParaRPr>
          </a:p>
          <a:p>
            <a:pPr rtl="0" lvl="0">
              <a:spcBef>
                <a:spcPts val="0"/>
              </a:spcBef>
              <a:buClr>
                <a:schemeClr val="dk1"/>
              </a:buClr>
              <a:buSzPct val="157142"/>
              <a:buFont typeface="Arial"/>
              <a:buNone/>
            </a:pPr>
            <a:r>
              <a:rPr sz="700" lang="en">
                <a:latin typeface="Consolas"/>
                <a:ea typeface="Consolas"/>
                <a:cs typeface="Consolas"/>
                <a:sym typeface="Consolas"/>
              </a:rPr>
              <a:t># Add nodes to graph</a:t>
            </a:r>
          </a:p>
          <a:p>
            <a:pPr rtl="0" lvl="0">
              <a:spcBef>
                <a:spcPts val="0"/>
              </a:spcBef>
              <a:buClr>
                <a:schemeClr val="dk1"/>
              </a:buClr>
              <a:buSzPct val="157142"/>
              <a:buFont typeface="Arial"/>
              <a:buNone/>
            </a:pPr>
            <a:r>
              <a:rPr sz="700" lang="en">
                <a:latin typeface="Consolas"/>
                <a:ea typeface="Consolas"/>
                <a:cs typeface="Consolas"/>
                <a:sym typeface="Consolas"/>
              </a:rPr>
              <a:t>for uid in uids_in_graph:</a:t>
            </a:r>
          </a:p>
          <a:p>
            <a:pPr rtl="0" lvl="0">
              <a:spcBef>
                <a:spcPts val="0"/>
              </a:spcBef>
              <a:buClr>
                <a:schemeClr val="dk1"/>
              </a:buClr>
              <a:buSzPct val="157142"/>
              <a:buFont typeface="Arial"/>
              <a:buNone/>
            </a:pPr>
            <a:r>
              <a:rPr sz="700" lang="en">
                <a:latin typeface="Consolas"/>
                <a:ea typeface="Consolas"/>
                <a:cs typeface="Consolas"/>
                <a:sym typeface="Consolas"/>
              </a:rPr>
              <a:t>	g.add_node(uid, {'handle': user_dict_filtered[uid]['name']})</a:t>
            </a:r>
          </a:p>
          <a:p>
            <a:pPr rtl="0" lvl="0">
              <a:spcBef>
                <a:spcPts val="0"/>
              </a:spcBef>
              <a:buClr>
                <a:schemeClr val="dk1"/>
              </a:buClr>
              <a:buFont typeface="Arial"/>
              <a:buNone/>
            </a:pPr>
            <a:r>
              <a:t/>
            </a:r>
            <a:endParaRPr sz="700">
              <a:latin typeface="Consolas"/>
              <a:ea typeface="Consolas"/>
              <a:cs typeface="Consolas"/>
              <a:sym typeface="Consolas"/>
            </a:endParaRPr>
          </a:p>
          <a:p>
            <a:pPr rtl="0" lvl="0">
              <a:spcBef>
                <a:spcPts val="0"/>
              </a:spcBef>
              <a:buClr>
                <a:schemeClr val="dk1"/>
              </a:buClr>
              <a:buSzPct val="157142"/>
              <a:buFont typeface="Arial"/>
              <a:buNone/>
            </a:pPr>
            <a:r>
              <a:rPr sz="700" lang="en">
                <a:latin typeface="Consolas"/>
                <a:ea typeface="Consolas"/>
                <a:cs typeface="Consolas"/>
                <a:sym typeface="Consolas"/>
              </a:rPr>
              <a:t># Add edges to graph</a:t>
            </a:r>
          </a:p>
          <a:p>
            <a:pPr rtl="0" lvl="0">
              <a:spcBef>
                <a:spcPts val="0"/>
              </a:spcBef>
              <a:buClr>
                <a:schemeClr val="dk1"/>
              </a:buClr>
              <a:buSzPct val="157142"/>
              <a:buFont typeface="Arial"/>
              <a:buNone/>
            </a:pPr>
            <a:r>
              <a:rPr sz="700" lang="en">
                <a:latin typeface="Consolas"/>
                <a:ea typeface="Consolas"/>
                <a:cs typeface="Consolas"/>
                <a:sym typeface="Consolas"/>
              </a:rPr>
              <a:t>for uid in uids_in_graph:</a:t>
            </a:r>
          </a:p>
          <a:p>
            <a:pPr rtl="0" lvl="0">
              <a:spcBef>
                <a:spcPts val="0"/>
              </a:spcBef>
              <a:buClr>
                <a:schemeClr val="dk1"/>
              </a:buClr>
              <a:buSzPct val="157142"/>
              <a:buFont typeface="Arial"/>
              <a:buNone/>
            </a:pPr>
            <a:r>
              <a:rPr sz="700" lang="en">
                <a:latin typeface="Consolas"/>
                <a:ea typeface="Consolas"/>
                <a:cs typeface="Consolas"/>
                <a:sym typeface="Consolas"/>
              </a:rPr>
              <a:t>	follows_in_graph = [i for i in graph_info[uid]['follows'] if i in uids_in_graph]</a:t>
            </a:r>
          </a:p>
          <a:p>
            <a:pPr rtl="0" lvl="0">
              <a:spcBef>
                <a:spcPts val="0"/>
              </a:spcBef>
              <a:buClr>
                <a:schemeClr val="dk1"/>
              </a:buClr>
              <a:buSzPct val="157142"/>
              <a:buFont typeface="Arial"/>
              <a:buNone/>
            </a:pPr>
            <a:r>
              <a:rPr sz="700" lang="en">
                <a:latin typeface="Consolas"/>
                <a:ea typeface="Consolas"/>
                <a:cs typeface="Consolas"/>
                <a:sym typeface="Consolas"/>
              </a:rPr>
              <a:t>	for i in follows_in_graph:</a:t>
            </a:r>
          </a:p>
          <a:p>
            <a:pPr lvl="0">
              <a:spcBef>
                <a:spcPts val="0"/>
              </a:spcBef>
              <a:buNone/>
            </a:pPr>
            <a:r>
              <a:rPr sz="700" lang="en">
                <a:latin typeface="Consolas"/>
                <a:ea typeface="Consolas"/>
                <a:cs typeface="Consolas"/>
                <a:sym typeface="Consolas"/>
              </a:rPr>
              <a:t>    		g.add_edge(uid, i, color='blue')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br>
              <a:rPr lang="en"/>
            </a:br>
            <a:r>
              <a:rPr lang="en"/>
              <a:t>Displaying the Graph</a:t>
            </a:r>
          </a:p>
        </p:txBody>
      </p:sp>
      <p:sp>
        <p:nvSpPr>
          <p:cNvPr id="244" name="Shape 2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There are issues with displaying large graphs like this:</a:t>
            </a:r>
          </a:p>
          <a:p>
            <a:pPr rtl="0" lvl="0" indent="-342900" marL="457200">
              <a:spcBef>
                <a:spcPts val="0"/>
              </a:spcBef>
              <a:buClr>
                <a:schemeClr val="dk1"/>
              </a:buClr>
              <a:buSzPct val="100000"/>
              <a:buFont typeface="Arial"/>
              <a:buChar char="●"/>
            </a:pPr>
            <a:r>
              <a:rPr sz="1800" lang="en"/>
              <a:t>Too many nodes to see details correctly</a:t>
            </a:r>
          </a:p>
          <a:p>
            <a:pPr rtl="0" lvl="0" indent="-342900" marL="457200">
              <a:spcBef>
                <a:spcPts val="0"/>
              </a:spcBef>
              <a:buClr>
                <a:schemeClr val="dk1"/>
              </a:buClr>
              <a:buSzPct val="100000"/>
              <a:buFont typeface="Arial"/>
              <a:buChar char="●"/>
            </a:pPr>
            <a:r>
              <a:rPr sz="1800" lang="en"/>
              <a:t>Too many edges overlapping</a:t>
            </a:r>
          </a:p>
          <a:p>
            <a:pPr rtl="0" lvl="0">
              <a:spcBef>
                <a:spcPts val="0"/>
              </a:spcBef>
              <a:buNone/>
            </a:pPr>
            <a:r>
              <a:t/>
            </a:r>
            <a:endParaRPr sz="1800"/>
          </a:p>
          <a:p>
            <a:pPr rtl="0">
              <a:spcBef>
                <a:spcPts val="0"/>
              </a:spcBef>
              <a:buNone/>
            </a:pPr>
            <a:r>
              <a:rPr sz="1800" lang="en"/>
              <a:t>Solution is to :</a:t>
            </a:r>
          </a:p>
          <a:p>
            <a:pPr rtl="0" lvl="0" indent="-342900" marL="457200">
              <a:spcBef>
                <a:spcPts val="0"/>
              </a:spcBef>
              <a:buClr>
                <a:schemeClr val="dk1"/>
              </a:buClr>
              <a:buSzPct val="100000"/>
              <a:buFont typeface="Arial"/>
              <a:buChar char="●"/>
            </a:pPr>
            <a:r>
              <a:rPr sz="1800" lang="en"/>
              <a:t>trim the graph as best you can</a:t>
            </a:r>
          </a:p>
          <a:p>
            <a:pPr lvl="0" indent="-342900" marL="457200">
              <a:spcBef>
                <a:spcPts val="0"/>
              </a:spcBef>
              <a:buClr>
                <a:schemeClr val="dk1"/>
              </a:buClr>
              <a:buSzPct val="100000"/>
              <a:buFont typeface="Arial"/>
              <a:buChar char="●"/>
            </a:pPr>
            <a:r>
              <a:rPr sz="1800" lang="en"/>
              <a:t>layout the nodes using NetworkX’s positioning features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pic>
        <p:nvPicPr>
          <p:cNvPr id="249" name="Shape 249"/>
          <p:cNvPicPr preferRelativeResize="0"/>
          <p:nvPr/>
        </p:nvPicPr>
        <p:blipFill>
          <a:blip r:embed="rId3">
            <a:alphaModFix/>
          </a:blip>
          <a:stretch>
            <a:fillRect/>
          </a:stretch>
        </p:blipFill>
        <p:spPr>
          <a:xfrm>
            <a:off y="165362" x="2090450"/>
            <a:ext cy="4812775" cx="4812775"/>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Yikes!</a:t>
            </a:r>
          </a:p>
        </p:txBody>
      </p:sp>
      <p:sp>
        <p:nvSpPr>
          <p:cNvPr id="255" name="Shape 25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t>Not very informative! It would be great to organize the graph based on which nodes are ‘more central’ or ‘important’ to the structure of the graph. Is there any way to measure this property on nodes?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y="0" x="0"/>
          <a:ext cy="0" cx="0"/>
          <a:chOff y="0" x="0"/>
          <a:chExt cy="0" cx="0"/>
        </a:xfrm>
      </p:grpSpPr>
      <p:sp>
        <p:nvSpPr>
          <p:cNvPr id="260" name="Shape 26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Graph Centrality</a:t>
            </a:r>
          </a:p>
        </p:txBody>
      </p:sp>
      <p:sp>
        <p:nvSpPr>
          <p:cNvPr id="261" name="Shape 26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91666"/>
              <a:buFont typeface="Arial"/>
              <a:buNone/>
            </a:pPr>
            <a:r>
              <a:rPr sz="1200" lang="en"/>
              <a:t>In graph theory,</a:t>
            </a:r>
            <a:r>
              <a:rPr sz="1200" lang="en">
                <a:hlinkClick r:id="rId3"/>
              </a:rPr>
              <a:t> </a:t>
            </a:r>
            <a:r>
              <a:rPr u="sng" sz="1200" lang="en" i="1">
                <a:solidFill>
                  <a:schemeClr val="hlink"/>
                </a:solidFill>
                <a:hlinkClick r:id="rId4"/>
              </a:rPr>
              <a:t>centrality</a:t>
            </a:r>
            <a:r>
              <a:rPr sz="1200" lang="en"/>
              <a:t> refers to various metrics which identify which of the vertices within a graph are the most important. For our purposes, we would like to identify the most influential people in the data science community that we crawled. There are many different ways of defining centrality, including:</a:t>
            </a:r>
          </a:p>
          <a:p>
            <a:pPr rtl="0" lvl="0" indent="-304800" marL="457200">
              <a:lnSpc>
                <a:spcPct val="115000"/>
              </a:lnSpc>
              <a:spcBef>
                <a:spcPts val="0"/>
              </a:spcBef>
              <a:buClr>
                <a:schemeClr val="dk1"/>
              </a:buClr>
              <a:buSzPct val="100000"/>
              <a:buFont typeface="Arial"/>
              <a:buChar char="●"/>
            </a:pPr>
            <a:r>
              <a:rPr b="1" sz="1200" lang="en"/>
              <a:t>Degree Centrality</a:t>
            </a:r>
            <a:r>
              <a:rPr sz="1200" lang="en"/>
              <a:t> - One metric that can help define which vertices are important is using the number of links incident upon a node. The more edges on a node, the more 'important' it might be. This is one the simplest metrics for centrality. </a:t>
            </a:r>
          </a:p>
          <a:p>
            <a:pPr rtl="0" lvl="0" indent="-304800" marL="457200">
              <a:lnSpc>
                <a:spcPct val="115000"/>
              </a:lnSpc>
              <a:spcBef>
                <a:spcPts val="0"/>
              </a:spcBef>
              <a:buClr>
                <a:schemeClr val="dk1"/>
              </a:buClr>
              <a:buSzPct val="100000"/>
              <a:buFont typeface="Arial"/>
              <a:buChar char="●"/>
            </a:pPr>
            <a:r>
              <a:rPr b="1" sz="1200" lang="en"/>
              <a:t>Closeness Centrality</a:t>
            </a:r>
            <a:r>
              <a:rPr sz="1200" lang="en"/>
              <a:t> - In graph theory, the </a:t>
            </a:r>
            <a:r>
              <a:rPr sz="1200" lang="en" i="1"/>
              <a:t>shortest path</a:t>
            </a:r>
            <a:r>
              <a:rPr sz="1200" lang="en"/>
              <a:t> is the minimal amount of hops needed to travel between two nodes. We define another distance metric that is defined as the sum of its shortest path distances to all other nodes. The smaller the number, the closer this node is to all other nodes, so we can define </a:t>
            </a:r>
            <a:r>
              <a:rPr sz="1200" lang="en" i="1"/>
              <a:t>closeness</a:t>
            </a:r>
            <a:r>
              <a:rPr sz="1200" lang="en"/>
              <a:t> as the reciprocal of this metric. We will not use this metric.</a:t>
            </a:r>
          </a:p>
          <a:p>
            <a:pPr rtl="0" lvl="0" indent="-304800" marL="457200">
              <a:lnSpc>
                <a:spcPct val="115000"/>
              </a:lnSpc>
              <a:spcBef>
                <a:spcPts val="0"/>
              </a:spcBef>
              <a:buClr>
                <a:schemeClr val="dk1"/>
              </a:buClr>
              <a:buSzPct val="100000"/>
              <a:buFont typeface="Arial"/>
              <a:buChar char="●"/>
            </a:pPr>
            <a:r>
              <a:rPr b="1" sz="1200" lang="en"/>
              <a:t>Betweenness Centrality</a:t>
            </a:r>
            <a:r>
              <a:rPr sz="1200" lang="en"/>
              <a:t> - this metric quantifies the number of times a node acts as a 'bridge' along the shortest path between two other nodes. The more often a node is along shortest path in the graph, the more likely it is to be important. Notice how both closeness and betweenness are defined in terms of the whole graph, while degree centrality is defined locally per node.</a:t>
            </a:r>
          </a:p>
          <a:p>
            <a:pPr rtl="0" lvl="0" indent="-304800" marL="457200">
              <a:lnSpc>
                <a:spcPct val="115000"/>
              </a:lnSpc>
              <a:spcBef>
                <a:spcPts val="0"/>
              </a:spcBef>
              <a:buClr>
                <a:schemeClr val="dk1"/>
              </a:buClr>
              <a:buSzPct val="100000"/>
              <a:buFont typeface="Arial"/>
              <a:buChar char="●"/>
            </a:pPr>
            <a:r>
              <a:rPr b="1" sz="1200" lang="en"/>
              <a:t>PageRank</a:t>
            </a:r>
            <a:r>
              <a:rPr sz="1200" lang="en"/>
              <a:t> - is an iterative algorithm that outputs a probability distribution over nodes that represents the likelihood that a person randomly moving along edges will arrive at any particular node. After each iteration, the node's value is an approximate PageRank value that approaches the theoretical true value over time.</a:t>
            </a:r>
          </a:p>
          <a:p>
            <a:pPr>
              <a:spcBef>
                <a:spcPts val="0"/>
              </a:spcBef>
              <a:buNone/>
            </a:pPr>
            <a:r>
              <a:t/>
            </a:r>
            <a:endParaRPr sz="120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sp>
        <p:nvSpPr>
          <p:cNvPr id="266" name="Shape 26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Degree Centrality</a:t>
            </a:r>
          </a:p>
        </p:txBody>
      </p:sp>
      <p:sp>
        <p:nvSpPr>
          <p:cNvPr id="267" name="Shape 267"/>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t>Lets look at our crawled graph and see if we can find nodes with a high number of edges coming in. Using networkx's in_degree() function, we can look at a histogram of in-degree values. Notice the long tail of nodes with large number of incoming edges.</a:t>
            </a:r>
          </a:p>
        </p:txBody>
      </p:sp>
      <p:pic>
        <p:nvPicPr>
          <p:cNvPr id="268" name="Shape 268"/>
          <p:cNvPicPr preferRelativeResize="0"/>
          <p:nvPr/>
        </p:nvPicPr>
        <p:blipFill>
          <a:blip r:embed="rId3">
            <a:alphaModFix/>
          </a:blip>
          <a:stretch>
            <a:fillRect/>
          </a:stretch>
        </p:blipFill>
        <p:spPr>
          <a:xfrm>
            <a:off y="2487450" x="2738562"/>
            <a:ext cy="2438400" cx="355282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Lets Try Visualizing Again</a:t>
            </a:r>
          </a:p>
        </p:txBody>
      </p:sp>
      <p:sp>
        <p:nvSpPr>
          <p:cNvPr id="274" name="Shape 27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sz="1800" lang="en"/>
              <a:t>We can use this information to organize nodes into layers, based on their in-degree. The results are a lot more readable: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y="0" x="0"/>
          <a:ext cy="0" cx="0"/>
          <a:chOff y="0" x="0"/>
          <a:chExt cy="0" cx="0"/>
        </a:xfrm>
      </p:grpSpPr>
      <p:pic>
        <p:nvPicPr>
          <p:cNvPr id="279" name="Shape 279"/>
          <p:cNvPicPr preferRelativeResize="0"/>
          <p:nvPr/>
        </p:nvPicPr>
        <p:blipFill>
          <a:blip r:embed="rId3">
            <a:alphaModFix/>
          </a:blip>
          <a:stretch>
            <a:fillRect/>
          </a:stretch>
        </p:blipFill>
        <p:spPr>
          <a:xfrm>
            <a:off y="168787" x="1870225"/>
            <a:ext cy="4805924" cx="48059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pic>
        <p:nvPicPr>
          <p:cNvPr id="58" name="Shape 58"/>
          <p:cNvPicPr preferRelativeResize="0"/>
          <p:nvPr/>
        </p:nvPicPr>
        <p:blipFill>
          <a:blip r:embed="rId3">
            <a:alphaModFix/>
          </a:blip>
          <a:stretch>
            <a:fillRect/>
          </a:stretch>
        </p:blipFill>
        <p:spPr>
          <a:xfrm>
            <a:off y="1184975" x="228600"/>
            <a:ext cy="3777350" cx="4856575"/>
          </a:xfrm>
          <a:prstGeom prst="rect">
            <a:avLst/>
          </a:prstGeom>
          <a:noFill/>
          <a:ln>
            <a:noFill/>
          </a:ln>
        </p:spPr>
      </p:pic>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How to detect equilibrium play?</a:t>
            </a:r>
          </a:p>
        </p:txBody>
      </p:sp>
      <p:sp>
        <p:nvSpPr>
          <p:cNvPr id="60" name="Shape 60"/>
          <p:cNvSpPr txBox="1"/>
          <p:nvPr/>
        </p:nvSpPr>
        <p:spPr>
          <a:xfrm>
            <a:off y="1760500" x="5266325"/>
            <a:ext cy="1168499" cx="3376799"/>
          </a:xfrm>
          <a:prstGeom prst="rect">
            <a:avLst/>
          </a:prstGeom>
          <a:noFill/>
          <a:ln>
            <a:noFill/>
          </a:ln>
        </p:spPr>
        <p:txBody>
          <a:bodyPr bIns="91425" rIns="91425" lIns="91425" tIns="91425" anchor="t" anchorCtr="0">
            <a:noAutofit/>
          </a:bodyPr>
          <a:lstStyle/>
          <a:p>
            <a:pPr>
              <a:spcBef>
                <a:spcPts val="0"/>
              </a:spcBef>
              <a:buNone/>
            </a:pPr>
            <a:r>
              <a:rPr lang="en"/>
              <a:t>From game theory, we expect to see this, but we cannot detect whether the receiver is guessing left or right, so how do we determine if they are playing in equilibrium?</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y="0" x="0"/>
          <a:ext cy="0" cx="0"/>
          <a:chOff y="0" x="0"/>
          <a:chExt cy="0" cx="0"/>
        </a:xfrm>
      </p:grpSpPr>
      <p:sp>
        <p:nvSpPr>
          <p:cNvPr id="284" name="Shape 2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Any Useful Information?</a:t>
            </a:r>
          </a:p>
        </p:txBody>
      </p:sp>
      <p:sp>
        <p:nvSpPr>
          <p:cNvPr id="285" name="Shape 285"/>
          <p:cNvSpPr txBox="1"/>
          <p:nvPr>
            <p:ph idx="1" type="body"/>
          </p:nvPr>
        </p:nvSpPr>
        <p:spPr>
          <a:xfrm>
            <a:off y="1200150" x="457200"/>
            <a:ext cy="3725699" cx="4119600"/>
          </a:xfrm>
          <a:prstGeom prst="rect">
            <a:avLst/>
          </a:prstGeom>
        </p:spPr>
        <p:txBody>
          <a:bodyPr bIns="91425" rIns="91425" lIns="91425" tIns="91425" anchor="t" anchorCtr="0">
            <a:noAutofit/>
          </a:bodyPr>
          <a:lstStyle/>
          <a:p>
            <a:pPr rtl="0" lvl="0">
              <a:spcBef>
                <a:spcPts val="0"/>
              </a:spcBef>
              <a:buClr>
                <a:schemeClr val="dk1"/>
              </a:buClr>
              <a:buSzPct val="122222"/>
              <a:buFont typeface="Arial"/>
              <a:buNone/>
            </a:pPr>
            <a:r>
              <a:rPr sz="900" lang="en"/>
              <a:t>Ev Williams, co-founder of twitter</a:t>
            </a:r>
          </a:p>
          <a:p>
            <a:pPr rtl="0" lvl="0">
              <a:spcBef>
                <a:spcPts val="0"/>
              </a:spcBef>
              <a:buClr>
                <a:schemeClr val="dk1"/>
              </a:buClr>
              <a:buSzPct val="122222"/>
              <a:buFont typeface="Arial"/>
              <a:buNone/>
            </a:pPr>
            <a:r>
              <a:rPr sz="900" lang="en"/>
              <a:t>Jake Porway, Founder and Executive Director @ DataKind  </a:t>
            </a:r>
          </a:p>
          <a:p>
            <a:pPr rtl="0" lvl="0">
              <a:spcBef>
                <a:spcPts val="0"/>
              </a:spcBef>
              <a:buClr>
                <a:schemeClr val="dk1"/>
              </a:buClr>
              <a:buSzPct val="122222"/>
              <a:buFont typeface="Arial"/>
              <a:buNone/>
            </a:pPr>
            <a:r>
              <a:rPr sz="900" lang="en"/>
              <a:t>Elon Musk, Not really in DS community but in broader tech community</a:t>
            </a:r>
          </a:p>
          <a:p>
            <a:pPr rtl="0" lvl="0">
              <a:spcBef>
                <a:spcPts val="0"/>
              </a:spcBef>
              <a:buClr>
                <a:schemeClr val="dk1"/>
              </a:buClr>
              <a:buSzPct val="122222"/>
              <a:buFont typeface="Arial"/>
              <a:buNone/>
            </a:pPr>
            <a:r>
              <a:rPr sz="900" lang="en"/>
              <a:t>Edd Dumbill, VP Strategy at Silicon Valley Data Science  </a:t>
            </a:r>
          </a:p>
          <a:p>
            <a:pPr rtl="0" lvl="0">
              <a:spcBef>
                <a:spcPts val="0"/>
              </a:spcBef>
              <a:buClr>
                <a:schemeClr val="dk1"/>
              </a:buClr>
              <a:buSzPct val="122222"/>
              <a:buFont typeface="Arial"/>
              <a:buNone/>
            </a:pPr>
            <a:r>
              <a:rPr sz="900" lang="en"/>
              <a:t>Michael E. Driscoll, Founder + CEO @Metamarkets; data; analytics; visualization  </a:t>
            </a:r>
          </a:p>
          <a:p>
            <a:pPr rtl="0" lvl="0">
              <a:spcBef>
                <a:spcPts val="0"/>
              </a:spcBef>
              <a:buClr>
                <a:schemeClr val="dk1"/>
              </a:buClr>
              <a:buSzPct val="122222"/>
              <a:buFont typeface="Arial"/>
              <a:buNone/>
            </a:pPr>
            <a:r>
              <a:rPr sz="900" lang="en"/>
              <a:t>danah boyd, Microsoft Researcher; focuses on people's everyday practices involving social media  </a:t>
            </a:r>
          </a:p>
          <a:p>
            <a:pPr rtl="0" lvl="0">
              <a:spcBef>
                <a:spcPts val="0"/>
              </a:spcBef>
              <a:buClr>
                <a:schemeClr val="dk1"/>
              </a:buClr>
              <a:buSzPct val="122222"/>
              <a:buFont typeface="Arial"/>
              <a:buNone/>
            </a:pPr>
            <a:r>
              <a:rPr sz="900" lang="en"/>
              <a:t>Julie Steele, Director of Communications at Silicon Valley Data Science  </a:t>
            </a:r>
          </a:p>
          <a:p>
            <a:pPr rtl="0" lvl="0">
              <a:spcBef>
                <a:spcPts val="0"/>
              </a:spcBef>
              <a:buClr>
                <a:schemeClr val="dk1"/>
              </a:buClr>
              <a:buSzPct val="122222"/>
              <a:buFont typeface="Arial"/>
              <a:buNone/>
            </a:pPr>
            <a:r>
              <a:rPr sz="900" lang="en"/>
              <a:t>Tim O'Reilly, Founder of O'Reilly Media and a supporter of the free / open source movements  </a:t>
            </a:r>
          </a:p>
          <a:p>
            <a:pPr rtl="0" lvl="0">
              <a:spcBef>
                <a:spcPts val="0"/>
              </a:spcBef>
              <a:buClr>
                <a:schemeClr val="dk1"/>
              </a:buClr>
              <a:buSzPct val="122222"/>
              <a:buFont typeface="Arial"/>
              <a:buNone/>
            </a:pPr>
            <a:r>
              <a:rPr sz="900" lang="en"/>
              <a:t>jake hofman, research scientist at msr nyc, interested in learning from data.  </a:t>
            </a:r>
          </a:p>
          <a:p>
            <a:pPr rtl="0" lvl="0">
              <a:spcBef>
                <a:spcPts val="0"/>
              </a:spcBef>
              <a:buClr>
                <a:schemeClr val="dk1"/>
              </a:buClr>
              <a:buSzPct val="122222"/>
              <a:buFont typeface="Arial"/>
              <a:buNone/>
            </a:pPr>
            <a:r>
              <a:rPr sz="900" lang="en"/>
              <a:t>bradford cross, I’m a founder CEO focused on consumer products, investing, and data  technologies.  </a:t>
            </a:r>
          </a:p>
          <a:p>
            <a:pPr rtl="0" lvl="0">
              <a:spcBef>
                <a:spcPts val="0"/>
              </a:spcBef>
              <a:buClr>
                <a:schemeClr val="dk1"/>
              </a:buClr>
              <a:buSzPct val="122222"/>
              <a:buFont typeface="Arial"/>
              <a:buNone/>
            </a:pPr>
            <a:r>
              <a:rPr sz="900" lang="en"/>
              <a:t>Anil Dash, CoFounder CEO  of ThinkUp, the first analytics tool for social media  </a:t>
            </a:r>
          </a:p>
          <a:p>
            <a:pPr rtl="0" lvl="0">
              <a:spcBef>
                <a:spcPts val="0"/>
              </a:spcBef>
              <a:buClr>
                <a:schemeClr val="dk1"/>
              </a:buClr>
              <a:buSzPct val="122222"/>
              <a:buFont typeface="Arial"/>
              <a:buNone/>
            </a:pPr>
            <a:r>
              <a:rPr sz="900" lang="en"/>
              <a:t>Peter Skomoroch, data scientist @ Data Collective  </a:t>
            </a:r>
          </a:p>
          <a:p>
            <a:pPr rtl="0" lvl="0">
              <a:spcBef>
                <a:spcPts val="0"/>
              </a:spcBef>
              <a:buClr>
                <a:schemeClr val="dk1"/>
              </a:buClr>
              <a:buSzPct val="122222"/>
              <a:buFont typeface="Arial"/>
              <a:buNone/>
            </a:pPr>
            <a:r>
              <a:rPr sz="900" lang="en"/>
              <a:t>Dave McClure, Entrepreneur and prominent angel investor  </a:t>
            </a:r>
          </a:p>
          <a:p>
            <a:pPr rtl="0" lvl="0">
              <a:spcBef>
                <a:spcPts val="0"/>
              </a:spcBef>
              <a:buClr>
                <a:schemeClr val="dk1"/>
              </a:buClr>
              <a:buFont typeface="Arial"/>
              <a:buNone/>
            </a:pPr>
            <a:r>
              <a:t/>
            </a:r>
            <a:endParaRPr sz="900"/>
          </a:p>
          <a:p>
            <a:pPr>
              <a:spcBef>
                <a:spcPts val="0"/>
              </a:spcBef>
              <a:buNone/>
            </a:pPr>
            <a:r>
              <a:t/>
            </a:r>
            <a:endParaRPr sz="900"/>
          </a:p>
        </p:txBody>
      </p:sp>
      <p:sp>
        <p:nvSpPr>
          <p:cNvPr id="286" name="Shape 286"/>
          <p:cNvSpPr txBox="1"/>
          <p:nvPr/>
        </p:nvSpPr>
        <p:spPr>
          <a:xfrm>
            <a:off y="1200150" x="4576800"/>
            <a:ext cy="3082200" cx="6569099"/>
          </a:xfrm>
          <a:prstGeom prst="rect">
            <a:avLst/>
          </a:prstGeom>
          <a:noFill/>
          <a:ln>
            <a:noFill/>
          </a:ln>
        </p:spPr>
        <p:txBody>
          <a:bodyPr bIns="91425" rIns="91425" lIns="91425" tIns="91425" anchor="t" anchorCtr="0">
            <a:noAutofit/>
          </a:bodyPr>
          <a:lstStyle/>
          <a:p>
            <a:pPr rtl="0" lvl="0">
              <a:spcBef>
                <a:spcPts val="600"/>
              </a:spcBef>
              <a:buClr>
                <a:schemeClr val="dk1"/>
              </a:buClr>
              <a:buSzPct val="122222"/>
              <a:buFont typeface="Arial"/>
              <a:buNone/>
            </a:pPr>
            <a:r>
              <a:rPr sz="900" lang="en">
                <a:solidFill>
                  <a:schemeClr val="dk1"/>
                </a:solidFill>
              </a:rPr>
              <a:t>Pete Warden, Engineer at Google  </a:t>
            </a:r>
          </a:p>
          <a:p>
            <a:pPr rtl="0" lvl="0">
              <a:spcBef>
                <a:spcPts val="600"/>
              </a:spcBef>
              <a:buClr>
                <a:schemeClr val="dk1"/>
              </a:buClr>
              <a:buSzPct val="122222"/>
              <a:buFont typeface="Arial"/>
              <a:buNone/>
            </a:pPr>
            <a:r>
              <a:rPr sz="900" lang="en">
                <a:solidFill>
                  <a:schemeClr val="dk1"/>
                </a:solidFill>
              </a:rPr>
              <a:t>Wes McKinney, Author of "Python for Data Analysis"  </a:t>
            </a:r>
          </a:p>
          <a:p>
            <a:pPr rtl="0" lvl="0">
              <a:spcBef>
                <a:spcPts val="600"/>
              </a:spcBef>
              <a:buClr>
                <a:schemeClr val="dk1"/>
              </a:buClr>
              <a:buSzPct val="122222"/>
              <a:buFont typeface="Arial"/>
              <a:buNone/>
            </a:pPr>
            <a:r>
              <a:rPr sz="900" lang="en">
                <a:solidFill>
                  <a:schemeClr val="dk1"/>
                </a:solidFill>
              </a:rPr>
              <a:t>Sean J. Taylor, Social Scientist. Hacker. Facebook Data Science Team  </a:t>
            </a:r>
          </a:p>
          <a:p>
            <a:pPr rtl="0" lvl="0">
              <a:spcBef>
                <a:spcPts val="600"/>
              </a:spcBef>
              <a:buClr>
                <a:schemeClr val="dk1"/>
              </a:buClr>
              <a:buSzPct val="122222"/>
              <a:buFont typeface="Arial"/>
              <a:buNone/>
            </a:pPr>
            <a:r>
              <a:rPr sz="900" lang="en">
                <a:solidFill>
                  <a:schemeClr val="dk1"/>
                </a:solidFill>
              </a:rPr>
              <a:t>Ben Lorica, Chief Data Scientist at O'Reilly Media, Inc  </a:t>
            </a:r>
          </a:p>
          <a:p>
            <a:pPr rtl="0" lvl="0">
              <a:spcBef>
                <a:spcPts val="600"/>
              </a:spcBef>
              <a:buClr>
                <a:schemeClr val="dk1"/>
              </a:buClr>
              <a:buSzPct val="122222"/>
              <a:buFont typeface="Arial"/>
              <a:buNone/>
            </a:pPr>
            <a:r>
              <a:rPr sz="900" lang="en">
                <a:solidFill>
                  <a:schemeClr val="dk1"/>
                </a:solidFill>
              </a:rPr>
              <a:t>Monica Rogati, Data scientist with a passion for turning data into products  </a:t>
            </a:r>
          </a:p>
          <a:p>
            <a:pPr rtl="0" lvl="0">
              <a:spcBef>
                <a:spcPts val="600"/>
              </a:spcBef>
              <a:buClr>
                <a:schemeClr val="dk1"/>
              </a:buClr>
              <a:buSzPct val="122222"/>
              <a:buFont typeface="Arial"/>
              <a:buNone/>
            </a:pPr>
            <a:r>
              <a:rPr sz="900" lang="en">
                <a:solidFill>
                  <a:schemeClr val="dk1"/>
                </a:solidFill>
              </a:rPr>
              <a:t>Jeff Hammerbacher, Founder and Chief Scientist of Cloudera  </a:t>
            </a:r>
          </a:p>
          <a:p>
            <a:pPr rtl="0" lvl="0">
              <a:spcBef>
                <a:spcPts val="600"/>
              </a:spcBef>
              <a:buClr>
                <a:schemeClr val="dk1"/>
              </a:buClr>
              <a:buSzPct val="122222"/>
              <a:buFont typeface="Arial"/>
              <a:buNone/>
            </a:pPr>
            <a:r>
              <a:rPr sz="900" lang="en">
                <a:solidFill>
                  <a:schemeClr val="dk1"/>
                </a:solidFill>
              </a:rPr>
              <a:t>Nick Bilton, Journalist and author; formerly lead blogger for the New York Times' bits blog  </a:t>
            </a:r>
          </a:p>
          <a:p>
            <a:pPr rtl="0" lvl="0">
              <a:spcBef>
                <a:spcPts val="600"/>
              </a:spcBef>
              <a:buClr>
                <a:schemeClr val="dk1"/>
              </a:buClr>
              <a:buSzPct val="122222"/>
              <a:buFont typeface="Arial"/>
              <a:buNone/>
            </a:pPr>
            <a:r>
              <a:rPr sz="900" lang="en">
                <a:solidFill>
                  <a:schemeClr val="dk1"/>
                </a:solidFill>
              </a:rPr>
              <a:t>John Myles White, Authors of Machine Learning for Hackers  </a:t>
            </a:r>
          </a:p>
          <a:p>
            <a:pPr rtl="0" lvl="0">
              <a:spcBef>
                <a:spcPts val="600"/>
              </a:spcBef>
              <a:buClr>
                <a:schemeClr val="dk1"/>
              </a:buClr>
              <a:buSzPct val="122222"/>
              <a:buFont typeface="Arial"/>
              <a:buNone/>
            </a:pPr>
            <a:r>
              <a:rPr sz="900" lang="en">
                <a:solidFill>
                  <a:schemeClr val="dk1"/>
                </a:solidFill>
              </a:rPr>
              <a:t>harper, Former CTO @ Obama for America; founder of Modest</a:t>
            </a:r>
          </a:p>
          <a:p>
            <a:pPr rtl="0" lvl="0">
              <a:spcBef>
                <a:spcPts val="600"/>
              </a:spcBef>
              <a:buClr>
                <a:schemeClr val="dk1"/>
              </a:buClr>
              <a:buSzPct val="122222"/>
              <a:buFont typeface="Arial"/>
              <a:buNone/>
            </a:pPr>
            <a:r>
              <a:rPr sz="900" lang="en">
                <a:solidFill>
                  <a:schemeClr val="dk1"/>
                </a:solidFill>
              </a:rPr>
              <a:t>Om Malik, Web and technology writer; founder of and senior writer for GigaOM.  </a:t>
            </a:r>
          </a:p>
          <a:p>
            <a:pPr rtl="0" lvl="0">
              <a:spcBef>
                <a:spcPts val="600"/>
              </a:spcBef>
              <a:buClr>
                <a:schemeClr val="dk1"/>
              </a:buClr>
              <a:buSzPct val="122222"/>
              <a:buFont typeface="Arial"/>
              <a:buNone/>
            </a:pPr>
            <a:r>
              <a:rPr sz="900" lang="en">
                <a:solidFill>
                  <a:schemeClr val="dk1"/>
                </a:solidFill>
              </a:rPr>
              <a:t>Clay Shirky, Writer on the social and economic effects of Internet technologies  </a:t>
            </a:r>
          </a:p>
          <a:p>
            <a:pPr rtl="0" lvl="0">
              <a:spcBef>
                <a:spcPts val="600"/>
              </a:spcBef>
              <a:buClr>
                <a:schemeClr val="dk1"/>
              </a:buClr>
              <a:buSzPct val="122222"/>
              <a:buFont typeface="Arial"/>
              <a:buNone/>
            </a:pPr>
            <a:r>
              <a:rPr sz="900" lang="en">
                <a:solidFill>
                  <a:schemeClr val="dk1"/>
                </a:solidFill>
              </a:rPr>
              <a:t>Nathan Yau, Owner of FlowingData. Author of Visualize This  </a:t>
            </a:r>
          </a:p>
          <a:p>
            <a:pPr>
              <a:spcBef>
                <a:spcPts val="0"/>
              </a:spcBef>
              <a:buNone/>
            </a:pPr>
            <a:r>
              <a:t/>
            </a:r>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y="0" x="0"/>
          <a:ext cy="0" cx="0"/>
          <a:chOff y="0" x="0"/>
          <a:chExt cy="0" cx="0"/>
        </a:xfrm>
      </p:grpSpPr>
      <p:sp>
        <p:nvSpPr>
          <p:cNvPr id="291" name="Shape 2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Summary of Central Nodes</a:t>
            </a:r>
          </a:p>
        </p:txBody>
      </p:sp>
      <p:sp>
        <p:nvSpPr>
          <p:cNvPr id="292" name="Shape 2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The vast majority of them seem to be good candidates for being in the Data Science community. </a:t>
            </a:r>
          </a:p>
          <a:p>
            <a:pPr rtl="0">
              <a:spcBef>
                <a:spcPts val="0"/>
              </a:spcBef>
              <a:buNone/>
            </a:pPr>
            <a:r>
              <a:rPr sz="1800" lang="en"/>
              <a:t>Notice that some users are not really in the data science community, like Clay Shirky, Dave McClure and Elon Musk. This highlights another aspect of graph theory, and that is of </a:t>
            </a:r>
            <a:r>
              <a:rPr sz="1800" lang="en" i="1"/>
              <a:t>communities</a:t>
            </a:r>
            <a:r>
              <a:rPr sz="1800" lang="en"/>
              <a:t> and </a:t>
            </a:r>
            <a:r>
              <a:rPr sz="1800" lang="en" i="1"/>
              <a:t>community detection</a:t>
            </a:r>
            <a:r>
              <a:rPr sz="1800" lang="en"/>
              <a:t>. Communities are groups of nodes in a graph that are highly connected, indicated that they 'belong' together for some reason. </a:t>
            </a:r>
          </a:p>
          <a:p>
            <a:pPr>
              <a:spcBef>
                <a:spcPts val="0"/>
              </a:spcBef>
              <a:buNone/>
            </a:pPr>
            <a:r>
              <a:rPr sz="1800" lang="en"/>
              <a:t>For example, we have tried to crawl some part of the data science community with our crawl above. However, in graphs, communities can overlap, where nodes can belong to more than one group. In this case, Elon Musk is followed by a lot of people in the DS community, even though one wouldn't consider him to be a member. </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y="0" x="0"/>
          <a:ext cy="0" cx="0"/>
          <a:chOff y="0" x="0"/>
          <a:chExt cy="0" cx="0"/>
        </a:xfrm>
      </p:grpSpPr>
      <p:sp>
        <p:nvSpPr>
          <p:cNvPr id="297" name="Shape 29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Modeling ‘Reach’ and ‘Influence’</a:t>
            </a:r>
          </a:p>
        </p:txBody>
      </p:sp>
      <p:sp>
        <p:nvSpPr>
          <p:cNvPr id="298" name="Shape 29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800" lang="en"/>
              <a:t>Another common thing to do with social networks is to measure how influential a user is. One metric to help determine this is the idea of reach, or how many people see you social media messages that you post.</a:t>
            </a:r>
          </a:p>
          <a:p>
            <a:pPr rtl="0">
              <a:spcBef>
                <a:spcPts val="0"/>
              </a:spcBef>
              <a:buNone/>
            </a:pPr>
            <a:r>
              <a:rPr sz="1800" lang="en"/>
              <a:t>As an example, we can create a graph model of a tweet, the users who retweeted it, and the number of followers those users have. This gives us an upper bound on the number of people who saw a tweet in their stream.</a:t>
            </a:r>
          </a:p>
          <a:p>
            <a:pPr rtl="0">
              <a:spcBef>
                <a:spcPts val="0"/>
              </a:spcBef>
              <a:buNone/>
            </a:pPr>
            <a:r>
              <a:t/>
            </a:r>
            <a:endParaRPr sz="1800"/>
          </a:p>
          <a:p>
            <a:pPr>
              <a:spcBef>
                <a:spcPts val="0"/>
              </a:spcBef>
              <a:buNone/>
            </a:pPr>
            <a:r>
              <a:rPr sz="1800" lang="en"/>
              <a:t>Here is a very small snippet of a graph built from an </a:t>
            </a:r>
            <a:r>
              <a:rPr u="sng" sz="1800" lang="en">
                <a:solidFill>
                  <a:schemeClr val="hlink"/>
                </a:solidFill>
                <a:hlinkClick r:id="rId3"/>
              </a:rPr>
              <a:t>example tweet from Hilary Mason</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pic>
        <p:nvPicPr>
          <p:cNvPr id="303" name="Shape 303"/>
          <p:cNvPicPr preferRelativeResize="0"/>
          <p:nvPr/>
        </p:nvPicPr>
        <p:blipFill>
          <a:blip r:embed="rId3">
            <a:alphaModFix/>
          </a:blip>
          <a:stretch>
            <a:fillRect/>
          </a:stretch>
        </p:blipFill>
        <p:spPr>
          <a:xfrm>
            <a:off y="0" x="1007025"/>
            <a:ext cy="5143501" cx="7230548"/>
          </a:xfrm>
          <a:prstGeom prst="rect">
            <a:avLst/>
          </a:prstGeom>
          <a:noFill/>
          <a:ln>
            <a:noFill/>
          </a:ln>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y="0" x="0"/>
          <a:ext cy="0" cx="0"/>
          <a:chOff y="0" x="0"/>
          <a:chExt cy="0" cx="0"/>
        </a:xfrm>
      </p:grpSpPr>
      <p:sp>
        <p:nvSpPr>
          <p:cNvPr id="308" name="Shape 30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Measure Reach?</a:t>
            </a:r>
          </a:p>
        </p:txBody>
      </p:sp>
      <p:sp>
        <p:nvSpPr>
          <p:cNvPr id="309" name="Shape 309"/>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The ‘reach’ therefore would be the sum of the number of incident links on the user nodes who retweeted this tweet. We can then measure this for all tweets from a user, to get an average ‘reach’ measurement for a user.</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y="0" x="0"/>
          <a:ext cy="0" cx="0"/>
          <a:chOff y="0" x="0"/>
          <a:chExt cy="0" cx="0"/>
        </a:xfrm>
      </p:grpSpPr>
      <p:sp>
        <p:nvSpPr>
          <p:cNvPr id="314" name="Shape 31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Questions?</a:t>
            </a:r>
          </a:p>
        </p:txBody>
      </p:sp>
      <p:sp>
        <p:nvSpPr>
          <p:cNvPr id="315" name="Shape 31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Simulated Game space</a:t>
            </a:r>
          </a:p>
        </p:txBody>
      </p:sp>
      <p:sp>
        <p:nvSpPr>
          <p:cNvPr id="66" name="Shape 66"/>
          <p:cNvSpPr txBox="1"/>
          <p:nvPr>
            <p:ph idx="1" type="body"/>
          </p:nvPr>
        </p:nvSpPr>
        <p:spPr>
          <a:xfrm>
            <a:off y="4283150" x="457225"/>
            <a:ext cy="642900" cx="8229600"/>
          </a:xfrm>
          <a:prstGeom prst="rect">
            <a:avLst/>
          </a:prstGeom>
        </p:spPr>
        <p:txBody>
          <a:bodyPr bIns="91425" rIns="91425" lIns="91425" tIns="91425" anchor="t" anchorCtr="0">
            <a:noAutofit/>
          </a:bodyPr>
          <a:lstStyle/>
          <a:p>
            <a:pPr>
              <a:spcBef>
                <a:spcPts val="0"/>
              </a:spcBef>
              <a:buNone/>
            </a:pPr>
            <a:r>
              <a:rPr sz="1400" lang="en"/>
              <a:t>Each square is run through the simulation the indicated number of times. We can see the equilibrium play at server=0.71 and receiver=0.58. We also see the need to have many games.</a:t>
            </a:r>
          </a:p>
        </p:txBody>
      </p:sp>
      <p:pic>
        <p:nvPicPr>
          <p:cNvPr id="67" name="Shape 67"/>
          <p:cNvPicPr preferRelativeResize="0"/>
          <p:nvPr/>
        </p:nvPicPr>
        <p:blipFill>
          <a:blip r:embed="rId3">
            <a:alphaModFix/>
          </a:blip>
          <a:stretch>
            <a:fillRect/>
          </a:stretch>
        </p:blipFill>
        <p:spPr>
          <a:xfrm>
            <a:off y="1271125" x="268325"/>
            <a:ext cy="2804275" cx="8418475"/>
          </a:xfrm>
          <a:prstGeom prst="rect">
            <a:avLst/>
          </a:prstGeom>
          <a:noFill/>
          <a:ln>
            <a:noFill/>
          </a:ln>
        </p:spPr>
      </p:pic>
      <p:sp>
        <p:nvSpPr>
          <p:cNvPr id="68" name="Shape 68"/>
          <p:cNvSpPr txBox="1"/>
          <p:nvPr/>
        </p:nvSpPr>
        <p:spPr>
          <a:xfrm>
            <a:off y="1069650" x="3491600"/>
            <a:ext cy="326400" cx="1912199"/>
          </a:xfrm>
          <a:prstGeom prst="rect">
            <a:avLst/>
          </a:prstGeom>
          <a:noFill/>
          <a:ln>
            <a:noFill/>
          </a:ln>
        </p:spPr>
        <p:txBody>
          <a:bodyPr bIns="91425" rIns="91425" lIns="91425" tIns="91425" anchor="t" anchorCtr="0">
            <a:noAutofit/>
          </a:bodyPr>
          <a:lstStyle/>
          <a:p>
            <a:pPr>
              <a:spcBef>
                <a:spcPts val="0"/>
              </a:spcBef>
              <a:buNone/>
            </a:pPr>
            <a:r>
              <a:rPr sz="1000" lang="en"/>
              <a:t>Times simulated</a:t>
            </a:r>
          </a:p>
        </p:txBody>
      </p:sp>
      <p:sp>
        <p:nvSpPr>
          <p:cNvPr id="69" name="Shape 69"/>
          <p:cNvSpPr txBox="1"/>
          <p:nvPr/>
        </p:nvSpPr>
        <p:spPr>
          <a:xfrm rot="-5400000">
            <a:off y="2557625" x="-792899"/>
            <a:ext cy="326400" cx="1912199"/>
          </a:xfrm>
          <a:prstGeom prst="rect">
            <a:avLst/>
          </a:prstGeom>
          <a:noFill/>
          <a:ln>
            <a:noFill/>
          </a:ln>
        </p:spPr>
        <p:txBody>
          <a:bodyPr bIns="91425" rIns="91425" lIns="91425" tIns="91425" anchor="t" anchorCtr="0">
            <a:noAutofit/>
          </a:bodyPr>
          <a:lstStyle/>
          <a:p>
            <a:pPr rtl="0" lvl="0">
              <a:spcBef>
                <a:spcPts val="0"/>
              </a:spcBef>
              <a:buNone/>
            </a:pPr>
            <a:r>
              <a:rPr sz="1000" lang="en"/>
              <a:t>Probability Serve Right</a:t>
            </a:r>
          </a:p>
        </p:txBody>
      </p:sp>
      <p:sp>
        <p:nvSpPr>
          <p:cNvPr id="70" name="Shape 70"/>
          <p:cNvSpPr txBox="1"/>
          <p:nvPr/>
        </p:nvSpPr>
        <p:spPr>
          <a:xfrm>
            <a:off y="4022175" x="3112825"/>
            <a:ext cy="326400" cx="2419200"/>
          </a:xfrm>
          <a:prstGeom prst="rect">
            <a:avLst/>
          </a:prstGeom>
          <a:noFill/>
          <a:ln>
            <a:noFill/>
          </a:ln>
        </p:spPr>
        <p:txBody>
          <a:bodyPr bIns="91425" rIns="91425" lIns="91425" tIns="91425" anchor="t" anchorCtr="0">
            <a:noAutofit/>
          </a:bodyPr>
          <a:lstStyle/>
          <a:p>
            <a:pPr rtl="0" lvl="0">
              <a:spcBef>
                <a:spcPts val="0"/>
              </a:spcBef>
              <a:buNone/>
            </a:pPr>
            <a:r>
              <a:rPr sz="1000" lang="en"/>
              <a:t>Probability Receiver Guesses Right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Chi squared</a:t>
            </a:r>
          </a:p>
        </p:txBody>
      </p:sp>
      <p:sp>
        <p:nvSpPr>
          <p:cNvPr id="76" name="Shape 76"/>
          <p:cNvSpPr txBox="1"/>
          <p:nvPr>
            <p:ph idx="1" type="body"/>
          </p:nvPr>
        </p:nvSpPr>
        <p:spPr>
          <a:xfrm>
            <a:off y="1678225" x="343375"/>
            <a:ext cy="613500" cx="3435600"/>
          </a:xfrm>
          <a:prstGeom prst="rect">
            <a:avLst/>
          </a:prstGeom>
        </p:spPr>
        <p:txBody>
          <a:bodyPr bIns="91425" rIns="91425" lIns="91425" tIns="91425" anchor="t" anchorCtr="0">
            <a:noAutofit/>
          </a:bodyPr>
          <a:lstStyle/>
          <a:p>
            <a:pPr>
              <a:spcBef>
                <a:spcPts val="0"/>
              </a:spcBef>
              <a:buNone/>
            </a:pPr>
            <a:r>
              <a:rPr sz="1800" lang="en"/>
              <a:t>Estimate of Independence</a:t>
            </a:r>
          </a:p>
        </p:txBody>
      </p:sp>
      <p:sp>
        <p:nvSpPr>
          <p:cNvPr id="77" name="Shape 77"/>
          <p:cNvSpPr txBox="1"/>
          <p:nvPr/>
        </p:nvSpPr>
        <p:spPr>
          <a:xfrm>
            <a:off y="3096050" x="485650"/>
            <a:ext cy="613500" cx="7861500"/>
          </a:xfrm>
          <a:prstGeom prst="rect">
            <a:avLst/>
          </a:prstGeom>
          <a:noFill/>
          <a:ln>
            <a:noFill/>
          </a:ln>
        </p:spPr>
        <p:txBody>
          <a:bodyPr bIns="91425" rIns="91425" lIns="91425" tIns="91425" anchor="t" anchorCtr="0">
            <a:noAutofit/>
          </a:bodyPr>
          <a:lstStyle/>
          <a:p>
            <a:pPr>
              <a:spcBef>
                <a:spcPts val="0"/>
              </a:spcBef>
              <a:buNone/>
            </a:pPr>
            <a:r>
              <a:rPr lang="en"/>
              <a:t>Hypothesis: When play is in equilibrium, the chi squared statistic will be low, indicating that serving left or right is independent of winning or losing the point.</a:t>
            </a:r>
          </a:p>
        </p:txBody>
      </p:sp>
      <p:pic>
        <p:nvPicPr>
          <p:cNvPr id="78" name="Shape 78"/>
          <p:cNvPicPr preferRelativeResize="0"/>
          <p:nvPr/>
        </p:nvPicPr>
        <p:blipFill>
          <a:blip r:embed="rId3">
            <a:alphaModFix/>
          </a:blip>
          <a:stretch>
            <a:fillRect/>
          </a:stretch>
        </p:blipFill>
        <p:spPr>
          <a:xfrm>
            <a:off y="1412075" x="3629025"/>
            <a:ext cy="1047750" cx="5057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Chi Squared Over Game Space</a:t>
            </a:r>
          </a:p>
        </p:txBody>
      </p:sp>
      <p:pic>
        <p:nvPicPr>
          <p:cNvPr id="84" name="Shape 84"/>
          <p:cNvPicPr preferRelativeResize="0"/>
          <p:nvPr/>
        </p:nvPicPr>
        <p:blipFill>
          <a:blip r:embed="rId3">
            <a:alphaModFix/>
          </a:blip>
          <a:stretch>
            <a:fillRect/>
          </a:stretch>
        </p:blipFill>
        <p:spPr>
          <a:xfrm>
            <a:off y="1154025" x="457200"/>
            <a:ext cy="3834875" cx="54389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t>Dataset</a:t>
            </a:r>
          </a:p>
        </p:txBody>
      </p:sp>
      <p:sp>
        <p:nvSpPr>
          <p:cNvPr id="90" name="Shape 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Specific match data &gt; career/aggregated data</a:t>
            </a:r>
          </a:p>
          <a:p>
            <a:pPr rtl="0" lvl="0" indent="-342900" marL="457200">
              <a:spcBef>
                <a:spcPts val="1000"/>
              </a:spcBef>
              <a:buClr>
                <a:schemeClr val="dk1"/>
              </a:buClr>
              <a:buSzPct val="100000"/>
              <a:buFont typeface="Arial"/>
              <a:buChar char="●"/>
            </a:pPr>
            <a:r>
              <a:rPr sz="1800" lang="en"/>
              <a:t>Choose scenario where optimization may be more likely:</a:t>
            </a:r>
          </a:p>
          <a:p>
            <a:pPr rtl="0" lvl="1" indent="-342900" marL="914400">
              <a:spcBef>
                <a:spcPts val="0"/>
              </a:spcBef>
              <a:buClr>
                <a:schemeClr val="dk1"/>
              </a:buClr>
              <a:buSzPct val="100000"/>
              <a:buFont typeface="Courier New"/>
              <a:buChar char="o"/>
            </a:pPr>
            <a:r>
              <a:rPr sz="1800" lang="en"/>
              <a:t>High stakes match</a:t>
            </a:r>
          </a:p>
          <a:p>
            <a:pPr rtl="0" lvl="1" indent="-342900" marL="914400">
              <a:spcBef>
                <a:spcPts val="0"/>
              </a:spcBef>
              <a:buClr>
                <a:schemeClr val="dk1"/>
              </a:buClr>
              <a:buSzPct val="100000"/>
              <a:buFont typeface="Courier New"/>
              <a:buChar char="o"/>
            </a:pPr>
            <a:r>
              <a:rPr sz="1800" lang="en"/>
              <a:t>Higher ranked players </a:t>
            </a:r>
          </a:p>
          <a:p>
            <a:pPr rtl="0" lvl="1" indent="-342900" marL="914400">
              <a:spcBef>
                <a:spcPts val="0"/>
              </a:spcBef>
              <a:buClr>
                <a:schemeClr val="dk1"/>
              </a:buClr>
              <a:buSzPct val="100000"/>
              <a:buFont typeface="Courier New"/>
              <a:buChar char="o"/>
            </a:pPr>
            <a:r>
              <a:rPr sz="1800" lang="en"/>
              <a:t>Players very familiar with each other</a:t>
            </a:r>
          </a:p>
          <a:p>
            <a:pPr rtl="0" lvl="1" indent="-342900" marL="914400">
              <a:spcBef>
                <a:spcPts val="0"/>
              </a:spcBef>
              <a:buClr>
                <a:schemeClr val="dk1"/>
              </a:buClr>
              <a:buSzPct val="100000"/>
              <a:buFont typeface="Courier New"/>
              <a:buChar char="o"/>
            </a:pPr>
            <a:r>
              <a:rPr sz="1800" lang="en"/>
              <a:t>Longer match (i.e. more service games played)</a:t>
            </a:r>
          </a:p>
          <a:p>
            <a:pPr rtl="0" lvl="0" indent="-342900" marL="457200">
              <a:spcBef>
                <a:spcPts val="1000"/>
              </a:spcBef>
              <a:buClr>
                <a:schemeClr val="dk1"/>
              </a:buClr>
              <a:buSzPct val="100000"/>
              <a:buFont typeface="Arial"/>
              <a:buChar char="●"/>
            </a:pPr>
            <a:r>
              <a:rPr sz="1800" lang="en"/>
              <a:t>Pete Sampras vs. Andre Agassi</a:t>
            </a:r>
          </a:p>
          <a:p>
            <a:pPr rtl="0" lvl="1" indent="-342900" marL="914400">
              <a:spcBef>
                <a:spcPts val="0"/>
              </a:spcBef>
              <a:buClr>
                <a:schemeClr val="dk1"/>
              </a:buClr>
              <a:buSzPct val="100000"/>
              <a:buFont typeface="Courier New"/>
              <a:buChar char="o"/>
            </a:pPr>
            <a:r>
              <a:rPr sz="1800" lang="en"/>
              <a:t>Longtime rivals</a:t>
            </a:r>
          </a:p>
          <a:p>
            <a:pPr rtl="0" lvl="1" indent="-342900" marL="914400">
              <a:spcBef>
                <a:spcPts val="0"/>
              </a:spcBef>
              <a:buClr>
                <a:schemeClr val="dk1"/>
              </a:buClr>
              <a:buSzPct val="100000"/>
              <a:buFont typeface="Courier New"/>
              <a:buChar char="o"/>
            </a:pPr>
            <a:r>
              <a:rPr sz="1800" lang="en"/>
              <a:t>2001 US Open quarterfinal</a:t>
            </a:r>
          </a:p>
          <a:p>
            <a:pPr rtl="0" lvl="1" indent="-342900" marL="914400">
              <a:spcBef>
                <a:spcPts val="0"/>
              </a:spcBef>
              <a:buClr>
                <a:schemeClr val="dk1"/>
              </a:buClr>
              <a:buSzPct val="100000"/>
              <a:buFont typeface="Courier New"/>
              <a:buChar char="o"/>
            </a:pPr>
            <a:r>
              <a:rPr sz="1800" lang="en"/>
              <a:t>Score: 6-7, 7-6, 7-6, 7-6</a:t>
            </a:r>
          </a:p>
          <a:p>
            <a:pPr rtl="0" lvl="1" indent="-342900" marL="914400">
              <a:spcBef>
                <a:spcPts val="0"/>
              </a:spcBef>
              <a:buClr>
                <a:schemeClr val="dk1"/>
              </a:buClr>
              <a:buSzPct val="100000"/>
              <a:buFont typeface="Courier New"/>
              <a:buChar char="o"/>
            </a:pPr>
            <a:r>
              <a:rPr sz="1800" lang="en"/>
              <a:t>No service breaks the whole match</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0" end="0"/>
                                            </p:txEl>
                                          </p:spTgt>
                                        </p:tgtEl>
                                        <p:attrNameLst>
                                          <p:attrName>style.visibility</p:attrName>
                                        </p:attrNameLst>
                                      </p:cBhvr>
                                      <p:to>
                                        <p:strVal val="visible"/>
                                      </p:to>
                                    </p:set>
                                    <p:animEffect transition="in" filter="fade">
                                      <p:cBhvr>
                                        <p:cTn dur="1000"/>
                                        <p:tgtEl>
                                          <p:spTgt spid="90">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1" end="1"/>
                                            </p:txEl>
                                          </p:spTgt>
                                        </p:tgtEl>
                                        <p:attrNameLst>
                                          <p:attrName>style.visibility</p:attrName>
                                        </p:attrNameLst>
                                      </p:cBhvr>
                                      <p:to>
                                        <p:strVal val="visible"/>
                                      </p:to>
                                    </p:set>
                                    <p:animEffect transition="in" filter="fade">
                                      <p:cBhvr>
                                        <p:cTn dur="1000"/>
                                        <p:tgtEl>
                                          <p:spTgt spid="90">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2" end="2"/>
                                            </p:txEl>
                                          </p:spTgt>
                                        </p:tgtEl>
                                        <p:attrNameLst>
                                          <p:attrName>style.visibility</p:attrName>
                                        </p:attrNameLst>
                                      </p:cBhvr>
                                      <p:to>
                                        <p:strVal val="visible"/>
                                      </p:to>
                                    </p:set>
                                    <p:animEffect transition="in" filter="fade">
                                      <p:cBhvr>
                                        <p:cTn dur="1000"/>
                                        <p:tgtEl>
                                          <p:spTgt spid="90">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3" end="3"/>
                                            </p:txEl>
                                          </p:spTgt>
                                        </p:tgtEl>
                                        <p:attrNameLst>
                                          <p:attrName>style.visibility</p:attrName>
                                        </p:attrNameLst>
                                      </p:cBhvr>
                                      <p:to>
                                        <p:strVal val="visible"/>
                                      </p:to>
                                    </p:set>
                                    <p:animEffect transition="in" filter="fade">
                                      <p:cBhvr>
                                        <p:cTn dur="1000"/>
                                        <p:tgtEl>
                                          <p:spTgt spid="90">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4" end="4"/>
                                            </p:txEl>
                                          </p:spTgt>
                                        </p:tgtEl>
                                        <p:attrNameLst>
                                          <p:attrName>style.visibility</p:attrName>
                                        </p:attrNameLst>
                                      </p:cBhvr>
                                      <p:to>
                                        <p:strVal val="visible"/>
                                      </p:to>
                                    </p:set>
                                    <p:animEffect transition="in" filter="fade">
                                      <p:cBhvr>
                                        <p:cTn dur="1000"/>
                                        <p:tgtEl>
                                          <p:spTgt spid="90">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5" end="5"/>
                                            </p:txEl>
                                          </p:spTgt>
                                        </p:tgtEl>
                                        <p:attrNameLst>
                                          <p:attrName>style.visibility</p:attrName>
                                        </p:attrNameLst>
                                      </p:cBhvr>
                                      <p:to>
                                        <p:strVal val="visible"/>
                                      </p:to>
                                    </p:set>
                                    <p:animEffect transition="in" filter="fade">
                                      <p:cBhvr>
                                        <p:cTn dur="1000"/>
                                        <p:tgtEl>
                                          <p:spTgt spid="90">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6" end="6"/>
                                            </p:txEl>
                                          </p:spTgt>
                                        </p:tgtEl>
                                        <p:attrNameLst>
                                          <p:attrName>style.visibility</p:attrName>
                                        </p:attrNameLst>
                                      </p:cBhvr>
                                      <p:to>
                                        <p:strVal val="visible"/>
                                      </p:to>
                                    </p:set>
                                    <p:animEffect transition="in" filter="fade">
                                      <p:cBhvr>
                                        <p:cTn dur="1000"/>
                                        <p:tgtEl>
                                          <p:spTgt spid="90">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7" end="7"/>
                                            </p:txEl>
                                          </p:spTgt>
                                        </p:tgtEl>
                                        <p:attrNameLst>
                                          <p:attrName>style.visibility</p:attrName>
                                        </p:attrNameLst>
                                      </p:cBhvr>
                                      <p:to>
                                        <p:strVal val="visible"/>
                                      </p:to>
                                    </p:set>
                                    <p:animEffect transition="in" filter="fade">
                                      <p:cBhvr>
                                        <p:cTn dur="1000"/>
                                        <p:tgtEl>
                                          <p:spTgt spid="90">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8" end="8"/>
                                            </p:txEl>
                                          </p:spTgt>
                                        </p:tgtEl>
                                        <p:attrNameLst>
                                          <p:attrName>style.visibility</p:attrName>
                                        </p:attrNameLst>
                                      </p:cBhvr>
                                      <p:to>
                                        <p:strVal val="visible"/>
                                      </p:to>
                                    </p:set>
                                    <p:animEffect transition="in" filter="fade">
                                      <p:cBhvr>
                                        <p:cTn dur="1000"/>
                                        <p:tgtEl>
                                          <p:spTgt spid="90">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9" end="9"/>
                                            </p:txEl>
                                          </p:spTgt>
                                        </p:tgtEl>
                                        <p:attrNameLst>
                                          <p:attrName>style.visibility</p:attrName>
                                        </p:attrNameLst>
                                      </p:cBhvr>
                                      <p:to>
                                        <p:strVal val="visible"/>
                                      </p:to>
                                    </p:set>
                                    <p:animEffect transition="in" filter="fade">
                                      <p:cBhvr>
                                        <p:cTn dur="1000"/>
                                        <p:tgtEl>
                                          <p:spTgt spid="90">
                                            <p:txEl>
                                              <p:pRg st="9" end="9"/>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10" end="10"/>
                                            </p:txEl>
                                          </p:spTgt>
                                        </p:tgtEl>
                                        <p:attrNameLst>
                                          <p:attrName>style.visibility</p:attrName>
                                        </p:attrNameLst>
                                      </p:cBhvr>
                                      <p:to>
                                        <p:strVal val="visible"/>
                                      </p:to>
                                    </p:set>
                                    <p:animEffect transition="in" filter="fade">
                                      <p:cBhvr>
                                        <p:cTn dur="1000"/>
                                        <p:tgtEl>
                                          <p:spTgt spid="90">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a:hlinkClick r:id="rId4"/>
          </p:cNvPr>
          <p:cNvSpPr/>
          <p:nvPr/>
        </p:nvSpPr>
        <p:spPr>
          <a:xfrm>
            <a:off y="225775" x="482550"/>
            <a:ext cy="3917125" cx="5222825"/>
          </a:xfrm>
          <a:prstGeom prst="rect">
            <a:avLst/>
          </a:prstGeom>
          <a:blipFill>
            <a:blip r:embed="rId5">
              <a:alphaModFix/>
            </a:blip>
            <a:stretch>
              <a:fillRect/>
            </a:stretch>
          </a:blipFill>
          <a:ln>
            <a:noFill/>
          </a:ln>
        </p:spPr>
      </p:sp>
      <p:sp>
        <p:nvSpPr>
          <p:cNvPr id="96" name="Shape 96"/>
          <p:cNvSpPr txBox="1"/>
          <p:nvPr>
            <p:ph idx="1" type="body"/>
          </p:nvPr>
        </p:nvSpPr>
        <p:spPr>
          <a:xfrm>
            <a:off y="4406309" x="457200"/>
            <a:ext cy="519599" cx="8229600"/>
          </a:xfrm>
          <a:prstGeom prst="rect">
            <a:avLst/>
          </a:prstGeom>
        </p:spPr>
        <p:txBody>
          <a:bodyPr bIns="91425" rIns="91425" lIns="91425" tIns="91425" anchor="t" anchorCtr="0">
            <a:noAutofit/>
          </a:bodyPr>
          <a:lstStyle/>
          <a:p>
            <a:pPr algn="l" rtl="0" lvl="0">
              <a:lnSpc>
                <a:spcPct val="115000"/>
              </a:lnSpc>
              <a:spcBef>
                <a:spcPts val="0"/>
              </a:spcBef>
              <a:spcAft>
                <a:spcPts val="800"/>
              </a:spcAft>
              <a:buNone/>
            </a:pPr>
            <a:r>
              <a:rPr sz="1200" lang="en">
                <a:solidFill>
                  <a:srgbClr val="222222"/>
                </a:solidFill>
              </a:rPr>
              <a:t>Agassi vs Sampras 2001 QF US Open: </a:t>
            </a:r>
            <a:r>
              <a:rPr u="sng" sz="1200" lang="en">
                <a:solidFill>
                  <a:schemeClr val="hlink"/>
                </a:solidFill>
                <a:hlinkClick r:id="rId6"/>
              </a:rPr>
              <a:t>https://www.youtube.com/watch?v=ek3CqpKQo74#t=5m39s</a:t>
            </a:r>
            <a:r>
              <a:rPr sz="1200" lang="en"/>
              <a:t> (</a:t>
            </a:r>
            <a:r>
              <a:rPr b="1" sz="1000" lang="en">
                <a:solidFill>
                  <a:srgbClr val="333333"/>
                </a:solidFill>
                <a:hlinkClick r:id="rId7"/>
              </a:rPr>
              <a:t>Вадим Чижов</a:t>
            </a:r>
            <a:r>
              <a:rPr sz="1200" lang="en"/>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