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257" r:id="rId3"/>
    <p:sldId id="258" r:id="rId4"/>
    <p:sldId id="261" r:id="rId5"/>
    <p:sldId id="262" r:id="rId6"/>
    <p:sldId id="263" r:id="rId7"/>
    <p:sldId id="264" r:id="rId8"/>
    <p:sldId id="259" r:id="rId9"/>
    <p:sldId id="260"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4889" autoAdjust="0"/>
  </p:normalViewPr>
  <p:slideViewPr>
    <p:cSldViewPr snapToGrid="0">
      <p:cViewPr varScale="1">
        <p:scale>
          <a:sx n="74" d="100"/>
          <a:sy n="74" d="100"/>
        </p:scale>
        <p:origin x="1042"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4F3939-6D42-4BC3-B255-77411B1C5A1A}" type="datetimeFigureOut">
              <a:rPr lang="es-CR" smtClean="0"/>
              <a:t>5/9/2022</a:t>
            </a:fld>
            <a:endParaRPr lang="es-CR"/>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R"/>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R"/>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D7B2AF-67F9-44B2-9699-EADC3D802842}" type="slidenum">
              <a:rPr lang="es-CR" smtClean="0"/>
              <a:t>‹Nº›</a:t>
            </a:fld>
            <a:endParaRPr lang="es-CR"/>
          </a:p>
        </p:txBody>
      </p:sp>
    </p:spTree>
    <p:extLst>
      <p:ext uri="{BB962C8B-B14F-4D97-AF65-F5344CB8AC3E}">
        <p14:creationId xmlns:p14="http://schemas.microsoft.com/office/powerpoint/2010/main" val="37095039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b="0" i="0" kern="1200" dirty="0" smtClean="0">
                <a:solidFill>
                  <a:schemeClr val="tx1"/>
                </a:solidFill>
                <a:effectLst/>
                <a:latin typeface="+mn-lt"/>
                <a:ea typeface="+mn-ea"/>
                <a:cs typeface="+mn-cs"/>
              </a:rPr>
              <a:t>Sistema numérico, en matemáticas, varios sistemas de notación que se han usado o se usan para representar cantidades abstractas denominadas números. </a:t>
            </a:r>
            <a:r>
              <a:rPr lang="es-ES" sz="1200" b="1" i="0" kern="1200" dirty="0" smtClean="0">
                <a:solidFill>
                  <a:schemeClr val="tx1"/>
                </a:solidFill>
                <a:effectLst/>
                <a:latin typeface="+mn-lt"/>
                <a:ea typeface="+mn-ea"/>
                <a:cs typeface="+mn-cs"/>
              </a:rPr>
              <a:t>Un sistema numérico está definido por la base que utiliza</a:t>
            </a:r>
            <a:r>
              <a:rPr lang="es-ES" sz="1200" b="0" i="0" kern="1200" dirty="0" smtClean="0">
                <a:solidFill>
                  <a:schemeClr val="tx1"/>
                </a:solidFill>
                <a:effectLst/>
                <a:latin typeface="+mn-lt"/>
                <a:ea typeface="+mn-ea"/>
                <a:cs typeface="+mn-cs"/>
              </a:rPr>
              <a:t>. La base es el número de símbolos diferentes, o guarismos, necesarios para representar un número cualquiera, de los infinitos posibles, en el sistema.</a:t>
            </a:r>
            <a:endParaRPr lang="es-CR" dirty="0"/>
          </a:p>
        </p:txBody>
      </p:sp>
      <p:sp>
        <p:nvSpPr>
          <p:cNvPr id="4" name="Marcador de número de diapositiva 3"/>
          <p:cNvSpPr>
            <a:spLocks noGrp="1"/>
          </p:cNvSpPr>
          <p:nvPr>
            <p:ph type="sldNum" sz="quarter" idx="10"/>
          </p:nvPr>
        </p:nvSpPr>
        <p:spPr/>
        <p:txBody>
          <a:bodyPr/>
          <a:lstStyle/>
          <a:p>
            <a:fld id="{74D7B2AF-67F9-44B2-9699-EADC3D802842}" type="slidenum">
              <a:rPr lang="es-CR" smtClean="0"/>
              <a:t>1</a:t>
            </a:fld>
            <a:endParaRPr lang="es-CR"/>
          </a:p>
        </p:txBody>
      </p:sp>
    </p:spTree>
    <p:extLst>
      <p:ext uri="{BB962C8B-B14F-4D97-AF65-F5344CB8AC3E}">
        <p14:creationId xmlns:p14="http://schemas.microsoft.com/office/powerpoint/2010/main" val="8130870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R" dirty="0"/>
          </a:p>
        </p:txBody>
      </p:sp>
      <p:sp>
        <p:nvSpPr>
          <p:cNvPr id="4" name="Marcador de número de diapositiva 3"/>
          <p:cNvSpPr>
            <a:spLocks noGrp="1"/>
          </p:cNvSpPr>
          <p:nvPr>
            <p:ph type="sldNum" sz="quarter" idx="10"/>
          </p:nvPr>
        </p:nvSpPr>
        <p:spPr/>
        <p:txBody>
          <a:bodyPr/>
          <a:lstStyle/>
          <a:p>
            <a:fld id="{74D7B2AF-67F9-44B2-9699-EADC3D802842}" type="slidenum">
              <a:rPr lang="es-CR" smtClean="0"/>
              <a:t>2</a:t>
            </a:fld>
            <a:endParaRPr lang="es-CR"/>
          </a:p>
        </p:txBody>
      </p:sp>
    </p:spTree>
    <p:extLst>
      <p:ext uri="{BB962C8B-B14F-4D97-AF65-F5344CB8AC3E}">
        <p14:creationId xmlns:p14="http://schemas.microsoft.com/office/powerpoint/2010/main" val="24209956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R" dirty="0"/>
          </a:p>
        </p:txBody>
      </p:sp>
      <p:sp>
        <p:nvSpPr>
          <p:cNvPr id="4" name="Marcador de número de diapositiva 3"/>
          <p:cNvSpPr>
            <a:spLocks noGrp="1"/>
          </p:cNvSpPr>
          <p:nvPr>
            <p:ph type="sldNum" sz="quarter" idx="10"/>
          </p:nvPr>
        </p:nvSpPr>
        <p:spPr/>
        <p:txBody>
          <a:bodyPr/>
          <a:lstStyle/>
          <a:p>
            <a:fld id="{74D7B2AF-67F9-44B2-9699-EADC3D802842}" type="slidenum">
              <a:rPr lang="es-CR" smtClean="0"/>
              <a:t>8</a:t>
            </a:fld>
            <a:endParaRPr lang="es-CR"/>
          </a:p>
        </p:txBody>
      </p:sp>
    </p:spTree>
    <p:extLst>
      <p:ext uri="{BB962C8B-B14F-4D97-AF65-F5344CB8AC3E}">
        <p14:creationId xmlns:p14="http://schemas.microsoft.com/office/powerpoint/2010/main" val="40194481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R" dirty="0"/>
          </a:p>
        </p:txBody>
      </p:sp>
      <p:sp>
        <p:nvSpPr>
          <p:cNvPr id="4" name="Marcador de número de diapositiva 3"/>
          <p:cNvSpPr>
            <a:spLocks noGrp="1"/>
          </p:cNvSpPr>
          <p:nvPr>
            <p:ph type="sldNum" sz="quarter" idx="10"/>
          </p:nvPr>
        </p:nvSpPr>
        <p:spPr/>
        <p:txBody>
          <a:bodyPr/>
          <a:lstStyle/>
          <a:p>
            <a:fld id="{74D7B2AF-67F9-44B2-9699-EADC3D802842}" type="slidenum">
              <a:rPr lang="es-CR" smtClean="0"/>
              <a:t>10</a:t>
            </a:fld>
            <a:endParaRPr lang="es-CR"/>
          </a:p>
        </p:txBody>
      </p:sp>
    </p:spTree>
    <p:extLst>
      <p:ext uri="{BB962C8B-B14F-4D97-AF65-F5344CB8AC3E}">
        <p14:creationId xmlns:p14="http://schemas.microsoft.com/office/powerpoint/2010/main" val="25765771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9C3D6475-8AFB-46FA-8BA6-C66D48A85F34}" type="datetimeFigureOut">
              <a:rPr lang="es-CR" smtClean="0"/>
              <a:t>5/9/2022</a:t>
            </a:fld>
            <a:endParaRPr lang="es-CR"/>
          </a:p>
        </p:txBody>
      </p:sp>
      <p:sp>
        <p:nvSpPr>
          <p:cNvPr id="5" name="Footer Placeholder 4"/>
          <p:cNvSpPr>
            <a:spLocks noGrp="1"/>
          </p:cNvSpPr>
          <p:nvPr>
            <p:ph type="ftr" sz="quarter" idx="11"/>
          </p:nvPr>
        </p:nvSpPr>
        <p:spPr/>
        <p:txBody>
          <a:bodyPr/>
          <a:lstStyle/>
          <a:p>
            <a:endParaRPr lang="es-CR"/>
          </a:p>
        </p:txBody>
      </p:sp>
      <p:sp>
        <p:nvSpPr>
          <p:cNvPr id="6" name="Slide Number Placeholder 5"/>
          <p:cNvSpPr>
            <a:spLocks noGrp="1"/>
          </p:cNvSpPr>
          <p:nvPr>
            <p:ph type="sldNum" sz="quarter" idx="12"/>
          </p:nvPr>
        </p:nvSpPr>
        <p:spPr/>
        <p:txBody>
          <a:bodyPr/>
          <a:lstStyle/>
          <a:p>
            <a:fld id="{230086A4-9A01-42DD-A8A7-BE6E04E72CE9}" type="slidenum">
              <a:rPr lang="es-CR" smtClean="0"/>
              <a:t>‹Nº›</a:t>
            </a:fld>
            <a:endParaRPr lang="es-CR"/>
          </a:p>
        </p:txBody>
      </p:sp>
    </p:spTree>
    <p:extLst>
      <p:ext uri="{BB962C8B-B14F-4D97-AF65-F5344CB8AC3E}">
        <p14:creationId xmlns:p14="http://schemas.microsoft.com/office/powerpoint/2010/main" val="30478500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9C3D6475-8AFB-46FA-8BA6-C66D48A85F34}" type="datetimeFigureOut">
              <a:rPr lang="es-CR" smtClean="0"/>
              <a:t>5/9/2022</a:t>
            </a:fld>
            <a:endParaRPr lang="es-CR"/>
          </a:p>
        </p:txBody>
      </p:sp>
      <p:sp>
        <p:nvSpPr>
          <p:cNvPr id="5" name="Footer Placeholder 4"/>
          <p:cNvSpPr>
            <a:spLocks noGrp="1"/>
          </p:cNvSpPr>
          <p:nvPr>
            <p:ph type="ftr" sz="quarter" idx="11"/>
          </p:nvPr>
        </p:nvSpPr>
        <p:spPr/>
        <p:txBody>
          <a:bodyPr/>
          <a:lstStyle/>
          <a:p>
            <a:endParaRPr lang="es-CR"/>
          </a:p>
        </p:txBody>
      </p:sp>
      <p:sp>
        <p:nvSpPr>
          <p:cNvPr id="6" name="Slide Number Placeholder 5"/>
          <p:cNvSpPr>
            <a:spLocks noGrp="1"/>
          </p:cNvSpPr>
          <p:nvPr>
            <p:ph type="sldNum" sz="quarter" idx="12"/>
          </p:nvPr>
        </p:nvSpPr>
        <p:spPr/>
        <p:txBody>
          <a:bodyPr/>
          <a:lstStyle/>
          <a:p>
            <a:fld id="{230086A4-9A01-42DD-A8A7-BE6E04E72CE9}" type="slidenum">
              <a:rPr lang="es-CR" smtClean="0"/>
              <a:t>‹Nº›</a:t>
            </a:fld>
            <a:endParaRPr lang="es-CR"/>
          </a:p>
        </p:txBody>
      </p:sp>
    </p:spTree>
    <p:extLst>
      <p:ext uri="{BB962C8B-B14F-4D97-AF65-F5344CB8AC3E}">
        <p14:creationId xmlns:p14="http://schemas.microsoft.com/office/powerpoint/2010/main" val="15609747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9C3D6475-8AFB-46FA-8BA6-C66D48A85F34}" type="datetimeFigureOut">
              <a:rPr lang="es-CR" smtClean="0"/>
              <a:t>5/9/2022</a:t>
            </a:fld>
            <a:endParaRPr lang="es-CR"/>
          </a:p>
        </p:txBody>
      </p:sp>
      <p:sp>
        <p:nvSpPr>
          <p:cNvPr id="5" name="Footer Placeholder 4"/>
          <p:cNvSpPr>
            <a:spLocks noGrp="1"/>
          </p:cNvSpPr>
          <p:nvPr>
            <p:ph type="ftr" sz="quarter" idx="11"/>
          </p:nvPr>
        </p:nvSpPr>
        <p:spPr/>
        <p:txBody>
          <a:bodyPr/>
          <a:lstStyle/>
          <a:p>
            <a:endParaRPr lang="es-CR"/>
          </a:p>
        </p:txBody>
      </p:sp>
      <p:sp>
        <p:nvSpPr>
          <p:cNvPr id="6" name="Slide Number Placeholder 5"/>
          <p:cNvSpPr>
            <a:spLocks noGrp="1"/>
          </p:cNvSpPr>
          <p:nvPr>
            <p:ph type="sldNum" sz="quarter" idx="12"/>
          </p:nvPr>
        </p:nvSpPr>
        <p:spPr/>
        <p:txBody>
          <a:bodyPr/>
          <a:lstStyle/>
          <a:p>
            <a:fld id="{230086A4-9A01-42DD-A8A7-BE6E04E72CE9}" type="slidenum">
              <a:rPr lang="es-CR" smtClean="0"/>
              <a:t>‹Nº›</a:t>
            </a:fld>
            <a:endParaRPr lang="es-CR"/>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0865594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9C3D6475-8AFB-46FA-8BA6-C66D48A85F34}" type="datetimeFigureOut">
              <a:rPr lang="es-CR" smtClean="0"/>
              <a:t>5/9/2022</a:t>
            </a:fld>
            <a:endParaRPr lang="es-CR"/>
          </a:p>
        </p:txBody>
      </p:sp>
      <p:sp>
        <p:nvSpPr>
          <p:cNvPr id="5" name="Footer Placeholder 4"/>
          <p:cNvSpPr>
            <a:spLocks noGrp="1"/>
          </p:cNvSpPr>
          <p:nvPr>
            <p:ph type="ftr" sz="quarter" idx="11"/>
          </p:nvPr>
        </p:nvSpPr>
        <p:spPr/>
        <p:txBody>
          <a:bodyPr/>
          <a:lstStyle/>
          <a:p>
            <a:endParaRPr lang="es-CR"/>
          </a:p>
        </p:txBody>
      </p:sp>
      <p:sp>
        <p:nvSpPr>
          <p:cNvPr id="6" name="Slide Number Placeholder 5"/>
          <p:cNvSpPr>
            <a:spLocks noGrp="1"/>
          </p:cNvSpPr>
          <p:nvPr>
            <p:ph type="sldNum" sz="quarter" idx="12"/>
          </p:nvPr>
        </p:nvSpPr>
        <p:spPr/>
        <p:txBody>
          <a:bodyPr/>
          <a:lstStyle/>
          <a:p>
            <a:fld id="{230086A4-9A01-42DD-A8A7-BE6E04E72CE9}" type="slidenum">
              <a:rPr lang="es-CR" smtClean="0"/>
              <a:t>‹Nº›</a:t>
            </a:fld>
            <a:endParaRPr lang="es-CR"/>
          </a:p>
        </p:txBody>
      </p:sp>
    </p:spTree>
    <p:extLst>
      <p:ext uri="{BB962C8B-B14F-4D97-AF65-F5344CB8AC3E}">
        <p14:creationId xmlns:p14="http://schemas.microsoft.com/office/powerpoint/2010/main" val="20170715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9C3D6475-8AFB-46FA-8BA6-C66D48A85F34}" type="datetimeFigureOut">
              <a:rPr lang="es-CR" smtClean="0"/>
              <a:t>5/9/2022</a:t>
            </a:fld>
            <a:endParaRPr lang="es-CR"/>
          </a:p>
        </p:txBody>
      </p:sp>
      <p:sp>
        <p:nvSpPr>
          <p:cNvPr id="5" name="Footer Placeholder 4"/>
          <p:cNvSpPr>
            <a:spLocks noGrp="1"/>
          </p:cNvSpPr>
          <p:nvPr>
            <p:ph type="ftr" sz="quarter" idx="11"/>
          </p:nvPr>
        </p:nvSpPr>
        <p:spPr/>
        <p:txBody>
          <a:bodyPr/>
          <a:lstStyle/>
          <a:p>
            <a:endParaRPr lang="es-CR"/>
          </a:p>
        </p:txBody>
      </p:sp>
      <p:sp>
        <p:nvSpPr>
          <p:cNvPr id="6" name="Slide Number Placeholder 5"/>
          <p:cNvSpPr>
            <a:spLocks noGrp="1"/>
          </p:cNvSpPr>
          <p:nvPr>
            <p:ph type="sldNum" sz="quarter" idx="12"/>
          </p:nvPr>
        </p:nvSpPr>
        <p:spPr/>
        <p:txBody>
          <a:bodyPr/>
          <a:lstStyle/>
          <a:p>
            <a:fld id="{230086A4-9A01-42DD-A8A7-BE6E04E72CE9}" type="slidenum">
              <a:rPr lang="es-CR" smtClean="0"/>
              <a:t>‹Nº›</a:t>
            </a:fld>
            <a:endParaRPr lang="es-C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809896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9C3D6475-8AFB-46FA-8BA6-C66D48A85F34}" type="datetimeFigureOut">
              <a:rPr lang="es-CR" smtClean="0"/>
              <a:t>5/9/2022</a:t>
            </a:fld>
            <a:endParaRPr lang="es-CR"/>
          </a:p>
        </p:txBody>
      </p:sp>
      <p:sp>
        <p:nvSpPr>
          <p:cNvPr id="5" name="Footer Placeholder 4"/>
          <p:cNvSpPr>
            <a:spLocks noGrp="1"/>
          </p:cNvSpPr>
          <p:nvPr>
            <p:ph type="ftr" sz="quarter" idx="11"/>
          </p:nvPr>
        </p:nvSpPr>
        <p:spPr/>
        <p:txBody>
          <a:bodyPr/>
          <a:lstStyle/>
          <a:p>
            <a:endParaRPr lang="es-CR"/>
          </a:p>
        </p:txBody>
      </p:sp>
      <p:sp>
        <p:nvSpPr>
          <p:cNvPr id="6" name="Slide Number Placeholder 5"/>
          <p:cNvSpPr>
            <a:spLocks noGrp="1"/>
          </p:cNvSpPr>
          <p:nvPr>
            <p:ph type="sldNum" sz="quarter" idx="12"/>
          </p:nvPr>
        </p:nvSpPr>
        <p:spPr/>
        <p:txBody>
          <a:bodyPr/>
          <a:lstStyle/>
          <a:p>
            <a:fld id="{230086A4-9A01-42DD-A8A7-BE6E04E72CE9}" type="slidenum">
              <a:rPr lang="es-CR" smtClean="0"/>
              <a:t>‹Nº›</a:t>
            </a:fld>
            <a:endParaRPr lang="es-CR"/>
          </a:p>
        </p:txBody>
      </p:sp>
    </p:spTree>
    <p:extLst>
      <p:ext uri="{BB962C8B-B14F-4D97-AF65-F5344CB8AC3E}">
        <p14:creationId xmlns:p14="http://schemas.microsoft.com/office/powerpoint/2010/main" val="14854675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9C3D6475-8AFB-46FA-8BA6-C66D48A85F34}" type="datetimeFigureOut">
              <a:rPr lang="es-CR" smtClean="0"/>
              <a:t>5/9/2022</a:t>
            </a:fld>
            <a:endParaRPr lang="es-CR"/>
          </a:p>
        </p:txBody>
      </p:sp>
      <p:sp>
        <p:nvSpPr>
          <p:cNvPr id="5" name="Footer Placeholder 4"/>
          <p:cNvSpPr>
            <a:spLocks noGrp="1"/>
          </p:cNvSpPr>
          <p:nvPr>
            <p:ph type="ftr" sz="quarter" idx="11"/>
          </p:nvPr>
        </p:nvSpPr>
        <p:spPr/>
        <p:txBody>
          <a:bodyPr/>
          <a:lstStyle/>
          <a:p>
            <a:endParaRPr lang="es-CR"/>
          </a:p>
        </p:txBody>
      </p:sp>
      <p:sp>
        <p:nvSpPr>
          <p:cNvPr id="6" name="Slide Number Placeholder 5"/>
          <p:cNvSpPr>
            <a:spLocks noGrp="1"/>
          </p:cNvSpPr>
          <p:nvPr>
            <p:ph type="sldNum" sz="quarter" idx="12"/>
          </p:nvPr>
        </p:nvSpPr>
        <p:spPr/>
        <p:txBody>
          <a:bodyPr/>
          <a:lstStyle/>
          <a:p>
            <a:fld id="{230086A4-9A01-42DD-A8A7-BE6E04E72CE9}" type="slidenum">
              <a:rPr lang="es-CR" smtClean="0"/>
              <a:t>‹Nº›</a:t>
            </a:fld>
            <a:endParaRPr lang="es-CR"/>
          </a:p>
        </p:txBody>
      </p:sp>
    </p:spTree>
    <p:extLst>
      <p:ext uri="{BB962C8B-B14F-4D97-AF65-F5344CB8AC3E}">
        <p14:creationId xmlns:p14="http://schemas.microsoft.com/office/powerpoint/2010/main" val="21066649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9C3D6475-8AFB-46FA-8BA6-C66D48A85F34}" type="datetimeFigureOut">
              <a:rPr lang="es-CR" smtClean="0"/>
              <a:t>5/9/2022</a:t>
            </a:fld>
            <a:endParaRPr lang="es-CR"/>
          </a:p>
        </p:txBody>
      </p:sp>
      <p:sp>
        <p:nvSpPr>
          <p:cNvPr id="5" name="Footer Placeholder 4"/>
          <p:cNvSpPr>
            <a:spLocks noGrp="1"/>
          </p:cNvSpPr>
          <p:nvPr>
            <p:ph type="ftr" sz="quarter" idx="11"/>
          </p:nvPr>
        </p:nvSpPr>
        <p:spPr/>
        <p:txBody>
          <a:bodyPr/>
          <a:lstStyle/>
          <a:p>
            <a:endParaRPr lang="es-CR"/>
          </a:p>
        </p:txBody>
      </p:sp>
      <p:sp>
        <p:nvSpPr>
          <p:cNvPr id="6" name="Slide Number Placeholder 5"/>
          <p:cNvSpPr>
            <a:spLocks noGrp="1"/>
          </p:cNvSpPr>
          <p:nvPr>
            <p:ph type="sldNum" sz="quarter" idx="12"/>
          </p:nvPr>
        </p:nvSpPr>
        <p:spPr/>
        <p:txBody>
          <a:bodyPr/>
          <a:lstStyle/>
          <a:p>
            <a:fld id="{230086A4-9A01-42DD-A8A7-BE6E04E72CE9}" type="slidenum">
              <a:rPr lang="es-CR" smtClean="0"/>
              <a:t>‹Nº›</a:t>
            </a:fld>
            <a:endParaRPr lang="es-CR"/>
          </a:p>
        </p:txBody>
      </p:sp>
    </p:spTree>
    <p:extLst>
      <p:ext uri="{BB962C8B-B14F-4D97-AF65-F5344CB8AC3E}">
        <p14:creationId xmlns:p14="http://schemas.microsoft.com/office/powerpoint/2010/main" val="1626346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9C3D6475-8AFB-46FA-8BA6-C66D48A85F34}" type="datetimeFigureOut">
              <a:rPr lang="es-CR" smtClean="0"/>
              <a:t>5/9/2022</a:t>
            </a:fld>
            <a:endParaRPr lang="es-CR"/>
          </a:p>
        </p:txBody>
      </p:sp>
      <p:sp>
        <p:nvSpPr>
          <p:cNvPr id="5" name="Footer Placeholder 4"/>
          <p:cNvSpPr>
            <a:spLocks noGrp="1"/>
          </p:cNvSpPr>
          <p:nvPr>
            <p:ph type="ftr" sz="quarter" idx="11"/>
          </p:nvPr>
        </p:nvSpPr>
        <p:spPr/>
        <p:txBody>
          <a:bodyPr/>
          <a:lstStyle/>
          <a:p>
            <a:endParaRPr lang="es-CR"/>
          </a:p>
        </p:txBody>
      </p:sp>
      <p:sp>
        <p:nvSpPr>
          <p:cNvPr id="6" name="Slide Number Placeholder 5"/>
          <p:cNvSpPr>
            <a:spLocks noGrp="1"/>
          </p:cNvSpPr>
          <p:nvPr>
            <p:ph type="sldNum" sz="quarter" idx="12"/>
          </p:nvPr>
        </p:nvSpPr>
        <p:spPr/>
        <p:txBody>
          <a:bodyPr/>
          <a:lstStyle/>
          <a:p>
            <a:fld id="{230086A4-9A01-42DD-A8A7-BE6E04E72CE9}" type="slidenum">
              <a:rPr lang="es-CR" smtClean="0"/>
              <a:t>‹Nº›</a:t>
            </a:fld>
            <a:endParaRPr lang="es-CR"/>
          </a:p>
        </p:txBody>
      </p:sp>
    </p:spTree>
    <p:extLst>
      <p:ext uri="{BB962C8B-B14F-4D97-AF65-F5344CB8AC3E}">
        <p14:creationId xmlns:p14="http://schemas.microsoft.com/office/powerpoint/2010/main" val="13038090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9C3D6475-8AFB-46FA-8BA6-C66D48A85F34}" type="datetimeFigureOut">
              <a:rPr lang="es-CR" smtClean="0"/>
              <a:t>5/9/2022</a:t>
            </a:fld>
            <a:endParaRPr lang="es-CR"/>
          </a:p>
        </p:txBody>
      </p:sp>
      <p:sp>
        <p:nvSpPr>
          <p:cNvPr id="5" name="Footer Placeholder 4"/>
          <p:cNvSpPr>
            <a:spLocks noGrp="1"/>
          </p:cNvSpPr>
          <p:nvPr>
            <p:ph type="ftr" sz="quarter" idx="11"/>
          </p:nvPr>
        </p:nvSpPr>
        <p:spPr/>
        <p:txBody>
          <a:bodyPr/>
          <a:lstStyle/>
          <a:p>
            <a:endParaRPr lang="es-CR"/>
          </a:p>
        </p:txBody>
      </p:sp>
      <p:sp>
        <p:nvSpPr>
          <p:cNvPr id="6" name="Slide Number Placeholder 5"/>
          <p:cNvSpPr>
            <a:spLocks noGrp="1"/>
          </p:cNvSpPr>
          <p:nvPr>
            <p:ph type="sldNum" sz="quarter" idx="12"/>
          </p:nvPr>
        </p:nvSpPr>
        <p:spPr/>
        <p:txBody>
          <a:bodyPr/>
          <a:lstStyle/>
          <a:p>
            <a:fld id="{230086A4-9A01-42DD-A8A7-BE6E04E72CE9}" type="slidenum">
              <a:rPr lang="es-CR" smtClean="0"/>
              <a:t>‹Nº›</a:t>
            </a:fld>
            <a:endParaRPr lang="es-CR"/>
          </a:p>
        </p:txBody>
      </p:sp>
    </p:spTree>
    <p:extLst>
      <p:ext uri="{BB962C8B-B14F-4D97-AF65-F5344CB8AC3E}">
        <p14:creationId xmlns:p14="http://schemas.microsoft.com/office/powerpoint/2010/main" val="27606357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9C3D6475-8AFB-46FA-8BA6-C66D48A85F34}" type="datetimeFigureOut">
              <a:rPr lang="es-CR" smtClean="0"/>
              <a:t>5/9/2022</a:t>
            </a:fld>
            <a:endParaRPr lang="es-CR"/>
          </a:p>
        </p:txBody>
      </p:sp>
      <p:sp>
        <p:nvSpPr>
          <p:cNvPr id="6" name="Footer Placeholder 5"/>
          <p:cNvSpPr>
            <a:spLocks noGrp="1"/>
          </p:cNvSpPr>
          <p:nvPr>
            <p:ph type="ftr" sz="quarter" idx="11"/>
          </p:nvPr>
        </p:nvSpPr>
        <p:spPr/>
        <p:txBody>
          <a:bodyPr/>
          <a:lstStyle/>
          <a:p>
            <a:endParaRPr lang="es-CR"/>
          </a:p>
        </p:txBody>
      </p:sp>
      <p:sp>
        <p:nvSpPr>
          <p:cNvPr id="7" name="Slide Number Placeholder 6"/>
          <p:cNvSpPr>
            <a:spLocks noGrp="1"/>
          </p:cNvSpPr>
          <p:nvPr>
            <p:ph type="sldNum" sz="quarter" idx="12"/>
          </p:nvPr>
        </p:nvSpPr>
        <p:spPr/>
        <p:txBody>
          <a:bodyPr/>
          <a:lstStyle/>
          <a:p>
            <a:fld id="{230086A4-9A01-42DD-A8A7-BE6E04E72CE9}" type="slidenum">
              <a:rPr lang="es-CR" smtClean="0"/>
              <a:t>‹Nº›</a:t>
            </a:fld>
            <a:endParaRPr lang="es-CR"/>
          </a:p>
        </p:txBody>
      </p:sp>
    </p:spTree>
    <p:extLst>
      <p:ext uri="{BB962C8B-B14F-4D97-AF65-F5344CB8AC3E}">
        <p14:creationId xmlns:p14="http://schemas.microsoft.com/office/powerpoint/2010/main" val="20538525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9C3D6475-8AFB-46FA-8BA6-C66D48A85F34}" type="datetimeFigureOut">
              <a:rPr lang="es-CR" smtClean="0"/>
              <a:t>5/9/2022</a:t>
            </a:fld>
            <a:endParaRPr lang="es-CR"/>
          </a:p>
        </p:txBody>
      </p:sp>
      <p:sp>
        <p:nvSpPr>
          <p:cNvPr id="8" name="Footer Placeholder 7"/>
          <p:cNvSpPr>
            <a:spLocks noGrp="1"/>
          </p:cNvSpPr>
          <p:nvPr>
            <p:ph type="ftr" sz="quarter" idx="11"/>
          </p:nvPr>
        </p:nvSpPr>
        <p:spPr/>
        <p:txBody>
          <a:bodyPr/>
          <a:lstStyle/>
          <a:p>
            <a:endParaRPr lang="es-CR"/>
          </a:p>
        </p:txBody>
      </p:sp>
      <p:sp>
        <p:nvSpPr>
          <p:cNvPr id="9" name="Slide Number Placeholder 8"/>
          <p:cNvSpPr>
            <a:spLocks noGrp="1"/>
          </p:cNvSpPr>
          <p:nvPr>
            <p:ph type="sldNum" sz="quarter" idx="12"/>
          </p:nvPr>
        </p:nvSpPr>
        <p:spPr/>
        <p:txBody>
          <a:bodyPr/>
          <a:lstStyle/>
          <a:p>
            <a:fld id="{230086A4-9A01-42DD-A8A7-BE6E04E72CE9}" type="slidenum">
              <a:rPr lang="es-CR" smtClean="0"/>
              <a:t>‹Nº›</a:t>
            </a:fld>
            <a:endParaRPr lang="es-CR"/>
          </a:p>
        </p:txBody>
      </p:sp>
    </p:spTree>
    <p:extLst>
      <p:ext uri="{BB962C8B-B14F-4D97-AF65-F5344CB8AC3E}">
        <p14:creationId xmlns:p14="http://schemas.microsoft.com/office/powerpoint/2010/main" val="8087451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9C3D6475-8AFB-46FA-8BA6-C66D48A85F34}" type="datetimeFigureOut">
              <a:rPr lang="es-CR" smtClean="0"/>
              <a:t>5/9/2022</a:t>
            </a:fld>
            <a:endParaRPr lang="es-CR"/>
          </a:p>
        </p:txBody>
      </p:sp>
      <p:sp>
        <p:nvSpPr>
          <p:cNvPr id="4" name="Footer Placeholder 3"/>
          <p:cNvSpPr>
            <a:spLocks noGrp="1"/>
          </p:cNvSpPr>
          <p:nvPr>
            <p:ph type="ftr" sz="quarter" idx="11"/>
          </p:nvPr>
        </p:nvSpPr>
        <p:spPr/>
        <p:txBody>
          <a:bodyPr/>
          <a:lstStyle/>
          <a:p>
            <a:endParaRPr lang="es-CR"/>
          </a:p>
        </p:txBody>
      </p:sp>
      <p:sp>
        <p:nvSpPr>
          <p:cNvPr id="5" name="Slide Number Placeholder 4"/>
          <p:cNvSpPr>
            <a:spLocks noGrp="1"/>
          </p:cNvSpPr>
          <p:nvPr>
            <p:ph type="sldNum" sz="quarter" idx="12"/>
          </p:nvPr>
        </p:nvSpPr>
        <p:spPr/>
        <p:txBody>
          <a:bodyPr/>
          <a:lstStyle/>
          <a:p>
            <a:fld id="{230086A4-9A01-42DD-A8A7-BE6E04E72CE9}" type="slidenum">
              <a:rPr lang="es-CR" smtClean="0"/>
              <a:t>‹Nº›</a:t>
            </a:fld>
            <a:endParaRPr lang="es-CR"/>
          </a:p>
        </p:txBody>
      </p:sp>
    </p:spTree>
    <p:extLst>
      <p:ext uri="{BB962C8B-B14F-4D97-AF65-F5344CB8AC3E}">
        <p14:creationId xmlns:p14="http://schemas.microsoft.com/office/powerpoint/2010/main" val="18849006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3D6475-8AFB-46FA-8BA6-C66D48A85F34}" type="datetimeFigureOut">
              <a:rPr lang="es-CR" smtClean="0"/>
              <a:t>5/9/2022</a:t>
            </a:fld>
            <a:endParaRPr lang="es-CR"/>
          </a:p>
        </p:txBody>
      </p:sp>
      <p:sp>
        <p:nvSpPr>
          <p:cNvPr id="3" name="Footer Placeholder 2"/>
          <p:cNvSpPr>
            <a:spLocks noGrp="1"/>
          </p:cNvSpPr>
          <p:nvPr>
            <p:ph type="ftr" sz="quarter" idx="11"/>
          </p:nvPr>
        </p:nvSpPr>
        <p:spPr/>
        <p:txBody>
          <a:bodyPr/>
          <a:lstStyle/>
          <a:p>
            <a:endParaRPr lang="es-CR"/>
          </a:p>
        </p:txBody>
      </p:sp>
      <p:sp>
        <p:nvSpPr>
          <p:cNvPr id="4" name="Slide Number Placeholder 3"/>
          <p:cNvSpPr>
            <a:spLocks noGrp="1"/>
          </p:cNvSpPr>
          <p:nvPr>
            <p:ph type="sldNum" sz="quarter" idx="12"/>
          </p:nvPr>
        </p:nvSpPr>
        <p:spPr/>
        <p:txBody>
          <a:bodyPr/>
          <a:lstStyle/>
          <a:p>
            <a:fld id="{230086A4-9A01-42DD-A8A7-BE6E04E72CE9}" type="slidenum">
              <a:rPr lang="es-CR" smtClean="0"/>
              <a:t>‹Nº›</a:t>
            </a:fld>
            <a:endParaRPr lang="es-CR"/>
          </a:p>
        </p:txBody>
      </p:sp>
    </p:spTree>
    <p:extLst>
      <p:ext uri="{BB962C8B-B14F-4D97-AF65-F5344CB8AC3E}">
        <p14:creationId xmlns:p14="http://schemas.microsoft.com/office/powerpoint/2010/main" val="2437542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9C3D6475-8AFB-46FA-8BA6-C66D48A85F34}" type="datetimeFigureOut">
              <a:rPr lang="es-CR" smtClean="0"/>
              <a:t>5/9/2022</a:t>
            </a:fld>
            <a:endParaRPr lang="es-CR"/>
          </a:p>
        </p:txBody>
      </p:sp>
      <p:sp>
        <p:nvSpPr>
          <p:cNvPr id="6" name="Footer Placeholder 5"/>
          <p:cNvSpPr>
            <a:spLocks noGrp="1"/>
          </p:cNvSpPr>
          <p:nvPr>
            <p:ph type="ftr" sz="quarter" idx="11"/>
          </p:nvPr>
        </p:nvSpPr>
        <p:spPr/>
        <p:txBody>
          <a:bodyPr/>
          <a:lstStyle/>
          <a:p>
            <a:endParaRPr lang="es-CR"/>
          </a:p>
        </p:txBody>
      </p:sp>
      <p:sp>
        <p:nvSpPr>
          <p:cNvPr id="7" name="Slide Number Placeholder 6"/>
          <p:cNvSpPr>
            <a:spLocks noGrp="1"/>
          </p:cNvSpPr>
          <p:nvPr>
            <p:ph type="sldNum" sz="quarter" idx="12"/>
          </p:nvPr>
        </p:nvSpPr>
        <p:spPr/>
        <p:txBody>
          <a:bodyPr/>
          <a:lstStyle/>
          <a:p>
            <a:fld id="{230086A4-9A01-42DD-A8A7-BE6E04E72CE9}" type="slidenum">
              <a:rPr lang="es-CR" smtClean="0"/>
              <a:t>‹Nº›</a:t>
            </a:fld>
            <a:endParaRPr lang="es-CR"/>
          </a:p>
        </p:txBody>
      </p:sp>
    </p:spTree>
    <p:extLst>
      <p:ext uri="{BB962C8B-B14F-4D97-AF65-F5344CB8AC3E}">
        <p14:creationId xmlns:p14="http://schemas.microsoft.com/office/powerpoint/2010/main" val="8076915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9C3D6475-8AFB-46FA-8BA6-C66D48A85F34}" type="datetimeFigureOut">
              <a:rPr lang="es-CR" smtClean="0"/>
              <a:t>5/9/2022</a:t>
            </a:fld>
            <a:endParaRPr lang="es-CR"/>
          </a:p>
        </p:txBody>
      </p:sp>
      <p:sp>
        <p:nvSpPr>
          <p:cNvPr id="6" name="Footer Placeholder 5"/>
          <p:cNvSpPr>
            <a:spLocks noGrp="1"/>
          </p:cNvSpPr>
          <p:nvPr>
            <p:ph type="ftr" sz="quarter" idx="11"/>
          </p:nvPr>
        </p:nvSpPr>
        <p:spPr/>
        <p:txBody>
          <a:bodyPr/>
          <a:lstStyle/>
          <a:p>
            <a:endParaRPr lang="es-CR"/>
          </a:p>
        </p:txBody>
      </p:sp>
      <p:sp>
        <p:nvSpPr>
          <p:cNvPr id="7" name="Slide Number Placeholder 6"/>
          <p:cNvSpPr>
            <a:spLocks noGrp="1"/>
          </p:cNvSpPr>
          <p:nvPr>
            <p:ph type="sldNum" sz="quarter" idx="12"/>
          </p:nvPr>
        </p:nvSpPr>
        <p:spPr/>
        <p:txBody>
          <a:bodyPr/>
          <a:lstStyle/>
          <a:p>
            <a:fld id="{230086A4-9A01-42DD-A8A7-BE6E04E72CE9}" type="slidenum">
              <a:rPr lang="es-CR" smtClean="0"/>
              <a:t>‹Nº›</a:t>
            </a:fld>
            <a:endParaRPr lang="es-CR"/>
          </a:p>
        </p:txBody>
      </p:sp>
    </p:spTree>
    <p:extLst>
      <p:ext uri="{BB962C8B-B14F-4D97-AF65-F5344CB8AC3E}">
        <p14:creationId xmlns:p14="http://schemas.microsoft.com/office/powerpoint/2010/main" val="38556192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C3D6475-8AFB-46FA-8BA6-C66D48A85F34}" type="datetimeFigureOut">
              <a:rPr lang="es-CR" smtClean="0"/>
              <a:t>5/9/2022</a:t>
            </a:fld>
            <a:endParaRPr lang="es-C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C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30086A4-9A01-42DD-A8A7-BE6E04E72CE9}" type="slidenum">
              <a:rPr lang="es-CR" smtClean="0"/>
              <a:t>‹Nº›</a:t>
            </a:fld>
            <a:endParaRPr lang="es-CR"/>
          </a:p>
        </p:txBody>
      </p:sp>
    </p:spTree>
    <p:extLst>
      <p:ext uri="{BB962C8B-B14F-4D97-AF65-F5344CB8AC3E}">
        <p14:creationId xmlns:p14="http://schemas.microsoft.com/office/powerpoint/2010/main" val="55257238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n-US" dirty="0" err="1"/>
              <a:t>Sistemas</a:t>
            </a:r>
            <a:r>
              <a:rPr lang="en-US" dirty="0"/>
              <a:t> </a:t>
            </a:r>
            <a:r>
              <a:rPr lang="en-US" dirty="0" err="1"/>
              <a:t>numéricos</a:t>
            </a:r>
            <a:endParaRPr lang="es-CR" dirty="0"/>
          </a:p>
        </p:txBody>
      </p:sp>
      <p:sp>
        <p:nvSpPr>
          <p:cNvPr id="3" name="Subtítulo 2"/>
          <p:cNvSpPr>
            <a:spLocks noGrp="1"/>
          </p:cNvSpPr>
          <p:nvPr>
            <p:ph type="subTitle" idx="1"/>
          </p:nvPr>
        </p:nvSpPr>
        <p:spPr/>
        <p:txBody>
          <a:bodyPr/>
          <a:lstStyle/>
          <a:p>
            <a:endParaRPr lang="es-CR"/>
          </a:p>
        </p:txBody>
      </p:sp>
    </p:spTree>
    <p:extLst>
      <p:ext uri="{BB962C8B-B14F-4D97-AF65-F5344CB8AC3E}">
        <p14:creationId xmlns:p14="http://schemas.microsoft.com/office/powerpoint/2010/main" val="16995841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smtClean="0"/>
              <a:t>Ejemplo </a:t>
            </a:r>
            <a:r>
              <a:rPr lang="es-ES" b="1" dirty="0" smtClean="0"/>
              <a:t>100110</a:t>
            </a:r>
            <a:endParaRPr lang="es-CR" dirty="0"/>
          </a:p>
        </p:txBody>
      </p:sp>
      <p:sp>
        <p:nvSpPr>
          <p:cNvPr id="6" name="Marcador de contenido 5"/>
          <p:cNvSpPr>
            <a:spLocks noGrp="1"/>
          </p:cNvSpPr>
          <p:nvPr>
            <p:ph idx="1"/>
          </p:nvPr>
        </p:nvSpPr>
        <p:spPr>
          <a:xfrm>
            <a:off x="838200" y="1825625"/>
            <a:ext cx="9531927" cy="4351338"/>
          </a:xfrm>
        </p:spPr>
        <p:txBody>
          <a:bodyPr>
            <a:normAutofit lnSpcReduction="10000"/>
          </a:bodyPr>
          <a:lstStyle/>
          <a:p>
            <a:r>
              <a:rPr lang="es-ES" b="1" dirty="0"/>
              <a:t>Paso 1</a:t>
            </a:r>
            <a:r>
              <a:rPr lang="es-ES" dirty="0"/>
              <a:t>: Escribe el número binario:</a:t>
            </a:r>
          </a:p>
          <a:p>
            <a:r>
              <a:rPr lang="es-ES" dirty="0"/>
              <a:t>(010011)</a:t>
            </a:r>
            <a:r>
              <a:rPr lang="es-ES" baseline="-25000" dirty="0"/>
              <a:t>2</a:t>
            </a:r>
            <a:endParaRPr lang="es-ES" dirty="0"/>
          </a:p>
          <a:p>
            <a:r>
              <a:rPr lang="es-ES" dirty="0"/>
              <a:t>Agrupar los dígitos en conjuntos de tres comenzados del LSB (derecha) añadiendo ceros a la izquierda del último dígito si no hay suficientes dígitos para hacer un conjunto de tres.</a:t>
            </a:r>
          </a:p>
          <a:p>
            <a:pPr lvl="1"/>
            <a:r>
              <a:rPr lang="es-ES" b="1" dirty="0"/>
              <a:t>010 011</a:t>
            </a:r>
          </a:p>
          <a:p>
            <a:r>
              <a:rPr lang="es-ES" b="1" dirty="0"/>
              <a:t>Paso 2</a:t>
            </a:r>
            <a:r>
              <a:rPr lang="es-ES" dirty="0"/>
              <a:t>: Utilice la tabla siguiente para convertir cada conjunto de tres en un dígito octal. En este caso,</a:t>
            </a:r>
          </a:p>
          <a:p>
            <a:pPr lvl="1"/>
            <a:r>
              <a:rPr lang="es-ES" b="1" dirty="0"/>
              <a:t>010=2, 011=3</a:t>
            </a:r>
            <a:r>
              <a:rPr lang="es-ES" b="1" dirty="0" smtClean="0"/>
              <a:t>.</a:t>
            </a:r>
          </a:p>
          <a:p>
            <a:pPr lvl="1"/>
            <a:endParaRPr lang="es-ES" b="1" dirty="0" smtClean="0"/>
          </a:p>
          <a:p>
            <a:pPr lvl="1"/>
            <a:endParaRPr lang="es-ES" b="1" dirty="0"/>
          </a:p>
          <a:p>
            <a:pPr lvl="1"/>
            <a:endParaRPr lang="es-ES" b="1" dirty="0"/>
          </a:p>
          <a:p>
            <a:r>
              <a:rPr lang="es-ES" dirty="0"/>
              <a:t>Así, el número 10011 En binario es equivalente a 23 tres en octal.</a:t>
            </a:r>
          </a:p>
          <a:p>
            <a:endParaRPr lang="es-CR" dirty="0"/>
          </a:p>
        </p:txBody>
      </p:sp>
      <p:pic>
        <p:nvPicPr>
          <p:cNvPr id="7" name="Imagen 6"/>
          <p:cNvPicPr>
            <a:picLocks noChangeAspect="1"/>
          </p:cNvPicPr>
          <p:nvPr/>
        </p:nvPicPr>
        <p:blipFill>
          <a:blip r:embed="rId3"/>
          <a:stretch>
            <a:fillRect/>
          </a:stretch>
        </p:blipFill>
        <p:spPr>
          <a:xfrm>
            <a:off x="3752850" y="4652962"/>
            <a:ext cx="4686300" cy="752475"/>
          </a:xfrm>
          <a:prstGeom prst="rect">
            <a:avLst/>
          </a:prstGeom>
        </p:spPr>
      </p:pic>
    </p:spTree>
    <p:extLst>
      <p:ext uri="{BB962C8B-B14F-4D97-AF65-F5344CB8AC3E}">
        <p14:creationId xmlns:p14="http://schemas.microsoft.com/office/powerpoint/2010/main" val="17661195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n-US" dirty="0" err="1"/>
              <a:t>Convertidor</a:t>
            </a:r>
            <a:r>
              <a:rPr lang="en-US" dirty="0"/>
              <a:t> </a:t>
            </a:r>
            <a:r>
              <a:rPr lang="en-US" dirty="0" err="1"/>
              <a:t>Binario</a:t>
            </a:r>
            <a:r>
              <a:rPr lang="en-US" dirty="0"/>
              <a:t> a </a:t>
            </a:r>
            <a:r>
              <a:rPr lang="en-US" b="1" dirty="0" smtClean="0"/>
              <a:t>Hexadecimal</a:t>
            </a:r>
            <a:r>
              <a:rPr lang="en-US" dirty="0" smtClean="0"/>
              <a:t/>
            </a:r>
            <a:br>
              <a:rPr lang="en-US" dirty="0" smtClean="0"/>
            </a:br>
            <a:endParaRPr lang="es-CR" dirty="0"/>
          </a:p>
        </p:txBody>
      </p:sp>
      <p:sp>
        <p:nvSpPr>
          <p:cNvPr id="3" name="Marcador de contenido 2"/>
          <p:cNvSpPr>
            <a:spLocks noGrp="1"/>
          </p:cNvSpPr>
          <p:nvPr>
            <p:ph idx="1"/>
          </p:nvPr>
        </p:nvSpPr>
        <p:spPr/>
        <p:txBody>
          <a:bodyPr>
            <a:normAutofit/>
          </a:bodyPr>
          <a:lstStyle/>
          <a:p>
            <a:r>
              <a:rPr lang="es-ES" b="1" dirty="0"/>
              <a:t>Paso 1</a:t>
            </a:r>
            <a:r>
              <a:rPr lang="es-ES" dirty="0"/>
              <a:t>: Escribe el número binario:</a:t>
            </a:r>
          </a:p>
          <a:p>
            <a:pPr lvl="1"/>
            <a:r>
              <a:rPr lang="es-ES" b="1" dirty="0"/>
              <a:t>00010011</a:t>
            </a:r>
          </a:p>
          <a:p>
            <a:r>
              <a:rPr lang="es-ES" b="1" dirty="0"/>
              <a:t>Paso 2</a:t>
            </a:r>
            <a:r>
              <a:rPr lang="es-ES" dirty="0"/>
              <a:t>: Agrupar los dígitos en conjuntos de cuatro iniciados del LSB (derecha). Añadir ceros a la izquierda del último dígito si no hay suficientes dígitos para hacer un conjunto de cuatro:</a:t>
            </a:r>
          </a:p>
          <a:p>
            <a:pPr lvl="1"/>
            <a:r>
              <a:rPr lang="es-ES" b="1" dirty="0"/>
              <a:t>0001</a:t>
            </a:r>
            <a:r>
              <a:rPr lang="es-ES" dirty="0"/>
              <a:t> </a:t>
            </a:r>
            <a:r>
              <a:rPr lang="es-ES" b="1" dirty="0" smtClean="0"/>
              <a:t>0011</a:t>
            </a:r>
          </a:p>
          <a:p>
            <a:r>
              <a:rPr lang="es-ES" b="1" dirty="0"/>
              <a:t>Paso 3</a:t>
            </a:r>
            <a:r>
              <a:rPr lang="es-ES" dirty="0"/>
              <a:t>: Utilice la tabla siguiente para convertir cada conjunto de tres en un dígito hexadecimal:</a:t>
            </a:r>
            <a:endParaRPr lang="es-ES" b="1" dirty="0"/>
          </a:p>
          <a:p>
            <a:pPr lvl="1"/>
            <a:r>
              <a:rPr lang="en-US" b="1" dirty="0"/>
              <a:t>0001 = 1, 0011 = </a:t>
            </a:r>
            <a:r>
              <a:rPr lang="en-US" b="1" dirty="0" smtClean="0"/>
              <a:t>3</a:t>
            </a:r>
            <a:r>
              <a:rPr lang="en-US" dirty="0" smtClean="0"/>
              <a:t/>
            </a:r>
            <a:br>
              <a:rPr lang="en-US" dirty="0" smtClean="0"/>
            </a:br>
            <a:endParaRPr lang="es-CR" dirty="0"/>
          </a:p>
        </p:txBody>
      </p:sp>
      <p:pic>
        <p:nvPicPr>
          <p:cNvPr id="5" name="Imagen 4"/>
          <p:cNvPicPr>
            <a:picLocks noChangeAspect="1"/>
          </p:cNvPicPr>
          <p:nvPr/>
        </p:nvPicPr>
        <p:blipFill>
          <a:blip r:embed="rId2"/>
          <a:stretch>
            <a:fillRect/>
          </a:stretch>
        </p:blipFill>
        <p:spPr>
          <a:xfrm>
            <a:off x="6705600" y="5203507"/>
            <a:ext cx="4648200" cy="1266825"/>
          </a:xfrm>
          <a:prstGeom prst="rect">
            <a:avLst/>
          </a:prstGeom>
        </p:spPr>
      </p:pic>
    </p:spTree>
    <p:extLst>
      <p:ext uri="{BB962C8B-B14F-4D97-AF65-F5344CB8AC3E}">
        <p14:creationId xmlns:p14="http://schemas.microsoft.com/office/powerpoint/2010/main" val="17409946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a:t>Representación de números en un sistema </a:t>
            </a:r>
            <a:r>
              <a:rPr lang="es-ES" dirty="0" smtClean="0"/>
              <a:t>posicional</a:t>
            </a:r>
            <a:br>
              <a:rPr lang="es-ES" dirty="0" smtClean="0"/>
            </a:br>
            <a:endParaRPr lang="es-CR" dirty="0"/>
          </a:p>
        </p:txBody>
      </p:sp>
      <p:sp>
        <p:nvSpPr>
          <p:cNvPr id="3" name="Marcador de contenido 2"/>
          <p:cNvSpPr>
            <a:spLocks noGrp="1"/>
          </p:cNvSpPr>
          <p:nvPr>
            <p:ph idx="1"/>
          </p:nvPr>
        </p:nvSpPr>
        <p:spPr/>
        <p:txBody>
          <a:bodyPr/>
          <a:lstStyle/>
          <a:p>
            <a:r>
              <a:rPr lang="es-ES" dirty="0"/>
              <a:t>Sistema de numeración posicional. Los sistemas de numeración son posicionales cuando el valor del cada dígito del número depende de la posición en la que se encuentra</a:t>
            </a:r>
            <a:r>
              <a:rPr lang="es-ES" dirty="0" smtClean="0"/>
              <a:t>.</a:t>
            </a:r>
          </a:p>
          <a:p>
            <a:pPr lvl="1"/>
            <a:r>
              <a:rPr lang="es-ES" dirty="0" smtClean="0"/>
              <a:t>Binario</a:t>
            </a:r>
            <a:r>
              <a:rPr lang="es-ES" dirty="0"/>
              <a:t>: 0 y 1</a:t>
            </a:r>
            <a:r>
              <a:rPr lang="es-ES" dirty="0" smtClean="0"/>
              <a:t>.</a:t>
            </a:r>
          </a:p>
          <a:p>
            <a:pPr lvl="1"/>
            <a:r>
              <a:rPr lang="es-ES" dirty="0" smtClean="0"/>
              <a:t>Octal</a:t>
            </a:r>
            <a:r>
              <a:rPr lang="es-ES" dirty="0"/>
              <a:t>: 0, 1, 2, 3, 4, 5, 6 y 7.</a:t>
            </a:r>
          </a:p>
          <a:p>
            <a:pPr lvl="1"/>
            <a:r>
              <a:rPr lang="es-ES" dirty="0"/>
              <a:t>Hexadecimal: 0, 1, 2, 3, 4, 5, 6, 7, 8, 9, A, B, C, D, E y F.</a:t>
            </a:r>
          </a:p>
          <a:p>
            <a:pPr lvl="1"/>
            <a:endParaRPr lang="es-CR" dirty="0"/>
          </a:p>
        </p:txBody>
      </p:sp>
    </p:spTree>
    <p:extLst>
      <p:ext uri="{BB962C8B-B14F-4D97-AF65-F5344CB8AC3E}">
        <p14:creationId xmlns:p14="http://schemas.microsoft.com/office/powerpoint/2010/main" val="9322780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lvl="0"/>
            <a:r>
              <a:rPr lang="es-ES" dirty="0"/>
              <a:t>Sistema binario, octal y hexadecimal.  </a:t>
            </a:r>
            <a:r>
              <a:rPr lang="en-US" dirty="0"/>
              <a:t/>
            </a:r>
            <a:br>
              <a:rPr lang="en-US" dirty="0"/>
            </a:br>
            <a:endParaRPr lang="es-CR" dirty="0"/>
          </a:p>
        </p:txBody>
      </p:sp>
      <p:sp>
        <p:nvSpPr>
          <p:cNvPr id="3" name="Marcador de contenido 2"/>
          <p:cNvSpPr>
            <a:spLocks noGrp="1"/>
          </p:cNvSpPr>
          <p:nvPr>
            <p:ph idx="1"/>
          </p:nvPr>
        </p:nvSpPr>
        <p:spPr/>
        <p:txBody>
          <a:bodyPr/>
          <a:lstStyle/>
          <a:p>
            <a:r>
              <a:rPr lang="es-ES" b="1" dirty="0"/>
              <a:t>La base del sistema</a:t>
            </a:r>
            <a:r>
              <a:rPr lang="es-ES" dirty="0"/>
              <a:t>, que se define como un convenio de agrupación de sus unidades. Por ejemplo, la base 10 o decimal agrupa diez unidades, mientras que la binaria únicamente agrupa dos.</a:t>
            </a:r>
            <a:r>
              <a:rPr lang="es-ES" dirty="0" smtClean="0"/>
              <a:t/>
            </a:r>
            <a:br>
              <a:rPr lang="es-ES" dirty="0" smtClean="0"/>
            </a:br>
            <a:r>
              <a:rPr lang="es-ES" b="1" dirty="0"/>
              <a:t>Los numerales del sistema</a:t>
            </a:r>
            <a:r>
              <a:rPr lang="es-ES" dirty="0"/>
              <a:t>, o cifras elementales que se utilizan, según la base. En el sistema decimal, se usan los numerales 0, 1, 2, 3, 4, 5, 6, 7, 8 y 9. En cambio, en el sistema binario tan sólo se emplean el 0 y el 1.</a:t>
            </a:r>
            <a:r>
              <a:rPr lang="es-ES" dirty="0" smtClean="0"/>
              <a:t/>
            </a:r>
            <a:br>
              <a:rPr lang="es-ES" dirty="0" smtClean="0"/>
            </a:br>
            <a:r>
              <a:rPr lang="es-ES" b="1" dirty="0"/>
              <a:t>Las normas de combinación</a:t>
            </a:r>
            <a:r>
              <a:rPr lang="es-ES" dirty="0"/>
              <a:t> de los numerales para formar los números. Según ello, a cada cifra se le asocian dos propiedades: su valor absoluto intrínseco y su valor posicional o relativo, que depende de la posición que ocupa en la cantidad numérica.</a:t>
            </a:r>
            <a:endParaRPr lang="es-CR" dirty="0"/>
          </a:p>
        </p:txBody>
      </p:sp>
    </p:spTree>
    <p:extLst>
      <p:ext uri="{BB962C8B-B14F-4D97-AF65-F5344CB8AC3E}">
        <p14:creationId xmlns:p14="http://schemas.microsoft.com/office/powerpoint/2010/main" val="22327733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n-US" b="1" dirty="0"/>
              <a:t>Sistema decimal</a:t>
            </a:r>
            <a:br>
              <a:rPr lang="en-US" b="1" dirty="0"/>
            </a:br>
            <a:r>
              <a:rPr lang="en-US" dirty="0" smtClean="0"/>
              <a:t/>
            </a:r>
            <a:br>
              <a:rPr lang="en-US" dirty="0" smtClean="0"/>
            </a:br>
            <a:endParaRPr lang="es-CR" dirty="0"/>
          </a:p>
        </p:txBody>
      </p:sp>
      <p:sp>
        <p:nvSpPr>
          <p:cNvPr id="3" name="Marcador de contenido 2"/>
          <p:cNvSpPr>
            <a:spLocks noGrp="1"/>
          </p:cNvSpPr>
          <p:nvPr>
            <p:ph idx="1"/>
          </p:nvPr>
        </p:nvSpPr>
        <p:spPr>
          <a:xfrm>
            <a:off x="838200" y="1028700"/>
            <a:ext cx="10515600" cy="5148263"/>
          </a:xfrm>
        </p:spPr>
        <p:txBody>
          <a:bodyPr>
            <a:normAutofit/>
          </a:bodyPr>
          <a:lstStyle/>
          <a:p>
            <a:pPr algn="just"/>
            <a:r>
              <a:rPr lang="es-ES" dirty="0"/>
              <a:t>Es un sistema de numeración posicional en el que las cantidades son representadas mediante la base aritmética del número diez.</a:t>
            </a:r>
          </a:p>
          <a:p>
            <a:pPr algn="just"/>
            <a:r>
              <a:rPr lang="es-ES" dirty="0"/>
              <a:t>Al ser la base el número diez, tendremos la capacidad de construir todas las cifras mediante diez números que son los que conocemos todos. </a:t>
            </a:r>
            <a:r>
              <a:rPr lang="es-ES" b="1" dirty="0"/>
              <a:t>0, 1,2 3, 4, 5, 6, 7, 8 y 9</a:t>
            </a:r>
            <a:r>
              <a:rPr lang="es-ES" dirty="0"/>
              <a:t>. Estos números se utilizarán para representar la posición de las potencias de 10 en la formación de cualquier número.</a:t>
            </a:r>
          </a:p>
          <a:p>
            <a:pPr algn="just"/>
            <a:r>
              <a:rPr lang="es-ES" dirty="0"/>
              <a:t>Entonces, podríamos representar un número de la siguiente forma en este sistema de numeración:</a:t>
            </a:r>
          </a:p>
          <a:p>
            <a:pPr algn="just"/>
            <a:r>
              <a:rPr lang="es-ES" dirty="0"/>
              <a:t>Vemos que un número decimal es la suma de cada valor por la base 10 elevada a la posición-1 que ocupa cada término. </a:t>
            </a:r>
            <a:r>
              <a:rPr lang="es-ES" b="1" dirty="0"/>
              <a:t>Esto luego lo vamos a tener muy presente para las conversiones en los demás sistemas de numeración.</a:t>
            </a:r>
            <a:endParaRPr lang="es-ES" dirty="0"/>
          </a:p>
          <a:p>
            <a:pPr marL="0" indent="0">
              <a:buNone/>
            </a:pPr>
            <a:endParaRPr lang="en-US" b="1" dirty="0"/>
          </a:p>
        </p:txBody>
      </p:sp>
    </p:spTree>
    <p:extLst>
      <p:ext uri="{BB962C8B-B14F-4D97-AF65-F5344CB8AC3E}">
        <p14:creationId xmlns:p14="http://schemas.microsoft.com/office/powerpoint/2010/main" val="18407973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n-US" b="1" dirty="0"/>
              <a:t>Sistema </a:t>
            </a:r>
            <a:r>
              <a:rPr lang="en-US" b="1" dirty="0" err="1"/>
              <a:t>Binario</a:t>
            </a:r>
            <a:r>
              <a:rPr lang="en-US" b="1" dirty="0"/>
              <a:t/>
            </a:r>
            <a:br>
              <a:rPr lang="en-US" b="1" dirty="0"/>
            </a:br>
            <a:r>
              <a:rPr lang="en-US" dirty="0" smtClean="0"/>
              <a:t/>
            </a:r>
            <a:br>
              <a:rPr lang="en-US" dirty="0" smtClean="0"/>
            </a:br>
            <a:endParaRPr lang="es-CR" dirty="0"/>
          </a:p>
        </p:txBody>
      </p:sp>
      <p:sp>
        <p:nvSpPr>
          <p:cNvPr id="3" name="Marcador de contenido 2"/>
          <p:cNvSpPr>
            <a:spLocks noGrp="1"/>
          </p:cNvSpPr>
          <p:nvPr>
            <p:ph idx="1"/>
          </p:nvPr>
        </p:nvSpPr>
        <p:spPr/>
        <p:txBody>
          <a:bodyPr/>
          <a:lstStyle/>
          <a:p>
            <a:pPr algn="just"/>
            <a:r>
              <a:rPr lang="es-ES" dirty="0"/>
              <a:t>El sistema binario es un sistema de numeración en el que se utiliza la base aritmética 2. Este sistema es el utilizado por los ordenadores y sistemas digitales de forma interna para realizar absolutamente todos los procesos.</a:t>
            </a:r>
          </a:p>
          <a:p>
            <a:pPr algn="just"/>
            <a:r>
              <a:rPr lang="es-ES" dirty="0"/>
              <a:t>Este sistema de numeración solamente está representado por dos cifras, </a:t>
            </a:r>
            <a:r>
              <a:rPr lang="es-ES" b="1" dirty="0"/>
              <a:t>el 0 y el 1</a:t>
            </a:r>
            <a:r>
              <a:rPr lang="es-ES" dirty="0"/>
              <a:t>, es por esto que es de base 2 (dos cifras) Con ella se construirán todas las cadenas de valores.</a:t>
            </a:r>
          </a:p>
          <a:p>
            <a:endParaRPr lang="es-CR" dirty="0"/>
          </a:p>
        </p:txBody>
      </p:sp>
    </p:spTree>
    <p:extLst>
      <p:ext uri="{BB962C8B-B14F-4D97-AF65-F5344CB8AC3E}">
        <p14:creationId xmlns:p14="http://schemas.microsoft.com/office/powerpoint/2010/main" val="7203492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n-US" b="1" dirty="0"/>
              <a:t>Sistema Octal</a:t>
            </a:r>
            <a:br>
              <a:rPr lang="en-US" b="1" dirty="0"/>
            </a:br>
            <a:r>
              <a:rPr lang="en-US" dirty="0" smtClean="0"/>
              <a:t/>
            </a:r>
            <a:br>
              <a:rPr lang="en-US" dirty="0" smtClean="0"/>
            </a:br>
            <a:endParaRPr lang="es-CR" dirty="0"/>
          </a:p>
        </p:txBody>
      </p:sp>
      <p:sp>
        <p:nvSpPr>
          <p:cNvPr id="3" name="Marcador de contenido 2"/>
          <p:cNvSpPr>
            <a:spLocks noGrp="1"/>
          </p:cNvSpPr>
          <p:nvPr>
            <p:ph idx="1"/>
          </p:nvPr>
        </p:nvSpPr>
        <p:spPr/>
        <p:txBody>
          <a:bodyPr/>
          <a:lstStyle/>
          <a:p>
            <a:pPr algn="just"/>
            <a:r>
              <a:rPr lang="es-ES" dirty="0"/>
              <a:t>Como con las explicaciones anteriores, ya nos podremos imaginar de que va esto del sistema octal. El sistema Octal es el sistema de numeración en el que se utiliza la base aritmética 8, es decir, tendremos 8 dígitos diferentes para representar todos los números. Estos serán: </a:t>
            </a:r>
            <a:r>
              <a:rPr lang="es-ES" b="1" dirty="0"/>
              <a:t>0, 1, 2, 3, 4, 5, 6 y 7.</a:t>
            </a:r>
            <a:endParaRPr lang="es-CR" dirty="0"/>
          </a:p>
        </p:txBody>
      </p:sp>
    </p:spTree>
    <p:extLst>
      <p:ext uri="{BB962C8B-B14F-4D97-AF65-F5344CB8AC3E}">
        <p14:creationId xmlns:p14="http://schemas.microsoft.com/office/powerpoint/2010/main" val="11204464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n-US" b="1" dirty="0"/>
              <a:t>Sistema Hexadecimal</a:t>
            </a:r>
            <a:br>
              <a:rPr lang="en-US" b="1" dirty="0"/>
            </a:br>
            <a:r>
              <a:rPr lang="en-US" dirty="0" smtClean="0"/>
              <a:t/>
            </a:r>
            <a:br>
              <a:rPr lang="en-US" dirty="0" smtClean="0"/>
            </a:br>
            <a:endParaRPr lang="es-CR" dirty="0"/>
          </a:p>
        </p:txBody>
      </p:sp>
      <p:sp>
        <p:nvSpPr>
          <p:cNvPr id="3" name="Marcador de contenido 2"/>
          <p:cNvSpPr>
            <a:spLocks noGrp="1"/>
          </p:cNvSpPr>
          <p:nvPr>
            <p:ph idx="1"/>
          </p:nvPr>
        </p:nvSpPr>
        <p:spPr>
          <a:xfrm>
            <a:off x="838200" y="1101436"/>
            <a:ext cx="10515600" cy="5075527"/>
          </a:xfrm>
        </p:spPr>
        <p:txBody>
          <a:bodyPr>
            <a:normAutofit/>
          </a:bodyPr>
          <a:lstStyle/>
          <a:p>
            <a:pPr algn="just"/>
            <a:r>
              <a:rPr lang="es-ES" dirty="0"/>
              <a:t>Siguiendo las definiciones anteriores, el sistema de numeración decimal es un sistema de numeración posicional que tiene con base el número 16. En este punto nos preguntaremos, ¿cómo vamos a conseguir 16 números diferentes, si por ejemplo el 10 es la combinación de dos números distintos?</a:t>
            </a:r>
          </a:p>
          <a:p>
            <a:pPr algn="just"/>
            <a:r>
              <a:rPr lang="es-ES" dirty="0"/>
              <a:t>Pues muy sencillo, nos los inventamos, no nosotros, sino los que inventaron el sistema en cuestión. Los números que tendremos aquí serán: </a:t>
            </a:r>
            <a:r>
              <a:rPr lang="es-ES" b="1" dirty="0"/>
              <a:t>0, 1, 2, 3, 4, 5, 6, 7, 8, 9, A, B, C, D, E y F</a:t>
            </a:r>
            <a:r>
              <a:rPr lang="es-ES" dirty="0"/>
              <a:t>. esto hace un total de 16 términos diferentes. Si te has fijado alguna vez el código numérico de un color tiene este tipo de numeración, y es por esto que verás cómo el blanco por ejemplo se representa como el valor FFFFFF. Ya veremos luego que significa esto.</a:t>
            </a:r>
          </a:p>
          <a:p>
            <a:endParaRPr lang="es-CR" dirty="0"/>
          </a:p>
        </p:txBody>
      </p:sp>
    </p:spTree>
    <p:extLst>
      <p:ext uri="{BB962C8B-B14F-4D97-AF65-F5344CB8AC3E}">
        <p14:creationId xmlns:p14="http://schemas.microsoft.com/office/powerpoint/2010/main" val="15453886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a:t>Conversión</a:t>
            </a:r>
            <a:r>
              <a:rPr lang="en-US" dirty="0"/>
              <a:t> entre </a:t>
            </a:r>
            <a:r>
              <a:rPr lang="en-US" dirty="0" err="1"/>
              <a:t>sistemas</a:t>
            </a:r>
            <a:endParaRPr lang="es-CR" dirty="0"/>
          </a:p>
        </p:txBody>
      </p:sp>
      <p:sp>
        <p:nvSpPr>
          <p:cNvPr id="3" name="Marcador de contenido 2"/>
          <p:cNvSpPr>
            <a:spLocks noGrp="1"/>
          </p:cNvSpPr>
          <p:nvPr>
            <p:ph idx="1"/>
          </p:nvPr>
        </p:nvSpPr>
        <p:spPr/>
        <p:txBody>
          <a:bodyPr/>
          <a:lstStyle/>
          <a:p>
            <a:r>
              <a:rPr lang="es-ES" dirty="0"/>
              <a:t>Para pasar un número en sistema decimal o cualquiera de los otros sistemas citados, se calcula una serie de divisiones (entre la base) y el número en la nueva base (escrito de derecha a izquierda) es el último cociente obtenido seguido de todos los restos obtenidos.</a:t>
            </a:r>
          </a:p>
          <a:p>
            <a:r>
              <a:rPr lang="es-ES" b="1" dirty="0"/>
              <a:t>Ejemplo:</a:t>
            </a:r>
            <a:r>
              <a:rPr lang="es-ES" dirty="0"/>
              <a:t> el número en decimal 768 es el número 1400 en octal</a:t>
            </a:r>
            <a:r>
              <a:rPr lang="es-ES" dirty="0" smtClean="0"/>
              <a:t>.</a:t>
            </a:r>
            <a:br>
              <a:rPr lang="es-ES" dirty="0" smtClean="0"/>
            </a:br>
            <a:endParaRPr lang="es-CR" dirty="0"/>
          </a:p>
        </p:txBody>
      </p:sp>
      <p:pic>
        <p:nvPicPr>
          <p:cNvPr id="4" name="Imagen 3"/>
          <p:cNvPicPr>
            <a:picLocks noChangeAspect="1"/>
          </p:cNvPicPr>
          <p:nvPr/>
        </p:nvPicPr>
        <p:blipFill>
          <a:blip r:embed="rId3"/>
          <a:stretch>
            <a:fillRect/>
          </a:stretch>
        </p:blipFill>
        <p:spPr>
          <a:xfrm>
            <a:off x="8419064" y="4243388"/>
            <a:ext cx="2695575" cy="1933575"/>
          </a:xfrm>
          <a:prstGeom prst="rect">
            <a:avLst/>
          </a:prstGeom>
        </p:spPr>
      </p:pic>
    </p:spTree>
    <p:extLst>
      <p:ext uri="{BB962C8B-B14F-4D97-AF65-F5344CB8AC3E}">
        <p14:creationId xmlns:p14="http://schemas.microsoft.com/office/powerpoint/2010/main" val="19010806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n-US" b="1" dirty="0" err="1"/>
              <a:t>Convertir</a:t>
            </a:r>
            <a:r>
              <a:rPr lang="en-US" b="1" dirty="0"/>
              <a:t> </a:t>
            </a:r>
            <a:r>
              <a:rPr lang="en-US" b="1" dirty="0" err="1"/>
              <a:t>número</a:t>
            </a:r>
            <a:r>
              <a:rPr lang="en-US" b="1" dirty="0"/>
              <a:t> de </a:t>
            </a:r>
            <a:r>
              <a:rPr lang="en-US" b="1" dirty="0" err="1"/>
              <a:t>binario</a:t>
            </a:r>
            <a:r>
              <a:rPr lang="en-US" b="1" dirty="0"/>
              <a:t> a octal</a:t>
            </a:r>
            <a:br>
              <a:rPr lang="en-US" b="1" dirty="0"/>
            </a:br>
            <a:endParaRPr lang="es-CR" dirty="0"/>
          </a:p>
        </p:txBody>
      </p:sp>
      <p:sp>
        <p:nvSpPr>
          <p:cNvPr id="3" name="Marcador de contenido 2"/>
          <p:cNvSpPr>
            <a:spLocks noGrp="1"/>
          </p:cNvSpPr>
          <p:nvPr>
            <p:ph idx="1"/>
          </p:nvPr>
        </p:nvSpPr>
        <p:spPr/>
        <p:txBody>
          <a:bodyPr/>
          <a:lstStyle/>
          <a:p>
            <a:pPr algn="just"/>
            <a:r>
              <a:rPr lang="es-ES" dirty="0"/>
              <a:t>La conversión entre ambos sistemas de numeración es muy sencilla </a:t>
            </a:r>
            <a:r>
              <a:rPr lang="es-ES" b="1" dirty="0"/>
              <a:t>debido a que la base del sistema octal es la misma que en el sistema binario pero elevado a la potencia de 3, 2</a:t>
            </a:r>
            <a:r>
              <a:rPr lang="es-ES" b="1" baseline="30000" dirty="0"/>
              <a:t>3</a:t>
            </a:r>
            <a:r>
              <a:rPr lang="es-ES" b="1" dirty="0"/>
              <a:t>=8</a:t>
            </a:r>
            <a:r>
              <a:rPr lang="es-ES" dirty="0"/>
              <a:t>. Entonces, en base a esto, lo que vamos a </a:t>
            </a:r>
            <a:r>
              <a:rPr lang="es-ES" b="1" dirty="0"/>
              <a:t>hacer es agrupar los términos binarios en grupos de tres empezando desde la derecha hacia a izquierda</a:t>
            </a:r>
            <a:r>
              <a:rPr lang="es-ES" dirty="0"/>
              <a:t> y hacer directamente la conversión a un número decimal. Veamos el ejemplo con el número </a:t>
            </a:r>
            <a:r>
              <a:rPr lang="es-ES" b="1" dirty="0"/>
              <a:t>100110</a:t>
            </a:r>
            <a:endParaRPr lang="es-CR" dirty="0"/>
          </a:p>
        </p:txBody>
      </p:sp>
    </p:spTree>
    <p:extLst>
      <p:ext uri="{BB962C8B-B14F-4D97-AF65-F5344CB8AC3E}">
        <p14:creationId xmlns:p14="http://schemas.microsoft.com/office/powerpoint/2010/main" val="2274646274"/>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a">
  <a:themeElements>
    <a:clrScheme name="Facet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367</TotalTime>
  <Words>641</Words>
  <Application>Microsoft Office PowerPoint</Application>
  <PresentationFormat>Panorámica</PresentationFormat>
  <Paragraphs>49</Paragraphs>
  <Slides>11</Slides>
  <Notes>4</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11</vt:i4>
      </vt:variant>
    </vt:vector>
  </HeadingPairs>
  <TitlesOfParts>
    <vt:vector size="16" baseType="lpstr">
      <vt:lpstr>Arial</vt:lpstr>
      <vt:lpstr>Calibri</vt:lpstr>
      <vt:lpstr>Trebuchet MS</vt:lpstr>
      <vt:lpstr>Wingdings 3</vt:lpstr>
      <vt:lpstr>Faceta</vt:lpstr>
      <vt:lpstr>Sistemas numéricos</vt:lpstr>
      <vt:lpstr>Representación de números en un sistema posicional </vt:lpstr>
      <vt:lpstr>Sistema binario, octal y hexadecimal.   </vt:lpstr>
      <vt:lpstr>Sistema decimal  </vt:lpstr>
      <vt:lpstr>Sistema Binario  </vt:lpstr>
      <vt:lpstr>Sistema Octal  </vt:lpstr>
      <vt:lpstr>Sistema Hexadecimal  </vt:lpstr>
      <vt:lpstr>Conversión entre sistemas</vt:lpstr>
      <vt:lpstr>Convertir número de binario a octal </vt:lpstr>
      <vt:lpstr>Ejemplo 100110</vt:lpstr>
      <vt:lpstr>Convertidor Binario a Hexadecimal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Sistemas numéricos</dc:title>
  <dc:creator>John</dc:creator>
  <cp:lastModifiedBy>John</cp:lastModifiedBy>
  <cp:revision>9</cp:revision>
  <dcterms:created xsi:type="dcterms:W3CDTF">2022-09-05T21:24:50Z</dcterms:created>
  <dcterms:modified xsi:type="dcterms:W3CDTF">2022-09-06T03:32:40Z</dcterms:modified>
</cp:coreProperties>
</file>