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3" r:id="rId3"/>
    <p:sldId id="281" r:id="rId4"/>
    <p:sldId id="282" r:id="rId5"/>
    <p:sldId id="259" r:id="rId6"/>
    <p:sldId id="277" r:id="rId7"/>
    <p:sldId id="279" r:id="rId8"/>
    <p:sldId id="273" r:id="rId9"/>
    <p:sldId id="267" r:id="rId10"/>
    <p:sldId id="272" r:id="rId11"/>
    <p:sldId id="268" r:id="rId12"/>
    <p:sldId id="278" r:id="rId13"/>
    <p:sldId id="280" r:id="rId14"/>
    <p:sldId id="275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2160" autoAdjust="0"/>
  </p:normalViewPr>
  <p:slideViewPr>
    <p:cSldViewPr snapToGrid="0">
      <p:cViewPr varScale="1">
        <p:scale>
          <a:sx n="106" d="100"/>
          <a:sy n="106" d="100"/>
        </p:scale>
        <p:origin x="132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수집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algn="ctr" rtl="0"/>
          <a:endParaRPr lang="en-US"/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algn="ctr"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81C2CD8-7E8A-4682-8B5A-A510268B34AC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전처리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185AE54-EDEE-4D55-93F6-F7D354ED7C11}" type="parTrans" cxnId="{D95BF8C4-EEA0-4AAE-8693-AFAC7500B286}">
      <dgm:prSet/>
      <dgm:spPr/>
      <dgm:t>
        <a:bodyPr rtlCol="0"/>
        <a:lstStyle/>
        <a:p>
          <a:pPr algn="ctr" rtl="0"/>
          <a:endParaRPr lang="en-US"/>
        </a:p>
      </dgm:t>
    </dgm:pt>
    <dgm:pt modelId="{D7467A3A-2B78-4CDD-91C9-D96452997227}" type="sibTrans" cxnId="{D95BF8C4-EEA0-4AAE-8693-AFAC7500B286}">
      <dgm:prSet/>
      <dgm:spPr/>
      <dgm:t>
        <a:bodyPr rtlCol="0"/>
        <a:lstStyle/>
        <a:p>
          <a:pPr algn="ctr"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CF1FE966-0BB0-47ED-84B3-EC7AB055925F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데이터를 분석할 수 있는 형태로 정리 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FB956851-3BB2-4FF1-A9D6-4692FA0EFDCA}" type="parTrans" cxnId="{7A81218D-5146-40F9-9731-5BD21503537E}">
      <dgm:prSet/>
      <dgm:spPr/>
      <dgm:t>
        <a:bodyPr rtlCol="0"/>
        <a:lstStyle/>
        <a:p>
          <a:pPr algn="ctr" rtl="0"/>
          <a:endParaRPr lang="en-US"/>
        </a:p>
      </dgm:t>
    </dgm:pt>
    <dgm:pt modelId="{831C3CE2-0F23-433C-85CA-9D194AAC5E20}" type="sibTrans" cxnId="{7A81218D-5146-40F9-9731-5BD21503537E}">
      <dgm:prSet/>
      <dgm:spPr/>
      <dgm:t>
        <a:bodyPr rtlCol="0"/>
        <a:lstStyle/>
        <a:p>
          <a:pPr algn="ctr" rtl="0"/>
          <a:endParaRPr lang="en-US"/>
        </a:p>
      </dgm:t>
    </dgm:pt>
    <dgm:pt modelId="{DC2DF88C-35A0-4E30-A3E4-E002DC34F521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시각화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BB88C43-2261-4EC7-A70D-463964685938}" type="parTrans" cxnId="{63D5015B-3865-4A4B-AEB1-FBEF0DE71B9A}">
      <dgm:prSet/>
      <dgm:spPr/>
      <dgm:t>
        <a:bodyPr rtlCol="0"/>
        <a:lstStyle/>
        <a:p>
          <a:pPr algn="ctr" rtl="0"/>
          <a:endParaRPr lang="en-US"/>
        </a:p>
      </dgm:t>
    </dgm:pt>
    <dgm:pt modelId="{4DFC88DE-E0F0-4976-9B83-58EADA7CE300}" type="sibTrans" cxnId="{63D5015B-3865-4A4B-AEB1-FBEF0DE71B9A}">
      <dgm:prSet/>
      <dgm:spPr/>
      <dgm:t>
        <a:bodyPr rtlCol="0"/>
        <a:lstStyle/>
        <a:p>
          <a:pPr algn="ctr" rtl="0"/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F9FD532-8B13-446E-B6A3-59BDF574BCA8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분석 목적에 따른 효율적 시각화 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3A79FA23-5F3F-4F7D-B4AC-A9C282166E18}" type="parTrans" cxnId="{D998B319-C072-4BF0-B5CB-2075DB30B691}">
      <dgm:prSet/>
      <dgm:spPr/>
      <dgm:t>
        <a:bodyPr rtlCol="0"/>
        <a:lstStyle/>
        <a:p>
          <a:pPr algn="ctr" rtl="0"/>
          <a:endParaRPr lang="en-US"/>
        </a:p>
      </dgm:t>
    </dgm:pt>
    <dgm:pt modelId="{31B32A6E-6E91-4EAA-96F6-92A0035B120A}" type="sibTrans" cxnId="{D998B319-C072-4BF0-B5CB-2075DB30B691}">
      <dgm:prSet/>
      <dgm:spPr/>
      <dgm:t>
        <a:bodyPr rtlCol="0"/>
        <a:lstStyle/>
        <a:p>
          <a:pPr algn="ctr" rtl="0"/>
          <a:endParaRPr lang="en-US"/>
        </a:p>
      </dgm:t>
    </dgm:pt>
    <dgm:pt modelId="{F5961DD5-682B-4D21-A827-30C64679BB5F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결과 도출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5D73089-01C8-4BC0-90ED-CA9D1B8E3ADF}" type="parTrans" cxnId="{73708078-FDBA-43F4-96AB-FB14C4C2602F}">
      <dgm:prSet/>
      <dgm:spPr/>
      <dgm:t>
        <a:bodyPr rtlCol="0"/>
        <a:lstStyle/>
        <a:p>
          <a:pPr algn="ctr" rtl="0"/>
          <a:endParaRPr lang="en-US"/>
        </a:p>
      </dgm:t>
    </dgm:pt>
    <dgm:pt modelId="{CA7ED3B0-10D1-4E2F-8BA0-8D58C22A94D0}" type="sibTrans" cxnId="{73708078-FDBA-43F4-96AB-FB14C4C2602F}">
      <dgm:prSet/>
      <dgm:spPr/>
      <dgm:t>
        <a:bodyPr rtlCol="0"/>
        <a:lstStyle/>
        <a:p>
          <a:pPr algn="ctr" rtl="0"/>
          <a:endParaRPr lang="en-US"/>
        </a:p>
      </dgm:t>
    </dgm:pt>
    <dgm:pt modelId="{72DB7378-4256-4528-8672-DEEF82828E57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현상에서 의미 있는 </a:t>
          </a:r>
          <a:r>
            <a:rPr lang="ko-KR" altLang="en-US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인사이트</a:t>
          </a:r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도출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7CEFC59-E261-4652-BC13-D71B45B5EC50}" type="parTrans" cxnId="{2A4D48E1-6639-4AC8-ABBF-C8A0D045AFB7}">
      <dgm:prSet/>
      <dgm:spPr/>
      <dgm:t>
        <a:bodyPr rtlCol="0"/>
        <a:lstStyle/>
        <a:p>
          <a:pPr algn="ctr" rtl="0"/>
          <a:endParaRPr lang="en-US"/>
        </a:p>
      </dgm:t>
    </dgm:pt>
    <dgm:pt modelId="{D0054105-F7A3-4CAE-89E2-0979360A932C}" type="sibTrans" cxnId="{2A4D48E1-6639-4AC8-ABBF-C8A0D045AFB7}">
      <dgm:prSet/>
      <dgm:spPr/>
      <dgm:t>
        <a:bodyPr rtlCol="0"/>
        <a:lstStyle/>
        <a:p>
          <a:pPr algn="ctr" rtl="0"/>
          <a:endParaRPr lang="en-US"/>
        </a:p>
      </dgm:t>
    </dgm:pt>
    <dgm:pt modelId="{3C06DC45-D510-48CC-B9DC-C19564791119}">
      <dgm:prSet phldrT="[Text]"/>
      <dgm:spPr/>
      <dgm:t>
        <a:bodyPr rtlCol="0"/>
        <a:lstStyle/>
        <a:p>
          <a:pPr algn="ctr"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탐색을 통한 수집 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algn="ctr" rtl="0"/>
          <a:endParaRPr lang="en-US"/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algn="ctr" rtl="0"/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52839F-D941-4E3B-BA68-AC653DAEAE4C}" type="pres">
      <dgm:prSet presAssocID="{5F712884-449D-4DB5-9953-28B7C76B95EA}" presName="parSh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B2D37A-6F50-4E0F-B305-9EB4D512D773}" type="pres">
      <dgm:prSet presAssocID="{EB5FE175-6B6D-4195-A86F-6DFA96778160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DE18D45-E3E4-4C40-8D6C-3AC62ACE8299}" type="pres">
      <dgm:prSet presAssocID="{EB5FE175-6B6D-4195-A86F-6DFA96778160}" presName="connTx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D4F23-83F6-4C7C-9B29-72BF90EFE2CC}" type="pres">
      <dgm:prSet presAssocID="{981C2CD8-7E8A-4682-8B5A-A510268B34AC}" presName="parSh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DC82A2-8D59-472B-BE22-46F053C16CD5}" type="pres">
      <dgm:prSet presAssocID="{D7467A3A-2B78-4CDD-91C9-D96452997227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38B4FCE-9678-4085-AB99-40595BD6EB1C}" type="pres">
      <dgm:prSet presAssocID="{D7467A3A-2B78-4CDD-91C9-D96452997227}" presName="connTx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F185BD-956E-4777-8763-980278E426BB}" type="pres">
      <dgm:prSet presAssocID="{DC2DF88C-35A0-4E30-A3E4-E002DC34F521}" presName="parSh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AD0DAF-92D3-400A-A4E0-170D0AF84100}" type="pres">
      <dgm:prSet presAssocID="{4DFC88DE-E0F0-4976-9B83-58EADA7CE300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E8F3DD0-4BD8-4C40-B882-1E8B5E423D90}" type="pres">
      <dgm:prSet presAssocID="{4DFC88DE-E0F0-4976-9B83-58EADA7CE300}" presName="connTx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85B160-AC57-41A0-95FE-636A4391B913}" type="pres">
      <dgm:prSet presAssocID="{F5961DD5-682B-4D21-A827-30C64679BB5F}" presName="parSh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51B57-78A9-4D29-8F04-12E5089B877B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6A392EDA-4EC2-42A2-8F21-E68A9A6B95DF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시간적 정보</a:t>
          </a:r>
          <a:endParaRPr lang="en-US" altLang="ko-KR" sz="2400" dirty="0" smtClean="0"/>
        </a:p>
        <a:p>
          <a:pPr latinLnBrk="1"/>
          <a:r>
            <a:rPr lang="en-US" altLang="ko-KR" sz="1400" dirty="0" smtClean="0"/>
            <a:t>(</a:t>
          </a:r>
          <a:r>
            <a:rPr lang="ko-KR" altLang="en-US" sz="1400" dirty="0" smtClean="0"/>
            <a:t>설명변수</a:t>
          </a:r>
          <a:r>
            <a:rPr lang="en-US" altLang="ko-KR" sz="1400" dirty="0" smtClean="0"/>
            <a:t>)</a:t>
          </a:r>
          <a:r>
            <a:rPr lang="ko-KR" altLang="en-US" sz="1400" dirty="0" smtClean="0"/>
            <a:t> </a:t>
          </a:r>
          <a:endParaRPr lang="ko-KR" altLang="en-US" sz="1400" dirty="0"/>
        </a:p>
      </dgm:t>
    </dgm:pt>
    <dgm:pt modelId="{3DDB652B-B83A-43B5-88BE-06A76396C1B1}" type="parTrans" cxnId="{7F5E0DD1-C3CC-4289-8372-F45B0BA034A2}">
      <dgm:prSet/>
      <dgm:spPr/>
      <dgm:t>
        <a:bodyPr/>
        <a:lstStyle/>
        <a:p>
          <a:pPr latinLnBrk="1"/>
          <a:endParaRPr lang="ko-KR" altLang="en-US"/>
        </a:p>
      </dgm:t>
    </dgm:pt>
    <dgm:pt modelId="{F37AB791-C461-42B5-AED0-B0B1681A0FB9}" type="sibTrans" cxnId="{7F5E0DD1-C3CC-4289-8372-F45B0BA034A2}">
      <dgm:prSet/>
      <dgm:spPr/>
      <dgm:t>
        <a:bodyPr/>
        <a:lstStyle/>
        <a:p>
          <a:pPr latinLnBrk="1"/>
          <a:endParaRPr lang="ko-KR" altLang="en-US"/>
        </a:p>
      </dgm:t>
    </dgm:pt>
    <dgm:pt modelId="{5389B6A7-6888-40C8-BC0F-3C1B8A5D9398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지리적 정보</a:t>
          </a:r>
          <a:endParaRPr lang="en-US" altLang="ko-KR" sz="2400" dirty="0" smtClean="0"/>
        </a:p>
        <a:p>
          <a:pPr latinLnBrk="1"/>
          <a:r>
            <a:rPr lang="en-US" altLang="ko-KR" sz="1400" dirty="0" smtClean="0"/>
            <a:t>(</a:t>
          </a:r>
          <a:r>
            <a:rPr lang="ko-KR" altLang="en-US" sz="1400" dirty="0" smtClean="0"/>
            <a:t>설명변수</a:t>
          </a:r>
          <a:r>
            <a:rPr lang="en-US" altLang="ko-KR" sz="1400" dirty="0" smtClean="0"/>
            <a:t>)</a:t>
          </a:r>
          <a:endParaRPr lang="ko-KR" altLang="en-US" sz="1400" dirty="0"/>
        </a:p>
      </dgm:t>
    </dgm:pt>
    <dgm:pt modelId="{2FE7C88B-15ED-4D00-B384-3DE715789EE7}" type="parTrans" cxnId="{809253DE-81C5-40A0-92EC-1FFDCB5F0904}">
      <dgm:prSet/>
      <dgm:spPr/>
      <dgm:t>
        <a:bodyPr/>
        <a:lstStyle/>
        <a:p>
          <a:pPr latinLnBrk="1"/>
          <a:endParaRPr lang="ko-KR" altLang="en-US"/>
        </a:p>
      </dgm:t>
    </dgm:pt>
    <dgm:pt modelId="{FD3E06C4-1974-4E34-9E64-4DFF7664C598}" type="sibTrans" cxnId="{809253DE-81C5-40A0-92EC-1FFDCB5F0904}">
      <dgm:prSet/>
      <dgm:spPr/>
      <dgm:t>
        <a:bodyPr/>
        <a:lstStyle/>
        <a:p>
          <a:pPr latinLnBrk="1"/>
          <a:endParaRPr lang="ko-KR" altLang="en-US"/>
        </a:p>
      </dgm:t>
    </dgm:pt>
    <dgm:pt modelId="{728404C8-D4D6-44A5-8E91-A462057C0388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발생지</a:t>
          </a:r>
          <a:r>
            <a:rPr lang="en-US" altLang="ko-KR" sz="1500" dirty="0" smtClean="0"/>
            <a:t>_</a:t>
          </a:r>
          <a:r>
            <a:rPr lang="ko-KR" altLang="en-US" sz="1500" dirty="0" smtClean="0"/>
            <a:t>시도</a:t>
          </a:r>
          <a:endParaRPr lang="ko-KR" altLang="en-US" sz="1500" dirty="0"/>
        </a:p>
      </dgm:t>
    </dgm:pt>
    <dgm:pt modelId="{69F0418D-73BE-43CA-8E7E-1E32C23475BF}" type="parTrans" cxnId="{68BA44FE-6971-4762-8D2E-15FFCD6ED759}">
      <dgm:prSet/>
      <dgm:spPr/>
      <dgm:t>
        <a:bodyPr/>
        <a:lstStyle/>
        <a:p>
          <a:pPr latinLnBrk="1"/>
          <a:endParaRPr lang="ko-KR" altLang="en-US"/>
        </a:p>
      </dgm:t>
    </dgm:pt>
    <dgm:pt modelId="{EF9132A3-A637-4DCA-87EE-03045F8BA86D}" type="sibTrans" cxnId="{68BA44FE-6971-4762-8D2E-15FFCD6ED759}">
      <dgm:prSet/>
      <dgm:spPr/>
      <dgm:t>
        <a:bodyPr/>
        <a:lstStyle/>
        <a:p>
          <a:pPr latinLnBrk="1"/>
          <a:endParaRPr lang="ko-KR" altLang="en-US"/>
        </a:p>
      </dgm:t>
    </dgm:pt>
    <dgm:pt modelId="{97944E6C-3F97-4DC5-B01A-7E7F2AE578E3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발생일</a:t>
          </a:r>
          <a:endParaRPr lang="ko-KR" altLang="en-US" sz="1500" dirty="0"/>
        </a:p>
      </dgm:t>
    </dgm:pt>
    <dgm:pt modelId="{94326440-D53F-46F8-B6AD-C84E706229B3}" type="parTrans" cxnId="{111657BC-A6D5-4215-9F77-DF5DFCB04F2F}">
      <dgm:prSet/>
      <dgm:spPr/>
      <dgm:t>
        <a:bodyPr/>
        <a:lstStyle/>
        <a:p>
          <a:pPr latinLnBrk="1"/>
          <a:endParaRPr lang="ko-KR" altLang="en-US"/>
        </a:p>
      </dgm:t>
    </dgm:pt>
    <dgm:pt modelId="{48AE3DBE-9A62-46F8-A7BB-128CFE6F0BAA}" type="sibTrans" cxnId="{111657BC-A6D5-4215-9F77-DF5DFCB04F2F}">
      <dgm:prSet/>
      <dgm:spPr/>
      <dgm:t>
        <a:bodyPr/>
        <a:lstStyle/>
        <a:p>
          <a:pPr latinLnBrk="1"/>
          <a:endParaRPr lang="ko-KR" altLang="en-US"/>
        </a:p>
      </dgm:t>
    </dgm:pt>
    <dgm:pt modelId="{47EDDB50-EEB9-46D1-AC32-38E6AE33D12A}">
      <dgm:prSet phldrT="[텍스트]" custT="1"/>
      <dgm:spPr/>
      <dgm:t>
        <a:bodyPr/>
        <a:lstStyle/>
        <a:p>
          <a:pPr latinLnBrk="1"/>
          <a:r>
            <a:rPr lang="ko-KR" altLang="en-US" sz="2200" dirty="0" smtClean="0"/>
            <a:t>사망정보</a:t>
          </a:r>
          <a:endParaRPr lang="en-US" altLang="ko-KR" sz="2200" dirty="0" smtClean="0"/>
        </a:p>
        <a:p>
          <a:pPr latinLnBrk="1"/>
          <a:r>
            <a:rPr lang="en-US" altLang="ko-KR" sz="1400" dirty="0" smtClean="0"/>
            <a:t>(</a:t>
          </a:r>
          <a:r>
            <a:rPr lang="ko-KR" altLang="en-US" sz="1400" dirty="0" smtClean="0"/>
            <a:t>반응변수</a:t>
          </a:r>
          <a:r>
            <a:rPr lang="en-US" altLang="ko-KR" sz="1400" dirty="0" smtClean="0"/>
            <a:t>)</a:t>
          </a:r>
          <a:endParaRPr lang="ko-KR" altLang="en-US" sz="1400" dirty="0"/>
        </a:p>
      </dgm:t>
    </dgm:pt>
    <dgm:pt modelId="{55D35AD9-390E-4DF1-B06E-A2974FB19D84}" type="parTrans" cxnId="{26247DC1-3941-4D03-8038-6CF95D9ED425}">
      <dgm:prSet/>
      <dgm:spPr/>
      <dgm:t>
        <a:bodyPr/>
        <a:lstStyle/>
        <a:p>
          <a:pPr latinLnBrk="1"/>
          <a:endParaRPr lang="ko-KR" altLang="en-US"/>
        </a:p>
      </dgm:t>
    </dgm:pt>
    <dgm:pt modelId="{0239F531-4809-41B1-B78C-BA18B593AD91}" type="sibTrans" cxnId="{26247DC1-3941-4D03-8038-6CF95D9ED425}">
      <dgm:prSet/>
      <dgm:spPr/>
      <dgm:t>
        <a:bodyPr/>
        <a:lstStyle/>
        <a:p>
          <a:pPr latinLnBrk="1"/>
          <a:endParaRPr lang="ko-KR" altLang="en-US"/>
        </a:p>
      </dgm:t>
    </dgm:pt>
    <dgm:pt modelId="{A3A66CBE-3005-4758-9053-6B8012DED452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사망자수</a:t>
          </a:r>
          <a:endParaRPr lang="ko-KR" altLang="en-US" sz="1500" dirty="0"/>
        </a:p>
      </dgm:t>
    </dgm:pt>
    <dgm:pt modelId="{91AA3600-A733-4794-B4E4-573DBC53A0FA}" type="parTrans" cxnId="{233B4FA0-43BD-4793-A7F4-1E1D9E6D246B}">
      <dgm:prSet/>
      <dgm:spPr/>
      <dgm:t>
        <a:bodyPr/>
        <a:lstStyle/>
        <a:p>
          <a:pPr latinLnBrk="1"/>
          <a:endParaRPr lang="ko-KR" altLang="en-US"/>
        </a:p>
      </dgm:t>
    </dgm:pt>
    <dgm:pt modelId="{641A2B42-7A31-4EBC-B5B6-EC6AD254673D}" type="sibTrans" cxnId="{233B4FA0-43BD-4793-A7F4-1E1D9E6D246B}">
      <dgm:prSet/>
      <dgm:spPr/>
      <dgm:t>
        <a:bodyPr/>
        <a:lstStyle/>
        <a:p>
          <a:pPr latinLnBrk="1"/>
          <a:endParaRPr lang="ko-KR" altLang="en-US"/>
        </a:p>
      </dgm:t>
    </dgm:pt>
    <dgm:pt modelId="{76022D26-A23D-490F-A5A4-BC035F6A8BF7}">
      <dgm:prSet phldrT="[텍스트]" custT="1"/>
      <dgm:spPr/>
      <dgm:t>
        <a:bodyPr/>
        <a:lstStyle/>
        <a:p>
          <a:pPr latinLnBrk="1"/>
          <a:endParaRPr lang="ko-KR" altLang="en-US" sz="1500" dirty="0"/>
        </a:p>
      </dgm:t>
    </dgm:pt>
    <dgm:pt modelId="{C3BF24D9-84E1-4EEE-8BA7-84BB5872B463}" type="parTrans" cxnId="{3AED6D94-A394-4F9E-A65D-1A2F39D4AF84}">
      <dgm:prSet/>
      <dgm:spPr/>
      <dgm:t>
        <a:bodyPr/>
        <a:lstStyle/>
        <a:p>
          <a:pPr latinLnBrk="1"/>
          <a:endParaRPr lang="ko-KR" altLang="en-US"/>
        </a:p>
      </dgm:t>
    </dgm:pt>
    <dgm:pt modelId="{C0F2A267-10F4-47C2-ABC8-91137B2499D5}" type="sibTrans" cxnId="{3AED6D94-A394-4F9E-A65D-1A2F39D4AF84}">
      <dgm:prSet/>
      <dgm:spPr/>
      <dgm:t>
        <a:bodyPr/>
        <a:lstStyle/>
        <a:p>
          <a:pPr latinLnBrk="1"/>
          <a:endParaRPr lang="ko-KR" altLang="en-US"/>
        </a:p>
      </dgm:t>
    </dgm:pt>
    <dgm:pt modelId="{0B44EE0D-9D12-41BB-B802-B133364BBA26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발생시간</a:t>
          </a:r>
          <a:endParaRPr lang="ko-KR" altLang="en-US" sz="1500" dirty="0"/>
        </a:p>
      </dgm:t>
    </dgm:pt>
    <dgm:pt modelId="{6C1A752D-DE40-43DC-8898-FCA0CCB70F82}" type="parTrans" cxnId="{9159CCFD-073B-4415-95D3-42C0FE335351}">
      <dgm:prSet/>
      <dgm:spPr/>
      <dgm:t>
        <a:bodyPr/>
        <a:lstStyle/>
        <a:p>
          <a:pPr latinLnBrk="1"/>
          <a:endParaRPr lang="ko-KR" altLang="en-US"/>
        </a:p>
      </dgm:t>
    </dgm:pt>
    <dgm:pt modelId="{AFAF6C6A-68BF-4C57-A387-0C4E6AB3BA9B}" type="sibTrans" cxnId="{9159CCFD-073B-4415-95D3-42C0FE335351}">
      <dgm:prSet/>
      <dgm:spPr/>
      <dgm:t>
        <a:bodyPr/>
        <a:lstStyle/>
        <a:p>
          <a:pPr latinLnBrk="1"/>
          <a:endParaRPr lang="ko-KR" altLang="en-US"/>
        </a:p>
      </dgm:t>
    </dgm:pt>
    <dgm:pt modelId="{DE3076F7-8FBC-41D3-AD1B-1411F17EBBF2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주야</a:t>
          </a:r>
          <a:endParaRPr lang="ko-KR" altLang="en-US" sz="1500" dirty="0"/>
        </a:p>
      </dgm:t>
    </dgm:pt>
    <dgm:pt modelId="{63DF53D6-4AE8-4983-9828-10A373B439A0}" type="parTrans" cxnId="{8952548A-B43C-4D45-A8A0-BB0F3252FF18}">
      <dgm:prSet/>
      <dgm:spPr/>
      <dgm:t>
        <a:bodyPr/>
        <a:lstStyle/>
        <a:p>
          <a:pPr latinLnBrk="1"/>
          <a:endParaRPr lang="ko-KR" altLang="en-US"/>
        </a:p>
      </dgm:t>
    </dgm:pt>
    <dgm:pt modelId="{AE987BDA-6481-46CD-B62A-06848010BEA1}" type="sibTrans" cxnId="{8952548A-B43C-4D45-A8A0-BB0F3252FF18}">
      <dgm:prSet/>
      <dgm:spPr/>
      <dgm:t>
        <a:bodyPr/>
        <a:lstStyle/>
        <a:p>
          <a:pPr latinLnBrk="1"/>
          <a:endParaRPr lang="ko-KR" altLang="en-US"/>
        </a:p>
      </dgm:t>
    </dgm:pt>
    <dgm:pt modelId="{B7999AAA-D4E3-4EA9-BEAB-34CF79FEEB71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요일 </a:t>
          </a:r>
          <a:endParaRPr lang="ko-KR" altLang="en-US" sz="1500" dirty="0"/>
        </a:p>
      </dgm:t>
    </dgm:pt>
    <dgm:pt modelId="{639F2F6C-7FFE-4D09-A322-FDB258FC6BC6}" type="parTrans" cxnId="{0590FD10-6D57-4E55-8AD2-BB3E8A340B3E}">
      <dgm:prSet/>
      <dgm:spPr/>
      <dgm:t>
        <a:bodyPr/>
        <a:lstStyle/>
        <a:p>
          <a:pPr latinLnBrk="1"/>
          <a:endParaRPr lang="ko-KR" altLang="en-US"/>
        </a:p>
      </dgm:t>
    </dgm:pt>
    <dgm:pt modelId="{5D0EF0F7-4297-4CB7-A120-BDF5C41B8779}" type="sibTrans" cxnId="{0590FD10-6D57-4E55-8AD2-BB3E8A340B3E}">
      <dgm:prSet/>
      <dgm:spPr/>
      <dgm:t>
        <a:bodyPr/>
        <a:lstStyle/>
        <a:p>
          <a:pPr latinLnBrk="1"/>
          <a:endParaRPr lang="ko-KR" altLang="en-US"/>
        </a:p>
      </dgm:t>
    </dgm:pt>
    <dgm:pt modelId="{720954DD-4487-49E8-8472-78041B32B329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발생지</a:t>
          </a:r>
          <a:r>
            <a:rPr lang="en-US" altLang="ko-KR" sz="1500" dirty="0" smtClean="0"/>
            <a:t>_</a:t>
          </a:r>
          <a:r>
            <a:rPr lang="ko-KR" altLang="en-US" sz="1500" dirty="0" err="1" smtClean="0"/>
            <a:t>시군구</a:t>
          </a:r>
          <a:endParaRPr lang="ko-KR" altLang="en-US" sz="1500" dirty="0"/>
        </a:p>
      </dgm:t>
    </dgm:pt>
    <dgm:pt modelId="{C58C196D-A9F4-4B73-BB8F-3A13E2269323}" type="parTrans" cxnId="{89142BC0-25EC-4C32-BCDD-A323196E497B}">
      <dgm:prSet/>
      <dgm:spPr/>
      <dgm:t>
        <a:bodyPr/>
        <a:lstStyle/>
        <a:p>
          <a:pPr latinLnBrk="1"/>
          <a:endParaRPr lang="ko-KR" altLang="en-US"/>
        </a:p>
      </dgm:t>
    </dgm:pt>
    <dgm:pt modelId="{11AB0AEB-5AFA-473B-B540-84C0529DDEC5}" type="sibTrans" cxnId="{89142BC0-25EC-4C32-BCDD-A323196E497B}">
      <dgm:prSet/>
      <dgm:spPr/>
      <dgm:t>
        <a:bodyPr/>
        <a:lstStyle/>
        <a:p>
          <a:pPr latinLnBrk="1"/>
          <a:endParaRPr lang="ko-KR" altLang="en-US"/>
        </a:p>
      </dgm:t>
    </dgm:pt>
    <dgm:pt modelId="{576FF594-B255-448F-942E-B4FD65DC948A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위도</a:t>
          </a:r>
          <a:r>
            <a:rPr lang="en-US" altLang="ko-KR" sz="1500" dirty="0" smtClean="0"/>
            <a:t>, </a:t>
          </a:r>
          <a:r>
            <a:rPr lang="ko-KR" altLang="en-US" sz="1500" dirty="0" smtClean="0"/>
            <a:t>경도</a:t>
          </a:r>
          <a:endParaRPr lang="ko-KR" altLang="en-US" sz="1500" dirty="0"/>
        </a:p>
      </dgm:t>
    </dgm:pt>
    <dgm:pt modelId="{EFF601F6-0695-49B2-8ACD-B38EABD8A5E4}" type="parTrans" cxnId="{0BBBFE32-DB77-45C0-8DD3-8139DF5434AC}">
      <dgm:prSet/>
      <dgm:spPr/>
      <dgm:t>
        <a:bodyPr/>
        <a:lstStyle/>
        <a:p>
          <a:pPr latinLnBrk="1"/>
          <a:endParaRPr lang="ko-KR" altLang="en-US"/>
        </a:p>
      </dgm:t>
    </dgm:pt>
    <dgm:pt modelId="{E51B4804-02F3-476E-96A1-9B30CCD74B9B}" type="sibTrans" cxnId="{0BBBFE32-DB77-45C0-8DD3-8139DF5434AC}">
      <dgm:prSet/>
      <dgm:spPr/>
      <dgm:t>
        <a:bodyPr/>
        <a:lstStyle/>
        <a:p>
          <a:pPr latinLnBrk="1"/>
          <a:endParaRPr lang="ko-KR" altLang="en-US"/>
        </a:p>
      </dgm:t>
    </dgm:pt>
    <dgm:pt modelId="{9FECF93E-D68D-45A1-8C35-67F31E50F433}" type="pres">
      <dgm:prSet presAssocID="{82F51B57-78A9-4D29-8F04-12E5089B87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5FE205-DEFE-4BFA-B256-83B8AFE48F7C}" type="pres">
      <dgm:prSet presAssocID="{6A392EDA-4EC2-42A2-8F21-E68A9A6B95DF}" presName="composite" presStyleCnt="0"/>
      <dgm:spPr/>
    </dgm:pt>
    <dgm:pt modelId="{98D9667E-7B8A-48AF-9C3A-067BFEDD3C4D}" type="pres">
      <dgm:prSet presAssocID="{6A392EDA-4EC2-42A2-8F21-E68A9A6B95D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4CECE-1325-4929-A31A-00AEF617E398}" type="pres">
      <dgm:prSet presAssocID="{6A392EDA-4EC2-42A2-8F21-E68A9A6B95D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E851D-B966-4BE7-BDF0-9F25BFD93A47}" type="pres">
      <dgm:prSet presAssocID="{F37AB791-C461-42B5-AED0-B0B1681A0FB9}" presName="space" presStyleCnt="0"/>
      <dgm:spPr/>
    </dgm:pt>
    <dgm:pt modelId="{26288CBE-1F74-4DEA-89B0-0E53409CE862}" type="pres">
      <dgm:prSet presAssocID="{5389B6A7-6888-40C8-BC0F-3C1B8A5D9398}" presName="composite" presStyleCnt="0"/>
      <dgm:spPr/>
    </dgm:pt>
    <dgm:pt modelId="{D87E2E6B-3474-4013-B3F7-2EBEADF7D1D5}" type="pres">
      <dgm:prSet presAssocID="{5389B6A7-6888-40C8-BC0F-3C1B8A5D93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EBD5C1-F157-487B-8096-264D6A1DBB05}" type="pres">
      <dgm:prSet presAssocID="{5389B6A7-6888-40C8-BC0F-3C1B8A5D939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A4BA8E-9E7D-4639-82B9-08DBB94D9A21}" type="pres">
      <dgm:prSet presAssocID="{FD3E06C4-1974-4E34-9E64-4DFF7664C598}" presName="space" presStyleCnt="0"/>
      <dgm:spPr/>
    </dgm:pt>
    <dgm:pt modelId="{B67D7B22-0539-48BD-83BF-FCEA54AC3EEF}" type="pres">
      <dgm:prSet presAssocID="{47EDDB50-EEB9-46D1-AC32-38E6AE33D12A}" presName="composite" presStyleCnt="0"/>
      <dgm:spPr/>
    </dgm:pt>
    <dgm:pt modelId="{09DFAEE7-398C-4D62-840E-0DFBFF69515C}" type="pres">
      <dgm:prSet presAssocID="{47EDDB50-EEB9-46D1-AC32-38E6AE33D1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D49C9B-852C-4DA0-8626-BA15810BC6AB}" type="pres">
      <dgm:prSet presAssocID="{47EDDB50-EEB9-46D1-AC32-38E6AE33D12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622E15D-73B8-47CB-922B-6CAA11E6B420}" type="presOf" srcId="{B7999AAA-D4E3-4EA9-BEAB-34CF79FEEB71}" destId="{9414CECE-1325-4929-A31A-00AEF617E398}" srcOrd="0" destOrd="3" presId="urn:microsoft.com/office/officeart/2005/8/layout/hList1"/>
    <dgm:cxn modelId="{233B4FA0-43BD-4793-A7F4-1E1D9E6D246B}" srcId="{47EDDB50-EEB9-46D1-AC32-38E6AE33D12A}" destId="{A3A66CBE-3005-4758-9053-6B8012DED452}" srcOrd="1" destOrd="0" parTransId="{91AA3600-A733-4794-B4E4-573DBC53A0FA}" sibTransId="{641A2B42-7A31-4EBC-B5B6-EC6AD254673D}"/>
    <dgm:cxn modelId="{809253DE-81C5-40A0-92EC-1FFDCB5F0904}" srcId="{82F51B57-78A9-4D29-8F04-12E5089B877B}" destId="{5389B6A7-6888-40C8-BC0F-3C1B8A5D9398}" srcOrd="1" destOrd="0" parTransId="{2FE7C88B-15ED-4D00-B384-3DE715789EE7}" sibTransId="{FD3E06C4-1974-4E34-9E64-4DFF7664C598}"/>
    <dgm:cxn modelId="{0590FD10-6D57-4E55-8AD2-BB3E8A340B3E}" srcId="{6A392EDA-4EC2-42A2-8F21-E68A9A6B95DF}" destId="{B7999AAA-D4E3-4EA9-BEAB-34CF79FEEB71}" srcOrd="3" destOrd="0" parTransId="{639F2F6C-7FFE-4D09-A322-FDB258FC6BC6}" sibTransId="{5D0EF0F7-4297-4CB7-A120-BDF5C41B8779}"/>
    <dgm:cxn modelId="{CC34D533-B7D4-4960-8629-148901C8C688}" type="presOf" srcId="{DE3076F7-8FBC-41D3-AD1B-1411F17EBBF2}" destId="{9414CECE-1325-4929-A31A-00AEF617E398}" srcOrd="0" destOrd="2" presId="urn:microsoft.com/office/officeart/2005/8/layout/hList1"/>
    <dgm:cxn modelId="{111657BC-A6D5-4215-9F77-DF5DFCB04F2F}" srcId="{6A392EDA-4EC2-42A2-8F21-E68A9A6B95DF}" destId="{97944E6C-3F97-4DC5-B01A-7E7F2AE578E3}" srcOrd="0" destOrd="0" parTransId="{94326440-D53F-46F8-B6AD-C84E706229B3}" sibTransId="{48AE3DBE-9A62-46F8-A7BB-128CFE6F0BAA}"/>
    <dgm:cxn modelId="{E68B62C9-5D0D-48A2-B1CE-CFF55E7A2285}" type="presOf" srcId="{82F51B57-78A9-4D29-8F04-12E5089B877B}" destId="{9FECF93E-D68D-45A1-8C35-67F31E50F433}" srcOrd="0" destOrd="0" presId="urn:microsoft.com/office/officeart/2005/8/layout/hList1"/>
    <dgm:cxn modelId="{F23DF5B0-EA65-4423-ACFB-18FF0C961266}" type="presOf" srcId="{728404C8-D4D6-44A5-8E91-A462057C0388}" destId="{C5EBD5C1-F157-487B-8096-264D6A1DBB05}" srcOrd="0" destOrd="0" presId="urn:microsoft.com/office/officeart/2005/8/layout/hList1"/>
    <dgm:cxn modelId="{B6EB2D14-A420-46AF-81B0-9021F467563E}" type="presOf" srcId="{76022D26-A23D-490F-A5A4-BC035F6A8BF7}" destId="{1DD49C9B-852C-4DA0-8626-BA15810BC6AB}" srcOrd="0" destOrd="0" presId="urn:microsoft.com/office/officeart/2005/8/layout/hList1"/>
    <dgm:cxn modelId="{7F5E0DD1-C3CC-4289-8372-F45B0BA034A2}" srcId="{82F51B57-78A9-4D29-8F04-12E5089B877B}" destId="{6A392EDA-4EC2-42A2-8F21-E68A9A6B95DF}" srcOrd="0" destOrd="0" parTransId="{3DDB652B-B83A-43B5-88BE-06A76396C1B1}" sibTransId="{F37AB791-C461-42B5-AED0-B0B1681A0FB9}"/>
    <dgm:cxn modelId="{43560DC1-9D03-43FF-9F3E-6B3C038A07CF}" type="presOf" srcId="{47EDDB50-EEB9-46D1-AC32-38E6AE33D12A}" destId="{09DFAEE7-398C-4D62-840E-0DFBFF69515C}" srcOrd="0" destOrd="0" presId="urn:microsoft.com/office/officeart/2005/8/layout/hList1"/>
    <dgm:cxn modelId="{8952548A-B43C-4D45-A8A0-BB0F3252FF18}" srcId="{6A392EDA-4EC2-42A2-8F21-E68A9A6B95DF}" destId="{DE3076F7-8FBC-41D3-AD1B-1411F17EBBF2}" srcOrd="2" destOrd="0" parTransId="{63DF53D6-4AE8-4983-9828-10A373B439A0}" sibTransId="{AE987BDA-6481-46CD-B62A-06848010BEA1}"/>
    <dgm:cxn modelId="{E7FDAF86-FAF2-4373-B86C-B7E5B0FAC659}" type="presOf" srcId="{97944E6C-3F97-4DC5-B01A-7E7F2AE578E3}" destId="{9414CECE-1325-4929-A31A-00AEF617E398}" srcOrd="0" destOrd="0" presId="urn:microsoft.com/office/officeart/2005/8/layout/hList1"/>
    <dgm:cxn modelId="{E60F48E3-EA44-4924-A5EA-E5D46D17AC0A}" type="presOf" srcId="{5389B6A7-6888-40C8-BC0F-3C1B8A5D9398}" destId="{D87E2E6B-3474-4013-B3F7-2EBEADF7D1D5}" srcOrd="0" destOrd="0" presId="urn:microsoft.com/office/officeart/2005/8/layout/hList1"/>
    <dgm:cxn modelId="{3AED6D94-A394-4F9E-A65D-1A2F39D4AF84}" srcId="{47EDDB50-EEB9-46D1-AC32-38E6AE33D12A}" destId="{76022D26-A23D-490F-A5A4-BC035F6A8BF7}" srcOrd="0" destOrd="0" parTransId="{C3BF24D9-84E1-4EEE-8BA7-84BB5872B463}" sibTransId="{C0F2A267-10F4-47C2-ABC8-91137B2499D5}"/>
    <dgm:cxn modelId="{E0F31928-A01D-4B3A-804A-AD0C5E9C7E85}" type="presOf" srcId="{720954DD-4487-49E8-8472-78041B32B329}" destId="{C5EBD5C1-F157-487B-8096-264D6A1DBB05}" srcOrd="0" destOrd="1" presId="urn:microsoft.com/office/officeart/2005/8/layout/hList1"/>
    <dgm:cxn modelId="{0BBBFE32-DB77-45C0-8DD3-8139DF5434AC}" srcId="{5389B6A7-6888-40C8-BC0F-3C1B8A5D9398}" destId="{576FF594-B255-448F-942E-B4FD65DC948A}" srcOrd="2" destOrd="0" parTransId="{EFF601F6-0695-49B2-8ACD-B38EABD8A5E4}" sibTransId="{E51B4804-02F3-476E-96A1-9B30CCD74B9B}"/>
    <dgm:cxn modelId="{9159CCFD-073B-4415-95D3-42C0FE335351}" srcId="{6A392EDA-4EC2-42A2-8F21-E68A9A6B95DF}" destId="{0B44EE0D-9D12-41BB-B802-B133364BBA26}" srcOrd="1" destOrd="0" parTransId="{6C1A752D-DE40-43DC-8898-FCA0CCB70F82}" sibTransId="{AFAF6C6A-68BF-4C57-A387-0C4E6AB3BA9B}"/>
    <dgm:cxn modelId="{68BA44FE-6971-4762-8D2E-15FFCD6ED759}" srcId="{5389B6A7-6888-40C8-BC0F-3C1B8A5D9398}" destId="{728404C8-D4D6-44A5-8E91-A462057C0388}" srcOrd="0" destOrd="0" parTransId="{69F0418D-73BE-43CA-8E7E-1E32C23475BF}" sibTransId="{EF9132A3-A637-4DCA-87EE-03045F8BA86D}"/>
    <dgm:cxn modelId="{6CBF0E75-C286-4EDC-9165-3C92F44C0CE0}" type="presOf" srcId="{576FF594-B255-448F-942E-B4FD65DC948A}" destId="{C5EBD5C1-F157-487B-8096-264D6A1DBB05}" srcOrd="0" destOrd="2" presId="urn:microsoft.com/office/officeart/2005/8/layout/hList1"/>
    <dgm:cxn modelId="{12255342-2514-4F27-884D-876F9AD862C8}" type="presOf" srcId="{0B44EE0D-9D12-41BB-B802-B133364BBA26}" destId="{9414CECE-1325-4929-A31A-00AEF617E398}" srcOrd="0" destOrd="1" presId="urn:microsoft.com/office/officeart/2005/8/layout/hList1"/>
    <dgm:cxn modelId="{89142BC0-25EC-4C32-BCDD-A323196E497B}" srcId="{5389B6A7-6888-40C8-BC0F-3C1B8A5D9398}" destId="{720954DD-4487-49E8-8472-78041B32B329}" srcOrd="1" destOrd="0" parTransId="{C58C196D-A9F4-4B73-BB8F-3A13E2269323}" sibTransId="{11AB0AEB-5AFA-473B-B540-84C0529DDEC5}"/>
    <dgm:cxn modelId="{552F1230-C175-43A2-8C9E-CEC339E272C8}" type="presOf" srcId="{A3A66CBE-3005-4758-9053-6B8012DED452}" destId="{1DD49C9B-852C-4DA0-8626-BA15810BC6AB}" srcOrd="0" destOrd="1" presId="urn:microsoft.com/office/officeart/2005/8/layout/hList1"/>
    <dgm:cxn modelId="{ED200738-8FBA-45FF-8CFC-1F3A77977ACC}" type="presOf" srcId="{6A392EDA-4EC2-42A2-8F21-E68A9A6B95DF}" destId="{98D9667E-7B8A-48AF-9C3A-067BFEDD3C4D}" srcOrd="0" destOrd="0" presId="urn:microsoft.com/office/officeart/2005/8/layout/hList1"/>
    <dgm:cxn modelId="{26247DC1-3941-4D03-8038-6CF95D9ED425}" srcId="{82F51B57-78A9-4D29-8F04-12E5089B877B}" destId="{47EDDB50-EEB9-46D1-AC32-38E6AE33D12A}" srcOrd="2" destOrd="0" parTransId="{55D35AD9-390E-4DF1-B06E-A2974FB19D84}" sibTransId="{0239F531-4809-41B1-B78C-BA18B593AD91}"/>
    <dgm:cxn modelId="{EC5F1A95-9BF2-4A4C-82F3-E254EA4A44F6}" type="presParOf" srcId="{9FECF93E-D68D-45A1-8C35-67F31E50F433}" destId="{BC5FE205-DEFE-4BFA-B256-83B8AFE48F7C}" srcOrd="0" destOrd="0" presId="urn:microsoft.com/office/officeart/2005/8/layout/hList1"/>
    <dgm:cxn modelId="{0F1F66F2-D000-47CC-BA6E-AA778EAFC05B}" type="presParOf" srcId="{BC5FE205-DEFE-4BFA-B256-83B8AFE48F7C}" destId="{98D9667E-7B8A-48AF-9C3A-067BFEDD3C4D}" srcOrd="0" destOrd="0" presId="urn:microsoft.com/office/officeart/2005/8/layout/hList1"/>
    <dgm:cxn modelId="{14BC6A4C-28CA-4B5F-97A9-B48F496F2B73}" type="presParOf" srcId="{BC5FE205-DEFE-4BFA-B256-83B8AFE48F7C}" destId="{9414CECE-1325-4929-A31A-00AEF617E398}" srcOrd="1" destOrd="0" presId="urn:microsoft.com/office/officeart/2005/8/layout/hList1"/>
    <dgm:cxn modelId="{61572AD5-CCF0-4BFE-B8E9-A955F37BD3D3}" type="presParOf" srcId="{9FECF93E-D68D-45A1-8C35-67F31E50F433}" destId="{F09E851D-B966-4BE7-BDF0-9F25BFD93A47}" srcOrd="1" destOrd="0" presId="urn:microsoft.com/office/officeart/2005/8/layout/hList1"/>
    <dgm:cxn modelId="{E1F2B8C6-C12B-41AE-9BFA-C49D8AECB588}" type="presParOf" srcId="{9FECF93E-D68D-45A1-8C35-67F31E50F433}" destId="{26288CBE-1F74-4DEA-89B0-0E53409CE862}" srcOrd="2" destOrd="0" presId="urn:microsoft.com/office/officeart/2005/8/layout/hList1"/>
    <dgm:cxn modelId="{C3989192-2356-4678-A0F8-A110816079C4}" type="presParOf" srcId="{26288CBE-1F74-4DEA-89B0-0E53409CE862}" destId="{D87E2E6B-3474-4013-B3F7-2EBEADF7D1D5}" srcOrd="0" destOrd="0" presId="urn:microsoft.com/office/officeart/2005/8/layout/hList1"/>
    <dgm:cxn modelId="{36802A99-2D62-4CEB-B085-E2B162D7F3C0}" type="presParOf" srcId="{26288CBE-1F74-4DEA-89B0-0E53409CE862}" destId="{C5EBD5C1-F157-487B-8096-264D6A1DBB05}" srcOrd="1" destOrd="0" presId="urn:microsoft.com/office/officeart/2005/8/layout/hList1"/>
    <dgm:cxn modelId="{CD2C08A4-2EEF-43A4-802B-B9B006D57D95}" type="presParOf" srcId="{9FECF93E-D68D-45A1-8C35-67F31E50F433}" destId="{F5A4BA8E-9E7D-4639-82B9-08DBB94D9A21}" srcOrd="3" destOrd="0" presId="urn:microsoft.com/office/officeart/2005/8/layout/hList1"/>
    <dgm:cxn modelId="{EF4EAA77-95BD-4E05-85F5-3FF935A37131}" type="presParOf" srcId="{9FECF93E-D68D-45A1-8C35-67F31E50F433}" destId="{B67D7B22-0539-48BD-83BF-FCEA54AC3EEF}" srcOrd="4" destOrd="0" presId="urn:microsoft.com/office/officeart/2005/8/layout/hList1"/>
    <dgm:cxn modelId="{2FDFCA92-2126-431E-8B9E-A9C7D34A8B74}" type="presParOf" srcId="{B67D7B22-0539-48BD-83BF-FCEA54AC3EEF}" destId="{09DFAEE7-398C-4D62-840E-0DFBFF69515C}" srcOrd="0" destOrd="0" presId="urn:microsoft.com/office/officeart/2005/8/layout/hList1"/>
    <dgm:cxn modelId="{24E55EA5-9634-4584-BBE5-C7413CD166B5}" type="presParOf" srcId="{B67D7B22-0539-48BD-83BF-FCEA54AC3EEF}" destId="{1DD49C9B-852C-4DA0-8626-BA15810BC6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39" y="500211"/>
          <a:ext cx="1682676" cy="799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수집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339" y="500211"/>
        <a:ext cx="1682676" cy="533172"/>
      </dsp:txXfrm>
    </dsp:sp>
    <dsp:sp modelId="{9AFA4903-C1AC-4872-B8FC-33B461DA35FC}">
      <dsp:nvSpPr>
        <dsp:cNvPr id="0" name=""/>
        <dsp:cNvSpPr/>
      </dsp:nvSpPr>
      <dsp:spPr>
        <a:xfrm>
          <a:off x="345983" y="1033384"/>
          <a:ext cx="1682676" cy="17250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ctr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탐색을 통한 수집 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95267" y="1082668"/>
        <a:ext cx="1584108" cy="1626506"/>
      </dsp:txXfrm>
    </dsp:sp>
    <dsp:sp modelId="{B4B2D37A-6F50-4E0F-B305-9EB4D512D773}">
      <dsp:nvSpPr>
        <dsp:cNvPr id="0" name=""/>
        <dsp:cNvSpPr/>
      </dsp:nvSpPr>
      <dsp:spPr>
        <a:xfrm>
          <a:off x="1939103" y="557329"/>
          <a:ext cx="540785" cy="4189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939103" y="641116"/>
        <a:ext cx="415104" cy="251363"/>
      </dsp:txXfrm>
    </dsp:sp>
    <dsp:sp modelId="{B29D4F23-83F6-4C7C-9B29-72BF90EFE2CC}">
      <dsp:nvSpPr>
        <dsp:cNvPr id="0" name=""/>
        <dsp:cNvSpPr/>
      </dsp:nvSpPr>
      <dsp:spPr>
        <a:xfrm>
          <a:off x="2704366" y="500211"/>
          <a:ext cx="1682676" cy="799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전처리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704366" y="500211"/>
        <a:ext cx="1682676" cy="533172"/>
      </dsp:txXfrm>
    </dsp:sp>
    <dsp:sp modelId="{032BAEB6-0FB1-4780-AF60-2EFB8C965C77}">
      <dsp:nvSpPr>
        <dsp:cNvPr id="0" name=""/>
        <dsp:cNvSpPr/>
      </dsp:nvSpPr>
      <dsp:spPr>
        <a:xfrm>
          <a:off x="3049011" y="1033384"/>
          <a:ext cx="1682676" cy="17250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ctr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데이터를 분석할 수 있는 형태로 정리 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098295" y="1082668"/>
        <a:ext cx="1584108" cy="1626506"/>
      </dsp:txXfrm>
    </dsp:sp>
    <dsp:sp modelId="{84DC82A2-8D59-472B-BE22-46F053C16CD5}">
      <dsp:nvSpPr>
        <dsp:cNvPr id="0" name=""/>
        <dsp:cNvSpPr/>
      </dsp:nvSpPr>
      <dsp:spPr>
        <a:xfrm>
          <a:off x="4642131" y="557329"/>
          <a:ext cx="540785" cy="4189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642131" y="641116"/>
        <a:ext cx="415104" cy="251363"/>
      </dsp:txXfrm>
    </dsp:sp>
    <dsp:sp modelId="{ABF185BD-956E-4777-8763-980278E426BB}">
      <dsp:nvSpPr>
        <dsp:cNvPr id="0" name=""/>
        <dsp:cNvSpPr/>
      </dsp:nvSpPr>
      <dsp:spPr>
        <a:xfrm>
          <a:off x="5407394" y="500211"/>
          <a:ext cx="1682676" cy="799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시각화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407394" y="500211"/>
        <a:ext cx="1682676" cy="533172"/>
      </dsp:txXfrm>
    </dsp:sp>
    <dsp:sp modelId="{1526152F-906E-4121-A143-DD130A011105}">
      <dsp:nvSpPr>
        <dsp:cNvPr id="0" name=""/>
        <dsp:cNvSpPr/>
      </dsp:nvSpPr>
      <dsp:spPr>
        <a:xfrm>
          <a:off x="5752039" y="1033384"/>
          <a:ext cx="1682676" cy="17250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ctr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데이터 분석 목적에 따른 효율적 시각화 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801323" y="1082668"/>
        <a:ext cx="1584108" cy="1626506"/>
      </dsp:txXfrm>
    </dsp:sp>
    <dsp:sp modelId="{14AD0DAF-92D3-400A-A4E0-170D0AF84100}">
      <dsp:nvSpPr>
        <dsp:cNvPr id="0" name=""/>
        <dsp:cNvSpPr/>
      </dsp:nvSpPr>
      <dsp:spPr>
        <a:xfrm>
          <a:off x="7345159" y="557329"/>
          <a:ext cx="540785" cy="4189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345159" y="641116"/>
        <a:ext cx="415104" cy="251363"/>
      </dsp:txXfrm>
    </dsp:sp>
    <dsp:sp modelId="{D685B160-AC57-41A0-95FE-636A4391B913}">
      <dsp:nvSpPr>
        <dsp:cNvPr id="0" name=""/>
        <dsp:cNvSpPr/>
      </dsp:nvSpPr>
      <dsp:spPr>
        <a:xfrm>
          <a:off x="8110422" y="500211"/>
          <a:ext cx="1682676" cy="799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결과 도출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8110422" y="500211"/>
        <a:ext cx="1682676" cy="533172"/>
      </dsp:txXfrm>
    </dsp:sp>
    <dsp:sp modelId="{893E387F-15C0-4F86-BCD4-13F52E420B46}">
      <dsp:nvSpPr>
        <dsp:cNvPr id="0" name=""/>
        <dsp:cNvSpPr/>
      </dsp:nvSpPr>
      <dsp:spPr>
        <a:xfrm>
          <a:off x="8455067" y="1033384"/>
          <a:ext cx="1682676" cy="17250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ctr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현상에서 의미 있는 </a:t>
          </a:r>
          <a:r>
            <a:rPr lang="ko-KR" altLang="en-US" sz="1700" kern="1200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인사이트</a:t>
          </a:r>
          <a:r>
            <a:rPr lang="ko-KR" altLang="en-US" sz="17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도출</a:t>
          </a:r>
          <a:endParaRPr lang="ko-KR" altLang="en-US" sz="17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8504351" y="1082668"/>
        <a:ext cx="1584108" cy="1626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9667E-7B8A-48AF-9C3A-067BFEDD3C4D}">
      <dsp:nvSpPr>
        <dsp:cNvPr id="0" name=""/>
        <dsp:cNvSpPr/>
      </dsp:nvSpPr>
      <dsp:spPr>
        <a:xfrm>
          <a:off x="2466" y="18436"/>
          <a:ext cx="2404572" cy="9618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시간적 정보</a:t>
          </a:r>
          <a:endParaRPr lang="en-US" altLang="ko-KR" sz="2400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설명변수</a:t>
          </a:r>
          <a:r>
            <a:rPr lang="en-US" altLang="ko-KR" sz="1400" kern="1200" dirty="0" smtClean="0"/>
            <a:t>)</a:t>
          </a:r>
          <a:r>
            <a:rPr lang="ko-KR" altLang="en-US" sz="1400" kern="1200" dirty="0" smtClean="0"/>
            <a:t> </a:t>
          </a:r>
          <a:endParaRPr lang="ko-KR" altLang="en-US" sz="1400" kern="1200" dirty="0"/>
        </a:p>
      </dsp:txBody>
      <dsp:txXfrm>
        <a:off x="2466" y="18436"/>
        <a:ext cx="2404572" cy="961828"/>
      </dsp:txXfrm>
    </dsp:sp>
    <dsp:sp modelId="{9414CECE-1325-4929-A31A-00AEF617E398}">
      <dsp:nvSpPr>
        <dsp:cNvPr id="0" name=""/>
        <dsp:cNvSpPr/>
      </dsp:nvSpPr>
      <dsp:spPr>
        <a:xfrm>
          <a:off x="2466" y="980265"/>
          <a:ext cx="2404572" cy="1756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발생일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발생시간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주야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요일 </a:t>
          </a:r>
          <a:endParaRPr lang="ko-KR" altLang="en-US" sz="1500" kern="1200" dirty="0"/>
        </a:p>
      </dsp:txBody>
      <dsp:txXfrm>
        <a:off x="2466" y="980265"/>
        <a:ext cx="2404572" cy="1756800"/>
      </dsp:txXfrm>
    </dsp:sp>
    <dsp:sp modelId="{D87E2E6B-3474-4013-B3F7-2EBEADF7D1D5}">
      <dsp:nvSpPr>
        <dsp:cNvPr id="0" name=""/>
        <dsp:cNvSpPr/>
      </dsp:nvSpPr>
      <dsp:spPr>
        <a:xfrm>
          <a:off x="2743678" y="18436"/>
          <a:ext cx="2404572" cy="9618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지리적 정보</a:t>
          </a:r>
          <a:endParaRPr lang="en-US" altLang="ko-KR" sz="2400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설명변수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2743678" y="18436"/>
        <a:ext cx="2404572" cy="961828"/>
      </dsp:txXfrm>
    </dsp:sp>
    <dsp:sp modelId="{C5EBD5C1-F157-487B-8096-264D6A1DBB05}">
      <dsp:nvSpPr>
        <dsp:cNvPr id="0" name=""/>
        <dsp:cNvSpPr/>
      </dsp:nvSpPr>
      <dsp:spPr>
        <a:xfrm>
          <a:off x="2743678" y="980265"/>
          <a:ext cx="2404572" cy="1756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발생지</a:t>
          </a:r>
          <a:r>
            <a:rPr lang="en-US" altLang="ko-KR" sz="1500" kern="1200" dirty="0" smtClean="0"/>
            <a:t>_</a:t>
          </a:r>
          <a:r>
            <a:rPr lang="ko-KR" altLang="en-US" sz="1500" kern="1200" dirty="0" smtClean="0"/>
            <a:t>시도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발생지</a:t>
          </a:r>
          <a:r>
            <a:rPr lang="en-US" altLang="ko-KR" sz="1500" kern="1200" dirty="0" smtClean="0"/>
            <a:t>_</a:t>
          </a:r>
          <a:r>
            <a:rPr lang="ko-KR" altLang="en-US" sz="1500" kern="1200" dirty="0" err="1" smtClean="0"/>
            <a:t>시군구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위도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경도</a:t>
          </a:r>
          <a:endParaRPr lang="ko-KR" altLang="en-US" sz="1500" kern="1200" dirty="0"/>
        </a:p>
      </dsp:txBody>
      <dsp:txXfrm>
        <a:off x="2743678" y="980265"/>
        <a:ext cx="2404572" cy="1756800"/>
      </dsp:txXfrm>
    </dsp:sp>
    <dsp:sp modelId="{09DFAEE7-398C-4D62-840E-0DFBFF69515C}">
      <dsp:nvSpPr>
        <dsp:cNvPr id="0" name=""/>
        <dsp:cNvSpPr/>
      </dsp:nvSpPr>
      <dsp:spPr>
        <a:xfrm>
          <a:off x="5484891" y="18436"/>
          <a:ext cx="2404572" cy="9618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사망정보</a:t>
          </a: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반응변수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5484891" y="18436"/>
        <a:ext cx="2404572" cy="961828"/>
      </dsp:txXfrm>
    </dsp:sp>
    <dsp:sp modelId="{1DD49C9B-852C-4DA0-8626-BA15810BC6AB}">
      <dsp:nvSpPr>
        <dsp:cNvPr id="0" name=""/>
        <dsp:cNvSpPr/>
      </dsp:nvSpPr>
      <dsp:spPr>
        <a:xfrm>
          <a:off x="5484891" y="980265"/>
          <a:ext cx="2404572" cy="1756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사망자수</a:t>
          </a:r>
          <a:endParaRPr lang="ko-KR" altLang="en-US" sz="1500" kern="1200" dirty="0"/>
        </a:p>
      </dsp:txBody>
      <dsp:txXfrm>
        <a:off x="5484891" y="980265"/>
        <a:ext cx="2404572" cy="175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B7ABF0-7A4B-4B0F-8739-BA5A5D73A6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pPr rtl="0"/>
              <a:t>2020-05-19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rtl="0"/>
              <a:t>‹#›</a:t>
            </a:fld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B6C50AC-C420-450D-BDE9-97968EE4526E}" type="datetime1">
              <a:rPr lang="ko-KR" altLang="en-US" smtClean="0"/>
              <a:pPr/>
              <a:t>2020-05-19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D81F1E7-4EFD-4BFF-B438-FCD52FD36B1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실험을 통해 답을 찾을 수 있는 질문입니다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pPr rtl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3121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43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046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82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 단계를 모두 나열합니다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각 단계에는 번호를 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pPr rt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258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3~5</a:t>
            </a:r>
            <a:r>
              <a:rPr lang="ko-KR" altLang="en-US" dirty="0"/>
              <a:t>가지 요점으로 연구를 요약합니다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pPr rtl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5230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79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360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2456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77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 rtl="0">
              <a:defRPr sz="5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pic>
        <p:nvPicPr>
          <p:cNvPr id="9" name="그림 8" descr="시험관 근접 촬영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EDEF6-84E5-4936-B44D-898AB9C112D1}" type="datetime1">
              <a:rPr lang="ko-KR" altLang="en-US" smtClean="0"/>
              <a:pPr rtl="0"/>
              <a:t>2020-05-19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F4C9F40-B079-4B71-A627-7266DFEA7F0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5564FA4-DD44-4D0B-866C-E94282FB966D}" type="datetime1">
              <a:rPr lang="ko-KR" altLang="en-US" smtClean="0"/>
              <a:pPr/>
              <a:t>2020-05-19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noProof="0" smtClean="0"/>
              <a:pPr rtl="0"/>
              <a:t>‹#›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1BABEE-D8D6-41F3-B49F-D2B5224CABBE}" type="datetime1">
              <a:rPr lang="ko-KR" altLang="en-US" noProof="0" smtClean="0"/>
              <a:pPr rtl="0"/>
              <a:t>2020-05-19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 rtl="0">
              <a:defRPr sz="5800"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A8C15-15C4-4A0F-BE91-77C561EFDA78}" type="datetime1">
              <a:rPr lang="ko-KR" altLang="en-US" smtClean="0"/>
              <a:pPr rtl="0"/>
              <a:t>2020-05-19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722220-A311-49CD-AD6C-DEB16ACD2AB4}" type="datetime1">
              <a:rPr lang="ko-KR" altLang="en-US" smtClean="0"/>
              <a:pPr rtl="0"/>
              <a:t>2020-05-19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7820F-4DA7-4508-A043-20381765C837}" type="datetime1">
              <a:rPr lang="ko-KR" altLang="en-US" smtClean="0"/>
              <a:pPr rtl="0"/>
              <a:t>2020-05-19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ko-KR"/>
              <a:pPr rtl="0"/>
              <a:t>‹#›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119B00-A3B6-4C88-AE9A-E90682C34D65}" type="datetime1">
              <a:rPr lang="ko-KR" altLang="en-US" smtClean="0"/>
              <a:pPr rtl="0"/>
              <a:t>2020-05-19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 rtl="0">
              <a:defRPr sz="2800"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 bwMode="ltGray">
          <a:xfrm>
            <a:off x="0" y="-9144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 rtl="0">
              <a:defRPr sz="2800"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F4C9F40-B079-4B71-A627-7266DFEA7F0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9987120-822C-43B2-85C0-8870EBBFBAB0}" type="datetime1">
              <a:rPr lang="ko-KR" altLang="en-US" smtClean="0"/>
              <a:pPr/>
              <a:t>2020-05-19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74320" algn="l" defTabSz="914400" rtl="0" eaLnBrk="1" latinLnBrk="1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868680" indent="-228600" algn="l" defTabSz="914400" rtl="0" eaLnBrk="1" latinLnBrk="1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188720" indent="-228600" algn="l" defTabSz="914400" rtl="0" eaLnBrk="1" latinLnBrk="1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417320" indent="-228600" algn="l" defTabSz="914400" rtl="0" eaLnBrk="1" latinLnBrk="1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645920" indent="-228600" algn="l" defTabSz="914400" rtl="0" eaLnBrk="1" latinLnBrk="1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1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1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1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jt.github.io/today_learn/project_files/saved_resourc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 smtClean="0"/>
              <a:t>데이터 시각화 프로젝트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박재완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정민지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</a:rPr>
              <a:t>이은지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94" y="465512"/>
            <a:ext cx="4213412" cy="1600200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5. </a:t>
            </a:r>
            <a:r>
              <a:rPr lang="ko-KR" altLang="en-US" dirty="0" smtClean="0"/>
              <a:t>데이터 시각화 관찰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963" y="1105556"/>
            <a:ext cx="6654278" cy="4277750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변수 간의 사망사건 비율 비교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83731" y="5593966"/>
            <a:ext cx="14971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time 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night : 18~06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morning : 06~18</a:t>
            </a:r>
            <a:r>
              <a:rPr lang="ko-KR" altLang="en-US" sz="1200" dirty="0" smtClean="0"/>
              <a:t>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26880" y="5602930"/>
            <a:ext cx="15217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weather </a:t>
            </a:r>
            <a:r>
              <a:rPr lang="en-US" altLang="ko-KR" sz="12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sunny : </a:t>
            </a:r>
            <a:r>
              <a:rPr lang="ko-KR" altLang="en-US" sz="1200" dirty="0" smtClean="0"/>
              <a:t>맑음</a:t>
            </a:r>
            <a:r>
              <a:rPr lang="en-US" altLang="ko-KR" sz="1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snow : </a:t>
            </a:r>
            <a:r>
              <a:rPr lang="ko-KR" altLang="en-US" sz="1200" dirty="0" smtClean="0"/>
              <a:t>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우박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cloudy : </a:t>
            </a:r>
            <a:r>
              <a:rPr lang="ko-KR" altLang="en-US" sz="1200" dirty="0" smtClean="0"/>
              <a:t>흐림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안개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rain :  </a:t>
            </a:r>
            <a:r>
              <a:rPr lang="ko-KR" altLang="en-US" sz="1200" dirty="0" smtClean="0"/>
              <a:t>비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94636" y="5602925"/>
            <a:ext cx="16718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road </a:t>
            </a:r>
            <a:r>
              <a:rPr lang="en-US" altLang="ko-KR" sz="12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pavement : </a:t>
            </a:r>
            <a:r>
              <a:rPr lang="ko-KR" altLang="en-US" sz="1200" dirty="0" smtClean="0"/>
              <a:t>포장도로</a:t>
            </a:r>
            <a:r>
              <a:rPr lang="en-US" altLang="ko-KR" sz="1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 smtClean="0"/>
              <a:t>dirtroad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비포장도로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12515" y="5611885"/>
            <a:ext cx="1508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road_shape</a:t>
            </a:r>
            <a:r>
              <a:rPr lang="en-US" altLang="ko-KR" sz="12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straight : </a:t>
            </a:r>
            <a:r>
              <a:rPr lang="ko-KR" altLang="en-US" sz="1200" dirty="0" smtClean="0"/>
              <a:t>직선도로</a:t>
            </a:r>
            <a:r>
              <a:rPr lang="en-US" altLang="ko-KR" sz="1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curve : </a:t>
            </a:r>
            <a:r>
              <a:rPr lang="ko-KR" altLang="en-US" sz="1200" dirty="0" smtClean="0"/>
              <a:t>곡선도로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766753" y="5602915"/>
            <a:ext cx="1299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road_slope</a:t>
            </a:r>
            <a:r>
              <a:rPr lang="en-US" altLang="ko-KR" sz="12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1 : </a:t>
            </a:r>
            <a:r>
              <a:rPr lang="ko-KR" altLang="en-US" sz="1200" dirty="0" smtClean="0"/>
              <a:t>오르막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2 : </a:t>
            </a:r>
            <a:r>
              <a:rPr lang="ko-KR" altLang="en-US" sz="1200" dirty="0" smtClean="0"/>
              <a:t>평지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3 : </a:t>
            </a:r>
            <a:r>
              <a:rPr lang="ko-KR" altLang="en-US" sz="1200" dirty="0" smtClean="0"/>
              <a:t>내리막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1694" y="1317819"/>
            <a:ext cx="35948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사망사건은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야간</a:t>
            </a:r>
            <a:r>
              <a:rPr lang="en-US" altLang="ko-KR" sz="1600" dirty="0"/>
              <a:t>=</a:t>
            </a:r>
            <a:r>
              <a:rPr lang="ko-KR" altLang="en-US" sz="1600" dirty="0" smtClean="0"/>
              <a:t>주간 →맑음 →</a:t>
            </a:r>
          </a:p>
          <a:p>
            <a:r>
              <a:rPr lang="ko-KR" altLang="en-US" sz="1600" dirty="0" smtClean="0"/>
              <a:t>포장도로 →직선도로 →평지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이 비슷한  비율로 가장 많았다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내리막길에서는 야간보다는 주간에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직선도로 보다는 곡선도로에서 더 사망사건이 많았다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오르막길은 각 변수마다 비슷한 양상을 보였고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평지는 직선도로에서 많은 비율을 차지했지만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곡선도로는 사망사건이 거의 없었다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위에서 설명한 변수간의 차이를 제외한 부분에서는 비슷한 비율을 보였다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ko-KR" altLang="en-US" sz="1600" dirty="0" smtClean="0"/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3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40306" cy="1600200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6. </a:t>
            </a:r>
            <a:r>
              <a:rPr lang="ko-KR" altLang="en-US" dirty="0" smtClean="0"/>
              <a:t>데이터 시각화 관찰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443271" y="1380590"/>
            <a:ext cx="3506162" cy="4858872"/>
          </a:xfrm>
        </p:spPr>
        <p:txBody>
          <a:bodyPr rtlCol="0">
            <a:noAutofit/>
          </a:bodyPr>
          <a:lstStyle/>
          <a:p>
            <a:pPr rtl="0">
              <a:buFont typeface="Arial" pitchFamily="34" charset="0"/>
              <a:buChar char="•"/>
            </a:pPr>
            <a:r>
              <a:rPr lang="en-US" altLang="ko-KR" dirty="0" smtClean="0"/>
              <a:t>  ‘15~’18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16288</a:t>
            </a:r>
            <a:r>
              <a:rPr lang="ko-KR" altLang="en-US" dirty="0" smtClean="0"/>
              <a:t>건의 사망사고가 발생했다</a:t>
            </a:r>
            <a:r>
              <a:rPr lang="en-US" altLang="ko-KR" dirty="0" smtClean="0"/>
              <a:t>.</a:t>
            </a:r>
          </a:p>
          <a:p>
            <a:pPr rtl="0">
              <a:buFont typeface="Arial" pitchFamily="34" charset="0"/>
              <a:buChar char="•"/>
            </a:pPr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r>
              <a:rPr lang="ko-KR" altLang="en-US" dirty="0" smtClean="0"/>
              <a:t>  그 중 서울 수도권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경상도가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대 건으로 가장 많았고</a:t>
            </a:r>
            <a:r>
              <a:rPr lang="en-US" altLang="ko-KR" dirty="0" smtClean="0"/>
              <a:t>,</a:t>
            </a:r>
          </a:p>
          <a:p>
            <a:pPr rtl="0">
              <a:buFont typeface="Arial" pitchFamily="34" charset="0"/>
              <a:buChar char="•"/>
            </a:pPr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r>
              <a:rPr lang="ko-KR" altLang="en-US" dirty="0" smtClean="0"/>
              <a:t>  전라도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충청도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제주도 순으로 사망사고가 발생했다</a:t>
            </a:r>
            <a:r>
              <a:rPr lang="en-US" altLang="ko-KR" dirty="0" smtClean="0"/>
              <a:t>.</a:t>
            </a:r>
          </a:p>
          <a:p>
            <a:pPr rtl="0">
              <a:buFont typeface="Arial" pitchFamily="34" charset="0"/>
              <a:buChar char="•"/>
            </a:pPr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r>
              <a:rPr lang="ko-KR" altLang="en-US" dirty="0" smtClean="0"/>
              <a:t>  전라도는 약 </a:t>
            </a:r>
            <a:r>
              <a:rPr lang="en-US" altLang="ko-KR" dirty="0" smtClean="0"/>
              <a:t>2700</a:t>
            </a:r>
            <a:r>
              <a:rPr lang="ko-KR" altLang="en-US" dirty="0" smtClean="0"/>
              <a:t>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충청도는 약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강원도는 약 </a:t>
            </a:r>
            <a:r>
              <a:rPr lang="en-US" altLang="ko-KR" dirty="0" smtClean="0"/>
              <a:t>660</a:t>
            </a:r>
            <a:r>
              <a:rPr lang="ko-KR" altLang="en-US" dirty="0" smtClean="0"/>
              <a:t>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제주도는 약 </a:t>
            </a:r>
            <a:r>
              <a:rPr lang="en-US" altLang="ko-KR" dirty="0" smtClean="0"/>
              <a:t>320</a:t>
            </a:r>
            <a:r>
              <a:rPr lang="ko-KR" altLang="en-US" dirty="0" smtClean="0"/>
              <a:t>건으로 지역별 사망사고 건수는 많은 차이를 보였다</a:t>
            </a:r>
            <a:r>
              <a:rPr lang="en-US" altLang="ko-KR" dirty="0" smtClean="0"/>
              <a:t>.</a:t>
            </a:r>
          </a:p>
          <a:p>
            <a:pPr rtl="0">
              <a:buFont typeface="Arial" pitchFamily="34" charset="0"/>
              <a:buChar char="•"/>
            </a:pPr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5" name="내용 개체 틀 4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264509" y="1288764"/>
            <a:ext cx="5649298" cy="4915471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4699000" y="465513"/>
            <a:ext cx="7048500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사고 발생 위치에 따른 사망사고 건수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14415" y="5889805"/>
            <a:ext cx="256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지도시각화를 통해 발생 위치 별 사망사고 건수를 확인할 수 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00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결론 및 한계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26" y="1620937"/>
            <a:ext cx="1042595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2800" dirty="0" smtClean="0"/>
              <a:t>결론</a:t>
            </a:r>
            <a:endParaRPr lang="en-US" altLang="ko-K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하루 평균 교통사고 사망자 수는 평균이 </a:t>
            </a:r>
            <a:r>
              <a:rPr lang="en-US" altLang="ko-KR" dirty="0"/>
              <a:t>13</a:t>
            </a:r>
            <a:r>
              <a:rPr lang="ko-KR" altLang="en-US" dirty="0"/>
              <a:t>명인 정규분포에 </a:t>
            </a:r>
            <a:r>
              <a:rPr lang="ko-KR" altLang="en-US" dirty="0" err="1"/>
              <a:t>근사한다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월 별 평균  사망자 수는 가을철 증가 양상을 보이면서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월에 가장 많은 수치를 보인다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가을을 맞아 단풍 구경 등을 목적으로 단체 관광객 이동이 증가하여 교통사고 사망자수가        많아지는 것으로 예상된다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년 별 사망자 수는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가장 높았으며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점차 감소하여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년이 가장 낮다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요일 별 사망자 수는 금요일이 가장 많으며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일요일이 가장 적었다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금요일은 주말을 이용하여여행객들의 증가로 인한 현상이며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일요일은 외출 빈도가 낮아 교통량이 감소한 결과로 예상된다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58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결론 및 한계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26" y="1684308"/>
            <a:ext cx="104259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2800" dirty="0" smtClean="0"/>
              <a:t>결론</a:t>
            </a:r>
            <a:endParaRPr lang="en-US" altLang="ko-KR" sz="2800" dirty="0" smtClean="0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시간대 별 총 사망자수는 새벽 시간대에 다소 낮은 경향을 보이며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출근 시간인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시에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퇴근 시간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에 가장 높았다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수도권과 경상도지역이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대 건으로 사망 사고 건이 가장 많았고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제주도를 제외하고는 강원도가 약 </a:t>
            </a:r>
            <a:r>
              <a:rPr lang="en-US" altLang="ko-KR" dirty="0" smtClean="0"/>
              <a:t>660</a:t>
            </a:r>
            <a:r>
              <a:rPr lang="ko-KR" altLang="en-US" dirty="0" smtClean="0"/>
              <a:t>건으로 가장 낮으며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지역간 큰 차이를 보였다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사망사고비율이  내리막길이면서 주간이거나 곡선도로에서 다소 높은 비율을 보였고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평지에서는 곡선도로에 비해 직선도로에서 사망건수비율이 높았다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85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결론 및 한계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26" y="1961607"/>
            <a:ext cx="1042595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2800" dirty="0" smtClean="0"/>
              <a:t>한계</a:t>
            </a:r>
            <a:endParaRPr lang="en-US" altLang="ko-KR" sz="2800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총 교통량을 고려하지 않은 수치로는 변수에 따른 사망위험에 대해 결론 내리기 어렵다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사고 위험성에 대한 비율을 어떻게 나타내야 하는지 결정하기 어렵다</a:t>
            </a:r>
            <a:r>
              <a:rPr lang="en-US" altLang="ko-KR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 사망자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중상자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경상자에</a:t>
            </a:r>
            <a:r>
              <a:rPr lang="ko-KR" altLang="en-US" dirty="0" smtClean="0"/>
              <a:t> 대해 교통사고 피해자를 포함시키는 기준이 모호하다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 </a:t>
            </a:r>
          </a:p>
          <a:p>
            <a:pPr lvl="1"/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sz="2800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목적 및 절차</a:t>
            </a:r>
            <a:endParaRPr lang="ko-KR" altLang="en-US" dirty="0"/>
          </a:p>
        </p:txBody>
      </p:sp>
      <p:graphicFrame>
        <p:nvGraphicFramePr>
          <p:cNvPr id="4" name="내용 개체 틀 2" descr="왼쪽에서 오른쪽으로 정렬된 4개의 그룹과 각 그룹 아래에 작업 설명이 있는 강조 프로세스형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670582"/>
              </p:ext>
            </p:extLst>
          </p:nvPr>
        </p:nvGraphicFramePr>
        <p:xfrm>
          <a:off x="1066799" y="2913528"/>
          <a:ext cx="10139083" cy="325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내용 개체 틀 3"/>
          <p:cNvSpPr txBox="1">
            <a:spLocks/>
          </p:cNvSpPr>
          <p:nvPr/>
        </p:nvSpPr>
        <p:spPr>
          <a:xfrm>
            <a:off x="0" y="2020529"/>
            <a:ext cx="12192000" cy="106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/>
              <a:t>프로젝트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수집 후 전처리 한 데이터를 이용하여 다양한 시각화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분석 주제 선정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6392" y="1568456"/>
            <a:ext cx="11090787" cy="251776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자료명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2015_2018_</a:t>
            </a:r>
            <a:r>
              <a:rPr lang="ko-KR" altLang="en-US" sz="2000" b="1" dirty="0" smtClean="0"/>
              <a:t>개별교통사고정보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사망</a:t>
            </a:r>
            <a:r>
              <a:rPr lang="en-US" altLang="ko-KR" sz="2000" b="1" dirty="0" smtClean="0"/>
              <a:t>)                      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출처 </a:t>
            </a:r>
            <a:r>
              <a:rPr lang="en-US" altLang="ko-KR" sz="2000" dirty="0" smtClean="0"/>
              <a:t>: data.go.kr</a:t>
            </a:r>
          </a:p>
          <a:p>
            <a:pPr marL="0" indent="0">
              <a:buNone/>
            </a:pPr>
            <a:r>
              <a:rPr lang="ko-KR" altLang="en-US" sz="2000" dirty="0" smtClean="0"/>
              <a:t>선정이유</a:t>
            </a:r>
            <a:r>
              <a:rPr lang="en-US" altLang="ko-KR" sz="2000" dirty="0" smtClean="0"/>
              <a:t>: 2015~2018</a:t>
            </a:r>
            <a:r>
              <a:rPr lang="ko-KR" altLang="en-US" sz="2000" dirty="0"/>
              <a:t>년 전국의 개별 교통사고 사망사건의 데이터를 통해 </a:t>
            </a:r>
          </a:p>
          <a:p>
            <a:pPr marL="0" indent="0">
              <a:buNone/>
            </a:pPr>
            <a:r>
              <a:rPr lang="ko-KR" altLang="en-US" sz="2000" dirty="0" smtClean="0"/>
              <a:t>교통사고의 다양한 변수들이 사망자수에 미치는 영향과 상관관계를 분석 및 시각화를 통한 도출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767119328"/>
              </p:ext>
            </p:extLst>
          </p:nvPr>
        </p:nvGraphicFramePr>
        <p:xfrm>
          <a:off x="1099334" y="3822463"/>
          <a:ext cx="7891930" cy="2755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847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Dataset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786890" y="1525905"/>
            <a:ext cx="2556510" cy="3440430"/>
          </a:xfrm>
        </p:spPr>
        <p:txBody>
          <a:bodyPr>
            <a:noAutofit/>
          </a:bodyPr>
          <a:lstStyle/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altLang="ko-KR" sz="1500" dirty="0"/>
              <a:t>Data Fields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endParaRPr lang="en-US" altLang="ko-KR" sz="1500" dirty="0" smtClean="0"/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b="1" dirty="0" smtClean="0"/>
              <a:t>a. </a:t>
            </a:r>
            <a:r>
              <a:rPr lang="ko-KR" altLang="en-US" sz="1500" b="1" dirty="0" smtClean="0"/>
              <a:t>시간적 정보</a:t>
            </a:r>
            <a:endParaRPr lang="en-US" altLang="ko-KR" sz="1500" b="1" dirty="0" smtClean="0"/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en-US" altLang="ko-KR" sz="1500" dirty="0" smtClean="0"/>
              <a:t>1) </a:t>
            </a:r>
            <a:r>
              <a:rPr lang="ko-KR" altLang="en-US" sz="1500" dirty="0" smtClean="0"/>
              <a:t>발생일 </a:t>
            </a:r>
            <a:r>
              <a:rPr lang="en-US" altLang="ko-KR" sz="1500" dirty="0" smtClean="0"/>
              <a:t>int64 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2) </a:t>
            </a:r>
            <a:r>
              <a:rPr lang="ko-KR" altLang="en-US" sz="1500" dirty="0" smtClean="0"/>
              <a:t>발생시간 </a:t>
            </a:r>
            <a:r>
              <a:rPr lang="en-US" altLang="ko-KR" sz="1500" dirty="0"/>
              <a:t>object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3) </a:t>
            </a:r>
            <a:r>
              <a:rPr lang="ko-KR" altLang="en-US" sz="1500" dirty="0" smtClean="0"/>
              <a:t>주야 </a:t>
            </a:r>
            <a:r>
              <a:rPr lang="en-US" altLang="ko-KR" sz="1500" dirty="0"/>
              <a:t>object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4) </a:t>
            </a:r>
            <a:r>
              <a:rPr lang="ko-KR" altLang="en-US" sz="1500" dirty="0" smtClean="0"/>
              <a:t>요일 </a:t>
            </a:r>
            <a:r>
              <a:rPr lang="en-US" altLang="ko-KR" sz="1500" dirty="0"/>
              <a:t>object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endParaRPr lang="en-US" altLang="ko-KR" sz="1500" dirty="0"/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b="1" dirty="0" smtClean="0"/>
              <a:t>b. </a:t>
            </a:r>
            <a:r>
              <a:rPr lang="ko-KR" altLang="en-US" sz="1500" b="1" dirty="0" smtClean="0"/>
              <a:t>지리적 정</a:t>
            </a:r>
            <a:r>
              <a:rPr lang="ko-KR" altLang="en-US" sz="1500" b="1" dirty="0"/>
              <a:t>보</a:t>
            </a:r>
            <a:endParaRPr lang="en-US" altLang="ko-KR" sz="1500" b="1" dirty="0" smtClean="0"/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endParaRPr lang="ko-KR" altLang="en-US" sz="1500" dirty="0"/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5) </a:t>
            </a:r>
            <a:r>
              <a:rPr lang="ko-KR" altLang="en-US" sz="1500" dirty="0" smtClean="0"/>
              <a:t>발생지</a:t>
            </a:r>
            <a:r>
              <a:rPr lang="en-US" altLang="ko-KR" sz="1500" dirty="0"/>
              <a:t>_</a:t>
            </a:r>
            <a:r>
              <a:rPr lang="ko-KR" altLang="en-US" sz="1500" dirty="0"/>
              <a:t>시도 </a:t>
            </a:r>
            <a:r>
              <a:rPr lang="en-US" altLang="ko-KR" sz="1500" dirty="0" smtClean="0"/>
              <a:t>object </a:t>
            </a:r>
            <a:endParaRPr lang="en-US" altLang="ko-KR" sz="1500" dirty="0"/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6) </a:t>
            </a:r>
            <a:r>
              <a:rPr lang="ko-KR" altLang="en-US" sz="1500" dirty="0" smtClean="0"/>
              <a:t>발생지</a:t>
            </a:r>
            <a:r>
              <a:rPr lang="en-US" altLang="ko-KR" sz="1500" dirty="0"/>
              <a:t>_</a:t>
            </a:r>
            <a:r>
              <a:rPr lang="ko-KR" altLang="en-US" sz="1500" dirty="0" err="1"/>
              <a:t>시군구</a:t>
            </a:r>
            <a:r>
              <a:rPr lang="ko-KR" altLang="en-US" sz="1500" dirty="0"/>
              <a:t> </a:t>
            </a:r>
            <a:r>
              <a:rPr lang="en-US" altLang="ko-KR" sz="1500" dirty="0"/>
              <a:t>object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7) </a:t>
            </a:r>
            <a:r>
              <a:rPr lang="ko-KR" altLang="en-US" sz="1500" dirty="0" smtClean="0"/>
              <a:t>경도 </a:t>
            </a:r>
            <a:r>
              <a:rPr lang="en-US" altLang="ko-KR" sz="1500" dirty="0"/>
              <a:t>float64 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8) </a:t>
            </a:r>
            <a:r>
              <a:rPr lang="ko-KR" altLang="en-US" sz="1500" dirty="0" smtClean="0"/>
              <a:t>위도 </a:t>
            </a:r>
            <a:r>
              <a:rPr lang="en-US" altLang="ko-KR" sz="1500" dirty="0" smtClean="0"/>
              <a:t>float64</a:t>
            </a:r>
            <a:endParaRPr lang="en-US" altLang="ko-KR" sz="1500" dirty="0"/>
          </a:p>
          <a:p>
            <a:pPr>
              <a:lnSpc>
                <a:spcPts val="1700"/>
              </a:lnSpc>
              <a:spcBef>
                <a:spcPts val="0"/>
              </a:spcBef>
            </a:pPr>
            <a:endParaRPr lang="ko-KR" altLang="en-US" sz="15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722494" y="1786890"/>
            <a:ext cx="3175635" cy="445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ko-KR" sz="1500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1500" b="1" dirty="0" smtClean="0"/>
              <a:t>c. </a:t>
            </a:r>
            <a:r>
              <a:rPr lang="ko-KR" altLang="en-US" sz="1500" b="1" dirty="0" smtClean="0"/>
              <a:t>사망 정보 </a:t>
            </a:r>
            <a:endParaRPr lang="en-US" altLang="ko-KR" sz="1500" b="1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dirty="0"/>
              <a:t>9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사망자수           </a:t>
            </a:r>
            <a:r>
              <a:rPr lang="en-US" altLang="ko-KR" sz="1500" dirty="0"/>
              <a:t>int64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lnSpc>
                <a:spcPts val="15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ko-KR" sz="1500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en-US" altLang="ko-KR" sz="1500" b="1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en-US" altLang="ko-KR" sz="1500" b="1" dirty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en-US" altLang="ko-KR" sz="1500" b="1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b="1" dirty="0" smtClean="0"/>
              <a:t>d. </a:t>
            </a:r>
            <a:r>
              <a:rPr lang="ko-KR" altLang="en-US" sz="1500" b="1" dirty="0" smtClean="0"/>
              <a:t>상황적 정보 </a:t>
            </a:r>
            <a:endParaRPr lang="en-US" altLang="ko-KR" sz="1500" b="1" dirty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en-US" altLang="ko-KR" sz="1500" dirty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10) </a:t>
            </a:r>
            <a:r>
              <a:rPr lang="ko-KR" altLang="en-US" sz="1500" dirty="0"/>
              <a:t>기상상태 </a:t>
            </a:r>
            <a:r>
              <a:rPr lang="en-US" altLang="ko-KR" sz="1500" dirty="0"/>
              <a:t>object 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11) </a:t>
            </a:r>
            <a:r>
              <a:rPr lang="ko-KR" altLang="en-US" sz="1500" dirty="0"/>
              <a:t>노면상태 </a:t>
            </a:r>
            <a:r>
              <a:rPr lang="en-US" altLang="ko-KR" sz="1500" dirty="0" smtClean="0"/>
              <a:t>object</a:t>
            </a:r>
            <a:endParaRPr lang="en-US" altLang="ko-KR" sz="1500" dirty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12) </a:t>
            </a:r>
            <a:r>
              <a:rPr lang="ko-KR" altLang="en-US" sz="1500" dirty="0" smtClean="0"/>
              <a:t>도로형태 </a:t>
            </a:r>
            <a:r>
              <a:rPr lang="en-US" altLang="ko-KR" sz="1500" dirty="0"/>
              <a:t>object </a:t>
            </a:r>
            <a:endParaRPr lang="en-US" altLang="ko-KR" sz="1500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13) </a:t>
            </a:r>
            <a:r>
              <a:rPr lang="ko-KR" altLang="en-US" sz="1500" dirty="0" smtClean="0"/>
              <a:t>도로선형 </a:t>
            </a:r>
            <a:r>
              <a:rPr lang="en-US" altLang="ko-KR" sz="1500" dirty="0"/>
              <a:t>object</a:t>
            </a:r>
            <a:endParaRPr lang="en-US" altLang="ko-KR" sz="1500" dirty="0" smtClean="0"/>
          </a:p>
          <a:p>
            <a:pPr>
              <a:lnSpc>
                <a:spcPts val="1500"/>
              </a:lnSpc>
              <a:spcBef>
                <a:spcPts val="0"/>
              </a:spcBef>
            </a:pPr>
            <a:endParaRPr lang="ko-KR" altLang="en-US" sz="1500" dirty="0"/>
          </a:p>
        </p:txBody>
      </p:sp>
      <p:sp>
        <p:nvSpPr>
          <p:cNvPr id="11" name="내용 개체 틀 4"/>
          <p:cNvSpPr txBox="1">
            <a:spLocks/>
          </p:cNvSpPr>
          <p:nvPr/>
        </p:nvSpPr>
        <p:spPr>
          <a:xfrm>
            <a:off x="7402830" y="1910715"/>
            <a:ext cx="3078480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ko-KR" sz="1500" b="1" dirty="0" smtClean="0"/>
              <a:t>e. </a:t>
            </a:r>
            <a:r>
              <a:rPr lang="ko-KR" altLang="en-US" sz="1500" b="1" dirty="0" smtClean="0"/>
              <a:t>제외변수 </a:t>
            </a:r>
            <a:endParaRPr lang="en-US" altLang="ko-KR" sz="1500" b="1" dirty="0" smtClean="0"/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en-US" altLang="ko-KR" sz="1500" dirty="0" smtClean="0"/>
              <a:t>14) </a:t>
            </a:r>
            <a:r>
              <a:rPr lang="ko-KR" altLang="en-US" sz="1500" dirty="0"/>
              <a:t>사고내용          </a:t>
            </a:r>
            <a:r>
              <a:rPr lang="en-US" altLang="ko-KR" sz="1500" dirty="0"/>
              <a:t>object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15) </a:t>
            </a:r>
            <a:r>
              <a:rPr lang="ko-KR" altLang="en-US" sz="1500" dirty="0"/>
              <a:t>중상자수           </a:t>
            </a:r>
            <a:r>
              <a:rPr lang="en-US" altLang="ko-KR" sz="1500" dirty="0"/>
              <a:t>int64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16) </a:t>
            </a:r>
            <a:r>
              <a:rPr lang="ko-KR" altLang="en-US" sz="1500" dirty="0"/>
              <a:t>경상자수           </a:t>
            </a:r>
            <a:r>
              <a:rPr lang="en-US" altLang="ko-KR" sz="1500" dirty="0"/>
              <a:t>int64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17) </a:t>
            </a:r>
            <a:r>
              <a:rPr lang="ko-KR" altLang="en-US" sz="1500" dirty="0"/>
              <a:t>부상신고자수         </a:t>
            </a:r>
            <a:r>
              <a:rPr lang="en-US" altLang="ko-KR" sz="1500" dirty="0" smtClean="0"/>
              <a:t>int64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en-US" altLang="ko-KR" sz="1500" dirty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18) </a:t>
            </a:r>
            <a:r>
              <a:rPr lang="ko-KR" altLang="en-US" sz="1500" dirty="0"/>
              <a:t>노면상태</a:t>
            </a:r>
            <a:r>
              <a:rPr lang="en-US" altLang="ko-KR" sz="1500" dirty="0"/>
              <a:t>_</a:t>
            </a:r>
            <a:r>
              <a:rPr lang="ko-KR" altLang="en-US" sz="1500" dirty="0" err="1"/>
              <a:t>대분류</a:t>
            </a:r>
            <a:r>
              <a:rPr lang="ko-KR" altLang="en-US" sz="1500" dirty="0"/>
              <a:t> </a:t>
            </a:r>
            <a:r>
              <a:rPr lang="en-US" altLang="ko-KR" sz="1500" dirty="0"/>
              <a:t>object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19) </a:t>
            </a:r>
            <a:r>
              <a:rPr lang="ko-KR" altLang="en-US" sz="1500" dirty="0" smtClean="0"/>
              <a:t>도로종류 </a:t>
            </a:r>
            <a:r>
              <a:rPr lang="en-US" altLang="ko-KR" sz="1500" dirty="0" smtClean="0"/>
              <a:t>object 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20) </a:t>
            </a:r>
            <a:r>
              <a:rPr lang="ko-KR" altLang="en-US" sz="1500" dirty="0" smtClean="0"/>
              <a:t>도로형태</a:t>
            </a:r>
            <a:r>
              <a:rPr lang="en-US" altLang="ko-KR" sz="1500" dirty="0" smtClean="0"/>
              <a:t>_</a:t>
            </a:r>
            <a:r>
              <a:rPr lang="ko-KR" altLang="en-US" sz="1500" dirty="0" err="1" smtClean="0"/>
              <a:t>대분류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object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21) </a:t>
            </a:r>
            <a:r>
              <a:rPr lang="ko-KR" altLang="en-US" sz="1500" dirty="0"/>
              <a:t>교차로형태</a:t>
            </a:r>
            <a:r>
              <a:rPr lang="en-US" altLang="ko-KR" sz="1500" dirty="0"/>
              <a:t>_</a:t>
            </a:r>
            <a:r>
              <a:rPr lang="ko-KR" altLang="en-US" sz="1500" dirty="0" err="1"/>
              <a:t>대분류</a:t>
            </a:r>
            <a:r>
              <a:rPr lang="ko-KR" altLang="en-US" sz="1500" dirty="0"/>
              <a:t> </a:t>
            </a:r>
            <a:r>
              <a:rPr lang="en-US" altLang="ko-KR" sz="1500" dirty="0"/>
              <a:t>object 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22) </a:t>
            </a:r>
            <a:r>
              <a:rPr lang="ko-KR" altLang="en-US" sz="1500" dirty="0"/>
              <a:t>교차로형태 </a:t>
            </a:r>
            <a:r>
              <a:rPr lang="en-US" altLang="ko-KR" sz="1500" dirty="0"/>
              <a:t>object 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ko-KR" sz="1500" dirty="0" smtClean="0"/>
              <a:t>23) </a:t>
            </a:r>
            <a:r>
              <a:rPr lang="ko-KR" altLang="en-US" sz="1500" dirty="0"/>
              <a:t>도로선형</a:t>
            </a:r>
            <a:r>
              <a:rPr lang="en-US" altLang="ko-KR" sz="1500" dirty="0"/>
              <a:t>_</a:t>
            </a:r>
            <a:r>
              <a:rPr lang="ko-KR" altLang="en-US" sz="1500" dirty="0" err="1"/>
              <a:t>대분류</a:t>
            </a:r>
            <a:r>
              <a:rPr lang="ko-KR" altLang="en-US" sz="1500" dirty="0"/>
              <a:t> </a:t>
            </a:r>
            <a:r>
              <a:rPr lang="en-US" altLang="ko-KR" sz="1500" dirty="0"/>
              <a:t>object 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en-US" altLang="ko-KR" sz="1500" dirty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en-US" altLang="ko-KR" sz="1500" dirty="0"/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ko-KR" sz="1500" dirty="0" smtClean="0"/>
          </a:p>
          <a:p>
            <a:pPr>
              <a:lnSpc>
                <a:spcPts val="1700"/>
              </a:lnSpc>
              <a:spcBef>
                <a:spcPts val="0"/>
              </a:spcBef>
            </a:pPr>
            <a:endParaRPr lang="en-US" altLang="ko-KR" sz="1500" dirty="0" smtClean="0"/>
          </a:p>
          <a:p>
            <a:pPr>
              <a:lnSpc>
                <a:spcPts val="1700"/>
              </a:lnSpc>
              <a:spcBef>
                <a:spcPts val="0"/>
              </a:spcBef>
            </a:pPr>
            <a:endParaRPr lang="ko-KR" altLang="en-US" sz="1500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1794507" y="5250180"/>
            <a:ext cx="4857751" cy="1621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1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74320" algn="l" defTabSz="914400" rtl="0" eaLnBrk="1" latinLnBrk="1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868680" indent="-228600" algn="l" defTabSz="914400" rtl="0" eaLnBrk="1" latinLnBrk="1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188720" indent="-228600" algn="l" defTabSz="914400" rtl="0" eaLnBrk="1" latinLnBrk="1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417320" indent="-228600" algn="l" defTabSz="914400" rtl="0" eaLnBrk="1" latinLnBrk="1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1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ko-KR" sz="1500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1500" b="1" dirty="0" smtClean="0"/>
              <a:t>f. Shape of The dataset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dirty="0" smtClean="0"/>
              <a:t>(16288, 23)</a:t>
            </a:r>
            <a:endParaRPr lang="en-US" altLang="ko-KR" sz="1500" dirty="0"/>
          </a:p>
          <a:p>
            <a:pPr marL="0" indent="0">
              <a:lnSpc>
                <a:spcPts val="1500"/>
              </a:lnSpc>
              <a:spcBef>
                <a:spcPts val="0"/>
              </a:spcBef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652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분석 요점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7870" y="2256997"/>
            <a:ext cx="8891888" cy="4457700"/>
          </a:xfrm>
        </p:spPr>
        <p:txBody>
          <a:bodyPr rtlCol="0">
            <a:normAutofit/>
          </a:bodyPr>
          <a:lstStyle/>
          <a:p>
            <a:pPr marL="777240" lvl="1" indent="-457200">
              <a:buFont typeface="+mj-lt"/>
              <a:buAutoNum type="arabicPeriod"/>
            </a:pPr>
            <a:r>
              <a:rPr lang="ko-KR" altLang="en-US" dirty="0" smtClean="0"/>
              <a:t>  하루 평균 사망자 수의 분포</a:t>
            </a:r>
            <a:endParaRPr lang="en-US" altLang="ko-KR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altLang="ko-KR" dirty="0" smtClean="0"/>
              <a:t>  </a:t>
            </a:r>
            <a:r>
              <a:rPr lang="ko-KR" altLang="en-US" dirty="0" smtClean="0"/>
              <a:t>주야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기상상태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노면상태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도로종류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도로형태</a:t>
            </a:r>
            <a:r>
              <a:rPr lang="en-US" altLang="ko-KR" dirty="0"/>
              <a:t> </a:t>
            </a:r>
            <a:r>
              <a:rPr lang="ko-KR" altLang="en-US" dirty="0" smtClean="0"/>
              <a:t>등에 따른 사망자 수</a:t>
            </a:r>
            <a:endParaRPr lang="en-US" altLang="ko-KR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월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 별 사망자 수</a:t>
            </a:r>
            <a:r>
              <a:rPr lang="en-US" altLang="ko-KR" dirty="0" smtClean="0"/>
              <a:t>  </a:t>
            </a:r>
          </a:p>
          <a:p>
            <a:pPr marL="777240" lvl="1" indent="-457200">
              <a:buFont typeface="+mj-lt"/>
              <a:buAutoNum type="arabicPeriod"/>
            </a:pPr>
            <a:r>
              <a:rPr lang="ko-KR" altLang="en-US" dirty="0" smtClean="0"/>
              <a:t>  요일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시간 당 사망자 수</a:t>
            </a:r>
            <a:endParaRPr lang="en-US" altLang="ko-KR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altLang="ko-KR" dirty="0" smtClean="0"/>
              <a:t>  </a:t>
            </a:r>
            <a:r>
              <a:rPr lang="ko-KR" altLang="en-US" dirty="0" smtClean="0"/>
              <a:t>사고 발생 위치에 따른 사망사고 건수 </a:t>
            </a:r>
            <a:endParaRPr lang="en-US" altLang="ko-KR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altLang="ko-KR" dirty="0" smtClean="0"/>
              <a:t>  </a:t>
            </a:r>
            <a:r>
              <a:rPr lang="ko-KR" altLang="en-US" dirty="0" smtClean="0"/>
              <a:t>변수 간의 사망사건 비율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31341" cy="1600200"/>
          </a:xfrm>
        </p:spPr>
        <p:txBody>
          <a:bodyPr rtlCol="0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 관찰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99000" y="465514"/>
            <a:ext cx="6112435" cy="565428"/>
          </a:xfrm>
        </p:spPr>
        <p:txBody>
          <a:bodyPr/>
          <a:lstStyle/>
          <a:p>
            <a:r>
              <a:rPr lang="ko-KR" altLang="en-US" dirty="0" smtClean="0"/>
              <a:t>하루 평균 사망자 수의 분포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5784" y="2410166"/>
            <a:ext cx="35625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 하루 평균 사망자 수의 </a:t>
            </a:r>
            <a:r>
              <a:rPr lang="ko-KR" altLang="en-US" sz="1600" dirty="0" smtClean="0"/>
              <a:t>분포가 그래프 상으로 확인할 때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정규분포에 근사할 것으로 추측할 수 있다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평균적으로 하루에 </a:t>
            </a:r>
            <a:r>
              <a:rPr lang="en-US" altLang="ko-KR" sz="1600" dirty="0" smtClean="0"/>
              <a:t>13</a:t>
            </a:r>
            <a:r>
              <a:rPr lang="ko-KR" altLang="en-US" sz="1600" dirty="0" smtClean="0"/>
              <a:t>명이 교통사고로 사망한다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1505" y="1198331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#ref: </a:t>
            </a:r>
          </a:p>
          <a:p>
            <a:r>
              <a:rPr lang="en-US" altLang="ko-KR" b="1" dirty="0" err="1" smtClean="0"/>
              <a:t>Scipy</a:t>
            </a:r>
            <a:r>
              <a:rPr lang="en-US" altLang="ko-KR" b="1" dirty="0"/>
              <a:t> </a:t>
            </a:r>
            <a:r>
              <a:rPr lang="ko-KR" altLang="en-US" b="1" dirty="0" smtClean="0"/>
              <a:t>의 </a:t>
            </a:r>
            <a:endParaRPr lang="en-US" altLang="ko-KR" b="1" dirty="0" smtClean="0"/>
          </a:p>
          <a:p>
            <a:r>
              <a:rPr lang="en-US" altLang="ko-KR" b="1" dirty="0" smtClean="0"/>
              <a:t>Distplot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46" y="1365921"/>
            <a:ext cx="4283046" cy="35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31341" cy="1600200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2.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 관찰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98999" y="465513"/>
            <a:ext cx="80078143" cy="67430909"/>
          </a:xfrm>
        </p:spPr>
        <p:txBody>
          <a:bodyPr/>
          <a:lstStyle/>
          <a:p>
            <a:r>
              <a:rPr lang="ko-KR" altLang="en-US" dirty="0" smtClean="0"/>
              <a:t>주야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기상상태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노면상태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도로종류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도로형태</a:t>
            </a:r>
            <a:r>
              <a:rPr lang="en-US" altLang="ko-KR" dirty="0"/>
              <a:t> </a:t>
            </a:r>
            <a:r>
              <a:rPr lang="ko-KR" altLang="en-US" dirty="0" smtClean="0"/>
              <a:t>등에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따른 사망자 수</a:t>
            </a:r>
            <a:endParaRPr lang="ko-KR" altLang="en-US" dirty="0"/>
          </a:p>
        </p:txBody>
      </p:sp>
      <p:sp>
        <p:nvSpPr>
          <p:cNvPr id="6" name="AutoShape 2" descr="data:image/png;base64,iVBORw0KGgoAAAANSUhEUgAAAYoAAAEICAYAAABBBrPDAAAABHNCSVQICAgIfAhkiAAAAAlwSFlzAAALEgAACxIB0t1+/AAAADl0RVh0U29mdHdhcmUAbWF0cGxvdGxpYiB2ZXJzaW9uIDMuMC4yLCBodHRwOi8vbWF0cGxvdGxpYi5vcmcvOIA7rQAAF+BJREFUeJzt3X2UZHV95/H3h2fdGBlgwIjCKBIMalzdQRhZBGMiCCgPjqtH1gckwpIQkyWao9G4KmISRhTRrAGNsBtddJlRhKjgOjowy0NgcF3FILpHR2J8agdFosiD890/7m2pqem+fXuYqu5m3q9z+kzVrd+37reqf9WfuvdW3UlVIUnSdLab6wYkSfObQSFJ6mRQSJI6GRSSpE4GhSSpk0EhSepkUEiSOhkUkqROBoUkqdMOc93A1rDHHnvUkiVL5roNSVpQbr755h9V1eKZxj0kgmLJkiWsW7durtuQpAUlybf7jHPXkySpk0EhSepkUEiSOhkUkqROBoUkqZNBIUnqZFBIkjoZFJKkTg+JL9xJ2rZ85mM/6j32eS/eY4SdbBvcopAkdTIoJEmdRhIUSRYnOTvJWe31A5KsTnJtkhUD485KcnW7/EldYyVJc2NUWxTnAvcAO7bXzwNOqapDgSVJDk5yGLBXVR0OnAasmG7siHqUJPUwkqCoqpcD1wAk2QHYparWtzevApYBzwUuacffAuzWMVaSNEfGcYxiMbBh4PoGYBGwJzAxsPx+YK9pxm4myalJ1iVZNzExMdUQSdJWMI6g+Amw68D1RTQBcSebhsBG4I5pxm6mqi6sqqVVtXTx4hn/3w1J0hYaeVBU1d3Azkn2bhedCKwG1gLLAZIcCHynY6wkaY6M6wt3ZwIrk9wDXF5Vtya5DTg6yVrgLpoD2lOOHVOPkqQpjCwoqmoNsKa9fBNDB6WraiNw+hR1m42VJM0dv3AnSepkUEiSOhkUkqROBoUkqZOnGZe0zbjpoh/2HnvQyXuOsJOFxS0KSVIng0KS1MmgkCR1MigkSZ0MCklSJ4NCktTJoJAkdTIoJEmdDApJUieDQpLUyaCQJHUyKCRJnQwKSVIng0KS1MmgkCR1MigkSZ0MCklSJ4NCktTJoJAkdTIoJEmdDApJUieDQpLUyaCQJHUyKCRJnXaY6wYkab5bf973e49d8iePGmEnc8MtCklSJ7coJM2ZD378h73H/v6Je46wE3UZ6xZFkjOTXJ3k2iRPS3JAktXt9RUD484aGPekcfYoSdrU2LYokuwKvAA4AtgPeHe7/lOqan2SS5McDOwE7FVVhyd5MrACOHpcfUqSNjXOXU+/pNmC2QnYA5gAHldV69vbVwHLgN2BSwCq6pYku42xR7Uu+Psje4897WVXjbATSXNtbLuequou4BrgVuBy4CJgw8CQDcAiYE+aEJl0f5LN+kxyapJ1SdZNTEwM3yxJ2krGuevpGGBHmt1Oi2i2IDYODFlEExAPay9P2lhVg+MAqKoLgQsBli5dWiNqW5K2eeM8mL0v8IOqKuCnwCOA3ZLs3d5+IrAaWAssB0hyIPCdMfYoSRoyzmMUFwMfSnI1sDNwAfAlYGWSe4DLq+rWJLcBRydZC9wFnDbGHiVJQ8YWFFX1c+AlU9y0bGjcRuD0sTQlSZqR38yWJHUyKCRJnQwKSVIng0KS1MmgkCR1MigkSZ08zbi2Scd8YsXMg1qfOuF1I+xEmv/copAkdTIoJEmdDApJUieDQpLUyaCQJHXyU0+SNCLfP/drvcc+6k+fOMJOHhyD4iHuYxcdNavxLz75yhF1ImmhcteTJKmTQSFJ6mRQSJI6eYxC0q8sX/XF3mNXvvDpI+xE84lBIUkPAT9832dmNX7PM57Xe6y7niRJnQwKSVIndz1Js3DMqgt7j/3UC08dYSfdjl+5uvfYy5Y/50Gv7zWf+OfeY88/4bEPen0aL7coJEmdDApJUieDQpLUyaCQJHXyYLY0jz1/5WW9x16x/PgRdqJtmVsUkqROBoUkqdNDatfTxPs/3Hvs4tP/4wg7kaQt84P3XD+r8Xv98bIRdfIAtygkSZ0MCklSJ4NCktRprMcokjwDeCewPfDJ9ue/ArsA11XV69pxZwHPavs7taq+Os4+tXAcfdmf9h776ePPHWEn0kPX2IIiyY7Am4HjqurH7bLPAKdU1foklyY5GNgJ2KuqDk/yZGAFcPS4+pQkbWqcWxTPA74NXNKGxhuAXapqfXv7KmAZsDtwCUBV3ZJkt6nuLMmpwKkA++yzz2g7l6Rt2DiDYn9gN+BY4DHAF4CbB27fAPwWsCcwMbD8/iTbVdXGwTurqguBCwGWLl1aI+x7Xrjq72a3UXXkKZ8eUSeStjW9gyLJU4BFk9er6ppZrut+4LNVdT+wPskdg/fXXp4AHja0fONwSEiSxqdXUCS5FNgR+BpQ7c9sg+J64LXARUn2Au4Cdkqyd1X9C3Ai8FbgCcByYG2SA4HvzHI9WoBO/sRRvcdedMKVI+xE0rC+WxSPrapDHsyKqurGJLcluZZm6+JMmo/nrkxyD3B5Vd2a5Dbg6CRracLktAezXmk+OHblR3qP/YflJ42wE2n2+gbFzUkWV9XEzEOnV1V/AfzF0OJlQ2M2Aqc/mPVIkraezqBIcj3NbqYdgW8k+dWup6p65hj6kyTNsc6gqKrRn21KkjSv9T2YfXFVvXLg+ger6vdH1pUWrLM/dmTvsW988VUj7ETS1jLTrqenAi8BjkjyjnbxLsBBo25MkjQ/zLRF8S3gSuAoYPLt3y9pPsYqSdoGzHSM4qfA1UmOqarvjqknSdI80vc040cn+WKSryb5ZpIbRtqVJGne6BsUpwH/HrgMOBS4emQdSZLmlb5BcWdV/RzYvqq+B/gdCknaRvQNig8n2QOYSHIlm57dVZL0ENbrexRVdXF78dwkF1XVHaNrSZI0n/TaokjytCRXJFkD/DzJ8tG2JUmaL/qeFPDdwAnAx6vqF0lOBlaOrq3x+sH7V/Qeu9fprxthJ5I0//Q9RkH7/1xP/k9yvz6adiRJ803foPhCkncBeyR5I3DLCHuSJM0jM53r6Tfbi5cAvwf8GLgPOG/EfUmS5omZjlG8of13b2AP4MvAwe3PC0fYlyRpnpjpXE8nAyT5JHBwVd2X5GHAfxtHc/PZ7efP7oNf+7zmIXPsX9I2pu8xit2q6j6AqrqbZgtDkrQN6Pvx2LVJLgA+DRwGrB9ZR5KkeaXvN7P/PMlzgKcDNwKrRtqVJGne6LtFQVWtBlaPsBdJ0jzU+wt3kqRtk0EhSepkUEiSOhkUkqROBoUkqZNBIUnqZFBIkjr1/h6Fto6bLnj+rMYfdNoVI+pEkvpxi0KS1MmgkCR1mpOgSPLFJEcleVSSf0iyNsnFSXZsbz89yTVJ/jHJ4XPRoySpMfagSLIceGR79WzgHVV1GDABnJhkX+D5wOHAC4AV4+5RkvSAsR7MTvII4GXAR9pFB1TVde3lVcBLgF8DLq2qAn6Q5I4ku1bVT8bZqySpMe4tivOBtwMbp1j/BmARsCfN1sXw8k0kOTXJuiTrJiYmhm+WJG0lYwuKJCcBt1fVTYOLBy4vogmIO9k0GCaXb6KqLqyqpVW1dPHixaNoWZLEeLcoXgocmOSjwHLg9cD3kzy9vf2FwOeAte1lkuwJ7FBV/zrGPiVJA8Z2jKKqjpm8nOQtwA3AN4APJdkI3ARcVVWV5P8kuQ64G/iTcfUoSdrcnHwzu6reMnB1s4+/VtVbgbeOrSFJ0rT8wp0kqZNBIUnqZFBIkjoZFJKkTgaFJKmTQSFJ6mRQSJI6GRSSpE4GhSSpk0EhSepkUEiSOhkUkqROBoUkqZNBIUnqZFBIkjoZFJKkTgaFJKmTQSFJ6mRQSJI6GRSSpE4GhSSpk0EhSepkUEiSOhkUkqROBoUkqZNBIUnqZFBIkjoZFJKkTgaFJKmTQSFJ6mRQSJI6GRSSpE5jC4okuyb5aJI1Sa5J8rgkByRZneTaJCsGxp6V5Op2+ZPG1aMkaXM7jHFdDwfOrKrvJjkGeC3weOCUqlqf5NIkBwM7AXtV1eFJngysAI4eY5+SpAFjC4qq+u7A1R8D9wC7VNX6dtkqYBmwO3BJW3NLkt3G1aMkaXNjP0aRZG+arYlzgQ0DN20AFgF7AhMDy+9PslmfSU5Nsi7JuomJieGbJUlbyViDIsmxwJuBVwN3ALsO3LyIJiDubC9P2lhVG4fvq6ourKqlVbV08eLFI+xakrZt4zyY/dvA86vqtKraUFV3Azu3WxgAJwKrgbXA8rbmQOA74+pRkrS5cR7MPgo4LMma9vrtwJnAyiT3AJdX1a1JbgOOTrIWuAs4bYw9SpKGjPNg9jnAOVPctGxo3Ebg9LE0JUmakV+4kyR1MigkSZ0MCklSJ4NCktTJoJAkdTIoJEmdDApJUieDQpLUyaCQJHUyKCRJnQwKSVIng0KS1MmgkCR1MigkSZ0MCklSJ4NCktTJoJAkdTIoJEmdDApJUieDQpLUyaCQJHUyKCRJnQwKSVIng0KS1MmgkCR1MigkSZ0MCklSJ4NCktTJoJAkdTIoJEmdDApJUieDQpLUyaCQJHWat0GR5KwkVye5NsmT5rofSdpWzcugSHIYsFdVHQ6cBqyY45YkaZuVqprrHjaT5Czg81X1hfb6DVV1yNCYU4FT26sHALdNc3d7AD/agjass+6hVrcQerRuvHX7VtXiGe+hqubdD3AB8OSB6/8b2G4L72udddZZtzB6tG7+1A3+zMtdT8CdwKKB6xurauNcNSNJ27L5GhRrgeUASQ4EvjO37UjStmuHuW5gGp8Cjk6yFriL5oD2lrrQOuusG/u6rFv4db8yLw9mS5Lmj/m660mSNE9s00GRZO8kS0ddl+S42a5jS+uSPCfJvxnX+hZK3Zaua6B+LHNlDusekeTZY1yfdQuobpsKiiRXDi3aHzhqa9YleUmSVw4t/qMe65h1XZJDkrxlaPHL2PQTY1ttfQulbkvXNXQfI58r86xud+CkMa7PugVUt6CDYvg0H0kOSLK6vT7Vt7l3GqwD3gvs2S773SRfSrLLdHUDfg34D0nWJLkmyeMGbtu+/Zmq352SXNHWXZ1k7z51A/VfTDL4S+1T85V2fWuSvLRvbZJntI/t2iR/1qcuyRkD61qT5Ed96traMwd+l0/rub5z2prrk/zbGWp2THJ2+2VOZjFXFic5G3jVwHpnnCvDdW14rUmyLskbZlF3UpLPtb/7/zybPtvlxyW5YYq67ZNsP1B3Zjv+ZUn+qe31s7Poc7sk57W/i2uT7N6jbqeh+fLNJK/pub7HJLkyydok58+iz99O8vkk1yV5z1R1SXZN8tEka4D3AIv6zJep6tp1ds6XadY343yZpq7XfJmtBRsUmfo0H+cBp1TVocCSJAcPjA+wNM3m9WTdu4AjkxwPPBu4d4r1TNYNPsE7A5+pqiOAvwZeO3DbY4F9p2n7fuDFbd0HgFf0rCPJcuCRQ4s7a1o/qKoj2p//0ac2yY7Am4HjqurQqjqnT11VvW9yXTQh/Fc917cr8ALgCJrn5G0z1bWBuUv7e3wVcO4MNb8J3APs2F7vM1d2au/3HtpPCM5irmxSB/y/9nl5BnBcksU96y6vqt8FlgKvasf2qSPJ9sDLh/sceo4m6yafl12BN7S/x+fO4vGdBny5qpa1c2ZDj7p7B+bL7wDfAD7Uc31nAu+sqsOA3ZL8u5517wZeUVXPBHZP8jvDdTSvszPbvi4BDqXHfJmqrs98mWZ9M86Xaer6zpdZWbBBATyX5smhqm6h2TLYparWt7evApYNjP89mu9jnDFZB3wLeHhVXVZVbwR+PsV6JutOGFi2geZjuwA/Bn42cNuzgGdO1XBVbayqyXXsD3ylT12SR9DsUvrI0E3HAPsnedhUda3pvqg47fqA5wHfBi5p30U9vWfdZL/bAX8IvK9n3S9p5uJONKcbmOhR9xTgCwBVdSvNH7iumq8C17T97UC/uXJCVb18sq5dV6+5MkXduvbfjTTz596edZPzbC/g9tr0Y4rT1rXOYPM5Q5IDaJ7zF01RtyvNnJ5K1/qOBg5IsxW6YvAPVI8+AV4CfKqq/rVn3V00AbEd8IihnrvqHl5V/9xevgI4aIq6Q6rquwPr+SX95stw3X0958tUdX3my1R1vebLFL10WshBsSeb/kFZxKaTZQMPbPrtALwGOBI4mE1/aRvbybaZobpXJ/n1odv3ptmaOK+9/nzgH4FVSc6Y5j5fl+QbNIn/+Z515wNvZ+CPfvvH++c0777fNkUNaQ5q79e+eP9nksf2XN/+wG7AscApwN/0fXyt44D/VVW/6FPXTu5rgFuBy2ne9c1U92Xg+DT2p3mXl549LqaZH5Ommyub/c6n07cuyR8Aa6vqzj51aXadXAd8kebUNr3Wl+TJwLKq+vgUbbwZeCHwrCT7DN22A3BOml06k+dS6/P4ngGsrKpnAQ8DTpzN8wK8Gvi7WazvAuCdNHPmzqr6Zs+6e5Ic2AbZs3lgS3Gzuvb1/WKaUwj1ni8DdddN81h71/WZL4N1WzpfZrKQg2L4NB93AIMPfhEw0T5B7wc+2L6T+Dzw3iR7tONqqtODTFH358DKgboDaF5wr66q7yY5iGbz+y+BvwUOSfKK4futqhVVtT/Nu+2/makuyUk07wxuGli2H80ur9dX1WfaZZvtx6yqn1XVfu2L9wPAuT37vB/4bFXd376L2tj38bVeRfui71OX5BiaXR/7AU8Ezp+prqquotlVsQY4HbiBJnz79PgTNt0CmW6u/Dmwks13+W2iT12aTxX9LfDDqvqrvnVVNdHuJnkC8IdJntCjbgeafdZ/PEWvbwFurKqv0Wxx/HfgNwbW91+qOQHnkcCL0hz76/O8fH9gjn4KOLDv85lmN85XqupnfZ8Xml1Uh1bVAcBNSf6gZ91/otnlfAXNLqn109StAd5BE0Z303++DNbdxRT61M1ivmxSN5v5MvC3bEYLOSiGT/PxDWDnPHCA+ERgNfBoYHVVXdYuvxT4JlA0+2jvnOb+N6mrqhuBN7V1jwcOqKrTBvbFPhV4eVXd227unQz8y+Adtr/8yU3y22kOis9U91KaF91H28f7+vbfV1fVj9veXgd8afgBpNlHPWly62vGPoHraXY/kWQv4L6edaQ5iLlLVf1wFuvbl+ZYSgE/pdmVcMhMdVX19mqOUXyOJih69VhVd9Njrgz9zrv0qXsf8K6qWjmbuiSPbG/7Wfvc7NKj7vG0YdHOmyckeWN7X9+rqve0dd+iOQPz4H7syX35d9P8oauej+/2JE9pLx9Bs8XX9/l8Kc3rcjbP52/QvDkE+B6wpE9dVX2tqo4CXtTWXD5cB/wCWE9zHOSnNG+c+vxtGa6bTp+6GefLVHVbOF9mNF9P4dHHVKf5eBRNUt5Dc1Dn1nbs7cN1wGU072KvmurOq+r2obrJJ5gkz6DZ1bFm8v6r2Rc6OPY+mj9gg54InNf2dzdwRvtinbauqo6ZvNy+G7yhqoY/4sbklsWQJyT5EM3+zXuB0yc30bv6rKobk9yW5FqaF8mZVXVzj8cHzfGB6wfGfbBH3cXAh9J8Em1n4IKq+kBXXRtIn6T5I/f19rH9omeP0Ly4Zpork8/FEdPcx+SYKefKUN2xwL4PvE/gbVX1+R515yT5rfZxfqKa43Ez9fn1wfmY5jT9Z7dXLxiq+3qSRw8s+st2fu/Qru+feqwPml2wF7aP7//SPKfVow6a40l/NjCmz/P5JuCzSe6j2QX7yvbNSWddktfywD76t1Wz2/OuobqjaF6rq2i2JIomUGeaL1PVvX3osU71+Kaq24eZ58tUdY/tO1/a52O4vanVgzz97EL+oXnn86ZR1wGf28L+Zl1H80f3MeNa30Kp29J1jXuuzGHdEppdE/O9T+vmoM5zPUmSOi3kYxSSpDEwKCRJnQwKSVIng0KS1MmgkB6EyY9epjmp4aNnGC4tSH7qSXoQ2u8oHDLXfUij5BaFtIWSvJfmW/Nr0pxL64lJliT5dJIPJLklyTFJPpzkpiTvauu2T/L+JF9Ic9LFx82wKmlOLeRvZktzqqr+KMlBVXVEkosHbtoPOJ7mFC3rgadW1beSfDnNmX5PAm6rqtPb08+8iebki9K8ZFBIW9+Xqupe4I4kX6sHTtNyO80J6p4OHJTm/yqATc+CLM07BoX04Ez1Gho88DfV/wfydeD6qvp7gCQPH0Vj0tbiMQrpwbkmyY00JzPs60Lg2DT/jeunaf6PFGne8lNPkqROblFIkjoZFJKkTgaFJKmTQSFJ6mRQSJI6GRSSpE4GhSSp0/8HflZjlL0IYbM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3462839" cy="34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ata:image/png;base64,iVBORw0KGgoAAAANSUhEUgAAAYoAAAEICAYAAABBBrPDAAAABHNCSVQICAgIfAhkiAAAAAlwSFlzAAALEgAACxIB0t1+/AAAADl0RVh0U29mdHdhcmUAbWF0cGxvdGxpYiB2ZXJzaW9uIDMuMC4yLCBodHRwOi8vbWF0cGxvdGxpYi5vcmcvOIA7rQAAF+BJREFUeJzt3X2UZHV95/H3h2fdGBlgwIjCKBIMalzdQRhZBGMiCCgPjqtH1gckwpIQkyWao9G4KmISRhTRrAGNsBtddJlRhKjgOjowy0NgcF3FILpHR2J8agdFosiD890/7m2pqem+fXuYqu5m3q9z+kzVrd+37reqf9WfuvdW3UlVIUnSdLab6wYkSfObQSFJ6mRQSJI6GRSSpE4GhSSpk0EhSepkUEiSOhkUkqROBoUkqdMOc93A1rDHHnvUkiVL5roNSVpQbr755h9V1eKZxj0kgmLJkiWsW7durtuQpAUlybf7jHPXkySpk0EhSepkUEiSOhkUkqROBoUkqZNBIUnqZFBIkjoZFJKkTg+JL9xJ2rZ85mM/6j32eS/eY4SdbBvcopAkdTIoJEmdRhIUSRYnOTvJWe31A5KsTnJtkhUD485KcnW7/EldYyVJc2NUWxTnAvcAO7bXzwNOqapDgSVJDk5yGLBXVR0OnAasmG7siHqUJPUwkqCoqpcD1wAk2QHYparWtzevApYBzwUuacffAuzWMVaSNEfGcYxiMbBh4PoGYBGwJzAxsPx+YK9pxm4myalJ1iVZNzExMdUQSdJWMI6g+Amw68D1RTQBcSebhsBG4I5pxm6mqi6sqqVVtXTx4hn/3w1J0hYaeVBU1d3Azkn2bhedCKwG1gLLAZIcCHynY6wkaY6M6wt3ZwIrk9wDXF5Vtya5DTg6yVrgLpoD2lOOHVOPkqQpjCwoqmoNsKa9fBNDB6WraiNw+hR1m42VJM0dv3AnSepkUEiSOhkUkqROBoUkqZOnGZe0zbjpoh/2HnvQyXuOsJOFxS0KSVIng0KS1MmgkCR1MigkSZ0MCklSJ4NCktTJoJAkdTIoJEmdDApJUieDQpLUyaCQJHUyKCRJnQwKSVIng0KS1MmgkCR1MigkSZ0MCklSJ4NCktTJoJAkdTIoJEmdDApJUieDQpLUyaCQJHUyKCRJnXaY6wYkab5bf973e49d8iePGmEnc8MtCklSJ7coJM2ZD378h73H/v6Je46wE3UZ6xZFkjOTXJ3k2iRPS3JAktXt9RUD484aGPekcfYoSdrU2LYokuwKvAA4AtgPeHe7/lOqan2SS5McDOwE7FVVhyd5MrACOHpcfUqSNjXOXU+/pNmC2QnYA5gAHldV69vbVwHLgN2BSwCq6pYku42xR7Uu+Psje4897WVXjbATSXNtbLuequou4BrgVuBy4CJgw8CQDcAiYE+aEJl0f5LN+kxyapJ1SdZNTEwM3yxJ2krGuevpGGBHmt1Oi2i2IDYODFlEExAPay9P2lhVg+MAqKoLgQsBli5dWiNqW5K2eeM8mL0v8IOqKuCnwCOA3ZLs3d5+IrAaWAssB0hyIPCdMfYoSRoyzmMUFwMfSnI1sDNwAfAlYGWSe4DLq+rWJLcBRydZC9wFnDbGHiVJQ8YWFFX1c+AlU9y0bGjcRuD0sTQlSZqR38yWJHUyKCRJnQwKSVIng0KS1MmgkCR1MigkSZ08zbi2Scd8YsXMg1qfOuF1I+xEmv/copAkdTIoJEmdDApJUieDQpLUyaCQJHXyU0+SNCLfP/drvcc+6k+fOMJOHhyD4iHuYxcdNavxLz75yhF1ImmhcteTJKmTQSFJ6mRQSJI6eYxC0q8sX/XF3mNXvvDpI+xE84lBIUkPAT9832dmNX7PM57Xe6y7niRJnQwKSVIndz1Js3DMqgt7j/3UC08dYSfdjl+5uvfYy5Y/50Gv7zWf+OfeY88/4bEPen0aL7coJEmdDApJUieDQpLUyaCQJHXyYLY0jz1/5WW9x16x/PgRdqJtmVsUkqROBoUkqdNDatfTxPs/3Hvs4tP/4wg7kaQt84P3XD+r8Xv98bIRdfIAtygkSZ0MCklSJ4NCktRprMcokjwDeCewPfDJ9ue/ArsA11XV69pxZwHPavs7taq+Os4+tXAcfdmf9h776ePPHWEn0kPX2IIiyY7Am4HjqurH7bLPAKdU1foklyY5GNgJ2KuqDk/yZGAFcPS4+pQkbWqcWxTPA74NXNKGxhuAXapqfXv7KmAZsDtwCUBV3ZJkt6nuLMmpwKkA++yzz2g7l6Rt2DiDYn9gN+BY4DHAF4CbB27fAPwWsCcwMbD8/iTbVdXGwTurqguBCwGWLl1aI+x7Xrjq72a3UXXkKZ8eUSeStjW9gyLJU4BFk9er6ppZrut+4LNVdT+wPskdg/fXXp4AHja0fONwSEiSxqdXUCS5FNgR+BpQ7c9sg+J64LXARUn2Au4Cdkqyd1X9C3Ai8FbgCcByYG2SA4HvzHI9WoBO/sRRvcdedMKVI+xE0rC+WxSPrapDHsyKqurGJLcluZZm6+JMmo/nrkxyD3B5Vd2a5Dbg6CRracLktAezXmk+OHblR3qP/YflJ42wE2n2+gbFzUkWV9XEzEOnV1V/AfzF0OJlQ2M2Aqc/mPVIkraezqBIcj3NbqYdgW8k+dWup6p65hj6kyTNsc6gqKrRn21KkjSv9T2YfXFVvXLg+ger6vdH1pUWrLM/dmTvsW988VUj7ETS1jLTrqenAi8BjkjyjnbxLsBBo25MkjQ/zLRF8S3gSuAoYPLt3y9pPsYqSdoGzHSM4qfA1UmOqarvjqknSdI80vc040cn+WKSryb5ZpIbRtqVJGne6BsUpwH/HrgMOBS4emQdSZLmlb5BcWdV/RzYvqq+B/gdCknaRvQNig8n2QOYSHIlm57dVZL0ENbrexRVdXF78dwkF1XVHaNrSZI0n/TaokjytCRXJFkD/DzJ8tG2JUmaL/qeFPDdwAnAx6vqF0lOBlaOrq3x+sH7V/Qeu9fprxthJ5I0//Q9RkH7/1xP/k9yvz6adiRJ803foPhCkncBeyR5I3DLCHuSJM0jM53r6Tfbi5cAvwf8GLgPOG/EfUmS5omZjlG8of13b2AP4MvAwe3PC0fYlyRpnpjpXE8nAyT5JHBwVd2X5GHAfxtHc/PZ7efP7oNf+7zmIXPsX9I2pu8xit2q6j6AqrqbZgtDkrQN6Pvx2LVJLgA+DRwGrB9ZR5KkeaXvN7P/PMlzgKcDNwKrRtqVJGne6LtFQVWtBlaPsBdJ0jzU+wt3kqRtk0EhSepkUEiSOhkUkqROBoUkqZNBIUnqZFBIkjr1/h6Fto6bLnj+rMYfdNoVI+pEkvpxi0KS1MmgkCR1mpOgSPLFJEcleVSSf0iyNsnFSXZsbz89yTVJ/jHJ4XPRoySpMfagSLIceGR79WzgHVV1GDABnJhkX+D5wOHAC4AV4+5RkvSAsR7MTvII4GXAR9pFB1TVde3lVcBLgF8DLq2qAn6Q5I4ku1bVT8bZqySpMe4tivOBtwMbp1j/BmARsCfN1sXw8k0kOTXJuiTrJiYmhm+WJG0lYwuKJCcBt1fVTYOLBy4vogmIO9k0GCaXb6KqLqyqpVW1dPHixaNoWZLEeLcoXgocmOSjwHLg9cD3kzy9vf2FwOeAte1lkuwJ7FBV/zrGPiVJA8Z2jKKqjpm8nOQtwA3AN4APJdkI3ARcVVWV5P8kuQ64G/iTcfUoSdrcnHwzu6reMnB1s4+/VtVbgbeOrSFJ0rT8wp0kqZNBIUnqZFBIkjoZFJKkTgaFJKmTQSFJ6mRQSJI6GRSSpE4GhSSpk0EhSepkUEiSOhkUkqROBoUkqZNBIUnqZFBIkjoZFJKkTgaFJKmTQSFJ6mRQSJI6GRSSpE4GhSSpk0EhSepkUEiSOhkUkqROBoUkqZNBIUnqZFBIkjoZFJKkTgaFJKmTQSFJ6mRQSJI6GRSSpE5jC4okuyb5aJI1Sa5J8rgkByRZneTaJCsGxp6V5Op2+ZPG1aMkaXM7jHFdDwfOrKrvJjkGeC3weOCUqlqf5NIkBwM7AXtV1eFJngysAI4eY5+SpAFjC4qq+u7A1R8D9wC7VNX6dtkqYBmwO3BJW3NLkt3G1aMkaXNjP0aRZG+arYlzgQ0DN20AFgF7AhMDy+9PslmfSU5Nsi7JuomJieGbJUlbyViDIsmxwJuBVwN3ALsO3LyIJiDubC9P2lhVG4fvq6ourKqlVbV08eLFI+xakrZt4zyY/dvA86vqtKraUFV3Azu3WxgAJwKrgbXA8rbmQOA74+pRkrS5cR7MPgo4LMma9vrtwJnAyiT3AJdX1a1JbgOOTrIWuAs4bYw9SpKGjPNg9jnAOVPctGxo3Ebg9LE0JUmakV+4kyR1MigkSZ0MCklSJ4NCktTJoJAkdTIoJEmdDApJUieDQpLUyaCQJHUyKCRJnQwKSVIng0KS1MmgkCR1MigkSZ0MCklSJ4NCktTJoJAkdTIoJEmdDApJUieDQpLUyaCQJHUyKCRJnQwKSVIng0KS1MmgkCR1MigkSZ0MCklSJ4NCktTJoJAkdTIoJEmdDApJUieDQpLUyaCQJHWat0GR5KwkVye5NsmT5rofSdpWzcugSHIYsFdVHQ6cBqyY45YkaZuVqprrHjaT5Czg81X1hfb6DVV1yNCYU4FT26sHALdNc3d7AD/agjass+6hVrcQerRuvHX7VtXiGe+hqubdD3AB8OSB6/8b2G4L72udddZZtzB6tG7+1A3+zMtdT8CdwKKB6xurauNcNSNJ27L5GhRrgeUASQ4EvjO37UjStmuHuW5gGp8Cjk6yFriL5oD2lrrQOuusG/u6rFv4db8yLw9mS5Lmj/m660mSNE9s00GRZO8kS0ddl+S42a5jS+uSPCfJvxnX+hZK3Zaua6B+LHNlDusekeTZY1yfdQuobpsKiiRXDi3aHzhqa9YleUmSVw4t/qMe65h1XZJDkrxlaPHL2PQTY1ttfQulbkvXNXQfI58r86xud+CkMa7PugVUt6CDYvg0H0kOSLK6vT7Vt7l3GqwD3gvs2S773SRfSrLLdHUDfg34D0nWJLkmyeMGbtu+/Zmq352SXNHWXZ1k7z51A/VfTDL4S+1T85V2fWuSvLRvbZJntI/t2iR/1qcuyRkD61qT5Ed96traMwd+l0/rub5z2prrk/zbGWp2THJ2+2VOZjFXFic5G3jVwHpnnCvDdW14rUmyLskbZlF3UpLPtb/7/zybPtvlxyW5YYq67ZNsP1B3Zjv+ZUn+qe31s7Poc7sk57W/i2uT7N6jbqeh+fLNJK/pub7HJLkyydok58+iz99O8vkk1yV5z1R1SXZN8tEka4D3AIv6zJep6tp1ds6XadY343yZpq7XfJmtBRsUmfo0H+cBp1TVocCSJAcPjA+wNM3m9WTdu4AjkxwPPBu4d4r1TNYNPsE7A5+pqiOAvwZeO3DbY4F9p2n7fuDFbd0HgFf0rCPJcuCRQ4s7a1o/qKoj2p//0ac2yY7Am4HjqurQqjqnT11VvW9yXTQh/Fc917cr8ALgCJrn5G0z1bWBuUv7e3wVcO4MNb8J3APs2F7vM1d2au/3HtpPCM5irmxSB/y/9nl5BnBcksU96y6vqt8FlgKvasf2qSPJ9sDLh/sceo4m6yafl12BN7S/x+fO4vGdBny5qpa1c2ZDj7p7B+bL7wDfAD7Uc31nAu+sqsOA3ZL8u5517wZeUVXPBHZP8jvDdTSvszPbvi4BDqXHfJmqrs98mWZ9M86Xaer6zpdZWbBBATyX5smhqm6h2TLYparWt7evApYNjP89mu9jnDFZB3wLeHhVXVZVbwR+PsV6JutOGFi2geZjuwA/Bn42cNuzgGdO1XBVbayqyXXsD3ylT12SR9DsUvrI0E3HAPsnedhUda3pvqg47fqA5wHfBi5p30U9vWfdZL/bAX8IvK9n3S9p5uJONKcbmOhR9xTgCwBVdSvNH7iumq8C17T97UC/uXJCVb18sq5dV6+5MkXduvbfjTTz596edZPzbC/g9tr0Y4rT1rXOYPM5Q5IDaJ7zF01RtyvNnJ5K1/qOBg5IsxW6YvAPVI8+AV4CfKqq/rVn3V00AbEd8IihnrvqHl5V/9xevgI4aIq6Q6rquwPr+SX95stw3X0958tUdX3my1R1vebLFL10WshBsSeb/kFZxKaTZQMPbPrtALwGOBI4mE1/aRvbybaZobpXJ/n1odv3ptmaOK+9/nzgH4FVSc6Y5j5fl+QbNIn/+Z515wNvZ+CPfvvH++c0777fNkUNaQ5q79e+eP9nksf2XN/+wG7AscApwN/0fXyt44D/VVW/6FPXTu5rgFuBy2ne9c1U92Xg+DT2p3mXl549LqaZH5Ommyub/c6n07cuyR8Aa6vqzj51aXadXAd8kebUNr3Wl+TJwLKq+vgUbbwZeCHwrCT7DN22A3BOml06k+dS6/P4ngGsrKpnAQ8DTpzN8wK8Gvi7WazvAuCdNHPmzqr6Zs+6e5Ic2AbZs3lgS3Gzuvb1/WKaUwj1ni8DdddN81h71/WZL4N1WzpfZrKQg2L4NB93AIMPfhEw0T5B7wc+2L6T+Dzw3iR7tONqqtODTFH358DKgboDaF5wr66q7yY5iGbz+y+BvwUOSfKK4futqhVVtT/Nu+2/makuyUk07wxuGli2H80ur9dX1WfaZZvtx6yqn1XVfu2L9wPAuT37vB/4bFXd376L2tj38bVeRfui71OX5BiaXR/7AU8Ezp+prqquotlVsQY4HbiBJnz79PgTNt0CmW6u/Dmwks13+W2iT12aTxX9LfDDqvqrvnVVNdHuJnkC8IdJntCjbgeafdZ/PEWvbwFurKqv0Wxx/HfgNwbW91+qOQHnkcCL0hz76/O8fH9gjn4KOLDv85lmN85XqupnfZ8Xml1Uh1bVAcBNSf6gZ91/otnlfAXNLqn109StAd5BE0Z303++DNbdxRT61M1ivmxSN5v5MvC3bEYLOSiGT/PxDWDnPHCA+ERgNfBoYHVVXdYuvxT4JlA0+2jvnOb+N6mrqhuBN7V1jwcOqKrTBvbFPhV4eVXd227unQz8y+Adtr/8yU3y22kOis9U91KaF91H28f7+vbfV1fVj9veXgd8afgBpNlHPWly62vGPoHraXY/kWQv4L6edaQ5iLlLVf1wFuvbl+ZYSgE/pdmVcMhMdVX19mqOUXyOJih69VhVd9Njrgz9zrv0qXsf8K6qWjmbuiSPbG/7Wfvc7NKj7vG0YdHOmyckeWN7X9+rqve0dd+iOQPz4H7syX35d9P8oauej+/2JE9pLx9Bs8XX9/l8Kc3rcjbP52/QvDkE+B6wpE9dVX2tqo4CXtTWXD5cB/wCWE9zHOSnNG+c+vxtGa6bTp+6GefLVHVbOF9mNF9P4dHHVKf5eBRNUt5Dc1Dn1nbs7cN1wGU072KvmurOq+r2obrJJ5gkz6DZ1bFm8v6r2Rc6OPY+mj9gg54InNf2dzdwRvtinbauqo6ZvNy+G7yhqoY/4sbklsWQJyT5EM3+zXuB0yc30bv6rKobk9yW5FqaF8mZVXVzj8cHzfGB6wfGfbBH3cXAh9J8Em1n4IKq+kBXXRtIn6T5I/f19rH9omeP0Ly4Zpork8/FEdPcx+SYKefKUN2xwL4PvE/gbVX1+R515yT5rfZxfqKa43Ez9fn1wfmY5jT9Z7dXLxiq+3qSRw8s+st2fu/Qru+feqwPml2wF7aP7//SPKfVow6a40l/NjCmz/P5JuCzSe6j2QX7yvbNSWddktfywD76t1Wz2/OuobqjaF6rq2i2JIomUGeaL1PVvX3osU71+Kaq24eZ58tUdY/tO1/a52O4vanVgzz97EL+oXnn86ZR1wGf28L+Zl1H80f3MeNa30Kp29J1jXuuzGHdEppdE/O9T+vmoM5zPUmSOi3kYxSSpDEwKCRJnQwKSVIng0KS1MmgkB6EyY9epjmp4aNnGC4tSH7qSXoQ2u8oHDLXfUij5BaFtIWSvJfmW/Nr0pxL64lJliT5dJIPJLklyTFJPpzkpiTvauu2T/L+JF9Ic9LFx82wKmlOLeRvZktzqqr+KMlBVXVEkosHbtoPOJ7mFC3rgadW1beSfDnNmX5PAm6rqtPb08+8iebki9K8ZFBIW9+Xqupe4I4kX6sHTtNyO80J6p4OHJTm/yqATc+CLM07BoX04Ez1Gho88DfV/wfydeD6qvp7gCQPH0Vj0tbiMQrpwbkmyY00JzPs60Lg2DT/jeunaf6PFGne8lNPkqROblFIkjoZFJKkTgaFJKmTQSFJ6mRQSJI6GRSSpE4GhSSp0/8HflZjlL0IY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3880" y="1227000"/>
            <a:ext cx="356794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/>
              <a:t> 주간과 야간의 사망자수는 </a:t>
            </a:r>
            <a:r>
              <a:rPr lang="ko-KR" altLang="en-US" sz="1600" dirty="0" smtClean="0"/>
              <a:t>큰 차이를 </a:t>
            </a:r>
            <a:r>
              <a:rPr lang="ko-KR" altLang="en-US" sz="1600" dirty="0"/>
              <a:t>보이지 </a:t>
            </a:r>
            <a:r>
              <a:rPr lang="ko-KR" altLang="en-US" sz="1600" dirty="0" smtClean="0"/>
              <a:t>않았다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맑은 </a:t>
            </a:r>
            <a:r>
              <a:rPr lang="ko-KR" altLang="en-US" sz="1600" dirty="0"/>
              <a:t>기상상태에 사망자수가 가장 많았고 비</a:t>
            </a:r>
            <a:r>
              <a:rPr lang="en-US" altLang="ko-KR" sz="1600" dirty="0"/>
              <a:t>, </a:t>
            </a:r>
            <a:r>
              <a:rPr lang="ko-KR" altLang="en-US" sz="1600" dirty="0"/>
              <a:t>흐림 기상상태 순으로 </a:t>
            </a:r>
            <a:r>
              <a:rPr lang="ko-KR" altLang="en-US" sz="1600" dirty="0" smtClean="0"/>
              <a:t>나타났다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/>
              <a:t>건조한 노면상태에서 사망자수가 가장 많았고 젖음</a:t>
            </a:r>
            <a:r>
              <a:rPr lang="en-US" altLang="ko-KR" sz="1600" dirty="0"/>
              <a:t>/</a:t>
            </a:r>
            <a:r>
              <a:rPr lang="ko-KR" altLang="en-US" sz="1600" dirty="0"/>
              <a:t>습기 순으로 </a:t>
            </a:r>
            <a:r>
              <a:rPr lang="ko-KR" altLang="en-US" sz="1600" dirty="0" smtClean="0"/>
              <a:t>나타났다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도면 </a:t>
            </a:r>
            <a:r>
              <a:rPr lang="ko-KR" altLang="en-US" sz="1600" dirty="0"/>
              <a:t>종류에 따라 시도</a:t>
            </a:r>
            <a:r>
              <a:rPr lang="en-US" altLang="ko-KR" sz="1600" dirty="0"/>
              <a:t>, </a:t>
            </a:r>
            <a:r>
              <a:rPr lang="ko-KR" altLang="en-US" sz="1600" dirty="0"/>
              <a:t>틀별광역시도</a:t>
            </a:r>
            <a:r>
              <a:rPr lang="en-US" altLang="ko-KR" sz="1600" dirty="0"/>
              <a:t>, </a:t>
            </a:r>
            <a:r>
              <a:rPr lang="ko-KR" altLang="en-US" sz="1600" dirty="0"/>
              <a:t>일반국도</a:t>
            </a:r>
            <a:r>
              <a:rPr lang="en-US" altLang="ko-KR" sz="1600" dirty="0"/>
              <a:t>, </a:t>
            </a:r>
            <a:r>
              <a:rPr lang="ko-KR" altLang="en-US" sz="1600" dirty="0"/>
              <a:t>지방도 순으로 사망자수가 </a:t>
            </a:r>
            <a:r>
              <a:rPr lang="ko-KR" altLang="en-US" sz="1600" dirty="0" smtClean="0"/>
              <a:t>많았다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/>
              <a:t>일반도로형태에서 사망자수가 가장 </a:t>
            </a:r>
            <a:r>
              <a:rPr lang="ko-KR" altLang="en-US" sz="1600" dirty="0" smtClean="0"/>
              <a:t>많았다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/>
              <a:t>평지의 도로에서 가장 많은 사망자가 발생했다 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5060222" y="1586962"/>
            <a:ext cx="6083929" cy="4918478"/>
            <a:chOff x="3487529" y="1846907"/>
            <a:chExt cx="6083929" cy="4918478"/>
          </a:xfrm>
        </p:grpSpPr>
        <p:sp>
          <p:nvSpPr>
            <p:cNvPr id="5" name="직사각형 4"/>
            <p:cNvSpPr/>
            <p:nvPr/>
          </p:nvSpPr>
          <p:spPr>
            <a:xfrm>
              <a:off x="3487529" y="1846907"/>
              <a:ext cx="6083929" cy="46806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413" y="1955185"/>
              <a:ext cx="5744565" cy="457236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3618413" y="4879818"/>
              <a:ext cx="2872282" cy="1584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10265" y="6165410"/>
              <a:ext cx="383989" cy="298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324" y="4879818"/>
              <a:ext cx="2805935" cy="1885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3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31341" cy="1600200"/>
          </a:xfrm>
        </p:spPr>
        <p:txBody>
          <a:bodyPr rtlCol="0"/>
          <a:lstStyle/>
          <a:p>
            <a:pPr algn="ctr" rtl="0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 관찰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98999" y="465513"/>
            <a:ext cx="80078143" cy="67430909"/>
          </a:xfrm>
        </p:spPr>
        <p:txBody>
          <a:bodyPr/>
          <a:lstStyle/>
          <a:p>
            <a:r>
              <a:rPr lang="ko-KR" altLang="en-US" dirty="0" smtClean="0"/>
              <a:t>월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 별 사망자 수</a:t>
            </a:r>
            <a:endParaRPr lang="ko-KR" altLang="en-US" dirty="0"/>
          </a:p>
        </p:txBody>
      </p:sp>
      <p:sp>
        <p:nvSpPr>
          <p:cNvPr id="6" name="AutoShape 2" descr="data:image/png;base64,iVBORw0KGgoAAAANSUhEUgAAAYoAAAEICAYAAABBBrPDAAAABHNCSVQICAgIfAhkiAAAAAlwSFlzAAALEgAACxIB0t1+/AAAADl0RVh0U29mdHdhcmUAbWF0cGxvdGxpYiB2ZXJzaW9uIDMuMC4yLCBodHRwOi8vbWF0cGxvdGxpYi5vcmcvOIA7rQAAF+BJREFUeJzt3X2UZHV95/H3h2fdGBlgwIjCKBIMalzdQRhZBGMiCCgPjqtH1gckwpIQkyWao9G4KmISRhTRrAGNsBtddJlRhKjgOjowy0NgcF3FILpHR2J8agdFosiD890/7m2pqem+fXuYqu5m3q9z+kzVrd+37reqf9WfuvdW3UlVIUnSdLab6wYkSfObQSFJ6mRQSJI6GRSSpE4GhSSpk0EhSepkUEiSOhkUkqROBoUkqdMOc93A1rDHHnvUkiVL5roNSVpQbr755h9V1eKZxj0kgmLJkiWsW7durtuQpAUlybf7jHPXkySpk0EhSepkUEiSOhkUkqROBoUkqZNBIUnqZFBIkjoZFJKkTg+JL9xJ2rZ85mM/6j32eS/eY4SdbBvcopAkdTIoJEmdRhIUSRYnOTvJWe31A5KsTnJtkhUD485KcnW7/EldYyVJc2NUWxTnAvcAO7bXzwNOqapDgSVJDk5yGLBXVR0OnAasmG7siHqUJPUwkqCoqpcD1wAk2QHYparWtzevApYBzwUuacffAuzWMVaSNEfGcYxiMbBh4PoGYBGwJzAxsPx+YK9pxm4myalJ1iVZNzExMdUQSdJWMI6g+Amw68D1RTQBcSebhsBG4I5pxm6mqi6sqqVVtXTx4hn/3w1J0hYaeVBU1d3Azkn2bhedCKwG1gLLAZIcCHynY6wkaY6M6wt3ZwIrk9wDXF5Vtya5DTg6yVrgLpoD2lOOHVOPkqQpjCwoqmoNsKa9fBNDB6WraiNw+hR1m42VJM0dv3AnSepkUEiSOhkUkqROBoUkqZOnGZe0zbjpoh/2HnvQyXuOsJOFxS0KSVIng0KS1MmgkCR1MigkSZ0MCklSJ4NCktTJoJAkdTIoJEmdDApJUieDQpLUyaCQJHUyKCRJnQwKSVIng0KS1MmgkCR1MigkSZ0MCklSJ4NCktTJoJAkdTIoJEmdDApJUieDQpLUyaCQJHUyKCRJnXaY6wYkab5bf973e49d8iePGmEnc8MtCklSJ7coJM2ZD378h73H/v6Je46wE3UZ6xZFkjOTXJ3k2iRPS3JAktXt9RUD484aGPekcfYoSdrU2LYokuwKvAA4AtgPeHe7/lOqan2SS5McDOwE7FVVhyd5MrACOHpcfUqSNjXOXU+/pNmC2QnYA5gAHldV69vbVwHLgN2BSwCq6pYku42xR7Uu+Psje4897WVXjbATSXNtbLuequou4BrgVuBy4CJgw8CQDcAiYE+aEJl0f5LN+kxyapJ1SdZNTEwM3yxJ2krGuevpGGBHmt1Oi2i2IDYODFlEExAPay9P2lhVg+MAqKoLgQsBli5dWiNqW5K2eeM8mL0v8IOqKuCnwCOA3ZLs3d5+IrAaWAssB0hyIPCdMfYoSRoyzmMUFwMfSnI1sDNwAfAlYGWSe4DLq+rWJLcBRydZC9wFnDbGHiVJQ8YWFFX1c+AlU9y0bGjcRuD0sTQlSZqR38yWJHUyKCRJnQwKSVIng0KS1MmgkCR1MigkSZ08zbi2Scd8YsXMg1qfOuF1I+xEmv/copAkdTIoJEmdDApJUieDQpLUyaCQJHXyU0+SNCLfP/drvcc+6k+fOMJOHhyD4iHuYxcdNavxLz75yhF1ImmhcteTJKmTQSFJ6mRQSJI6eYxC0q8sX/XF3mNXvvDpI+xE84lBIUkPAT9832dmNX7PM57Xe6y7niRJnQwKSVIndz1Js3DMqgt7j/3UC08dYSfdjl+5uvfYy5Y/50Gv7zWf+OfeY88/4bEPen0aL7coJEmdDApJUieDQpLUyaCQJHXyYLY0jz1/5WW9x16x/PgRdqJtmVsUkqROBoUkqdNDatfTxPs/3Hvs4tP/4wg7kaQt84P3XD+r8Xv98bIRdfIAtygkSZ0MCklSJ4NCktRprMcokjwDeCewPfDJ9ue/ArsA11XV69pxZwHPavs7taq+Os4+tXAcfdmf9h776ePPHWEn0kPX2IIiyY7Am4HjqurH7bLPAKdU1foklyY5GNgJ2KuqDk/yZGAFcPS4+pQkbWqcWxTPA74NXNKGxhuAXapqfXv7KmAZsDtwCUBV3ZJkt6nuLMmpwKkA++yzz2g7l6Rt2DiDYn9gN+BY4DHAF4CbB27fAPwWsCcwMbD8/iTbVdXGwTurqguBCwGWLl1aI+x7Xrjq72a3UXXkKZ8eUSeStjW9gyLJU4BFk9er6ppZrut+4LNVdT+wPskdg/fXXp4AHja0fONwSEiSxqdXUCS5FNgR+BpQ7c9sg+J64LXARUn2Au4Cdkqyd1X9C3Ai8FbgCcByYG2SA4HvzHI9WoBO/sRRvcdedMKVI+xE0rC+WxSPrapDHsyKqurGJLcluZZm6+JMmo/nrkxyD3B5Vd2a5Dbg6CRracLktAezXmk+OHblR3qP/YflJ42wE2n2+gbFzUkWV9XEzEOnV1V/AfzF0OJlQ2M2Aqc/mPVIkraezqBIcj3NbqYdgW8k+dWup6p65hj6kyTNsc6gqKrRn21KkjSv9T2YfXFVvXLg+ger6vdH1pUWrLM/dmTvsW988VUj7ETS1jLTrqenAi8BjkjyjnbxLsBBo25MkjQ/zLRF8S3gSuAoYPLt3y9pPsYqSdoGzHSM4qfA1UmOqarvjqknSdI80vc040cn+WKSryb5ZpIbRtqVJGne6BsUpwH/HrgMOBS4emQdSZLmlb5BcWdV/RzYvqq+B/gdCknaRvQNig8n2QOYSHIlm57dVZL0ENbrexRVdXF78dwkF1XVHaNrSZI0n/TaokjytCRXJFkD/DzJ8tG2JUmaL/qeFPDdwAnAx6vqF0lOBlaOrq3x+sH7V/Qeu9fprxthJ5I0//Q9RkH7/1xP/k9yvz6adiRJ803foPhCkncBeyR5I3DLCHuSJM0jM53r6Tfbi5cAvwf8GLgPOG/EfUmS5omZjlG8of13b2AP4MvAwe3PC0fYlyRpnpjpXE8nAyT5JHBwVd2X5GHAfxtHc/PZ7efP7oNf+7zmIXPsX9I2pu8xit2q6j6AqrqbZgtDkrQN6Pvx2LVJLgA+DRwGrB9ZR5KkeaXvN7P/PMlzgKcDNwKrRtqVJGne6LtFQVWtBlaPsBdJ0jzU+wt3kqRtk0EhSepkUEiSOhkUkqROBoUkqZNBIUnqZFBIkjr1/h6Fto6bLnj+rMYfdNoVI+pEkvpxi0KS1MmgkCR1mpOgSPLFJEcleVSSf0iyNsnFSXZsbz89yTVJ/jHJ4XPRoySpMfagSLIceGR79WzgHVV1GDABnJhkX+D5wOHAC4AV4+5RkvSAsR7MTvII4GXAR9pFB1TVde3lVcBLgF8DLq2qAn6Q5I4ku1bVT8bZqySpMe4tivOBtwMbp1j/BmARsCfN1sXw8k0kOTXJuiTrJiYmhm+WJG0lYwuKJCcBt1fVTYOLBy4vogmIO9k0GCaXb6KqLqyqpVW1dPHixaNoWZLEeLcoXgocmOSjwHLg9cD3kzy9vf2FwOeAte1lkuwJ7FBV/zrGPiVJA8Z2jKKqjpm8nOQtwA3AN4APJdkI3ARcVVWV5P8kuQ64G/iTcfUoSdrcnHwzu6reMnB1s4+/VtVbgbeOrSFJ0rT8wp0kqZNBIUnqZFBIkjoZFJKkTgaFJKmTQSFJ6mRQSJI6GRSSpE4GhSSpk0EhSepkUEiSOhkUkqROBoUkqZNBIUnqZFBIkjoZFJKkTgaFJKmTQSFJ6mRQSJI6GRSSpE4GhSSpk0EhSepkUEiSOhkUkqROBoUkqZNBIUnqZFBIkjoZFJKkTgaFJKmTQSFJ6mRQSJI6GRSSpE5jC4okuyb5aJI1Sa5J8rgkByRZneTaJCsGxp6V5Op2+ZPG1aMkaXM7jHFdDwfOrKrvJjkGeC3weOCUqlqf5NIkBwM7AXtV1eFJngysAI4eY5+SpAFjC4qq+u7A1R8D9wC7VNX6dtkqYBmwO3BJW3NLkt3G1aMkaXNjP0aRZG+arYlzgQ0DN20AFgF7AhMDy+9PslmfSU5Nsi7JuomJieGbJUlbyViDIsmxwJuBVwN3ALsO3LyIJiDubC9P2lhVG4fvq6ourKqlVbV08eLFI+xakrZt4zyY/dvA86vqtKraUFV3Azu3WxgAJwKrgbXA8rbmQOA74+pRkrS5cR7MPgo4LMma9vrtwJnAyiT3AJdX1a1JbgOOTrIWuAs4bYw9SpKGjPNg9jnAOVPctGxo3Ebg9LE0JUmakV+4kyR1MigkSZ0MCklSJ4NCktTJoJAkdTIoJEmdDApJUieDQpLUyaCQJHUyKCRJnQwKSVIng0KS1MmgkCR1MigkSZ0MCklSJ4NCktTJoJAkdTIoJEmdDApJUieDQpLUyaCQJHUyKCRJnQwKSVIng0KS1MmgkCR1MigkSZ0MCklSJ4NCktTJoJAkdTIoJEmdDApJUieDQpLUyaCQJHWat0GR5KwkVye5NsmT5rofSdpWzcugSHIYsFdVHQ6cBqyY45YkaZuVqprrHjaT5Czg81X1hfb6DVV1yNCYU4FT26sHALdNc3d7AD/agjass+6hVrcQerRuvHX7VtXiGe+hqubdD3AB8OSB6/8b2G4L72udddZZtzB6tG7+1A3+zMtdT8CdwKKB6xurauNcNSNJ27L5GhRrgeUASQ4EvjO37UjStmuHuW5gGp8Cjk6yFriL5oD2lrrQOuusG/u6rFv4db8yLw9mS5Lmj/m660mSNE9s00GRZO8kS0ddl+S42a5jS+uSPCfJvxnX+hZK3Zaua6B+LHNlDusekeTZY1yfdQuobpsKiiRXDi3aHzhqa9YleUmSVw4t/qMe65h1XZJDkrxlaPHL2PQTY1ttfQulbkvXNXQfI58r86xud+CkMa7PugVUt6CDYvg0H0kOSLK6vT7Vt7l3GqwD3gvs2S773SRfSrLLdHUDfg34D0nWJLkmyeMGbtu+/Zmq352SXNHWXZ1k7z51A/VfTDL4S+1T85V2fWuSvLRvbZJntI/t2iR/1qcuyRkD61qT5Ed96traMwd+l0/rub5z2prrk/zbGWp2THJ2+2VOZjFXFic5G3jVwHpnnCvDdW14rUmyLskbZlF3UpLPtb/7/zybPtvlxyW5YYq67ZNsP1B3Zjv+ZUn+qe31s7Poc7sk57W/i2uT7N6jbqeh+fLNJK/pub7HJLkyydok58+iz99O8vkk1yV5z1R1SXZN8tEka4D3AIv6zJep6tp1ds6XadY343yZpq7XfJmtBRsUmfo0H+cBp1TVocCSJAcPjA+wNM3m9WTdu4AjkxwPPBu4d4r1TNYNPsE7A5+pqiOAvwZeO3DbY4F9p2n7fuDFbd0HgFf0rCPJcuCRQ4s7a1o/qKoj2p//0ac2yY7Am4HjqurQqjqnT11VvW9yXTQh/Fc917cr8ALgCJrn5G0z1bWBuUv7e3wVcO4MNb8J3APs2F7vM1d2au/3HtpPCM5irmxSB/y/9nl5BnBcksU96y6vqt8FlgKvasf2qSPJ9sDLh/sceo4m6yafl12BN7S/x+fO4vGdBny5qpa1c2ZDj7p7B+bL7wDfAD7Uc31nAu+sqsOA3ZL8u5517wZeUVXPBHZP8jvDdTSvszPbvi4BDqXHfJmqrs98mWZ9M86Xaer6zpdZWbBBATyX5smhqm6h2TLYparWt7evApYNjP89mu9jnDFZB3wLeHhVXVZVbwR+PsV6JutOGFi2geZjuwA/Bn42cNuzgGdO1XBVbayqyXXsD3ylT12SR9DsUvrI0E3HAPsnedhUda3pvqg47fqA5wHfBi5p30U9vWfdZL/bAX8IvK9n3S9p5uJONKcbmOhR9xTgCwBVdSvNH7iumq8C17T97UC/uXJCVb18sq5dV6+5MkXduvbfjTTz596edZPzbC/g9tr0Y4rT1rXOYPM5Q5IDaJ7zF01RtyvNnJ5K1/qOBg5IsxW6YvAPVI8+AV4CfKqq/rVn3V00AbEd8IihnrvqHl5V/9xevgI4aIq6Q6rquwPr+SX95stw3X0958tUdX3my1R1vebLFL10WshBsSeb/kFZxKaTZQMPbPrtALwGOBI4mE1/aRvbybaZobpXJ/n1odv3ptmaOK+9/nzgH4FVSc6Y5j5fl+QbNIn/+Z515wNvZ+CPfvvH++c0777fNkUNaQ5q79e+eP9nksf2XN/+wG7AscApwN/0fXyt44D/VVW/6FPXTu5rgFuBy2ne9c1U92Xg+DT2p3mXl549LqaZH5Ommyub/c6n07cuyR8Aa6vqzj51aXadXAd8kebUNr3Wl+TJwLKq+vgUbbwZeCHwrCT7DN22A3BOml06k+dS6/P4ngGsrKpnAQ8DTpzN8wK8Gvi7WazvAuCdNHPmzqr6Zs+6e5Ic2AbZs3lgS3Gzuvb1/WKaUwj1ni8DdddN81h71/WZL4N1WzpfZrKQg2L4NB93AIMPfhEw0T5B7wc+2L6T+Dzw3iR7tONqqtODTFH358DKgboDaF5wr66q7yY5iGbz+y+BvwUOSfKK4futqhVVtT/Nu+2/makuyUk07wxuGli2H80ur9dX1WfaZZvtx6yqn1XVfu2L9wPAuT37vB/4bFXd376L2tj38bVeRfui71OX5BiaXR/7AU8Ezp+prqquotlVsQY4HbiBJnz79PgTNt0CmW6u/Dmwks13+W2iT12aTxX9LfDDqvqrvnVVNdHuJnkC8IdJntCjbgeafdZ/PEWvbwFurKqv0Wxx/HfgNwbW91+qOQHnkcCL0hz76/O8fH9gjn4KOLDv85lmN85XqupnfZ8Xml1Uh1bVAcBNSf6gZ91/otnlfAXNLqn109StAd5BE0Z303++DNbdxRT61M1ivmxSN5v5MvC3bEYLOSiGT/PxDWDnPHCA+ERgNfBoYHVVXdYuvxT4JlA0+2jvnOb+N6mrqhuBN7V1jwcOqKrTBvbFPhV4eVXd227unQz8y+Adtr/8yU3y22kOis9U91KaF91H28f7+vbfV1fVj9veXgd8afgBpNlHPWly62vGPoHraXY/kWQv4L6edaQ5iLlLVf1wFuvbl+ZYSgE/pdmVcMhMdVX19mqOUXyOJih69VhVd9Njrgz9zrv0qXsf8K6qWjmbuiSPbG/7Wfvc7NKj7vG0YdHOmyckeWN7X9+rqve0dd+iOQPz4H7syX35d9P8oauej+/2JE9pLx9Bs8XX9/l8Kc3rcjbP52/QvDkE+B6wpE9dVX2tqo4CXtTWXD5cB/wCWE9zHOSnNG+c+vxtGa6bTp+6GefLVHVbOF9mNF9P4dHHVKf5eBRNUt5Dc1Dn1nbs7cN1wGU072KvmurOq+r2obrJJ5gkz6DZ1bFm8v6r2Rc6OPY+mj9gg54InNf2dzdwRvtinbauqo6ZvNy+G7yhqoY/4sbklsWQJyT5EM3+zXuB0yc30bv6rKobk9yW5FqaF8mZVXVzj8cHzfGB6wfGfbBH3cXAh9J8Em1n4IKq+kBXXRtIn6T5I/f19rH9omeP0Ly4Zpork8/FEdPcx+SYKefKUN2xwL4PvE/gbVX1+R515yT5rfZxfqKa43Ez9fn1wfmY5jT9Z7dXLxiq+3qSRw8s+st2fu/Qru+feqwPml2wF7aP7//SPKfVow6a40l/NjCmz/P5JuCzSe6j2QX7yvbNSWddktfywD76t1Wz2/OuobqjaF6rq2i2JIomUGeaL1PVvX3osU71+Kaq24eZ58tUdY/tO1/a52O4vanVgzz97EL+oXnn86ZR1wGf28L+Zl1H80f3MeNa30Kp29J1jXuuzGHdEppdE/O9T+vmoM5zPUmSOi3kYxSSpDEwKCRJnQwKSVIng0KS1MmgkB6EyY9epjmp4aNnGC4tSH7qSXoQ2u8oHDLXfUij5BaFtIWSvJfmW/Nr0pxL64lJliT5dJIPJLklyTFJPpzkpiTvauu2T/L+JF9Ic9LFx82wKmlOLeRvZktzqqr+KMlBVXVEkosHbtoPOJ7mFC3rgadW1beSfDnNmX5PAm6rqtPb08+8iebki9K8ZFBIW9+Xqupe4I4kX6sHTtNyO80J6p4OHJTm/yqATc+CLM07BoX04Ez1Gho88DfV/wfydeD6qvp7gCQPH0Vj0tbiMQrpwbkmyY00JzPs60Lg2DT/jeunaf6PFGne8lNPkqROblFIkjoZFJKkTgaFJKmTQSFJ6mRQSJI6GRSSpE4GhSSp0/8HflZjlL0IYbM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3462839" cy="34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ata:image/png;base64,iVBORw0KGgoAAAANSUhEUgAAAYoAAAEICAYAAABBBrPDAAAABHNCSVQICAgIfAhkiAAAAAlwSFlzAAALEgAACxIB0t1+/AAAADl0RVh0U29mdHdhcmUAbWF0cGxvdGxpYiB2ZXJzaW9uIDMuMC4yLCBodHRwOi8vbWF0cGxvdGxpYi5vcmcvOIA7rQAAF+BJREFUeJzt3X2UZHV95/H3h2fdGBlgwIjCKBIMalzdQRhZBGMiCCgPjqtH1gckwpIQkyWao9G4KmISRhTRrAGNsBtddJlRhKjgOjowy0NgcF3FILpHR2J8agdFosiD890/7m2pqem+fXuYqu5m3q9z+kzVrd+37reqf9WfuvdW3UlVIUnSdLab6wYkSfObQSFJ6mRQSJI6GRSSpE4GhSSpk0EhSepkUEiSOhkUkqROBoUkqdMOc93A1rDHHnvUkiVL5roNSVpQbr755h9V1eKZxj0kgmLJkiWsW7durtuQpAUlybf7jHPXkySpk0EhSepkUEiSOhkUkqROBoUkqZNBIUnqZFBIkjoZFJKkTg+JL9xJ2rZ85mM/6j32eS/eY4SdbBvcopAkdTIoJEmdRhIUSRYnOTvJWe31A5KsTnJtkhUD485KcnW7/EldYyVJc2NUWxTnAvcAO7bXzwNOqapDgSVJDk5yGLBXVR0OnAasmG7siHqUJPUwkqCoqpcD1wAk2QHYparWtzevApYBzwUuacffAuzWMVaSNEfGcYxiMbBh4PoGYBGwJzAxsPx+YK9pxm4myalJ1iVZNzExMdUQSdJWMI6g+Amw68D1RTQBcSebhsBG4I5pxm6mqi6sqqVVtXTx4hn/3w1J0hYaeVBU1d3Azkn2bhedCKwG1gLLAZIcCHynY6wkaY6M6wt3ZwIrk9wDXF5Vtya5DTg6yVrgLpoD2lOOHVOPkqQpjCwoqmoNsKa9fBNDB6WraiNw+hR1m42VJM0dv3AnSepkUEiSOhkUkqROBoUkqZOnGZe0zbjpoh/2HnvQyXuOsJOFxS0KSVIng0KS1MmgkCR1MigkSZ0MCklSJ4NCktTJoJAkdTIoJEmdDApJUieDQpLUyaCQJHUyKCRJnQwKSVIng0KS1MmgkCR1MigkSZ0MCklSJ4NCktTJoJAkdTIoJEmdDApJUieDQpLUyaCQJHUyKCRJnXaY6wYkab5bf973e49d8iePGmEnc8MtCklSJ7coJM2ZD378h73H/v6Je46wE3UZ6xZFkjOTXJ3k2iRPS3JAktXt9RUD484aGPekcfYoSdrU2LYokuwKvAA4AtgPeHe7/lOqan2SS5McDOwE7FVVhyd5MrACOHpcfUqSNjXOXU+/pNmC2QnYA5gAHldV69vbVwHLgN2BSwCq6pYku42xR7Uu+Psje4897WVXjbATSXNtbLuequou4BrgVuBy4CJgw8CQDcAiYE+aEJl0f5LN+kxyapJ1SdZNTEwM3yxJ2krGuevpGGBHmt1Oi2i2IDYODFlEExAPay9P2lhVg+MAqKoLgQsBli5dWiNqW5K2eeM8mL0v8IOqKuCnwCOA3ZLs3d5+IrAaWAssB0hyIPCdMfYoSRoyzmMUFwMfSnI1sDNwAfAlYGWSe4DLq+rWJLcBRydZC9wFnDbGHiVJQ8YWFFX1c+AlU9y0bGjcRuD0sTQlSZqR38yWJHUyKCRJnQwKSVIng0KS1MmgkCR1MigkSZ08zbi2Scd8YsXMg1qfOuF1I+xEmv/copAkdTIoJEmdDApJUieDQpLUyaCQJHXyU0+SNCLfP/drvcc+6k+fOMJOHhyD4iHuYxcdNavxLz75yhF1ImmhcteTJKmTQSFJ6mRQSJI6eYxC0q8sX/XF3mNXvvDpI+xE84lBIUkPAT9832dmNX7PM57Xe6y7niRJnQwKSVIndz1Js3DMqgt7j/3UC08dYSfdjl+5uvfYy5Y/50Gv7zWf+OfeY88/4bEPen0aL7coJEmdDApJUieDQpLUyaCQJHXyYLY0jz1/5WW9x16x/PgRdqJtmVsUkqROBoUkqdNDatfTxPs/3Hvs4tP/4wg7kaQt84P3XD+r8Xv98bIRdfIAtygkSZ0MCklSJ4NCktRprMcokjwDeCewPfDJ9ue/ArsA11XV69pxZwHPavs7taq+Os4+tXAcfdmf9h776ePPHWEn0kPX2IIiyY7Am4HjqurH7bLPAKdU1foklyY5GNgJ2KuqDk/yZGAFcPS4+pQkbWqcWxTPA74NXNKGxhuAXapqfXv7KmAZsDtwCUBV3ZJkt6nuLMmpwKkA++yzz2g7l6Rt2DiDYn9gN+BY4DHAF4CbB27fAPwWsCcwMbD8/iTbVdXGwTurqguBCwGWLl1aI+x7Xrjq72a3UXXkKZ8eUSeStjW9gyLJU4BFk9er6ppZrut+4LNVdT+wPskdg/fXXp4AHja0fONwSEiSxqdXUCS5FNgR+BpQ7c9sg+J64LXARUn2Au4Cdkqyd1X9C3Ai8FbgCcByYG2SA4HvzHI9WoBO/sRRvcdedMKVI+xE0rC+WxSPrapDHsyKqurGJLcluZZm6+JMmo/nrkxyD3B5Vd2a5Dbg6CRracLktAezXmk+OHblR3qP/YflJ42wE2n2+gbFzUkWV9XEzEOnV1V/AfzF0OJlQ2M2Aqc/mPVIkraezqBIcj3NbqYdgW8k+dWup6p65hj6kyTNsc6gqKrRn21KkjSv9T2YfXFVvXLg+ger6vdH1pUWrLM/dmTvsW988VUj7ETS1jLTrqenAi8BjkjyjnbxLsBBo25MkjQ/zLRF8S3gSuAoYPLt3y9pPsYqSdoGzHSM4qfA1UmOqarvjqknSdI80vc040cn+WKSryb5ZpIbRtqVJGne6BsUpwH/HrgMOBS4emQdSZLmlb5BcWdV/RzYvqq+B/gdCknaRvQNig8n2QOYSHIlm57dVZL0ENbrexRVdXF78dwkF1XVHaNrSZI0n/TaokjytCRXJFkD/DzJ8tG2JUmaL/qeFPDdwAnAx6vqF0lOBlaOrq3x+sH7V/Qeu9fprxthJ5I0//Q9RkH7/1xP/k9yvz6adiRJ803foPhCkncBeyR5I3DLCHuSJM0jM53r6Tfbi5cAvwf8GLgPOG/EfUmS5omZjlG8of13b2AP4MvAwe3PC0fYlyRpnpjpXE8nAyT5JHBwVd2X5GHAfxtHc/PZ7efP7oNf+7zmIXPsX9I2pu8xit2q6j6AqrqbZgtDkrQN6Pvx2LVJLgA+DRwGrB9ZR5KkeaXvN7P/PMlzgKcDNwKrRtqVJGne6LtFQVWtBlaPsBdJ0jzU+wt3kqRtk0EhSepkUEiSOhkUkqROBoUkqZNBIUnqZFBIkjr1/h6Fto6bLnj+rMYfdNoVI+pEkvpxi0KS1MmgkCR1mpOgSPLFJEcleVSSf0iyNsnFSXZsbz89yTVJ/jHJ4XPRoySpMfagSLIceGR79WzgHVV1GDABnJhkX+D5wOHAC4AV4+5RkvSAsR7MTvII4GXAR9pFB1TVde3lVcBLgF8DLq2qAn6Q5I4ku1bVT8bZqySpMe4tivOBtwMbp1j/BmARsCfN1sXw8k0kOTXJuiTrJiYmhm+WJG0lYwuKJCcBt1fVTYOLBy4vogmIO9k0GCaXb6KqLqyqpVW1dPHixaNoWZLEeLcoXgocmOSjwHLg9cD3kzy9vf2FwOeAte1lkuwJ7FBV/zrGPiVJA8Z2jKKqjpm8nOQtwA3AN4APJdkI3ARcVVWV5P8kuQ64G/iTcfUoSdrcnHwzu6reMnB1s4+/VtVbgbeOrSFJ0rT8wp0kqZNBIUnqZFBIkjoZFJKkTgaFJKmTQSFJ6mRQSJI6GRSSpE4GhSSpk0EhSepkUEiSOhkUkqROBoUkqZNBIUnqZFBIkjoZFJKkTgaFJKmTQSFJ6mRQSJI6GRSSpE4GhSSpk0EhSepkUEiSOhkUkqROBoUkqZNBIUnqZFBIkjoZFJKkTgaFJKmTQSFJ6mRQSJI6GRSSpE5jC4okuyb5aJI1Sa5J8rgkByRZneTaJCsGxp6V5Op2+ZPG1aMkaXM7jHFdDwfOrKrvJjkGeC3weOCUqlqf5NIkBwM7AXtV1eFJngysAI4eY5+SpAFjC4qq+u7A1R8D9wC7VNX6dtkqYBmwO3BJW3NLkt3G1aMkaXNjP0aRZG+arYlzgQ0DN20AFgF7AhMDy+9PslmfSU5Nsi7JuomJieGbJUlbyViDIsmxwJuBVwN3ALsO3LyIJiDubC9P2lhVG4fvq6ourKqlVbV08eLFI+xakrZt4zyY/dvA86vqtKraUFV3Azu3WxgAJwKrgbXA8rbmQOA74+pRkrS5cR7MPgo4LMma9vrtwJnAyiT3AJdX1a1JbgOOTrIWuAs4bYw9SpKGjPNg9jnAOVPctGxo3Ebg9LE0JUmakV+4kyR1MigkSZ0MCklSJ4NCktTJoJAkdTIoJEmdDApJUieDQpLUyaCQJHUyKCRJnQwKSVIng0KS1MmgkCR1MigkSZ0MCklSJ4NCktTJoJAkdTIoJEmdDApJUieDQpLUyaCQJHUyKCRJnQwKSVIng0KS1MmgkCR1MigkSZ0MCklSJ4NCktTJoJAkdTIoJEmdDApJUieDQpLUyaCQJHWat0GR5KwkVye5NsmT5rofSdpWzcugSHIYsFdVHQ6cBqyY45YkaZuVqprrHjaT5Czg81X1hfb6DVV1yNCYU4FT26sHALdNc3d7AD/agjass+6hVrcQerRuvHX7VtXiGe+hqubdD3AB8OSB6/8b2G4L72udddZZtzB6tG7+1A3+zMtdT8CdwKKB6xurauNcNSNJ27L5GhRrgeUASQ4EvjO37UjStmuHuW5gGp8Cjk6yFriL5oD2lrrQOuusG/u6rFv4db8yLw9mS5Lmj/m660mSNE9s00GRZO8kS0ddl+S42a5jS+uSPCfJvxnX+hZK3Zaua6B+LHNlDusekeTZY1yfdQuobpsKiiRXDi3aHzhqa9YleUmSVw4t/qMe65h1XZJDkrxlaPHL2PQTY1ttfQulbkvXNXQfI58r86xud+CkMa7PugVUt6CDYvg0H0kOSLK6vT7Vt7l3GqwD3gvs2S773SRfSrLLdHUDfg34D0nWJLkmyeMGbtu+/Zmq352SXNHWXZ1k7z51A/VfTDL4S+1T85V2fWuSvLRvbZJntI/t2iR/1qcuyRkD61qT5Ed96traMwd+l0/rub5z2prrk/zbGWp2THJ2+2VOZjFXFic5G3jVwHpnnCvDdW14rUmyLskbZlF3UpLPtb/7/zybPtvlxyW5YYq67ZNsP1B3Zjv+ZUn+qe31s7Poc7sk57W/i2uT7N6jbqeh+fLNJK/pub7HJLkyydok58+iz99O8vkk1yV5z1R1SXZN8tEka4D3AIv6zJep6tp1ds6XadY343yZpq7XfJmtBRsUmfo0H+cBp1TVocCSJAcPjA+wNM3m9WTdu4AjkxwPPBu4d4r1TNYNPsE7A5+pqiOAvwZeO3DbY4F9p2n7fuDFbd0HgFf0rCPJcuCRQ4s7a1o/qKoj2p//0ac2yY7Am4HjqurQqjqnT11VvW9yXTQh/Fc917cr8ALgCJrn5G0z1bWBuUv7e3wVcO4MNb8J3APs2F7vM1d2au/3HtpPCM5irmxSB/y/9nl5BnBcksU96y6vqt8FlgKvasf2qSPJ9sDLh/sceo4m6yafl12BN7S/x+fO4vGdBny5qpa1c2ZDj7p7B+bL7wDfAD7Uc31nAu+sqsOA3ZL8u5517wZeUVXPBHZP8jvDdTSvszPbvi4BDqXHfJmqrs98mWZ9M86Xaer6zpdZWbBBATyX5smhqm6h2TLYparWt7evApYNjP89mu9jnDFZB3wLeHhVXVZVbwR+PsV6JutOGFi2geZjuwA/Bn42cNuzgGdO1XBVbayqyXXsD3ylT12SR9DsUvrI0E3HAPsnedhUda3pvqg47fqA5wHfBi5p30U9vWfdZL/bAX8IvK9n3S9p5uJONKcbmOhR9xTgCwBVdSvNH7iumq8C17T97UC/uXJCVb18sq5dV6+5MkXduvbfjTTz596edZPzbC/g9tr0Y4rT1rXOYPM5Q5IDaJ7zF01RtyvNnJ5K1/qOBg5IsxW6YvAPVI8+AV4CfKqq/rVn3V00AbEd8IihnrvqHl5V/9xevgI4aIq6Q6rquwPr+SX95stw3X0958tUdX3my1R1vebLFL10WshBsSeb/kFZxKaTZQMPbPrtALwGOBI4mE1/aRvbybaZobpXJ/n1odv3ptmaOK+9/nzgH4FVSc6Y5j5fl+QbNIn/+Z515wNvZ+CPfvvH++c0777fNkUNaQ5q79e+eP9nksf2XN/+wG7AscApwN/0fXyt44D/VVW/6FPXTu5rgFuBy2ne9c1U92Xg+DT2p3mXl549LqaZH5Ommyub/c6n07cuyR8Aa6vqzj51aXadXAd8kebUNr3Wl+TJwLKq+vgUbbwZeCHwrCT7DN22A3BOml06k+dS6/P4ngGsrKpnAQ8DTpzN8wK8Gvi7WazvAuCdNHPmzqr6Zs+6e5Ic2AbZs3lgS3Gzuvb1/WKaUwj1ni8DdddN81h71/WZL4N1WzpfZrKQg2L4NB93AIMPfhEw0T5B7wc+2L6T+Dzw3iR7tONqqtODTFH358DKgboDaF5wr66q7yY5iGbz+y+BvwUOSfKK4futqhVVtT/Nu+2/makuyUk07wxuGli2H80ur9dX1WfaZZvtx6yqn1XVfu2L9wPAuT37vB/4bFXd376L2tj38bVeRfui71OX5BiaXR/7AU8Ezp+prqquotlVsQY4HbiBJnz79PgTNt0CmW6u/Dmwks13+W2iT12aTxX9LfDDqvqrvnVVNdHuJnkC8IdJntCjbgeafdZ/PEWvbwFurKqv0Wxx/HfgNwbW91+qOQHnkcCL0hz76/O8fH9gjn4KOLDv85lmN85XqupnfZ8Xml1Uh1bVAcBNSf6gZ91/otnlfAXNLqn109StAd5BE0Z303++DNbdxRT61M1ivmxSN5v5MvC3bEYLOSiGT/PxDWDnPHCA+ERgNfBoYHVVXdYuvxT4JlA0+2jvnOb+N6mrqhuBN7V1jwcOqKrTBvbFPhV4eVXd227unQz8y+Adtr/8yU3y22kOis9U91KaF91H28f7+vbfV1fVj9veXgd8afgBpNlHPWly62vGPoHraXY/kWQv4L6edaQ5iLlLVf1wFuvbl+ZYSgE/pdmVcMhMdVX19mqOUXyOJih69VhVd9Njrgz9zrv0qXsf8K6qWjmbuiSPbG/7Wfvc7NKj7vG0YdHOmyckeWN7X9+rqve0dd+iOQPz4H7syX35d9P8oauej+/2JE9pLx9Bs8XX9/l8Kc3rcjbP52/QvDkE+B6wpE9dVX2tqo4CXtTWXD5cB/wCWE9zHOSnNG+c+vxtGa6bTp+6GefLVHVbOF9mNF9P4dHHVKf5eBRNUt5Dc1Dn1nbs7cN1wGU072KvmurOq+r2obrJJ5gkz6DZ1bFm8v6r2Rc6OPY+mj9gg54InNf2dzdwRvtinbauqo6ZvNy+G7yhqoY/4sbklsWQJyT5EM3+zXuB0yc30bv6rKobk9yW5FqaF8mZVXVzj8cHzfGB6wfGfbBH3cXAh9J8Em1n4IKq+kBXXRtIn6T5I/f19rH9omeP0Ly4Zpork8/FEdPcx+SYKefKUN2xwL4PvE/gbVX1+R515yT5rfZxfqKa43Ez9fn1wfmY5jT9Z7dXLxiq+3qSRw8s+st2fu/Qru+feqwPml2wF7aP7//SPKfVow6a40l/NjCmz/P5JuCzSe6j2QX7yvbNSWddktfywD76t1Wz2/OuobqjaF6rq2i2JIomUGeaL1PVvX3osU71+Kaq24eZ58tUdY/tO1/a52O4vanVgzz97EL+oXnn86ZR1wGf28L+Zl1H80f3MeNa30Kp29J1jXuuzGHdEppdE/O9T+vmoM5zPUmSOi3kYxSSpDEwKCRJnQwKSVIng0KS1MmgkB6EyY9epjmp4aNnGC4tSH7qSXoQ2u8oHDLXfUij5BaFtIWSvJfmW/Nr0pxL64lJliT5dJIPJLklyTFJPpzkpiTvauu2T/L+JF9Ic9LFx82wKmlOLeRvZktzqqr+KMlBVXVEkosHbtoPOJ7mFC3rgadW1beSfDnNmX5PAm6rqtPb08+8iebki9K8ZFBIW9+Xqupe4I4kX6sHTtNyO80J6p4OHJTm/yqATc+CLM07BoX04Ez1Gho88DfV/wfydeD6qvp7gCQPH0Vj0tbiMQrpwbkmyY00JzPs60Lg2DT/jeunaf6PFGne8lNPkqROblFIkjoZFJKkTgaFJKmTQSFJ6mRQSJI6GRSSpE4GhSSp0/8HflZjlL0IY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1688" y="1746538"/>
            <a:ext cx="35679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 월 별 평균 사망자 수는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월이 가장 많았고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월이 가장 적었으며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가을철에 상승하는 양상을 보인다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년 별 사망자 수는 </a:t>
            </a:r>
            <a:r>
              <a:rPr lang="en-US" altLang="ko-KR" sz="1600" dirty="0" smtClean="0"/>
              <a:t>2015</a:t>
            </a:r>
            <a:r>
              <a:rPr lang="ko-KR" altLang="en-US" sz="1600" dirty="0" smtClean="0"/>
              <a:t>년이 가장 많았으며</a:t>
            </a:r>
            <a:r>
              <a:rPr lang="en-US" altLang="ko-KR" sz="1600" dirty="0" smtClean="0"/>
              <a:t>, 2018</a:t>
            </a:r>
            <a:r>
              <a:rPr lang="ko-KR" altLang="en-US" sz="1600" dirty="0" smtClean="0"/>
              <a:t>년이 가장 적었다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endParaRPr lang="en-US" altLang="ko-KR" sz="1600" dirty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072958" y="1068309"/>
            <a:ext cx="6551692" cy="5558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67"/>
          <a:stretch/>
        </p:blipFill>
        <p:spPr>
          <a:xfrm>
            <a:off x="5072958" y="1283719"/>
            <a:ext cx="6483770" cy="50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5512"/>
            <a:ext cx="4222376" cy="1600200"/>
          </a:xfrm>
        </p:spPr>
        <p:txBody>
          <a:bodyPr rtlCol="0"/>
          <a:lstStyle/>
          <a:p>
            <a:pPr algn="ctr" rtl="0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시각화 관찰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380519" y="890364"/>
            <a:ext cx="3506162" cy="3630704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 교통사고 사망자수는 금</a:t>
            </a:r>
            <a:r>
              <a:rPr lang="en-US" altLang="ko-KR" dirty="0"/>
              <a:t>, </a:t>
            </a:r>
            <a:r>
              <a:rPr lang="ko-KR" altLang="en-US" dirty="0"/>
              <a:t>토요일 순으로 많았고</a:t>
            </a:r>
            <a:r>
              <a:rPr lang="en-US" altLang="ko-KR" dirty="0"/>
              <a:t>, </a:t>
            </a:r>
            <a:r>
              <a:rPr lang="ko-KR" altLang="en-US" dirty="0"/>
              <a:t>일요일이 가장 적었다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시간에 따른 사망자수는 새벽시간 대에 낮아지는 경향이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출근 시간인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시에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퇴근 시간인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시에 가장 높다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rtl="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당 사망자 수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9586" y="5262282"/>
            <a:ext cx="3307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부터 오후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시까지</a:t>
            </a:r>
            <a:endParaRPr lang="en-US" altLang="ko-KR" sz="1200" dirty="0" smtClean="0"/>
          </a:p>
          <a:p>
            <a:r>
              <a:rPr lang="ko-KR" altLang="en-US" sz="1200" dirty="0" smtClean="0"/>
              <a:t>야간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시부터 오전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시까지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154438" y="1328945"/>
            <a:ext cx="6593061" cy="4959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3" r="-935" b="24761"/>
          <a:stretch/>
        </p:blipFill>
        <p:spPr>
          <a:xfrm>
            <a:off x="5371722" y="1501569"/>
            <a:ext cx="6126179" cy="24457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72"/>
          <a:stretch/>
        </p:blipFill>
        <p:spPr>
          <a:xfrm>
            <a:off x="5371721" y="3947311"/>
            <a:ext cx="6126179" cy="21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8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과학 프로젝트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3005_TF02922647" id="{10898A71-57B2-4C2B-8B75-51792124ED7A}" vid="{2E9EA70D-DBBD-465E-9987-62CAB7616DF5}"/>
    </a:ext>
  </a:extLst>
</a:theme>
</file>

<file path=ppt/theme/theme2.xml><?xml version="1.0" encoding="utf-8"?>
<a:theme xmlns:a="http://schemas.openxmlformats.org/drawingml/2006/main" name="Office 테마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과학 프로젝트 프레젠테이션(와이드스크린)</Template>
  <TotalTime>987</TotalTime>
  <Words>1009</Words>
  <Application>Microsoft Office PowerPoint</Application>
  <PresentationFormat>와이드스크린</PresentationFormat>
  <Paragraphs>217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Malgun Gothic</vt:lpstr>
      <vt:lpstr>Arial</vt:lpstr>
      <vt:lpstr>과학 프로젝트 16x9</vt:lpstr>
      <vt:lpstr>데이터 시각화 프로젝트</vt:lpstr>
      <vt:lpstr>목적 및 절차</vt:lpstr>
      <vt:lpstr>분석 주제 선정 배경</vt:lpstr>
      <vt:lpstr>About Dataset </vt:lpstr>
      <vt:lpstr>분석 요점 </vt:lpstr>
      <vt:lpstr>1. 데이터 시각화 관찰</vt:lpstr>
      <vt:lpstr>2. 데이터 시각화 관찰</vt:lpstr>
      <vt:lpstr>3. 데이터 시각화 관찰</vt:lpstr>
      <vt:lpstr>4. 데이터 시각화 관찰</vt:lpstr>
      <vt:lpstr>5. 데이터 시각화 관찰</vt:lpstr>
      <vt:lpstr>6. 데이터 시각화 관찰</vt:lpstr>
      <vt:lpstr>결론 및 한계</vt:lpstr>
      <vt:lpstr>결론 및 한계</vt:lpstr>
      <vt:lpstr>결론 및 한계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시각화 프로젝트</dc:title>
  <dc:creator>Windows 사용자</dc:creator>
  <cp:lastModifiedBy>Windows 사용자</cp:lastModifiedBy>
  <cp:revision>104</cp:revision>
  <dcterms:created xsi:type="dcterms:W3CDTF">2020-05-15T02:19:46Z</dcterms:created>
  <dcterms:modified xsi:type="dcterms:W3CDTF">2020-05-19T00:54:56Z</dcterms:modified>
</cp:coreProperties>
</file>