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1C9B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5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nguy\AppData\Roaming\Microsoft\Excel\python_nba_tweets_wemby%20(version%201).xlsb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nguy\AppData\Roaming\Microsoft\Excel\python_nba_tweets_wemby%20(version%201).xlsb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nguy\AppData\Roaming\Microsoft\Excel\python_nba_tweets_wemby%20(version%201).xlsb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Average Sentiment by</a:t>
            </a:r>
            <a:r>
              <a:rPr lang="en-US" b="1" baseline="0" dirty="0"/>
              <a:t> Hour on Draft Day</a:t>
            </a:r>
            <a:endParaRPr lang="en-US" b="1" dirty="0"/>
          </a:p>
        </c:rich>
      </c:tx>
      <c:layout>
        <c:manualLayout>
          <c:xMode val="edge"/>
          <c:yMode val="edge"/>
          <c:x val="0.2457567369176889"/>
          <c:y val="2.97906577971601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Average Sentiment</c:v>
                </c:pt>
              </c:strCache>
            </c:strRef>
          </c:tx>
          <c:spPr>
            <a:ln w="28575" cap="rnd">
              <a:solidFill>
                <a:srgbClr val="1C9BF0"/>
              </a:solidFill>
              <a:round/>
            </a:ln>
            <a:effectLst/>
          </c:spPr>
          <c:marker>
            <c:symbol val="none"/>
          </c:marker>
          <c:cat>
            <c:multiLvlStrRef>
              <c:f>Sheet1!$A$2:$B$42</c:f>
              <c:multiLvlStrCache>
                <c:ptCount val="41"/>
                <c:lvl>
                  <c:pt idx="0">
                    <c:v>12 AM</c:v>
                  </c:pt>
                  <c:pt idx="1">
                    <c:v>1 AM</c:v>
                  </c:pt>
                  <c:pt idx="2">
                    <c:v>2 AM</c:v>
                  </c:pt>
                  <c:pt idx="3">
                    <c:v>3 AM</c:v>
                  </c:pt>
                  <c:pt idx="4">
                    <c:v>4 AM</c:v>
                  </c:pt>
                  <c:pt idx="5">
                    <c:v>5 AM</c:v>
                  </c:pt>
                  <c:pt idx="6">
                    <c:v>6 AM</c:v>
                  </c:pt>
                  <c:pt idx="7">
                    <c:v>7 AM</c:v>
                  </c:pt>
                  <c:pt idx="8">
                    <c:v>8 AM</c:v>
                  </c:pt>
                  <c:pt idx="9">
                    <c:v>9 AM</c:v>
                  </c:pt>
                  <c:pt idx="10">
                    <c:v>10 AM</c:v>
                  </c:pt>
                  <c:pt idx="11">
                    <c:v>11 AM</c:v>
                  </c:pt>
                  <c:pt idx="12">
                    <c:v>12 PM</c:v>
                  </c:pt>
                  <c:pt idx="13">
                    <c:v>1 PM</c:v>
                  </c:pt>
                  <c:pt idx="14">
                    <c:v>2 PM</c:v>
                  </c:pt>
                  <c:pt idx="15">
                    <c:v>3 PM</c:v>
                  </c:pt>
                  <c:pt idx="16">
                    <c:v>4 PM</c:v>
                  </c:pt>
                  <c:pt idx="17">
                    <c:v>5 PM</c:v>
                  </c:pt>
                  <c:pt idx="18">
                    <c:v>6 PM</c:v>
                  </c:pt>
                  <c:pt idx="19">
                    <c:v>7 PM</c:v>
                  </c:pt>
                  <c:pt idx="20">
                    <c:v>8 PM</c:v>
                  </c:pt>
                  <c:pt idx="21">
                    <c:v>9 PM</c:v>
                  </c:pt>
                  <c:pt idx="22">
                    <c:v>10 PM</c:v>
                  </c:pt>
                  <c:pt idx="23">
                    <c:v>11 PM</c:v>
                  </c:pt>
                  <c:pt idx="24">
                    <c:v>1 AM</c:v>
                  </c:pt>
                  <c:pt idx="25">
                    <c:v>2 AM</c:v>
                  </c:pt>
                  <c:pt idx="26">
                    <c:v>3 AM</c:v>
                  </c:pt>
                  <c:pt idx="27">
                    <c:v>4 AM</c:v>
                  </c:pt>
                  <c:pt idx="28">
                    <c:v>5 AM</c:v>
                  </c:pt>
                  <c:pt idx="29">
                    <c:v>6 AM</c:v>
                  </c:pt>
                  <c:pt idx="30">
                    <c:v>7 AM</c:v>
                  </c:pt>
                  <c:pt idx="31">
                    <c:v>8 AM</c:v>
                  </c:pt>
                  <c:pt idx="32">
                    <c:v>9 AM</c:v>
                  </c:pt>
                  <c:pt idx="33">
                    <c:v>10 AM</c:v>
                  </c:pt>
                  <c:pt idx="34">
                    <c:v>11 AM</c:v>
                  </c:pt>
                  <c:pt idx="35">
                    <c:v>12 PM</c:v>
                  </c:pt>
                  <c:pt idx="36">
                    <c:v>1 PM</c:v>
                  </c:pt>
                  <c:pt idx="37">
                    <c:v>2 PM</c:v>
                  </c:pt>
                  <c:pt idx="38">
                    <c:v>3 PM</c:v>
                  </c:pt>
                  <c:pt idx="39">
                    <c:v>4 PM</c:v>
                  </c:pt>
                  <c:pt idx="40">
                    <c:v>5 PM</c:v>
                  </c:pt>
                </c:lvl>
                <c:lvl>
                  <c:pt idx="0">
                    <c:v>22-Jun</c:v>
                  </c:pt>
                  <c:pt idx="24">
                    <c:v>23-Jun</c:v>
                  </c:pt>
                </c:lvl>
              </c:multiLvlStrCache>
            </c:multiLvlStrRef>
          </c:cat>
          <c:val>
            <c:numRef>
              <c:f>Sheet1!$C$2:$C$42</c:f>
              <c:numCache>
                <c:formatCode>General</c:formatCode>
                <c:ptCount val="41"/>
                <c:pt idx="0">
                  <c:v>8.3520171957671918E-2</c:v>
                </c:pt>
                <c:pt idx="1">
                  <c:v>0.23124999999999998</c:v>
                </c:pt>
                <c:pt idx="2">
                  <c:v>8.3333333333333245E-2</c:v>
                </c:pt>
                <c:pt idx="3">
                  <c:v>4.2187500000000003E-2</c:v>
                </c:pt>
                <c:pt idx="4">
                  <c:v>-2.9960317460317569E-2</c:v>
                </c:pt>
                <c:pt idx="5">
                  <c:v>0.38472222222222224</c:v>
                </c:pt>
                <c:pt idx="6">
                  <c:v>0.1735809946226613</c:v>
                </c:pt>
                <c:pt idx="7">
                  <c:v>0.24674031986531977</c:v>
                </c:pt>
                <c:pt idx="8">
                  <c:v>0.18688416623558124</c:v>
                </c:pt>
                <c:pt idx="9">
                  <c:v>0.19277837335620354</c:v>
                </c:pt>
                <c:pt idx="10">
                  <c:v>0.12138140546622676</c:v>
                </c:pt>
                <c:pt idx="11">
                  <c:v>0.1178655726359807</c:v>
                </c:pt>
                <c:pt idx="12">
                  <c:v>7.5886679292929263E-2</c:v>
                </c:pt>
                <c:pt idx="13">
                  <c:v>0.1015360780932815</c:v>
                </c:pt>
                <c:pt idx="14">
                  <c:v>0.14752102794865951</c:v>
                </c:pt>
                <c:pt idx="15">
                  <c:v>0.18444304886923413</c:v>
                </c:pt>
                <c:pt idx="16">
                  <c:v>6.8733768211564225E-2</c:v>
                </c:pt>
                <c:pt idx="17">
                  <c:v>6.8591919815109745E-2</c:v>
                </c:pt>
                <c:pt idx="18">
                  <c:v>0.11295786178665852</c:v>
                </c:pt>
                <c:pt idx="19">
                  <c:v>0.176351851039351</c:v>
                </c:pt>
                <c:pt idx="20">
                  <c:v>9.9328612777971018E-2</c:v>
                </c:pt>
                <c:pt idx="21">
                  <c:v>9.2431934322671702E-2</c:v>
                </c:pt>
                <c:pt idx="22">
                  <c:v>0.15180589405333716</c:v>
                </c:pt>
                <c:pt idx="23">
                  <c:v>0.21600211296639862</c:v>
                </c:pt>
                <c:pt idx="24">
                  <c:v>0.18100220666779102</c:v>
                </c:pt>
                <c:pt idx="25">
                  <c:v>8.2998251748251692E-2</c:v>
                </c:pt>
                <c:pt idx="26">
                  <c:v>0.27991452991452975</c:v>
                </c:pt>
                <c:pt idx="27">
                  <c:v>0.28707386363636361</c:v>
                </c:pt>
                <c:pt idx="28">
                  <c:v>0.2125056818181818</c:v>
                </c:pt>
                <c:pt idx="29">
                  <c:v>0.15598138446149803</c:v>
                </c:pt>
                <c:pt idx="30">
                  <c:v>0.18141728063603058</c:v>
                </c:pt>
                <c:pt idx="31">
                  <c:v>0.22066659023108481</c:v>
                </c:pt>
                <c:pt idx="32">
                  <c:v>0.2050634917567315</c:v>
                </c:pt>
                <c:pt idx="33">
                  <c:v>0.1599131313131312</c:v>
                </c:pt>
                <c:pt idx="34">
                  <c:v>0.12267788428502713</c:v>
                </c:pt>
                <c:pt idx="35">
                  <c:v>0.12269536019536013</c:v>
                </c:pt>
                <c:pt idx="36">
                  <c:v>0.14949838683329242</c:v>
                </c:pt>
                <c:pt idx="37">
                  <c:v>0.22334581812522988</c:v>
                </c:pt>
                <c:pt idx="38">
                  <c:v>0.1237146187146187</c:v>
                </c:pt>
                <c:pt idx="39">
                  <c:v>0.1267433010662177</c:v>
                </c:pt>
                <c:pt idx="40">
                  <c:v>0.15100506111535508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854-471E-A665-F72B0E9D8C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36141120"/>
        <c:axId val="1036142080"/>
      </c:lineChart>
      <c:catAx>
        <c:axId val="1036141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6142080"/>
        <c:crosses val="autoZero"/>
        <c:auto val="1"/>
        <c:lblAlgn val="ctr"/>
        <c:lblOffset val="100"/>
        <c:tickLblSkip val="3"/>
        <c:noMultiLvlLbl val="0"/>
      </c:catAx>
      <c:valAx>
        <c:axId val="1036142080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Sentiment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6141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Sentiment Breakdown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BC4-4F48-9E00-58E3A274F972}"/>
              </c:ext>
            </c:extLst>
          </c:dPt>
          <c:dPt>
            <c:idx val="1"/>
            <c:bubble3D val="0"/>
            <c:spPr>
              <a:solidFill>
                <a:srgbClr val="D6D9D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BC4-4F48-9E00-58E3A274F972}"/>
              </c:ext>
            </c:extLst>
          </c:dPt>
          <c:dPt>
            <c:idx val="2"/>
            <c:bubble3D val="0"/>
            <c:spPr>
              <a:solidFill>
                <a:srgbClr val="1C9B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BC4-4F48-9E00-58E3A274F972}"/>
              </c:ext>
            </c:extLst>
          </c:dPt>
          <c:dLbls>
            <c:dLbl>
              <c:idx val="1"/>
              <c:layout>
                <c:manualLayout>
                  <c:x val="-0.13660947069116361"/>
                  <c:y val="-0.12871682706328375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BC4-4F48-9E00-58E3A274F972}"/>
                </c:ext>
              </c:extLst>
            </c:dLbl>
            <c:dLbl>
              <c:idx val="2"/>
              <c:layout>
                <c:manualLayout>
                  <c:x val="0.14767989938757656"/>
                  <c:y val="5.3204286964129481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BC4-4F48-9E00-58E3A274F97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Suggestion2!$G$3:$G$5</c:f>
              <c:strCache>
                <c:ptCount val="3"/>
                <c:pt idx="0">
                  <c:v>Negative</c:v>
                </c:pt>
                <c:pt idx="1">
                  <c:v>Neutral</c:v>
                </c:pt>
                <c:pt idx="2">
                  <c:v>Positve</c:v>
                </c:pt>
              </c:strCache>
            </c:strRef>
          </c:cat>
          <c:val>
            <c:numRef>
              <c:f>Suggestion2!$H$3:$H$5</c:f>
              <c:numCache>
                <c:formatCode>General</c:formatCode>
                <c:ptCount val="3"/>
                <c:pt idx="0">
                  <c:v>362</c:v>
                </c:pt>
                <c:pt idx="1">
                  <c:v>1397</c:v>
                </c:pt>
                <c:pt idx="2">
                  <c:v>1304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BC4-4F48-9E00-58E3A274F972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Number of Impressions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Suggestion2!$L$3</c:f>
              <c:strCache>
                <c:ptCount val="1"/>
                <c:pt idx="0">
                  <c:v>Impressions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C77-4076-A555-BCE231158A18}"/>
              </c:ext>
            </c:extLst>
          </c:dPt>
          <c:dPt>
            <c:idx val="1"/>
            <c:invertIfNegative val="0"/>
            <c:bubble3D val="0"/>
            <c:spPr>
              <a:solidFill>
                <a:srgbClr val="D6D9D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C77-4076-A555-BCE231158A18}"/>
              </c:ext>
            </c:extLst>
          </c:dPt>
          <c:dPt>
            <c:idx val="2"/>
            <c:invertIfNegative val="0"/>
            <c:bubble3D val="0"/>
            <c:spPr>
              <a:solidFill>
                <a:srgbClr val="1C9B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C77-4076-A555-BCE231158A18}"/>
              </c:ext>
            </c:extLst>
          </c:dPt>
          <c:cat>
            <c:strRef>
              <c:f>Suggestion2!$K$4:$K$6</c:f>
              <c:strCache>
                <c:ptCount val="3"/>
                <c:pt idx="0">
                  <c:v>Negative</c:v>
                </c:pt>
                <c:pt idx="1">
                  <c:v>Neutral</c:v>
                </c:pt>
                <c:pt idx="2">
                  <c:v>Positive</c:v>
                </c:pt>
              </c:strCache>
            </c:strRef>
          </c:cat>
          <c:val>
            <c:numRef>
              <c:f>Suggestion2!$L$4:$L$6</c:f>
              <c:numCache>
                <c:formatCode>General</c:formatCode>
                <c:ptCount val="3"/>
                <c:pt idx="0">
                  <c:v>362</c:v>
                </c:pt>
                <c:pt idx="1">
                  <c:v>1397</c:v>
                </c:pt>
                <c:pt idx="2">
                  <c:v>1305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C77-4076-A555-BCE231158A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axId val="1075358816"/>
        <c:axId val="1075356416"/>
      </c:barChart>
      <c:catAx>
        <c:axId val="1075358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5356416"/>
        <c:crosses val="autoZero"/>
        <c:auto val="1"/>
        <c:lblAlgn val="ctr"/>
        <c:lblOffset val="100"/>
        <c:noMultiLvlLbl val="0"/>
      </c:catAx>
      <c:valAx>
        <c:axId val="1075356416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5358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0.49288</cdr:x>
      <cdr:y>0.15285</cdr:y>
    </cdr:from>
    <cdr:to>
      <cdr:x>0.49288</cdr:x>
      <cdr:y>0.80861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3FD0BC72-584E-8296-B41C-03A28DF4D835}"/>
            </a:ext>
          </a:extLst>
        </cdr:cNvPr>
        <cdr:cNvCxnSpPr/>
      </cdr:nvCxnSpPr>
      <cdr:spPr>
        <a:xfrm xmlns:a="http://schemas.openxmlformats.org/drawingml/2006/main" flipV="1">
          <a:off x="3446444" y="543632"/>
          <a:ext cx="0" cy="2332382"/>
        </a:xfrm>
        <a:prstGeom xmlns:a="http://schemas.openxmlformats.org/drawingml/2006/main" prst="line">
          <a:avLst/>
        </a:prstGeom>
        <a:ln xmlns:a="http://schemas.openxmlformats.org/drawingml/2006/main" w="28575"/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278B6-7241-C22B-CD05-CFA06798F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75293-2357-A847-E755-344E30D3E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02839-CC22-71CC-2D05-FD4D316DC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6C5A-18B5-489D-9BCC-1B6A8B45AB23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14F78-3389-5FD9-7A2F-28065E733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45F1A-36BD-9618-43FD-9CEE5AA24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9E97-0C21-41DE-9AC7-8AC9453AD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9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4D538-B4E0-3AF4-AC6B-EDF696E14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1D3E36-D332-8432-BFAC-318A98822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BBFC3-CC73-E9DC-9D54-BD63D0C0B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6C5A-18B5-489D-9BCC-1B6A8B45AB23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54965-CECC-FEEC-96FD-34F64FB77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54F2F-2367-FC0D-5BFD-899DB116F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9E97-0C21-41DE-9AC7-8AC9453AD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4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043978-A43E-0892-3990-52EA365FD0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86415-621F-952C-9CDD-8554E8517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1D67-D1B8-F75B-E088-22D994168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6C5A-18B5-489D-9BCC-1B6A8B45AB23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B25AA-CBE3-A812-0997-6737FC2EC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72357-089E-C25E-7DF2-269DBA5CE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9E97-0C21-41DE-9AC7-8AC9453AD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6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C6EDA-5779-7F24-77DA-C9A719106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20D2D-B2B8-290E-8659-E5222199C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8DDC9-D557-6DC7-F73D-26BEB019F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6C5A-18B5-489D-9BCC-1B6A8B45AB23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E99EB-7DDE-80CF-4FFD-266FA2B76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839E5-68E7-8463-CD0C-DBB88A0B1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9E97-0C21-41DE-9AC7-8AC9453AD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32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C68F7-5BE9-7175-1BC7-8EFE3118A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B45F4-CCC6-A478-C8DB-F696395F1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8BB09-E36D-863B-EF54-4DB7548AE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6C5A-18B5-489D-9BCC-1B6A8B45AB23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19097-F05C-0EDA-6F71-DBF4FFE6A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19ED8-80C0-B034-8C1C-C9452B2CD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9E97-0C21-41DE-9AC7-8AC9453AD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79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6BF69-59C1-8C6C-7F72-B30C54F5D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0210A-5E6F-D79A-3027-92700AA229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4D9A6-B3E6-D7FB-E83B-036B2ED3E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769F1-2A71-A76F-8DCC-7106DEFDF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6C5A-18B5-489D-9BCC-1B6A8B45AB23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3D658-AAE2-2503-681C-2C44C02A6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C894E-7802-A9B6-216C-7DA32348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9E97-0C21-41DE-9AC7-8AC9453AD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0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AB01F-0261-5872-B723-A6DD7CEA8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6111C-581F-592E-8ED1-EC7498F33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777940-703B-B9F0-C9EF-C9696D1E1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5C5858-6143-CCBC-8666-EA5D8F6E4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EE825B-80E5-5B7C-6362-40D87C82D9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9FC275-E6F1-4E0B-5F9B-FC7862C08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6C5A-18B5-489D-9BCC-1B6A8B45AB23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D12DDF-E593-A2EE-65B7-E7E9CCCA7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98DDEF-1AA0-4A0D-0D3A-A0B0BD771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9E97-0C21-41DE-9AC7-8AC9453AD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11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D74B2-F003-06F6-E3CB-2CB401390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D8C60F-7B76-1872-5ECE-2ACD6B0A7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6C5A-18B5-489D-9BCC-1B6A8B45AB23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51C23-D694-FB73-E2A1-58E6B8B00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25E02-E656-D51B-F079-613D2A0B4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9E97-0C21-41DE-9AC7-8AC9453AD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79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004654-71F6-5EC7-AA9F-8443C3967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6C5A-18B5-489D-9BCC-1B6A8B45AB23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5EB95A-2446-1746-E71C-CC99C39A3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1FC80-7537-AA58-34F4-1AAC0D35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9E97-0C21-41DE-9AC7-8AC9453AD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82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5B187-1497-E79D-F113-614CFFA4C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413A8-9650-21DC-D9CB-2F5E193E2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31F08-DD4C-5153-1E9B-AB9C90B7D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C41C5-BFA8-34CB-831D-FF928D174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6C5A-18B5-489D-9BCC-1B6A8B45AB23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62A1F-FDD5-D991-A9A0-49A319C0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64CA8-45F0-CD39-9AC2-7C2449F34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9E97-0C21-41DE-9AC7-8AC9453AD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834EA-537B-CC3D-0BA4-BBF249261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38A5BC-CD73-4E65-D217-18FD589ECA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3E80C6-6D0A-9003-9344-0E8603FC4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81283-E16B-C5C4-4D3A-8096C5F71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6C5A-18B5-489D-9BCC-1B6A8B45AB23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2E709-1D75-4636-832A-CF8B7B043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DFB39-8D2A-0D0E-DFD4-C61694AA2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9E97-0C21-41DE-9AC7-8AC9453AD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58DD34-3B78-F50F-16B2-238784A40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57D36-87B8-7B31-6CAE-E11E42DCF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6E38C-7128-E09C-ED0E-2111315B86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96C5A-18B5-489D-9BCC-1B6A8B45AB23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A11BD-73D6-17B3-6EEE-8B3C54AE8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D875A-231C-EF3A-D9BF-EFE61AF1A0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99E97-0C21-41DE-9AC7-8AC9453AD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51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chart" Target="../charts/chart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15D53-E6E3-086B-4332-76A9FF0A8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How did NBA Twitter feel about #Wemby?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7B9E51C-FF67-1C8F-E6B1-8EE66D08F5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0418219"/>
              </p:ext>
            </p:extLst>
          </p:nvPr>
        </p:nvGraphicFramePr>
        <p:xfrm>
          <a:off x="5188226" y="3429000"/>
          <a:ext cx="5999628" cy="29841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DEF7FDF-5443-DDF2-3DBA-82D6ED2783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8851660"/>
              </p:ext>
            </p:extLst>
          </p:nvPr>
        </p:nvGraphicFramePr>
        <p:xfrm>
          <a:off x="9940" y="3462133"/>
          <a:ext cx="4647215" cy="3040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C2950F3-DF3D-8182-1EF2-ABE940B9DDC6}"/>
              </a:ext>
            </a:extLst>
          </p:cNvPr>
          <p:cNvSpPr/>
          <p:nvPr/>
        </p:nvSpPr>
        <p:spPr>
          <a:xfrm>
            <a:off x="1285116" y="1244826"/>
            <a:ext cx="2102251" cy="1027922"/>
          </a:xfrm>
          <a:prstGeom prst="roundRect">
            <a:avLst/>
          </a:prstGeom>
          <a:solidFill>
            <a:schemeClr val="bg1"/>
          </a:solidFill>
          <a:ln>
            <a:solidFill>
              <a:srgbClr val="1C9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# of Tweets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3,063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D087D01-2280-6D9A-827C-17F42680CE56}"/>
              </a:ext>
            </a:extLst>
          </p:cNvPr>
          <p:cNvGrpSpPr/>
          <p:nvPr/>
        </p:nvGrpSpPr>
        <p:grpSpPr>
          <a:xfrm>
            <a:off x="8867486" y="1359076"/>
            <a:ext cx="2537791" cy="1782417"/>
            <a:chOff x="8587409" y="1212574"/>
            <a:chExt cx="2537791" cy="1782417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24CAFAA6-7BB3-5BEB-9A84-B1D2E43F09D2}"/>
                </a:ext>
              </a:extLst>
            </p:cNvPr>
            <p:cNvSpPr/>
            <p:nvPr/>
          </p:nvSpPr>
          <p:spPr>
            <a:xfrm>
              <a:off x="8587409" y="1212574"/>
              <a:ext cx="2537791" cy="17824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1C9B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6754ADE-318B-A458-FB1C-43C6E51544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009" t="2599" r="4355" b="13935"/>
            <a:stretch/>
          </p:blipFill>
          <p:spPr>
            <a:xfrm>
              <a:off x="8748421" y="1292719"/>
              <a:ext cx="2242638" cy="1650980"/>
            </a:xfrm>
            <a:prstGeom prst="rect">
              <a:avLst/>
            </a:prstGeom>
            <a:ln>
              <a:noFill/>
            </a:ln>
          </p:spPr>
        </p:pic>
      </p:grp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A38A8C92-A7D7-3F02-F66A-50BA98705E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5377620"/>
              </p:ext>
            </p:extLst>
          </p:nvPr>
        </p:nvGraphicFramePr>
        <p:xfrm>
          <a:off x="4187687" y="991047"/>
          <a:ext cx="3816626" cy="228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B378680-4461-C7AC-9ED7-2A13A7625879}"/>
              </a:ext>
            </a:extLst>
          </p:cNvPr>
          <p:cNvSpPr/>
          <p:nvPr/>
        </p:nvSpPr>
        <p:spPr>
          <a:xfrm>
            <a:off x="1285115" y="2372917"/>
            <a:ext cx="2102251" cy="1027922"/>
          </a:xfrm>
          <a:prstGeom prst="roundRect">
            <a:avLst/>
          </a:prstGeom>
          <a:solidFill>
            <a:schemeClr val="bg1"/>
          </a:solidFill>
          <a:ln>
            <a:solidFill>
              <a:srgbClr val="1C9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# of Likes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84,811</a:t>
            </a: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269ED86-F997-7E55-8BB1-393CBA0632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8040" y="4005011"/>
            <a:ext cx="492194" cy="35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42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3229</TotalTime>
  <Words>37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How did NBA Twitter feel about #Wemby?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did NBA Twitter feel about #Wemby?</dc:title>
  <dc:creator>Joe Nguyen</dc:creator>
  <cp:lastModifiedBy>Joe Nguyen</cp:lastModifiedBy>
  <cp:revision>1</cp:revision>
  <dcterms:created xsi:type="dcterms:W3CDTF">2023-07-03T14:43:09Z</dcterms:created>
  <dcterms:modified xsi:type="dcterms:W3CDTF">2023-07-05T20:32:27Z</dcterms:modified>
</cp:coreProperties>
</file>