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9"/>
  </p:notesMasterIdLst>
  <p:sldIdLst>
    <p:sldId id="256" r:id="rId2"/>
    <p:sldId id="257" r:id="rId3"/>
    <p:sldId id="271" r:id="rId4"/>
    <p:sldId id="269" r:id="rId5"/>
    <p:sldId id="272" r:id="rId6"/>
    <p:sldId id="273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6FA78-5D50-4FB0-A102-18FC621369D6}" type="datetimeFigureOut">
              <a:rPr lang="es-EC" smtClean="0"/>
              <a:t>20/8/2018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0F30B-4C64-47D8-AA7B-B88DC66EDAE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8877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aguiatv.abc.es/programac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s-EC" b="1" dirty="0"/>
              <a:t>IBM API </a:t>
            </a:r>
            <a:r>
              <a:rPr lang="es-EC" b="1" dirty="0" err="1"/>
              <a:t>Connect</a:t>
            </a:r>
            <a:r>
              <a:rPr lang="es-EC" b="1" dirty="0"/>
              <a:t>: </a:t>
            </a:r>
            <a:r>
              <a:rPr lang="es-EC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 una oferta integrada de gestión de API en la que todos los pasos del ciclo de vida de la API, y las acciones que la rodean, se ejecutan dentro de la oferta.</a:t>
            </a:r>
          </a:p>
          <a:p>
            <a:pPr fontAlgn="base"/>
            <a:r>
              <a:rPr lang="es-EC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Entre los pasos del ciclo de vida de un API se incluyen la creación, la ejecución, la gestión y la protección de las API, tal y como se describe en el diagrama siguiente.</a:t>
            </a:r>
          </a:p>
          <a:p>
            <a:pPr fontAlgn="base"/>
            <a:r>
              <a:rPr lang="es-EC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 </a:t>
            </a:r>
            <a:r>
              <a:rPr lang="es-EC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Getaway</a:t>
            </a:r>
            <a:r>
              <a:rPr lang="es-EC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s-EC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 poder direccionar llamadas a las API publicadas en un catálogo debe añadir Micro Gateway al catálogo.</a:t>
            </a:r>
          </a:p>
          <a:p>
            <a:pPr fontAlgn="base"/>
            <a:r>
              <a:rPr lang="es-EC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API: </a:t>
            </a:r>
            <a:r>
              <a:rPr lang="es-EC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Interfaces de </a:t>
            </a:r>
            <a:r>
              <a:rPr lang="es-EC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programación</a:t>
            </a:r>
            <a:r>
              <a:rPr lang="es-EC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 aplicaciones) .  es una especificación formal sobre cómo un módulo de un software se comunica o interactúa con otro.</a:t>
            </a:r>
            <a:endParaRPr lang="es-EC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C" b="1" dirty="0"/>
              <a:t> </a:t>
            </a:r>
            <a:r>
              <a:rPr lang="es-EC" b="0" dirty="0"/>
              <a:t>	</a:t>
            </a:r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0F30B-4C64-47D8-AA7B-B88DC66EDAEA}" type="slidenum">
              <a:rPr lang="es-EC" smtClean="0"/>
              <a:t>2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85044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BAA0-82C9-4621-BD58-034D9708364D}" type="datetimeFigureOut">
              <a:rPr lang="es-EC" smtClean="0"/>
              <a:t>20/8/2018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39BA-9E85-4351-B2C6-6A217980E1C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4890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BAA0-82C9-4621-BD58-034D9708364D}" type="datetimeFigureOut">
              <a:rPr lang="es-EC" smtClean="0"/>
              <a:t>20/8/2018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39BA-9E85-4351-B2C6-6A217980E1C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3918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BAA0-82C9-4621-BD58-034D9708364D}" type="datetimeFigureOut">
              <a:rPr lang="es-EC" smtClean="0"/>
              <a:t>20/8/2018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39BA-9E85-4351-B2C6-6A217980E1C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42187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BAA0-82C9-4621-BD58-034D9708364D}" type="datetimeFigureOut">
              <a:rPr lang="es-EC" smtClean="0"/>
              <a:t>20/8/2018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39BA-9E85-4351-B2C6-6A217980E1C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37983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BAA0-82C9-4621-BD58-034D9708364D}" type="datetimeFigureOut">
              <a:rPr lang="es-EC" smtClean="0"/>
              <a:t>20/8/2018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39BA-9E85-4351-B2C6-6A217980E1C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41152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BAA0-82C9-4621-BD58-034D9708364D}" type="datetimeFigureOut">
              <a:rPr lang="es-EC" smtClean="0"/>
              <a:t>20/8/2018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39BA-9E85-4351-B2C6-6A217980E1C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78325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BAA0-82C9-4621-BD58-034D9708364D}" type="datetimeFigureOut">
              <a:rPr lang="es-EC" smtClean="0"/>
              <a:t>20/8/2018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39BA-9E85-4351-B2C6-6A217980E1C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34388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BAA0-82C9-4621-BD58-034D9708364D}" type="datetimeFigureOut">
              <a:rPr lang="es-EC" smtClean="0"/>
              <a:t>20/8/2018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39BA-9E85-4351-B2C6-6A217980E1C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82541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BAA0-82C9-4621-BD58-034D9708364D}" type="datetimeFigureOut">
              <a:rPr lang="es-EC" smtClean="0"/>
              <a:t>20/8/2018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39BA-9E85-4351-B2C6-6A217980E1C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471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BAA0-82C9-4621-BD58-034D9708364D}" type="datetimeFigureOut">
              <a:rPr lang="es-EC" smtClean="0"/>
              <a:t>20/8/2018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39BA-9E85-4351-B2C6-6A217980E1C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844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BAA0-82C9-4621-BD58-034D9708364D}" type="datetimeFigureOut">
              <a:rPr lang="es-EC" smtClean="0"/>
              <a:t>20/8/2018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39BA-9E85-4351-B2C6-6A217980E1C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8701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BAA0-82C9-4621-BD58-034D9708364D}" type="datetimeFigureOut">
              <a:rPr lang="es-EC" smtClean="0"/>
              <a:t>20/8/2018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39BA-9E85-4351-B2C6-6A217980E1C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5872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BAA0-82C9-4621-BD58-034D9708364D}" type="datetimeFigureOut">
              <a:rPr lang="es-EC" smtClean="0"/>
              <a:t>20/8/2018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39BA-9E85-4351-B2C6-6A217980E1C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3677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BAA0-82C9-4621-BD58-034D9708364D}" type="datetimeFigureOut">
              <a:rPr lang="es-EC" smtClean="0"/>
              <a:t>20/8/2018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39BA-9E85-4351-B2C6-6A217980E1C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8301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BAA0-82C9-4621-BD58-034D9708364D}" type="datetimeFigureOut">
              <a:rPr lang="es-EC" smtClean="0"/>
              <a:t>20/8/2018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39BA-9E85-4351-B2C6-6A217980E1C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4474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BAA0-82C9-4621-BD58-034D9708364D}" type="datetimeFigureOut">
              <a:rPr lang="es-EC" smtClean="0"/>
              <a:t>20/8/2018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39BA-9E85-4351-B2C6-6A217980E1C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6386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7DFBAA0-82C9-4621-BD58-034D9708364D}" type="datetimeFigureOut">
              <a:rPr lang="es-EC" smtClean="0"/>
              <a:t>20/8/2018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B1B39BA-9E85-4351-B2C6-6A217980E1C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4098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7DFBAA0-82C9-4621-BD58-034D9708364D}" type="datetimeFigureOut">
              <a:rPr lang="es-EC" smtClean="0"/>
              <a:t>20/8/2018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B1B39BA-9E85-4351-B2C6-6A217980E1C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847356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ACD75-FBD6-4F2C-8EA4-D59D0724F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1083" y="1080213"/>
            <a:ext cx="9203127" cy="1821024"/>
          </a:xfrm>
        </p:spPr>
        <p:txBody>
          <a:bodyPr>
            <a:normAutofit fontScale="90000"/>
          </a:bodyPr>
          <a:lstStyle/>
          <a:p>
            <a:r>
              <a:rPr lang="es-EC" dirty="0" err="1"/>
              <a:t>Crud</a:t>
            </a:r>
            <a:r>
              <a:rPr lang="es-EC" dirty="0"/>
              <a:t> </a:t>
            </a:r>
            <a:r>
              <a:rPr lang="es-EC" dirty="0" err="1"/>
              <a:t>Apartir</a:t>
            </a:r>
            <a:r>
              <a:rPr lang="es-EC" dirty="0"/>
              <a:t> de una api utilizando </a:t>
            </a:r>
            <a:r>
              <a:rPr lang="es-EC" dirty="0" err="1"/>
              <a:t>loopback</a:t>
            </a:r>
            <a:r>
              <a:rPr lang="es-EC" dirty="0"/>
              <a:t>/</a:t>
            </a:r>
            <a:r>
              <a:rPr lang="es-EC" dirty="0" err="1"/>
              <a:t>Strongloop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8874B3-831E-496B-820C-06C637EB0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1052" y="3988837"/>
            <a:ext cx="8676222" cy="1905000"/>
          </a:xfrm>
        </p:spPr>
        <p:txBody>
          <a:bodyPr/>
          <a:lstStyle/>
          <a:p>
            <a:r>
              <a:rPr lang="es-EC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INTEGRANTES</a:t>
            </a:r>
            <a:r>
              <a:rPr lang="es-EC" dirty="0"/>
              <a:t>: </a:t>
            </a:r>
            <a:r>
              <a:rPr lang="es-EC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Pacheco David</a:t>
            </a:r>
          </a:p>
          <a:p>
            <a:r>
              <a:rPr lang="es-EC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	  Pucha Jorge</a:t>
            </a:r>
          </a:p>
          <a:p>
            <a:r>
              <a:rPr lang="es-EC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				Tillaguango Jonathan</a:t>
            </a:r>
          </a:p>
          <a:p>
            <a:endParaRPr lang="es-EC" dirty="0"/>
          </a:p>
        </p:txBody>
      </p:sp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C128BB93-7973-464D-A950-DB498832F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3117006"/>
            <a:ext cx="390525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Resultado de imagen para mysql logo">
            <a:extLst>
              <a:ext uri="{FF2B5EF4-FFF2-40B4-BE49-F238E27FC236}">
                <a16:creationId xmlns:a16="http://schemas.microsoft.com/office/drawing/2014/main" id="{A8EEF79B-5875-4547-9807-5EBCE26BB7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976465" cy="297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078E852B-ADDF-404B-B97E-97261E7E60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04763" y="-152401"/>
            <a:ext cx="4946625" cy="34290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A1908A4-C463-4D56-A221-2D5D71A49A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1563" y="2566501"/>
            <a:ext cx="7522039" cy="564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2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F98A172-27CF-4693-8D3A-3A547AF16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9370"/>
            <a:ext cx="12192000" cy="95788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CF27142-74B2-4615-BB3C-63CE23F6FA7A}"/>
              </a:ext>
            </a:extLst>
          </p:cNvPr>
          <p:cNvSpPr txBox="1"/>
          <p:nvPr/>
        </p:nvSpPr>
        <p:spPr>
          <a:xfrm>
            <a:off x="0" y="113532"/>
            <a:ext cx="698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Npm</a:t>
            </a:r>
            <a:r>
              <a:rPr lang="es-EC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EC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install</a:t>
            </a:r>
            <a:r>
              <a:rPr lang="es-EC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EC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loopback-connector-mysql</a:t>
            </a:r>
            <a:r>
              <a:rPr lang="es-EC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--</a:t>
            </a:r>
            <a:r>
              <a:rPr lang="es-EC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save</a:t>
            </a:r>
            <a:endParaRPr lang="es-EC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15EB9C2-DFCE-491E-B8C6-8B2E71A66554}"/>
              </a:ext>
            </a:extLst>
          </p:cNvPr>
          <p:cNvSpPr txBox="1"/>
          <p:nvPr/>
        </p:nvSpPr>
        <p:spPr>
          <a:xfrm>
            <a:off x="0" y="1839697"/>
            <a:ext cx="458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slc</a:t>
            </a:r>
            <a:r>
              <a:rPr lang="es-EC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EC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loopback:datasource</a:t>
            </a:r>
            <a:r>
              <a:rPr lang="es-EC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A0C70A-A6AB-4D31-A05E-5A50EEE44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7" y="2209029"/>
            <a:ext cx="12192000" cy="214207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EE78D30-8C4A-4CBC-B72A-B5BE3D17F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" y="4351108"/>
            <a:ext cx="12192000" cy="2506892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892D427-1587-411F-BE69-568E5AD8B92F}"/>
              </a:ext>
            </a:extLst>
          </p:cNvPr>
          <p:cNvCxnSpPr>
            <a:cxnSpLocks/>
          </p:cNvCxnSpPr>
          <p:nvPr/>
        </p:nvCxnSpPr>
        <p:spPr>
          <a:xfrm>
            <a:off x="158620" y="5320004"/>
            <a:ext cx="0" cy="10419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EF08E4D9-691C-4369-A681-5239694EC184}"/>
              </a:ext>
            </a:extLst>
          </p:cNvPr>
          <p:cNvCxnSpPr>
            <a:cxnSpLocks/>
          </p:cNvCxnSpPr>
          <p:nvPr/>
        </p:nvCxnSpPr>
        <p:spPr>
          <a:xfrm>
            <a:off x="2531706" y="5320004"/>
            <a:ext cx="0" cy="10419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45CB232F-0D92-4CFE-84B9-B770C529C0BC}"/>
              </a:ext>
            </a:extLst>
          </p:cNvPr>
          <p:cNvCxnSpPr>
            <a:cxnSpLocks/>
          </p:cNvCxnSpPr>
          <p:nvPr/>
        </p:nvCxnSpPr>
        <p:spPr>
          <a:xfrm flipH="1">
            <a:off x="158620" y="6361922"/>
            <a:ext cx="237308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0184683B-C7B0-4798-903F-7122744000A3}"/>
              </a:ext>
            </a:extLst>
          </p:cNvPr>
          <p:cNvCxnSpPr>
            <a:cxnSpLocks/>
          </p:cNvCxnSpPr>
          <p:nvPr/>
        </p:nvCxnSpPr>
        <p:spPr>
          <a:xfrm flipH="1">
            <a:off x="158620" y="5320004"/>
            <a:ext cx="237308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>
            <a:extLst>
              <a:ext uri="{FF2B5EF4-FFF2-40B4-BE49-F238E27FC236}">
                <a16:creationId xmlns:a16="http://schemas.microsoft.com/office/drawing/2014/main" id="{5809738F-323F-4942-8467-30BEB4113D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3" t="1330"/>
          <a:stretch/>
        </p:blipFill>
        <p:spPr>
          <a:xfrm>
            <a:off x="2868192" y="0"/>
            <a:ext cx="9323808" cy="277252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644FABDC-5733-4363-996B-D2AAF36DDC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7115" y="2772543"/>
            <a:ext cx="5476875" cy="4085453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1D109D0E-DCFA-4317-8DF1-D80E3D2221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768144"/>
            <a:ext cx="6743121" cy="4085448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E4671072-46D1-4225-9819-DF540C2B22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4663" y="2"/>
            <a:ext cx="2924178" cy="276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3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AAF8519-8F54-4C45-BD7A-1D133B702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664"/>
            <a:ext cx="12192000" cy="282892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07CC8A2-1F0C-4250-AB1A-C2486286DCE4}"/>
              </a:ext>
            </a:extLst>
          </p:cNvPr>
          <p:cNvSpPr txBox="1"/>
          <p:nvPr/>
        </p:nvSpPr>
        <p:spPr>
          <a:xfrm>
            <a:off x="0" y="0"/>
            <a:ext cx="458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slc</a:t>
            </a:r>
            <a:r>
              <a:rPr lang="es-EC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EC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arc</a:t>
            </a:r>
            <a:endParaRPr lang="es-EC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41A7D89-E495-4115-996D-1B25D2AB0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08300"/>
            <a:ext cx="12191999" cy="3949700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E8286062-268C-435D-945B-2AF182CEC448}"/>
              </a:ext>
            </a:extLst>
          </p:cNvPr>
          <p:cNvCxnSpPr/>
          <p:nvPr/>
        </p:nvCxnSpPr>
        <p:spPr>
          <a:xfrm>
            <a:off x="1026367" y="3135086"/>
            <a:ext cx="11569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56163BA-2ADC-4490-B6DC-6453EAE674C4}"/>
              </a:ext>
            </a:extLst>
          </p:cNvPr>
          <p:cNvCxnSpPr>
            <a:cxnSpLocks/>
          </p:cNvCxnSpPr>
          <p:nvPr/>
        </p:nvCxnSpPr>
        <p:spPr>
          <a:xfrm>
            <a:off x="2904930" y="2908300"/>
            <a:ext cx="222690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09AD524-F72A-4F67-A39A-1A28369A3AEB}"/>
              </a:ext>
            </a:extLst>
          </p:cNvPr>
          <p:cNvCxnSpPr>
            <a:cxnSpLocks/>
          </p:cNvCxnSpPr>
          <p:nvPr/>
        </p:nvCxnSpPr>
        <p:spPr>
          <a:xfrm flipV="1">
            <a:off x="2183363" y="2908300"/>
            <a:ext cx="721567" cy="2267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39720A08-5D80-4BE6-A48B-FD92791717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48478">
            <a:off x="948872" y="3853204"/>
            <a:ext cx="2400300" cy="286702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CCDFA04-0C6F-4E9D-B2DC-25BD16F3E9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331" y="0"/>
            <a:ext cx="12192000" cy="701891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D9593F4-ABD8-45A1-9D81-098C018299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0402" y="2035042"/>
            <a:ext cx="14954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9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FDB4A97-3C23-479E-B198-29869483EA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6" t="953" r="3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76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0F12AEB-61B2-4A7B-A944-112618167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"/>
          <a:stretch/>
        </p:blipFill>
        <p:spPr>
          <a:xfrm>
            <a:off x="0" y="1"/>
            <a:ext cx="12192000" cy="252859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B5554CD-EE22-4F1A-91F3-A6E5CC2D8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138336"/>
            <a:ext cx="12191999" cy="278052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CD44FE9-53E4-4ECF-9D52-CBBE7E9C7E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81"/>
          <a:stretch/>
        </p:blipFill>
        <p:spPr>
          <a:xfrm>
            <a:off x="0" y="1980179"/>
            <a:ext cx="12192001" cy="387735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D78B988-E360-488C-8862-2EE14692ED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" y="3276600"/>
            <a:ext cx="12614990" cy="358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90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B6D3B71-57FD-40AD-9EAF-B4B236CB6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E44B9793-793B-4294-BB4C-664F74B174B1}"/>
              </a:ext>
            </a:extLst>
          </p:cNvPr>
          <p:cNvSpPr/>
          <p:nvPr/>
        </p:nvSpPr>
        <p:spPr>
          <a:xfrm>
            <a:off x="0" y="326571"/>
            <a:ext cx="2323322" cy="16795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7EA0FE4-5BA1-4325-83DE-C1CE7E8E42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544"/>
          <a:stretch/>
        </p:blipFill>
        <p:spPr>
          <a:xfrm>
            <a:off x="3340066" y="0"/>
            <a:ext cx="2755934" cy="2705878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3A167A49-C90C-4CB1-B22A-FD927B27521E}"/>
              </a:ext>
            </a:extLst>
          </p:cNvPr>
          <p:cNvSpPr/>
          <p:nvPr/>
        </p:nvSpPr>
        <p:spPr>
          <a:xfrm>
            <a:off x="3340066" y="721569"/>
            <a:ext cx="2755934" cy="54739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B770E59-4E82-458A-9FC8-C803B6B21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082" y="0"/>
            <a:ext cx="5613917" cy="685800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83DB8D9E-9913-49AD-BDE3-9EBF27C8101B}"/>
              </a:ext>
            </a:extLst>
          </p:cNvPr>
          <p:cNvSpPr/>
          <p:nvPr/>
        </p:nvSpPr>
        <p:spPr>
          <a:xfrm>
            <a:off x="6578080" y="1079241"/>
            <a:ext cx="1841241" cy="44164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0520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023CFD6-EE31-449A-80CC-1AA9F478E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126" y="0"/>
            <a:ext cx="6738522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5F8266F-2D2C-49E6-8EDF-D71E980C41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8"/>
          <a:stretch/>
        </p:blipFill>
        <p:spPr>
          <a:xfrm>
            <a:off x="9731556" y="0"/>
            <a:ext cx="2460444" cy="6858000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F0ACB2BE-A83E-48C5-AD4A-BE92B618EF40}"/>
              </a:ext>
            </a:extLst>
          </p:cNvPr>
          <p:cNvCxnSpPr/>
          <p:nvPr/>
        </p:nvCxnSpPr>
        <p:spPr>
          <a:xfrm flipH="1" flipV="1">
            <a:off x="3946849" y="1791478"/>
            <a:ext cx="6074229" cy="1268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070A7DF-0A93-4CB8-BF48-591D5929673F}"/>
              </a:ext>
            </a:extLst>
          </p:cNvPr>
          <p:cNvCxnSpPr>
            <a:cxnSpLocks/>
          </p:cNvCxnSpPr>
          <p:nvPr/>
        </p:nvCxnSpPr>
        <p:spPr>
          <a:xfrm flipH="1">
            <a:off x="3862873" y="3184850"/>
            <a:ext cx="6158206" cy="6127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9266ECF-A15E-4303-BA38-0308C69F982F}"/>
              </a:ext>
            </a:extLst>
          </p:cNvPr>
          <p:cNvCxnSpPr>
            <a:cxnSpLocks/>
          </p:cNvCxnSpPr>
          <p:nvPr/>
        </p:nvCxnSpPr>
        <p:spPr>
          <a:xfrm flipH="1">
            <a:off x="3620279" y="3293706"/>
            <a:ext cx="6400799" cy="23513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45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85A6678-F2D3-4EC2-A077-844FC44EB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E89B192-7A14-4091-8801-04628A0247D3}"/>
              </a:ext>
            </a:extLst>
          </p:cNvPr>
          <p:cNvSpPr/>
          <p:nvPr/>
        </p:nvSpPr>
        <p:spPr>
          <a:xfrm>
            <a:off x="2229724" y="2466393"/>
            <a:ext cx="7642063" cy="54739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88727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8EB136F-9B7B-4FF6-976D-D9339A728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867F6B7C-3412-41A4-81C8-271F0ECEEC1D}"/>
              </a:ext>
            </a:extLst>
          </p:cNvPr>
          <p:cNvSpPr/>
          <p:nvPr/>
        </p:nvSpPr>
        <p:spPr>
          <a:xfrm>
            <a:off x="578205" y="1001487"/>
            <a:ext cx="11141044" cy="24881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Obtiene todos los Valores (</a:t>
            </a:r>
            <a:r>
              <a:rPr lang="es-EC" dirty="0" err="1"/>
              <a:t>Read</a:t>
            </a:r>
            <a:r>
              <a:rPr lang="es-EC" dirty="0"/>
              <a:t>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DAF9947-E421-4814-9067-C9A82945DD9E}"/>
              </a:ext>
            </a:extLst>
          </p:cNvPr>
          <p:cNvSpPr/>
          <p:nvPr/>
        </p:nvSpPr>
        <p:spPr>
          <a:xfrm>
            <a:off x="578205" y="1303175"/>
            <a:ext cx="11141044" cy="24881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Actualiza o crea un nuevo registro  (</a:t>
            </a:r>
            <a:r>
              <a:rPr lang="es-EC" dirty="0" err="1"/>
              <a:t>Update</a:t>
            </a:r>
            <a:r>
              <a:rPr lang="es-EC" dirty="0"/>
              <a:t> and </a:t>
            </a:r>
            <a:r>
              <a:rPr lang="es-EC" dirty="0" err="1"/>
              <a:t>Create</a:t>
            </a:r>
            <a:r>
              <a:rPr lang="es-EC" dirty="0"/>
              <a:t>)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B020025-E635-44BC-87CA-AB864DC93DC0}"/>
              </a:ext>
            </a:extLst>
          </p:cNvPr>
          <p:cNvSpPr/>
          <p:nvPr/>
        </p:nvSpPr>
        <p:spPr>
          <a:xfrm>
            <a:off x="578205" y="3180185"/>
            <a:ext cx="11141044" cy="24881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err="1"/>
              <a:t>Delete</a:t>
            </a:r>
            <a:endParaRPr lang="es-EC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813AAA2-9189-42F4-82B1-8ACC05DAF278}"/>
              </a:ext>
            </a:extLst>
          </p:cNvPr>
          <p:cNvSpPr/>
          <p:nvPr/>
        </p:nvSpPr>
        <p:spPr>
          <a:xfrm>
            <a:off x="578205" y="2241680"/>
            <a:ext cx="11141044" cy="24881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39530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n relacionada">
            <a:extLst>
              <a:ext uri="{FF2B5EF4-FFF2-40B4-BE49-F238E27FC236}">
                <a16:creationId xmlns:a16="http://schemas.microsoft.com/office/drawing/2014/main" id="{4F51C202-6BD5-4CE0-93B1-C004BC32F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510" y="2622483"/>
            <a:ext cx="390525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B3F1446C-1043-4898-BB33-09B9206DD8A3}"/>
              </a:ext>
            </a:extLst>
          </p:cNvPr>
          <p:cNvSpPr txBox="1">
            <a:spLocks/>
          </p:cNvSpPr>
          <p:nvPr/>
        </p:nvSpPr>
        <p:spPr>
          <a:xfrm>
            <a:off x="-264420" y="0"/>
            <a:ext cx="6323590" cy="68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000" b="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C" sz="2800" dirty="0"/>
              <a:t>Que es </a:t>
            </a:r>
            <a:r>
              <a:rPr lang="es-EC" sz="2800" dirty="0" err="1"/>
              <a:t>loopback</a:t>
            </a:r>
            <a:r>
              <a:rPr lang="es-EC" sz="2800" dirty="0"/>
              <a:t>/</a:t>
            </a:r>
            <a:r>
              <a:rPr lang="es-EC" sz="2800" dirty="0" err="1"/>
              <a:t>Strongloop</a:t>
            </a:r>
            <a:r>
              <a:rPr lang="es-EC" sz="2800" dirty="0"/>
              <a:t>?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F98BB53-2051-49D5-ABEE-C3C1115618FC}"/>
              </a:ext>
            </a:extLst>
          </p:cNvPr>
          <p:cNvSpPr txBox="1"/>
          <p:nvPr/>
        </p:nvSpPr>
        <p:spPr>
          <a:xfrm>
            <a:off x="576300" y="2374490"/>
            <a:ext cx="72923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err="1"/>
              <a:t>LoopBack</a:t>
            </a:r>
            <a:r>
              <a:rPr lang="es-EC" dirty="0"/>
              <a:t> es un </a:t>
            </a:r>
            <a:r>
              <a:rPr lang="es-EC" dirty="0" err="1"/>
              <a:t>framework</a:t>
            </a:r>
            <a:r>
              <a:rPr lang="es-EC" dirty="0"/>
              <a:t> de Node.js de código abierto </a:t>
            </a:r>
          </a:p>
          <a:p>
            <a:r>
              <a:rPr lang="es-EC" dirty="0"/>
              <a:t>Desarrollada por </a:t>
            </a:r>
            <a:r>
              <a:rPr lang="es-EC" b="1" dirty="0"/>
              <a:t>IBM API </a:t>
            </a:r>
            <a:r>
              <a:rPr lang="es-EC" b="1" dirty="0" err="1"/>
              <a:t>Connect</a:t>
            </a:r>
            <a:r>
              <a:rPr lang="es-EC" dirty="0"/>
              <a:t>, la cual nos proporciona </a:t>
            </a:r>
          </a:p>
          <a:p>
            <a:r>
              <a:rPr lang="es-EC" dirty="0"/>
              <a:t>Una herramienta gráfica con muchas funcionalidades de</a:t>
            </a:r>
          </a:p>
          <a:p>
            <a:r>
              <a:rPr lang="es-EC" dirty="0"/>
              <a:t> composición de API de </a:t>
            </a:r>
            <a:r>
              <a:rPr lang="es-EC" dirty="0" err="1"/>
              <a:t>StrongLoop</a:t>
            </a:r>
            <a:r>
              <a:rPr lang="es-EC" dirty="0"/>
              <a:t> Arc,  una </a:t>
            </a:r>
            <a:r>
              <a:rPr lang="es-EC" b="1" dirty="0"/>
              <a:t>Micro </a:t>
            </a:r>
            <a:r>
              <a:rPr lang="es-EC" b="1" dirty="0" err="1"/>
              <a:t>Geteway</a:t>
            </a:r>
            <a:r>
              <a:rPr lang="es-EC" b="1" dirty="0"/>
              <a:t> </a:t>
            </a:r>
          </a:p>
          <a:p>
            <a:r>
              <a:rPr lang="es-EC" dirty="0"/>
              <a:t>incorporada de API y una CLI con funciones de administración </a:t>
            </a:r>
          </a:p>
          <a:p>
            <a:r>
              <a:rPr lang="es-EC" dirty="0"/>
              <a:t>Y </a:t>
            </a:r>
            <a:r>
              <a:rPr lang="es-EC" dirty="0" err="1"/>
              <a:t>gateway</a:t>
            </a:r>
            <a:r>
              <a:rPr lang="es-EC" dirty="0"/>
              <a:t> de API. </a:t>
            </a:r>
          </a:p>
        </p:txBody>
      </p:sp>
    </p:spTree>
    <p:extLst>
      <p:ext uri="{BB962C8B-B14F-4D97-AF65-F5344CB8AC3E}">
        <p14:creationId xmlns:p14="http://schemas.microsoft.com/office/powerpoint/2010/main" val="152016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13232" y="566928"/>
            <a:ext cx="10616183" cy="5715000"/>
          </a:xfrm>
        </p:spPr>
        <p:txBody>
          <a:bodyPr>
            <a:normAutofit/>
          </a:bodyPr>
          <a:lstStyle/>
          <a:p>
            <a:pPr algn="just"/>
            <a:r>
              <a:rPr lang="es-EC" dirty="0"/>
              <a:t>Podemos tener también múltiples tipos de conexión con base de datos, en memoria, </a:t>
            </a:r>
            <a:r>
              <a:rPr lang="es-EC" dirty="0" err="1"/>
              <a:t>nosql</a:t>
            </a:r>
            <a:r>
              <a:rPr lang="es-EC" dirty="0"/>
              <a:t>, </a:t>
            </a:r>
            <a:r>
              <a:rPr lang="es-EC" dirty="0" err="1"/>
              <a:t>mssql</a:t>
            </a:r>
            <a:r>
              <a:rPr lang="es-EC" dirty="0"/>
              <a:t>, </a:t>
            </a:r>
            <a:r>
              <a:rPr lang="es-EC" dirty="0" err="1"/>
              <a:t>postgresql</a:t>
            </a:r>
            <a:r>
              <a:rPr lang="es-EC" dirty="0"/>
              <a:t> o </a:t>
            </a:r>
            <a:r>
              <a:rPr lang="es-EC" dirty="0" err="1"/>
              <a:t>mysql</a:t>
            </a:r>
            <a:r>
              <a:rPr lang="es-EC" dirty="0"/>
              <a:t> son algunos de los que tenemos disponibles, aunque por defecto trabaja en memoria y no tenemos que realizar ninguna configuración.</a:t>
            </a:r>
          </a:p>
          <a:p>
            <a:pPr algn="just"/>
            <a:endParaRPr lang="es-EC" dirty="0"/>
          </a:p>
          <a:p>
            <a:pPr algn="just"/>
            <a:r>
              <a:rPr lang="es-EC" dirty="0"/>
              <a:t>No tenemos que escribir ni una línea de código para acceder a los datos ya que </a:t>
            </a:r>
            <a:r>
              <a:rPr lang="es-EC" dirty="0" err="1"/>
              <a:t>Loopback</a:t>
            </a:r>
            <a:r>
              <a:rPr lang="es-EC" dirty="0"/>
              <a:t> se encarga de poner a nuestra disposición todos los métodos existentes en cualquier api, pero además, nos permite extender de otros modelos para que a partir de ellos podamos acomodar la lógica a nuestras necesidades.</a:t>
            </a:r>
          </a:p>
          <a:p>
            <a:pPr algn="just"/>
            <a:endParaRPr lang="es-EC" dirty="0"/>
          </a:p>
          <a:p>
            <a:pPr algn="just"/>
            <a:r>
              <a:rPr lang="es-EC" b="1" dirty="0">
                <a:effectLst/>
              </a:rPr>
              <a:t>Una característica poderosa clave de </a:t>
            </a:r>
            <a:r>
              <a:rPr lang="es-EC" b="1" dirty="0" err="1">
                <a:effectLst/>
              </a:rPr>
              <a:t>LoopBack</a:t>
            </a:r>
            <a:r>
              <a:rPr lang="es-EC" b="1" dirty="0">
                <a:effectLst/>
              </a:rPr>
              <a:t> es que cuando defines un modelo, viene automáticamente con una API REST predefinida con un conjunto completo de operaciones de creación, lectura, actualización y eliminación.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56137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9685" y="144757"/>
            <a:ext cx="8686800" cy="787931"/>
          </a:xfrm>
        </p:spPr>
        <p:txBody>
          <a:bodyPr/>
          <a:lstStyle/>
          <a:p>
            <a:pPr algn="just"/>
            <a:r>
              <a:rPr lang="es-EC" b="1" dirty="0">
                <a:effectLst/>
              </a:rPr>
              <a:t>Modelos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69265" y="932688"/>
            <a:ext cx="10062908" cy="3300983"/>
          </a:xfrm>
        </p:spPr>
        <p:txBody>
          <a:bodyPr>
            <a:normAutofit/>
          </a:bodyPr>
          <a:lstStyle/>
          <a:p>
            <a:pPr algn="just"/>
            <a:r>
              <a:rPr lang="es-EC" dirty="0">
                <a:effectLst/>
              </a:rPr>
              <a:t>Los </a:t>
            </a:r>
            <a:r>
              <a:rPr lang="es-EC" i="1" dirty="0">
                <a:effectLst/>
              </a:rPr>
              <a:t>modelos</a:t>
            </a:r>
            <a:r>
              <a:rPr lang="es-EC" dirty="0">
                <a:effectLst/>
              </a:rPr>
              <a:t> son el corazón de </a:t>
            </a:r>
            <a:r>
              <a:rPr lang="es-EC" b="1" dirty="0" err="1">
                <a:effectLst/>
              </a:rPr>
              <a:t>LoopBack</a:t>
            </a:r>
            <a:r>
              <a:rPr lang="es-EC" dirty="0">
                <a:effectLst/>
              </a:rPr>
              <a:t> y corresponden con las fuentes de datos como bases de datos u otros servicios, por ejemplo REST, SOAP, etc. Los modelos de </a:t>
            </a:r>
            <a:r>
              <a:rPr lang="es-EC" dirty="0" err="1">
                <a:effectLst/>
              </a:rPr>
              <a:t>LoopBack</a:t>
            </a:r>
            <a:r>
              <a:rPr lang="es-EC" dirty="0">
                <a:effectLst/>
              </a:rPr>
              <a:t> son objetos de JavaScript con </a:t>
            </a:r>
            <a:r>
              <a:rPr lang="es-EC" dirty="0" err="1">
                <a:effectLst/>
              </a:rPr>
              <a:t>APIs</a:t>
            </a:r>
            <a:r>
              <a:rPr lang="es-EC" dirty="0">
                <a:effectLst/>
              </a:rPr>
              <a:t> tanto en </a:t>
            </a:r>
            <a:r>
              <a:rPr lang="es-EC" dirty="0" err="1">
                <a:effectLst/>
              </a:rPr>
              <a:t>Node</a:t>
            </a:r>
            <a:r>
              <a:rPr lang="es-EC" dirty="0">
                <a:effectLst/>
              </a:rPr>
              <a:t> como REST.</a:t>
            </a:r>
          </a:p>
          <a:p>
            <a:pPr algn="just"/>
            <a:endParaRPr lang="es-EC" dirty="0">
              <a:effectLst/>
            </a:endParaRPr>
          </a:p>
          <a:p>
            <a:pPr algn="just"/>
            <a:r>
              <a:rPr lang="es-EC" dirty="0">
                <a:effectLst/>
              </a:rPr>
              <a:t>cuando agregamos un modelo a una fuente persistente de datos, se convierte en un </a:t>
            </a:r>
            <a:r>
              <a:rPr lang="es-EC" i="1" dirty="0">
                <a:effectLst/>
              </a:rPr>
              <a:t>modelo</a:t>
            </a:r>
            <a:r>
              <a:rPr lang="es-EC" dirty="0">
                <a:effectLst/>
              </a:rPr>
              <a:t> conectado con operaciones CRUD., es decir Crear, Leer, Actualizar y Borrar. Del mismo modo, los modelos internos heredan sus propiedades de este modelo.</a:t>
            </a:r>
            <a:endParaRPr lang="es-EC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98285" y="3756637"/>
            <a:ext cx="5253291" cy="12649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000" b="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C" b="1">
                <a:effectLst/>
              </a:rPr>
              <a:t>Modelos internos</a:t>
            </a:r>
            <a:br>
              <a:rPr lang="es-EC" b="1">
                <a:effectLst/>
              </a:rPr>
            </a:br>
            <a:endParaRPr lang="es-EC" dirty="0"/>
          </a:p>
        </p:txBody>
      </p:sp>
      <p:sp>
        <p:nvSpPr>
          <p:cNvPr id="5" name="Marcador de texto 2"/>
          <p:cNvSpPr txBox="1">
            <a:spLocks/>
          </p:cNvSpPr>
          <p:nvPr/>
        </p:nvSpPr>
        <p:spPr>
          <a:xfrm>
            <a:off x="1174939" y="4728994"/>
            <a:ext cx="8686801" cy="13125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C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Cada aplicación de LoopBack tiene un conjunto predefinido de modelos internos, como User, Role, Application, de modo que no tengamos que crearlos desde cero.</a:t>
            </a:r>
            <a:endParaRPr lang="es-EC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286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95765" y="291061"/>
            <a:ext cx="8686800" cy="1468800"/>
          </a:xfrm>
        </p:spPr>
        <p:txBody>
          <a:bodyPr/>
          <a:lstStyle/>
          <a:p>
            <a:r>
              <a:rPr lang="es-EC" b="1" dirty="0">
                <a:effectLst/>
              </a:rPr>
              <a:t>Modelos personalizados</a:t>
            </a:r>
            <a:br>
              <a:rPr lang="es-EC" b="1" dirty="0">
                <a:effectLst/>
              </a:rPr>
            </a:br>
            <a:endParaRPr lang="es-EC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15403" y="1174644"/>
            <a:ext cx="9066341" cy="3177899"/>
          </a:xfrm>
        </p:spPr>
        <p:txBody>
          <a:bodyPr>
            <a:normAutofit/>
          </a:bodyPr>
          <a:lstStyle/>
          <a:p>
            <a:pPr algn="just"/>
            <a:r>
              <a:rPr lang="es-EC" dirty="0">
                <a:effectLst/>
              </a:rPr>
              <a:t>Podemos crear modelos de varias maneras, que dependen del tipo de datos en los que se base el modelo. Podemos crear los modelos:</a:t>
            </a:r>
          </a:p>
          <a:p>
            <a:pPr algn="just"/>
            <a:r>
              <a:rPr lang="es-EC" dirty="0">
                <a:effectLst/>
              </a:rPr>
              <a:t>Con el generador de modelos de </a:t>
            </a:r>
            <a:r>
              <a:rPr lang="es-EC" dirty="0" err="1">
                <a:effectLst/>
              </a:rPr>
              <a:t>LoopBack</a:t>
            </a:r>
            <a:r>
              <a:rPr lang="es-EC" dirty="0">
                <a:effectLst/>
              </a:rPr>
              <a:t>, del que ya vimos un ejemplo.</a:t>
            </a:r>
          </a:p>
          <a:p>
            <a:pPr algn="just"/>
            <a:r>
              <a:rPr lang="es-EC" dirty="0">
                <a:effectLst/>
              </a:rPr>
              <a:t>De una base de datos relacionan, usando el </a:t>
            </a:r>
            <a:r>
              <a:rPr lang="es-EC" i="1" dirty="0">
                <a:effectLst/>
              </a:rPr>
              <a:t>descubrimiento de modelos</a:t>
            </a:r>
            <a:r>
              <a:rPr lang="es-EC" dirty="0">
                <a:effectLst/>
              </a:rPr>
              <a:t>. Con esto podemos mantener nuestros modelos sincronizados con la base de datos usando la API </a:t>
            </a:r>
            <a:r>
              <a:rPr lang="es-EC" i="1" dirty="0">
                <a:effectLst/>
              </a:rPr>
              <a:t>sincronización </a:t>
            </a:r>
            <a:r>
              <a:rPr lang="es-EC" i="1" dirty="0" err="1">
                <a:effectLst/>
              </a:rPr>
              <a:t>modelo</a:t>
            </a:r>
            <a:r>
              <a:rPr lang="es-EC" dirty="0" err="1">
                <a:effectLst/>
              </a:rPr>
              <a:t>esquema</a:t>
            </a:r>
            <a:r>
              <a:rPr lang="es-EC" dirty="0">
                <a:effectLst/>
              </a:rPr>
              <a:t>/ de </a:t>
            </a:r>
            <a:r>
              <a:rPr lang="es-EC" dirty="0" err="1">
                <a:effectLst/>
              </a:rPr>
              <a:t>LoopBack</a:t>
            </a:r>
            <a:r>
              <a:rPr lang="es-EC" dirty="0">
                <a:effectLst/>
              </a:rPr>
              <a:t>.</a:t>
            </a:r>
          </a:p>
          <a:p>
            <a:pPr algn="just"/>
            <a:r>
              <a:rPr lang="es-EC" dirty="0">
                <a:effectLst/>
              </a:rPr>
              <a:t>Usando </a:t>
            </a:r>
            <a:r>
              <a:rPr lang="es-EC" i="1" dirty="0">
                <a:effectLst/>
              </a:rPr>
              <a:t>introspección de instancias</a:t>
            </a:r>
            <a:r>
              <a:rPr lang="es-EC" dirty="0">
                <a:effectLst/>
              </a:rPr>
              <a:t> para modelos de formato libre en bases </a:t>
            </a:r>
            <a:r>
              <a:rPr lang="es-EC" dirty="0" err="1">
                <a:effectLst/>
              </a:rPr>
              <a:t>NoSQL</a:t>
            </a:r>
            <a:r>
              <a:rPr lang="es-EC" dirty="0">
                <a:effectLst/>
              </a:rPr>
              <a:t> o </a:t>
            </a:r>
            <a:r>
              <a:rPr lang="es-EC" dirty="0" err="1">
                <a:effectLst/>
              </a:rPr>
              <a:t>APIs</a:t>
            </a:r>
            <a:r>
              <a:rPr lang="es-EC" dirty="0">
                <a:effectLst/>
              </a:rPr>
              <a:t> REST.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912538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08181"/>
            <a:ext cx="8695944" cy="1235987"/>
          </a:xfrm>
        </p:spPr>
        <p:txBody>
          <a:bodyPr>
            <a:normAutofit fontScale="90000"/>
          </a:bodyPr>
          <a:lstStyle/>
          <a:p>
            <a:r>
              <a:rPr lang="es-EC" b="1" dirty="0">
                <a:effectLst/>
              </a:rPr>
              <a:t>Operaciones CRUD con modelos</a:t>
            </a:r>
            <a:br>
              <a:rPr lang="es-EC" b="1" dirty="0">
                <a:effectLst/>
              </a:rPr>
            </a:br>
            <a:endParaRPr lang="es-EC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25715" y="1055772"/>
            <a:ext cx="11032301" cy="1751435"/>
          </a:xfrm>
        </p:spPr>
        <p:txBody>
          <a:bodyPr>
            <a:normAutofit/>
          </a:bodyPr>
          <a:lstStyle/>
          <a:p>
            <a:pPr algn="just"/>
            <a:r>
              <a:rPr lang="es-EC" dirty="0"/>
              <a:t>Cuando se conecta un modelo a una fuente persistente de datos como una base de datos se convierte en un modelo conectado con un conjunto completo de operaciones para crear, leer, actualizar y borrar (es decir, operaciones CRUD) heredadas desde la clase </a:t>
            </a:r>
            <a:r>
              <a:rPr lang="es-EC" dirty="0" err="1"/>
              <a:t>PersistedModel</a:t>
            </a:r>
            <a:r>
              <a:rPr lang="es-EC" dirty="0"/>
              <a:t>: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5425" t="35200" r="26875" b="34400"/>
          <a:stretch/>
        </p:blipFill>
        <p:spPr>
          <a:xfrm>
            <a:off x="1536192" y="2953512"/>
            <a:ext cx="8136716" cy="291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87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9F8A9E7-4CE0-4E19-8DCE-C013FFC934BD}"/>
              </a:ext>
            </a:extLst>
          </p:cNvPr>
          <p:cNvSpPr txBox="1"/>
          <p:nvPr/>
        </p:nvSpPr>
        <p:spPr>
          <a:xfrm>
            <a:off x="0" y="496965"/>
            <a:ext cx="458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npm</a:t>
            </a:r>
            <a:r>
              <a:rPr lang="es-EC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EC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install</a:t>
            </a:r>
            <a:r>
              <a:rPr lang="es-EC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–g </a:t>
            </a:r>
            <a:r>
              <a:rPr lang="es-EC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loopback</a:t>
            </a:r>
            <a:r>
              <a:rPr lang="es-EC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-cli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F8F9EAC-17DD-4F6A-9B11-145BEAF7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3865"/>
            <a:ext cx="12192000" cy="493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27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6440C58-C630-44C7-B423-70B1DD595915}"/>
              </a:ext>
            </a:extLst>
          </p:cNvPr>
          <p:cNvSpPr txBox="1"/>
          <p:nvPr/>
        </p:nvSpPr>
        <p:spPr>
          <a:xfrm>
            <a:off x="0" y="149934"/>
            <a:ext cx="458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lb --</a:t>
            </a:r>
            <a:r>
              <a:rPr lang="es-EC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version</a:t>
            </a:r>
            <a:endParaRPr lang="es-EC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57BD88D-40D2-4F94-957A-8ABD48967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2329"/>
            <a:ext cx="5086350" cy="49200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5BE6BCC-9853-4115-808C-A14762EB83F7}"/>
              </a:ext>
            </a:extLst>
          </p:cNvPr>
          <p:cNvSpPr txBox="1"/>
          <p:nvPr/>
        </p:nvSpPr>
        <p:spPr>
          <a:xfrm>
            <a:off x="-1" y="1564243"/>
            <a:ext cx="458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lb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0EB2DBC-D50D-44DE-A91D-233ACC220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9835"/>
            <a:ext cx="12192000" cy="436185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F73C314-EF65-4CC3-A589-71DBD4573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1" cy="1562683"/>
          </a:xfrm>
          <a:prstGeom prst="rect">
            <a:avLst/>
          </a:prstGeom>
        </p:spPr>
      </p:pic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DE70DE6D-3846-499F-8D1B-FCB3D29D6164}"/>
              </a:ext>
            </a:extLst>
          </p:cNvPr>
          <p:cNvCxnSpPr/>
          <p:nvPr/>
        </p:nvCxnSpPr>
        <p:spPr>
          <a:xfrm flipV="1">
            <a:off x="2668555" y="1035698"/>
            <a:ext cx="1427584" cy="1408922"/>
          </a:xfrm>
          <a:prstGeom prst="bent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41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9ECC539-CCCA-4B12-9BD6-76C63CA3DABC}"/>
              </a:ext>
            </a:extLst>
          </p:cNvPr>
          <p:cNvSpPr txBox="1"/>
          <p:nvPr/>
        </p:nvSpPr>
        <p:spPr>
          <a:xfrm>
            <a:off x="0" y="173982"/>
            <a:ext cx="458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2DE901E-C5D6-4510-9A1A-A8C14DAF7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2" y="358648"/>
            <a:ext cx="12192000" cy="28194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E6EE68E-5F70-4301-B7EE-D78BCD60C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14800"/>
            <a:ext cx="12192000" cy="27432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C76B64F-4E33-43F7-B307-E8374644BE97}"/>
              </a:ext>
            </a:extLst>
          </p:cNvPr>
          <p:cNvSpPr txBox="1"/>
          <p:nvPr/>
        </p:nvSpPr>
        <p:spPr>
          <a:xfrm>
            <a:off x="12442" y="-10684"/>
            <a:ext cx="458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node</a:t>
            </a:r>
            <a:r>
              <a:rPr lang="es-EC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5C1C431-BF19-4605-A296-E4AC82A3283D}"/>
              </a:ext>
            </a:extLst>
          </p:cNvPr>
          <p:cNvSpPr txBox="1"/>
          <p:nvPr/>
        </p:nvSpPr>
        <p:spPr>
          <a:xfrm>
            <a:off x="12442" y="3575190"/>
            <a:ext cx="458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localhost:3000/</a:t>
            </a:r>
            <a:r>
              <a:rPr lang="es-EC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explorer</a:t>
            </a:r>
            <a:r>
              <a:rPr lang="es-EC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8B8A1D3-52EA-481D-A85D-589788A59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0943" y="-29557"/>
            <a:ext cx="9165770" cy="6887557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FD43610-6D29-4DCD-A41E-84CC9E4C8478}"/>
              </a:ext>
            </a:extLst>
          </p:cNvPr>
          <p:cNvCxnSpPr>
            <a:cxnSpLocks/>
          </p:cNvCxnSpPr>
          <p:nvPr/>
        </p:nvCxnSpPr>
        <p:spPr>
          <a:xfrm>
            <a:off x="2239347" y="5971592"/>
            <a:ext cx="4758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ABD0A939-6E0C-40C7-89AD-5200117D3189}"/>
              </a:ext>
            </a:extLst>
          </p:cNvPr>
          <p:cNvCxnSpPr>
            <a:cxnSpLocks/>
          </p:cNvCxnSpPr>
          <p:nvPr/>
        </p:nvCxnSpPr>
        <p:spPr>
          <a:xfrm>
            <a:off x="3231502" y="1747935"/>
            <a:ext cx="4758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56897C1B-2E2B-4098-8204-200229D9D0F0}"/>
              </a:ext>
            </a:extLst>
          </p:cNvPr>
          <p:cNvCxnSpPr>
            <a:cxnSpLocks/>
          </p:cNvCxnSpPr>
          <p:nvPr/>
        </p:nvCxnSpPr>
        <p:spPr>
          <a:xfrm flipV="1">
            <a:off x="2715208" y="1747936"/>
            <a:ext cx="516294" cy="42236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4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Amari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281</TotalTime>
  <Words>472</Words>
  <Application>Microsoft Office PowerPoint</Application>
  <PresentationFormat>Panorámica</PresentationFormat>
  <Paragraphs>47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Consolas</vt:lpstr>
      <vt:lpstr>Malla</vt:lpstr>
      <vt:lpstr>Crud Apartir de una api utilizando loopback/Strongloop</vt:lpstr>
      <vt:lpstr>Presentación de PowerPoint</vt:lpstr>
      <vt:lpstr>Presentación de PowerPoint</vt:lpstr>
      <vt:lpstr>Modelos</vt:lpstr>
      <vt:lpstr>Modelos personalizados </vt:lpstr>
      <vt:lpstr>Operaciones CRUD con modelos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Crud Apartir de una api utilizando loopback/Strongloop</dc:title>
  <dc:creator>Jonathan Tillaguango</dc:creator>
  <cp:lastModifiedBy>Jonathan Tillaguango</cp:lastModifiedBy>
  <cp:revision>31</cp:revision>
  <dcterms:created xsi:type="dcterms:W3CDTF">2018-08-15T17:20:05Z</dcterms:created>
  <dcterms:modified xsi:type="dcterms:W3CDTF">2018-08-20T16:12:26Z</dcterms:modified>
</cp:coreProperties>
</file>