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/>
    <p:restoredTop sz="94692"/>
  </p:normalViewPr>
  <p:slideViewPr>
    <p:cSldViewPr snapToGrid="0" snapToObjects="1">
      <p:cViewPr varScale="1">
        <p:scale>
          <a:sx n="138" d="100"/>
          <a:sy n="138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F7436-7F6D-1640-A82C-0CB6C00E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20215A-CCF6-0447-8921-D4AC8856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20FBB-04DF-9648-8600-A969BBBA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B23E4-D22C-C842-AEF2-98E19C9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E8514-BB80-2F4F-A0FE-1B626AB2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39E72-E47E-2D4D-9746-493CEA7F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A740A-DFAF-A241-AB45-C50A7049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376B3-8AA9-E948-85A6-999381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B0559-18AC-E24B-BE0F-CDEC12B2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2EB-E053-6841-B0CB-421D3E5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E4AA0-9AE4-074D-A65A-EDD7F0B7A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069F1C-E85E-604F-9605-3FF661CD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FF706-4B23-9E49-A2AF-C0E369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64AB9-8741-CD4E-A600-06A2FC82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EEF2C-5C04-AA4D-89E7-A309A21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BE419-197D-9544-AD7A-3CE98E7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23348-02F9-3145-B651-C4C53B71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060C1-1998-F746-90C4-B393BF5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E0A21-49C3-834F-9ACC-E24196F3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B8137-84BE-AB44-856E-606D5A9C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3DD6-25A9-1348-A8CA-8151E84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94830F-32AB-9343-A86A-5B49ECD6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0B9FF-785E-AB4D-B256-5E06EAC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29EAC-FFAB-DE4F-ABA1-A51AC7F5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DDFA4-D3E0-3C4E-827F-D55D766F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9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F67A5-57E9-9B46-92A8-9999A90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DD46F-83EC-E640-BBCE-0096135D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A5D9F-B0B5-EF47-912F-22B0CBFC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88FAA-B1B7-5943-B3F4-4E1AB61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24227-2FF2-604C-864D-713351DC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E6673-3900-2D4A-B430-1BF6F2BE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20F68-96C3-044C-A3A8-EB905E2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DBF2B-ADC5-134F-8B11-62A95A4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A66E0-178A-7640-B568-91D70A57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45F065-8A48-AB4E-B773-223600B8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7945C-3FDE-E243-8A0D-69451D545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7103C9-67ED-824A-A300-C0E2A36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9519C8-A6B3-6A46-BB32-8E1D22D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45678A-39EE-634F-9F79-DC84B77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315CF-8744-DF46-8C3E-387FAEA0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5B094A-D635-B04C-8C3B-6E6196B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EC145D-A5CD-4B4C-93EB-A6A7DC5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6AF529-69D8-CA4F-B849-B1F77606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DB440-54CC-9D46-AE6F-B3A78F15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296BE-7CBE-7D46-9E1C-203F0F99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48BF8-BB0F-CF40-A3EC-29107E5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9238C-65A9-EE44-887D-05F99E9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55881-D706-B947-BD69-41524FC9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A50DE4-8FB0-914C-B498-62D3D89F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EA3194-8461-9845-AF32-C2F7FF3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F515E-2258-2D48-9F1B-23F6E40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8310B-B102-5245-8E60-C170532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ACDE3-EDC1-1A4B-8C16-DE50D798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742C-344D-B647-8EA7-6833B20DE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D9FF37-6C3B-B042-BC87-F4A7DF96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6EC5DA-1CE2-7348-9854-02746247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F39558-FE12-EB4C-B46C-90F678EB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20F71-AB43-CF4B-AB4A-6A63D7D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476075-5A20-B948-BE3C-C5A4A0EC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8D8A9-E987-C84E-A9EB-27AE9534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9AE291-F454-C041-9725-DAEEDBBD1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10A1-5FEC-D446-A167-04B3B42B26F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FC6C9-7833-BE4B-AB3B-4D3FEEC4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B630F-675C-C248-BEDC-27873DD5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3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CCDD8-2685-C043-B421-D9DAA14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CVE-2011-2711 (C</a:t>
            </a:r>
            <a:r>
              <a:rPr kumimoji="1" lang="ja-JP" altLang="en-US"/>
              <a:t>ファイル，</a:t>
            </a:r>
            <a:r>
              <a:rPr kumimoji="1" lang="en-US" altLang="ja-JP" dirty="0"/>
              <a:t>33</a:t>
            </a:r>
            <a:r>
              <a:rPr kumimoji="1" lang="ja-JP" altLang="en-US"/>
              <a:t>個）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BCC066-1A12-FC45-8C2A-0A84A91DB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7" y="1526301"/>
            <a:ext cx="4865099" cy="486509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4DDDBA-4EA3-4B4C-8FE1-327E0CE3C065}"/>
              </a:ext>
            </a:extLst>
          </p:cNvPr>
          <p:cNvSpPr/>
          <p:nvPr/>
        </p:nvSpPr>
        <p:spPr>
          <a:xfrm>
            <a:off x="5342562" y="1526301"/>
            <a:ext cx="72980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if (mode1 == 0)</a:t>
            </a:r>
          </a:p>
          <a:p>
            <a:r>
              <a:rPr lang="ja-JP" altLang="en-US" sz="1200"/>
              <a:t>	htmlf("&lt;br/&gt;new file mode %.6o", mode2);</a:t>
            </a:r>
          </a:p>
          <a:p>
            <a:endParaRPr lang="ja-JP" altLang="en-US" sz="1200"/>
          </a:p>
          <a:p>
            <a:r>
              <a:rPr lang="ja-JP" altLang="en-US" sz="1200"/>
              <a:t>if (mode2 == 0)</a:t>
            </a:r>
          </a:p>
          <a:p>
            <a:r>
              <a:rPr lang="ja-JP" altLang="en-US" sz="1200"/>
              <a:t>	htmlf("&lt;br/&gt;deleted file mode %.6o", mode1);</a:t>
            </a:r>
          </a:p>
          <a:p>
            <a:endParaRPr lang="ja-JP" altLang="en-US" sz="1200"/>
          </a:p>
          <a:p>
            <a:r>
              <a:rPr lang="ja-JP" altLang="en-US" sz="1200"/>
              <a:t>if (!subproject) {</a:t>
            </a:r>
          </a:p>
          <a:p>
            <a:r>
              <a:rPr lang="ja-JP" altLang="en-US" sz="1200"/>
              <a:t>	abbrev1 = xstrdup(find_unique_abbrev(sha1, DEFAULT_ABBREV));</a:t>
            </a:r>
          </a:p>
          <a:p>
            <a:r>
              <a:rPr lang="ja-JP" altLang="en-US" sz="1200"/>
              <a:t>	abbrev2 = xstrdup(find_unique_abbrev(sha2, DEFAULT_ABBREV));</a:t>
            </a:r>
          </a:p>
          <a:p>
            <a:r>
              <a:rPr lang="ja-JP" altLang="en-US" sz="1200"/>
              <a:t>	htmlf("&lt;br/&gt;index %s..%s", abbrev1, abbrev2);</a:t>
            </a:r>
          </a:p>
          <a:p>
            <a:r>
              <a:rPr lang="ja-JP" altLang="en-US" sz="1200"/>
              <a:t>	free(abbrev1);</a:t>
            </a:r>
          </a:p>
          <a:p>
            <a:r>
              <a:rPr lang="ja-JP" altLang="en-US" sz="1200"/>
              <a:t>	free(abbrev2);</a:t>
            </a:r>
          </a:p>
          <a:p>
            <a:r>
              <a:rPr lang="ja-JP" altLang="en-US" sz="1200"/>
              <a:t>	if (mode1 != 0 &amp;&amp; mode2 != 0) {</a:t>
            </a:r>
          </a:p>
          <a:p>
            <a:r>
              <a:rPr lang="ja-JP" altLang="en-US" sz="1200"/>
              <a:t>		htmlf(" %.6o", mode1);</a:t>
            </a:r>
          </a:p>
          <a:p>
            <a:r>
              <a:rPr lang="ja-JP" altLang="en-US" sz="1200"/>
              <a:t>		if (mode2 != mode1)</a:t>
            </a:r>
          </a:p>
          <a:p>
            <a:r>
              <a:rPr lang="ja-JP" altLang="en-US" sz="1200"/>
              <a:t>			htmlf("..%.6o", mode2);</a:t>
            </a:r>
          </a:p>
          <a:p>
            <a:r>
              <a:rPr lang="ja-JP" altLang="en-US" sz="1200"/>
              <a:t>		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E490F6-0924-7B4A-AEB3-BADDBBD4B3D9}"/>
              </a:ext>
            </a:extLst>
          </p:cNvPr>
          <p:cNvSpPr txBox="1"/>
          <p:nvPr/>
        </p:nvSpPr>
        <p:spPr>
          <a:xfrm>
            <a:off x="6616556" y="5147033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全ファイルに上記</a:t>
            </a:r>
            <a:r>
              <a:rPr kumimoji="1" lang="en-US" altLang="ja-JP" dirty="0"/>
              <a:t>Type 1 </a:t>
            </a:r>
            <a:r>
              <a:rPr kumimoji="1" lang="ja-JP" altLang="en-US"/>
              <a:t>クローンが存在</a:t>
            </a:r>
            <a:endParaRPr kumimoji="1" lang="en-US" altLang="ja-JP" dirty="0"/>
          </a:p>
          <a:p>
            <a:r>
              <a:rPr lang="ja-JP" altLang="en-US"/>
              <a:t>おそらくコピペで作られた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158BB8F-328C-DC40-A9F9-347A58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CA9C1B55-C6A1-D84C-9E36-A15ACBAF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90245"/>
              </p:ext>
            </p:extLst>
          </p:nvPr>
        </p:nvGraphicFramePr>
        <p:xfrm>
          <a:off x="1330036" y="1351280"/>
          <a:ext cx="8966203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33">
                  <a:extLst>
                    <a:ext uri="{9D8B030D-6E8A-4147-A177-3AD203B41FA5}">
                      <a16:colId xmlns:a16="http://schemas.microsoft.com/office/drawing/2014/main" val="3304346374"/>
                    </a:ext>
                  </a:extLst>
                </a:gridCol>
                <a:gridCol w="1415554">
                  <a:extLst>
                    <a:ext uri="{9D8B030D-6E8A-4147-A177-3AD203B41FA5}">
                      <a16:colId xmlns:a16="http://schemas.microsoft.com/office/drawing/2014/main" val="795950935"/>
                    </a:ext>
                  </a:extLst>
                </a:gridCol>
                <a:gridCol w="1551106">
                  <a:extLst>
                    <a:ext uri="{9D8B030D-6E8A-4147-A177-3AD203B41FA5}">
                      <a16:colId xmlns:a16="http://schemas.microsoft.com/office/drawing/2014/main" val="729916313"/>
                    </a:ext>
                  </a:extLst>
                </a:gridCol>
                <a:gridCol w="1551106">
                  <a:extLst>
                    <a:ext uri="{9D8B030D-6E8A-4147-A177-3AD203B41FA5}">
                      <a16:colId xmlns:a16="http://schemas.microsoft.com/office/drawing/2014/main" val="2590501429"/>
                    </a:ext>
                  </a:extLst>
                </a:gridCol>
                <a:gridCol w="3040104">
                  <a:extLst>
                    <a:ext uri="{9D8B030D-6E8A-4147-A177-3AD203B41FA5}">
                      <a16:colId xmlns:a16="http://schemas.microsoft.com/office/drawing/2014/main" val="281125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ファイル数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修正箇所との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オーバラップ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検出コー片数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コード片の単位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2011-2711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複数の関数を含むコード片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2019-0213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2014-8351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2015-4342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2015-8369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2020-7996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2012-1936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2020-8166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091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C595EF-0DAD-0B46-809C-B537F7078C4C}"/>
              </a:ext>
            </a:extLst>
          </p:cNvPr>
          <p:cNvSpPr txBox="1"/>
          <p:nvPr/>
        </p:nvSpPr>
        <p:spPr>
          <a:xfrm>
            <a:off x="838200" y="5947774"/>
            <a:ext cx="1094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/8</a:t>
            </a:r>
            <a:r>
              <a:rPr kumimoji="1" lang="ja-JP" altLang="en-US"/>
              <a:t>は，コードクローンの全体もしくは一部をクエリとしてコードクローン検索することで，修正支援に</a:t>
            </a:r>
            <a:endParaRPr kumimoji="1" lang="en-US" altLang="ja-JP" dirty="0"/>
          </a:p>
          <a:p>
            <a:r>
              <a:rPr lang="ja-JP" altLang="en-US"/>
              <a:t>使用できる可能性がある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1C5310-B6FB-E945-8FE6-61E5B259FE78}"/>
              </a:ext>
            </a:extLst>
          </p:cNvPr>
          <p:cNvSpPr txBox="1"/>
          <p:nvPr/>
        </p:nvSpPr>
        <p:spPr>
          <a:xfrm>
            <a:off x="838200" y="5580697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最小一致トークン数を</a:t>
            </a:r>
            <a:r>
              <a:rPr kumimoji="1" lang="en-US" altLang="ja-JP" dirty="0"/>
              <a:t>50</a:t>
            </a:r>
            <a:r>
              <a:rPr kumimoji="1" lang="ja-JP" altLang="en-US"/>
              <a:t>に設定している．次は</a:t>
            </a:r>
            <a:r>
              <a:rPr lang="en-US" altLang="ja-JP" dirty="0"/>
              <a:t>30</a:t>
            </a:r>
            <a:r>
              <a:rPr lang="ja-JP" altLang="en-US"/>
              <a:t>で同様の実験をしたい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57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CABD-369C-D643-A549-A0AC819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追加分析：修正箇所を含むコードクローン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7B093A2-CBD5-D148-8BE7-FF180CF5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修正部分を含むコードクローンのみを調査したら，</a:t>
            </a:r>
            <a:r>
              <a:rPr lang="en-US" altLang="ja-JP" dirty="0"/>
              <a:t>21</a:t>
            </a:r>
            <a:r>
              <a:rPr lang="ja-JP" altLang="en-US"/>
              <a:t>個のファイルについて，</a:t>
            </a:r>
            <a:r>
              <a:rPr lang="en-US" altLang="ja-JP" dirty="0"/>
              <a:t>21</a:t>
            </a:r>
            <a:r>
              <a:rPr lang="ja-JP" altLang="en-US"/>
              <a:t>行目</a:t>
            </a:r>
            <a:r>
              <a:rPr lang="en-US" altLang="ja-JP" dirty="0"/>
              <a:t>-390</a:t>
            </a:r>
            <a:r>
              <a:rPr lang="ja-JP" altLang="en-US"/>
              <a:t>行目がコードクローンだった</a:t>
            </a:r>
          </a:p>
        </p:txBody>
      </p:sp>
    </p:spTree>
    <p:extLst>
      <p:ext uri="{BB962C8B-B14F-4D97-AF65-F5344CB8AC3E}">
        <p14:creationId xmlns:p14="http://schemas.microsoft.com/office/powerpoint/2010/main" val="11099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D3D2D-CDB3-484F-A932-F0669EC6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CVE-2019-0213 (Java</a:t>
            </a:r>
            <a:r>
              <a:rPr lang="ja-JP" altLang="en-US"/>
              <a:t>ファイル，</a:t>
            </a:r>
            <a:r>
              <a:rPr lang="en-US" altLang="ja-JP" dirty="0"/>
              <a:t>4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21E7234-3D23-0D49-A6B9-F92C5B29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5292"/>
            <a:ext cx="2997200" cy="2997200"/>
          </a:xfr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6EA649-EF6C-2444-8028-148EEA2D0EF7}"/>
              </a:ext>
            </a:extLst>
          </p:cNvPr>
          <p:cNvSpPr/>
          <p:nvPr/>
        </p:nvSpPr>
        <p:spPr>
          <a:xfrm>
            <a:off x="4370783" y="1855960"/>
            <a:ext cx="7177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ArchivaAdministrationServiceTest</a:t>
            </a:r>
            <a:r>
              <a:rPr lang="en-US" altLang="ja-JP" dirty="0"/>
              <a:t>.</a:t>
            </a:r>
            <a:r>
              <a:rPr lang="ja-JP" altLang="en-US"/>
              <a:t>クラス</a:t>
            </a:r>
            <a:endParaRPr lang="en-US" altLang="ja-JP" dirty="0"/>
          </a:p>
          <a:p>
            <a:r>
              <a:rPr lang="ja-JP" altLang="en-US"/>
              <a:t>のuiConfigurationReadUpdateメソッドと</a:t>
            </a:r>
            <a:r>
              <a:rPr lang="en-US" altLang="ja-JP" dirty="0" err="1"/>
              <a:t>ArchivaAdministrationTest</a:t>
            </a:r>
            <a:r>
              <a:rPr lang="ja-JP" altLang="en-US"/>
              <a:t>クラスの</a:t>
            </a:r>
            <a:r>
              <a:rPr lang="en-US" altLang="ja-JP" dirty="0" err="1"/>
              <a:t>uiConfiguration</a:t>
            </a:r>
            <a:r>
              <a:rPr lang="en-US" altLang="ja-JP" dirty="0"/>
              <a:t>()</a:t>
            </a:r>
            <a:r>
              <a:rPr lang="ja-JP" altLang="en-US"/>
              <a:t>メソッドに存在するの連続した</a:t>
            </a:r>
            <a:r>
              <a:rPr lang="en-US" altLang="ja-JP" dirty="0" err="1"/>
              <a:t>assertequals</a:t>
            </a:r>
            <a:r>
              <a:rPr lang="ja-JP" altLang="en-US"/>
              <a:t>文がタイプ</a:t>
            </a:r>
            <a:r>
              <a:rPr lang="en-US" altLang="ja-JP" dirty="0"/>
              <a:t>2</a:t>
            </a:r>
            <a:r>
              <a:rPr lang="ja-JP" altLang="en-US"/>
              <a:t>クローン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F6EB46-DB76-9048-BCA0-7A9C9C3B2B47}"/>
              </a:ext>
            </a:extLst>
          </p:cNvPr>
          <p:cNvSpPr/>
          <p:nvPr/>
        </p:nvSpPr>
        <p:spPr>
          <a:xfrm>
            <a:off x="4370783" y="3429000"/>
            <a:ext cx="7177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↑は</a:t>
            </a:r>
            <a:r>
              <a:rPr lang="en-US" altLang="ja-JP" dirty="0"/>
              <a:t>diff</a:t>
            </a:r>
            <a:r>
              <a:rPr lang="ja-JP" altLang="en-US"/>
              <a:t>の場所とは関係なさそう．</a:t>
            </a:r>
          </a:p>
        </p:txBody>
      </p:sp>
    </p:spTree>
    <p:extLst>
      <p:ext uri="{BB962C8B-B14F-4D97-AF65-F5344CB8AC3E}">
        <p14:creationId xmlns:p14="http://schemas.microsoft.com/office/powerpoint/2010/main" val="3569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FF77-4AAE-0340-A915-F68626D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CVE-2014-8351(PHP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EFE5FE-41DD-364F-B7C1-2CF399D0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44" y="2245840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1107-E1A2-DA47-A29B-F3F1460C1052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1101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FBDC0-BFD6-8D41-B93B-5E004C6A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CVE-2015-4342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F16B82-EA8C-1648-B924-DE0C3409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02" y="2235565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F4D93-7F6C-8D47-B6C8-4199C96D352A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2140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F7F14-D53F-0D42-A9EE-B7986A4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CVE-2015-8369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個？）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B65970-B60F-0A4F-8BFA-408CB9F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51" y="1690688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DF262B-75C8-7149-B0CB-3C7FFE93F845}"/>
              </a:ext>
            </a:extLst>
          </p:cNvPr>
          <p:cNvSpPr txBox="1"/>
          <p:nvPr/>
        </p:nvSpPr>
        <p:spPr>
          <a:xfrm>
            <a:off x="5280917" y="27637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巨大なタイプ１クローンがファイル間に存在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79A7B6-2DDE-6F40-97CB-340822C7860E}"/>
              </a:ext>
            </a:extLst>
          </p:cNvPr>
          <p:cNvSpPr txBox="1"/>
          <p:nvPr/>
        </p:nvSpPr>
        <p:spPr>
          <a:xfrm>
            <a:off x="5280917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両クローンともに，修正部分とオーバーラップ</a:t>
            </a:r>
          </a:p>
        </p:txBody>
      </p:sp>
    </p:spTree>
    <p:extLst>
      <p:ext uri="{BB962C8B-B14F-4D97-AF65-F5344CB8AC3E}">
        <p14:creationId xmlns:p14="http://schemas.microsoft.com/office/powerpoint/2010/main" val="24535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6A953-6725-0E46-A4B4-A4FCF7B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CVE-2020-7996</a:t>
            </a:r>
            <a:r>
              <a:rPr lang="ja-JP" altLang="en-US"/>
              <a:t>（</a:t>
            </a:r>
            <a:r>
              <a:rPr lang="en-US" altLang="ja-JP" dirty="0"/>
              <a:t>PHP</a:t>
            </a:r>
            <a:r>
              <a:rPr lang="ja-JP" altLang="en-US"/>
              <a:t>ファイル，２個）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DEA51FD-0173-FB41-94A7-77E7E8A03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37" y="2502694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E7CF51-AD95-B042-99A3-199B98D0E362}"/>
              </a:ext>
            </a:extLst>
          </p:cNvPr>
          <p:cNvSpPr txBox="1"/>
          <p:nvPr/>
        </p:nvSpPr>
        <p:spPr>
          <a:xfrm>
            <a:off x="5979560" y="30514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巨大なタイプ２クローンが２個存在</a:t>
            </a:r>
            <a:endParaRPr kumimoji="1" lang="en-US" altLang="ja-JP" dirty="0"/>
          </a:p>
          <a:p>
            <a:r>
              <a:rPr lang="ja-JP" altLang="en-US"/>
              <a:t>両者とも修正部分に関係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8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A7EAF-2987-1E47-BB99-074168C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CVE-2012-1936</a:t>
            </a:r>
            <a:r>
              <a:rPr lang="ja-JP" altLang="en-US"/>
              <a:t>（</a:t>
            </a:r>
            <a:r>
              <a:rPr lang="en-US" altLang="ja-JP" dirty="0"/>
              <a:t>Python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F117604-8F15-0948-BC4D-623C88451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841" y="1495826"/>
            <a:ext cx="2997200" cy="2997200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1D8354-3EC2-BF40-B4CB-F8EE21D27238}"/>
              </a:ext>
            </a:extLst>
          </p:cNvPr>
          <p:cNvSpPr/>
          <p:nvPr/>
        </p:nvSpPr>
        <p:spPr>
          <a:xfrm>
            <a:off x="3684998" y="1563265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driver.get("http://127.0.0.1/phpaccounts/index.php")</a:t>
            </a:r>
          </a:p>
          <a:p>
            <a:endParaRPr lang="ja-JP" altLang="en-US"/>
          </a:p>
          <a:p>
            <a:r>
              <a:rPr lang="ja-JP" altLang="en-US"/>
              <a:t>        driver.get_element(by_xpath="//input[@name='Login_Username']").send_keys("phpaccounts@umd.edu")</a:t>
            </a:r>
          </a:p>
          <a:p>
            <a:r>
              <a:rPr lang="ja-JP" altLang="en-US"/>
              <a:t>        driver.get_element(by_xpath="//input[@name='Login_Password']").send_keys("phpaccountspw21")</a:t>
            </a:r>
          </a:p>
          <a:p>
            <a:r>
              <a:rPr lang="ja-JP" altLang="en-US"/>
              <a:t>        driver.get_element(by_xpath="//input[@value='Login']").click()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60E988-4042-DD47-99DF-2279A085CAC7}"/>
              </a:ext>
            </a:extLst>
          </p:cNvPr>
          <p:cNvSpPr/>
          <p:nvPr/>
        </p:nvSpPr>
        <p:spPr>
          <a:xfrm>
            <a:off x="3684998" y="4950733"/>
            <a:ext cx="809946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driver.get("http://localhost/wordpress/wp-login.php")</a:t>
            </a:r>
          </a:p>
          <a:p>
            <a:endParaRPr lang="ja-JP" altLang="en-US"/>
          </a:p>
          <a:p>
            <a:r>
              <a:rPr lang="ja-JP" altLang="en-US"/>
              <a:t>        driver.get_element(by_id="user_login").send_keys("admin2")</a:t>
            </a:r>
          </a:p>
          <a:p>
            <a:r>
              <a:rPr lang="ja-JP" altLang="en-US"/>
              <a:t>        driver.get_element(by_id="user_pass").send_keys("password")</a:t>
            </a:r>
          </a:p>
          <a:p>
            <a:r>
              <a:rPr lang="ja-JP" altLang="en-US"/>
              <a:t>        driver.get_element(by_id="wp-submit").click()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01C27C-8A5C-8B41-8FB9-33031A4FD052}"/>
              </a:ext>
            </a:extLst>
          </p:cNvPr>
          <p:cNvSpPr/>
          <p:nvPr/>
        </p:nvSpPr>
        <p:spPr>
          <a:xfrm>
            <a:off x="3684998" y="124228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OSVDB_82707_D.py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712AE8-53D5-8D45-97A7-52DB99FD9C6E}"/>
              </a:ext>
            </a:extLst>
          </p:cNvPr>
          <p:cNvSpPr/>
          <p:nvPr/>
        </p:nvSpPr>
        <p:spPr>
          <a:xfrm>
            <a:off x="3684998" y="4581401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CVE_2012_1936_B.py（こちらのみ修正箇所に関係）</a:t>
            </a:r>
          </a:p>
        </p:txBody>
      </p:sp>
    </p:spTree>
    <p:extLst>
      <p:ext uri="{BB962C8B-B14F-4D97-AF65-F5344CB8AC3E}">
        <p14:creationId xmlns:p14="http://schemas.microsoft.com/office/powerpoint/2010/main" val="85051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CD531-7C32-6749-9160-B30F322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CVE-2020-8166</a:t>
            </a:r>
            <a:r>
              <a:rPr lang="ja-JP" altLang="en-US"/>
              <a:t>（</a:t>
            </a:r>
            <a:r>
              <a:rPr lang="en-US" altLang="ja-JP" dirty="0"/>
              <a:t>Ruby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7C4BEE-847D-7A42-9DA3-90F03342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658"/>
            <a:ext cx="2997200" cy="2997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140A9F-5E4D-E44E-AC12-9A1C5AAC8183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9699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678</Words>
  <Application>Microsoft Macintosh PowerPoint</Application>
  <PresentationFormat>ワイド画面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CVE-2011-2711 (Cファイル，33個）</vt:lpstr>
      <vt:lpstr>追加分析：修正箇所を含むコードクローン</vt:lpstr>
      <vt:lpstr>CVE-2019-0213 (Javaファイル，4個）</vt:lpstr>
      <vt:lpstr>CVE-2014-8351(PHPファイル，2個）</vt:lpstr>
      <vt:lpstr>CVE-2015-4342（PHPファイル，2個）</vt:lpstr>
      <vt:lpstr>CVE-2015-8369（PHPファイル，2個？）</vt:lpstr>
      <vt:lpstr>CVE-2020-7996（PHPファイル，２個）</vt:lpstr>
      <vt:lpstr>CVE-2012-1936（Pythonファイル，2個）</vt:lpstr>
      <vt:lpstr>CVE-2020-8166（Rubyファイル，2個）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CVE-2011-2711 (Cファイル，33個）</dc:title>
  <dc:creator>Yoshida Norihiro</dc:creator>
  <cp:lastModifiedBy>Yoshida Norihiro</cp:lastModifiedBy>
  <cp:revision>37</cp:revision>
  <dcterms:created xsi:type="dcterms:W3CDTF">2020-11-16T15:39:35Z</dcterms:created>
  <dcterms:modified xsi:type="dcterms:W3CDTF">2020-11-19T10:00:01Z</dcterms:modified>
</cp:coreProperties>
</file>