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1" r:id="rId21"/>
    <p:sldId id="279" r:id="rId22"/>
    <p:sldId id="280" r:id="rId23"/>
    <p:sldId id="275" r:id="rId24"/>
    <p:sldId id="276" r:id="rId25"/>
    <p:sldId id="277" r:id="rId26"/>
    <p:sldId id="278" r:id="rId27"/>
  </p:sldIdLst>
  <p:sldSz cx="9159875" cy="68707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362" autoAdjust="0"/>
    <p:restoredTop sz="94660"/>
  </p:normalViewPr>
  <p:slideViewPr>
    <p:cSldViewPr snapToGrid="0">
      <p:cViewPr varScale="1">
        <p:scale>
          <a:sx n="55" d="100"/>
          <a:sy n="55" d="100"/>
        </p:scale>
        <p:origin x="-486" y="-96"/>
      </p:cViewPr>
      <p:guideLst>
        <p:guide orient="horz" pos="2164"/>
        <p:guide pos="288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79"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80"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81"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82"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7A51B164-21B2-43D5-8731-20B47C8357AC}" type="slidenum">
              <a:rPr lang="en-IN"/>
              <a:pPr algn="r"/>
              <a:t>‹#›</a:t>
            </a:fld>
            <a:endParaRPr/>
          </a:p>
        </p:txBody>
      </p:sp>
    </p:spTree>
    <p:extLst>
      <p:ext uri="{BB962C8B-B14F-4D97-AF65-F5344CB8AC3E}">
        <p14:creationId xmlns="" xmlns:p14="http://schemas.microsoft.com/office/powerpoint/2010/main" val="31879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6040" cy="4114440"/>
          </a:xfrm>
          <a:prstGeom prst="rect">
            <a:avLst/>
          </a:prstGeom>
        </p:spPr>
        <p:txBody>
          <a:bodyPr/>
          <a:lstStyle/>
          <a:p>
            <a:endParaRPr/>
          </a:p>
        </p:txBody>
      </p:sp>
      <p:sp>
        <p:nvSpPr>
          <p:cNvPr id="246" name="TextShape 2"/>
          <p:cNvSpPr txBox="1"/>
          <p:nvPr/>
        </p:nvSpPr>
        <p:spPr>
          <a:xfrm>
            <a:off x="3884760" y="8685360"/>
            <a:ext cx="2971440" cy="456840"/>
          </a:xfrm>
          <a:prstGeom prst="rect">
            <a:avLst/>
          </a:prstGeom>
        </p:spPr>
        <p:txBody>
          <a:bodyPr anchor="b"/>
          <a:lstStyle/>
          <a:p>
            <a:pPr algn="r">
              <a:lnSpc>
                <a:spcPct val="100000"/>
              </a:lnSpc>
            </a:pPr>
            <a:fld id="{06660535-C1C1-4202-8357-F2E751E3941F}" type="slidenum">
              <a:rPr lang="en-IN" sz="1200">
                <a:solidFill>
                  <a:srgbClr val="000000"/>
                </a:solidFill>
                <a:latin typeface="굴림"/>
                <a:ea typeface="굴림"/>
              </a:rPr>
              <a:pPr algn="r">
                <a:lnSpc>
                  <a:spcPct val="100000"/>
                </a:lnSpc>
              </a:pPr>
              <a:t>5</a:t>
            </a:fld>
            <a:endParaRPr/>
          </a:p>
        </p:txBody>
      </p:sp>
    </p:spTree>
    <p:extLst>
      <p:ext uri="{BB962C8B-B14F-4D97-AF65-F5344CB8AC3E}">
        <p14:creationId xmlns="" xmlns:p14="http://schemas.microsoft.com/office/powerpoint/2010/main" val="201547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343400"/>
            <a:ext cx="5486040" cy="4114440"/>
          </a:xfrm>
          <a:prstGeom prst="rect">
            <a:avLst/>
          </a:prstGeom>
        </p:spPr>
        <p:txBody>
          <a:bodyPr/>
          <a:lstStyle/>
          <a:p>
            <a:endParaRPr/>
          </a:p>
        </p:txBody>
      </p:sp>
      <p:sp>
        <p:nvSpPr>
          <p:cNvPr id="248" name="TextShape 2"/>
          <p:cNvSpPr txBox="1"/>
          <p:nvPr/>
        </p:nvSpPr>
        <p:spPr>
          <a:xfrm>
            <a:off x="3884760" y="8685360"/>
            <a:ext cx="2971440" cy="456840"/>
          </a:xfrm>
          <a:prstGeom prst="rect">
            <a:avLst/>
          </a:prstGeom>
        </p:spPr>
        <p:txBody>
          <a:bodyPr anchor="b"/>
          <a:lstStyle/>
          <a:p>
            <a:pPr algn="r">
              <a:lnSpc>
                <a:spcPct val="100000"/>
              </a:lnSpc>
            </a:pPr>
            <a:fld id="{E4725142-2338-4C97-AF5C-6645E422DCC4}" type="slidenum">
              <a:rPr lang="en-IN" sz="1200">
                <a:solidFill>
                  <a:srgbClr val="000000"/>
                </a:solidFill>
                <a:latin typeface="굴림"/>
                <a:ea typeface="굴림"/>
              </a:rPr>
              <a:pPr algn="r">
                <a:lnSpc>
                  <a:spcPct val="100000"/>
                </a:lnSpc>
              </a:pPr>
              <a:t>6</a:t>
            </a:fld>
            <a:endParaRPr/>
          </a:p>
        </p:txBody>
      </p:sp>
    </p:spTree>
    <p:extLst>
      <p:ext uri="{BB962C8B-B14F-4D97-AF65-F5344CB8AC3E}">
        <p14:creationId xmlns="" xmlns:p14="http://schemas.microsoft.com/office/powerpoint/2010/main" val="307130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685800" y="4343400"/>
            <a:ext cx="5486040" cy="4114440"/>
          </a:xfrm>
          <a:prstGeom prst="rect">
            <a:avLst/>
          </a:prstGeom>
        </p:spPr>
        <p:txBody>
          <a:bodyPr/>
          <a:lstStyle/>
          <a:p>
            <a:endParaRPr/>
          </a:p>
        </p:txBody>
      </p:sp>
      <p:sp>
        <p:nvSpPr>
          <p:cNvPr id="250" name="TextShape 2"/>
          <p:cNvSpPr txBox="1"/>
          <p:nvPr/>
        </p:nvSpPr>
        <p:spPr>
          <a:xfrm>
            <a:off x="3884760" y="8685360"/>
            <a:ext cx="2971440" cy="456840"/>
          </a:xfrm>
          <a:prstGeom prst="rect">
            <a:avLst/>
          </a:prstGeom>
        </p:spPr>
        <p:txBody>
          <a:bodyPr anchor="b"/>
          <a:lstStyle/>
          <a:p>
            <a:pPr algn="r">
              <a:lnSpc>
                <a:spcPct val="100000"/>
              </a:lnSpc>
            </a:pPr>
            <a:fld id="{5602E30E-7DDD-428C-A4AC-BCEBB87ABC01}" type="slidenum">
              <a:rPr lang="en-IN" sz="1200">
                <a:solidFill>
                  <a:srgbClr val="000000"/>
                </a:solidFill>
                <a:latin typeface="굴림"/>
                <a:ea typeface="굴림"/>
              </a:rPr>
              <a:pPr algn="r">
                <a:lnSpc>
                  <a:spcPct val="100000"/>
                </a:lnSpc>
              </a:pPr>
              <a:t>7</a:t>
            </a:fld>
            <a:endParaRPr/>
          </a:p>
        </p:txBody>
      </p:sp>
    </p:spTree>
    <p:extLst>
      <p:ext uri="{BB962C8B-B14F-4D97-AF65-F5344CB8AC3E}">
        <p14:creationId xmlns="" xmlns:p14="http://schemas.microsoft.com/office/powerpoint/2010/main" val="186263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560"/>
          </a:xfrm>
          <a:prstGeom prst="rect">
            <a:avLst/>
          </a:prstGeom>
        </p:spPr>
        <p:txBody>
          <a:bodyPr wrap="none" lIns="0" tIns="0" rIns="0" bIns="0"/>
          <a:lstStyle/>
          <a:p>
            <a:endParaRPr/>
          </a:p>
        </p:txBody>
      </p:sp>
      <p:sp>
        <p:nvSpPr>
          <p:cNvPr id="28" name="PlaceHolder 3"/>
          <p:cNvSpPr>
            <a:spLocks noGrp="1"/>
          </p:cNvSpPr>
          <p:nvPr>
            <p:ph type="body"/>
          </p:nvPr>
        </p:nvSpPr>
        <p:spPr>
          <a:xfrm>
            <a:off x="457200" y="3964320"/>
            <a:ext cx="8229240" cy="215856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800" cy="2158560"/>
          </a:xfrm>
          <a:prstGeom prst="rect">
            <a:avLst/>
          </a:prstGeom>
        </p:spPr>
        <p:txBody>
          <a:bodyPr wrap="none" lIns="0" tIns="0" rIns="0" bIns="0"/>
          <a:lstStyle/>
          <a:p>
            <a:endParaRPr/>
          </a:p>
        </p:txBody>
      </p:sp>
      <p:sp>
        <p:nvSpPr>
          <p:cNvPr id="31" name="PlaceHolder 3"/>
          <p:cNvSpPr>
            <a:spLocks noGrp="1"/>
          </p:cNvSpPr>
          <p:nvPr>
            <p:ph type="body"/>
          </p:nvPr>
        </p:nvSpPr>
        <p:spPr>
          <a:xfrm>
            <a:off x="4674240" y="1600200"/>
            <a:ext cx="4015800" cy="2158560"/>
          </a:xfrm>
          <a:prstGeom prst="rect">
            <a:avLst/>
          </a:prstGeom>
        </p:spPr>
        <p:txBody>
          <a:bodyPr wrap="none" lIns="0" tIns="0" rIns="0" bIns="0"/>
          <a:lstStyle/>
          <a:p>
            <a:endParaRPr/>
          </a:p>
        </p:txBody>
      </p:sp>
      <p:sp>
        <p:nvSpPr>
          <p:cNvPr id="32" name="PlaceHolder 4"/>
          <p:cNvSpPr>
            <a:spLocks noGrp="1"/>
          </p:cNvSpPr>
          <p:nvPr>
            <p:ph type="body"/>
          </p:nvPr>
        </p:nvSpPr>
        <p:spPr>
          <a:xfrm>
            <a:off x="4674240" y="3964320"/>
            <a:ext cx="4015800" cy="2158560"/>
          </a:xfrm>
          <a:prstGeom prst="rect">
            <a:avLst/>
          </a:prstGeom>
        </p:spPr>
        <p:txBody>
          <a:bodyPr wrap="none" lIns="0" tIns="0" rIns="0" bIns="0"/>
          <a:lstStyle/>
          <a:p>
            <a:endParaRPr/>
          </a:p>
        </p:txBody>
      </p:sp>
      <p:sp>
        <p:nvSpPr>
          <p:cNvPr id="33" name="PlaceHolder 5"/>
          <p:cNvSpPr>
            <a:spLocks noGrp="1"/>
          </p:cNvSpPr>
          <p:nvPr>
            <p:ph type="body"/>
          </p:nvPr>
        </p:nvSpPr>
        <p:spPr>
          <a:xfrm>
            <a:off x="457200" y="3964320"/>
            <a:ext cx="4015800" cy="215856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
        <p:nvSpPr>
          <p:cNvPr id="36" name="PlaceHolder 3"/>
          <p:cNvSpPr>
            <a:spLocks noGrp="1"/>
          </p:cNvSpPr>
          <p:nvPr>
            <p:ph type="body"/>
          </p:nvPr>
        </p:nvSpPr>
        <p:spPr>
          <a:xfrm>
            <a:off x="457200" y="1600200"/>
            <a:ext cx="8229240" cy="4525560"/>
          </a:xfrm>
          <a:prstGeom prst="rect">
            <a:avLst/>
          </a:prstGeom>
        </p:spPr>
        <p:txBody>
          <a:bodyPr wrap="none" lIns="0" tIns="0" rIns="0" bIns="0"/>
          <a:lstStyle/>
          <a:p>
            <a:endParaRPr/>
          </a:p>
        </p:txBody>
      </p:sp>
      <p:pic>
        <p:nvPicPr>
          <p:cNvPr id="37" name="Picture 36"/>
          <p:cNvPicPr/>
          <p:nvPr/>
        </p:nvPicPr>
        <p:blipFill>
          <a:blip r:embed="rId2"/>
          <a:stretch>
            <a:fillRect/>
          </a:stretch>
        </p:blipFill>
        <p:spPr>
          <a:xfrm>
            <a:off x="1735560" y="1599840"/>
            <a:ext cx="5671800" cy="4525560"/>
          </a:xfrm>
          <a:prstGeom prst="rect">
            <a:avLst/>
          </a:prstGeom>
          <a:ln>
            <a:noFill/>
          </a:ln>
        </p:spPr>
      </p:pic>
      <p:pic>
        <p:nvPicPr>
          <p:cNvPr id="38" name="Picture 37"/>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9" name="PlaceHolder 2"/>
          <p:cNvSpPr>
            <a:spLocks noGrp="1"/>
          </p:cNvSpPr>
          <p:nvPr>
            <p:ph type="body"/>
          </p:nvPr>
        </p:nvSpPr>
        <p:spPr>
          <a:xfrm>
            <a:off x="457200" y="1600200"/>
            <a:ext cx="4015800" cy="4525560"/>
          </a:xfrm>
          <a:prstGeom prst="rect">
            <a:avLst/>
          </a:prstGeom>
        </p:spPr>
        <p:txBody>
          <a:bodyPr wrap="none" lIns="0" tIns="0" rIns="0" bIns="0"/>
          <a:lstStyle/>
          <a:p>
            <a:endParaRPr/>
          </a:p>
        </p:txBody>
      </p:sp>
      <p:sp>
        <p:nvSpPr>
          <p:cNvPr id="50" name="PlaceHolder 3"/>
          <p:cNvSpPr>
            <a:spLocks noGrp="1"/>
          </p:cNvSpPr>
          <p:nvPr>
            <p:ph type="body"/>
          </p:nvPr>
        </p:nvSpPr>
        <p:spPr>
          <a:xfrm>
            <a:off x="4674240" y="1600200"/>
            <a:ext cx="401580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4" name="PlaceHolder 2"/>
          <p:cNvSpPr>
            <a:spLocks noGrp="1"/>
          </p:cNvSpPr>
          <p:nvPr>
            <p:ph type="body"/>
          </p:nvPr>
        </p:nvSpPr>
        <p:spPr>
          <a:xfrm>
            <a:off x="457200" y="1600200"/>
            <a:ext cx="4015800" cy="2158560"/>
          </a:xfrm>
          <a:prstGeom prst="rect">
            <a:avLst/>
          </a:prstGeom>
        </p:spPr>
        <p:txBody>
          <a:bodyPr wrap="none" lIns="0" tIns="0" rIns="0" bIns="0"/>
          <a:lstStyle/>
          <a:p>
            <a:endParaRPr/>
          </a:p>
        </p:txBody>
      </p:sp>
      <p:sp>
        <p:nvSpPr>
          <p:cNvPr id="55" name="PlaceHolder 3"/>
          <p:cNvSpPr>
            <a:spLocks noGrp="1"/>
          </p:cNvSpPr>
          <p:nvPr>
            <p:ph type="body"/>
          </p:nvPr>
        </p:nvSpPr>
        <p:spPr>
          <a:xfrm>
            <a:off x="457200" y="3964320"/>
            <a:ext cx="4015800" cy="2158560"/>
          </a:xfrm>
          <a:prstGeom prst="rect">
            <a:avLst/>
          </a:prstGeom>
        </p:spPr>
        <p:txBody>
          <a:bodyPr wrap="none" lIns="0" tIns="0" rIns="0" bIns="0"/>
          <a:lstStyle/>
          <a:p>
            <a:endParaRPr/>
          </a:p>
        </p:txBody>
      </p:sp>
      <p:sp>
        <p:nvSpPr>
          <p:cNvPr id="56" name="PlaceHolder 4"/>
          <p:cNvSpPr>
            <a:spLocks noGrp="1"/>
          </p:cNvSpPr>
          <p:nvPr>
            <p:ph type="body"/>
          </p:nvPr>
        </p:nvSpPr>
        <p:spPr>
          <a:xfrm>
            <a:off x="4674240" y="1600200"/>
            <a:ext cx="401580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8" name="PlaceHolder 2"/>
          <p:cNvSpPr>
            <a:spLocks noGrp="1"/>
          </p:cNvSpPr>
          <p:nvPr>
            <p:ph type="body"/>
          </p:nvPr>
        </p:nvSpPr>
        <p:spPr>
          <a:xfrm>
            <a:off x="457200" y="1600200"/>
            <a:ext cx="4015800" cy="4525560"/>
          </a:xfrm>
          <a:prstGeom prst="rect">
            <a:avLst/>
          </a:prstGeom>
        </p:spPr>
        <p:txBody>
          <a:bodyPr wrap="none" lIns="0" tIns="0" rIns="0" bIns="0"/>
          <a:lstStyle/>
          <a:p>
            <a:endParaRPr/>
          </a:p>
        </p:txBody>
      </p:sp>
      <p:sp>
        <p:nvSpPr>
          <p:cNvPr id="59" name="PlaceHolder 3"/>
          <p:cNvSpPr>
            <a:spLocks noGrp="1"/>
          </p:cNvSpPr>
          <p:nvPr>
            <p:ph type="body"/>
          </p:nvPr>
        </p:nvSpPr>
        <p:spPr>
          <a:xfrm>
            <a:off x="4674240" y="1600200"/>
            <a:ext cx="4015800" cy="2158560"/>
          </a:xfrm>
          <a:prstGeom prst="rect">
            <a:avLst/>
          </a:prstGeom>
        </p:spPr>
        <p:txBody>
          <a:bodyPr wrap="none" lIns="0" tIns="0" rIns="0" bIns="0"/>
          <a:lstStyle/>
          <a:p>
            <a:endParaRPr/>
          </a:p>
        </p:txBody>
      </p:sp>
      <p:sp>
        <p:nvSpPr>
          <p:cNvPr id="60" name="PlaceHolder 4"/>
          <p:cNvSpPr>
            <a:spLocks noGrp="1"/>
          </p:cNvSpPr>
          <p:nvPr>
            <p:ph type="body"/>
          </p:nvPr>
        </p:nvSpPr>
        <p:spPr>
          <a:xfrm>
            <a:off x="4674240" y="3964320"/>
            <a:ext cx="4015800" cy="215856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2" name="PlaceHolder 2"/>
          <p:cNvSpPr>
            <a:spLocks noGrp="1"/>
          </p:cNvSpPr>
          <p:nvPr>
            <p:ph type="body"/>
          </p:nvPr>
        </p:nvSpPr>
        <p:spPr>
          <a:xfrm>
            <a:off x="457200" y="1600200"/>
            <a:ext cx="4015800" cy="2158560"/>
          </a:xfrm>
          <a:prstGeom prst="rect">
            <a:avLst/>
          </a:prstGeom>
        </p:spPr>
        <p:txBody>
          <a:bodyPr wrap="none" lIns="0" tIns="0" rIns="0" bIns="0"/>
          <a:lstStyle/>
          <a:p>
            <a:endParaRPr/>
          </a:p>
        </p:txBody>
      </p:sp>
      <p:sp>
        <p:nvSpPr>
          <p:cNvPr id="63" name="PlaceHolder 3"/>
          <p:cNvSpPr>
            <a:spLocks noGrp="1"/>
          </p:cNvSpPr>
          <p:nvPr>
            <p:ph type="body"/>
          </p:nvPr>
        </p:nvSpPr>
        <p:spPr>
          <a:xfrm>
            <a:off x="4674240" y="1600200"/>
            <a:ext cx="4015800" cy="2158560"/>
          </a:xfrm>
          <a:prstGeom prst="rect">
            <a:avLst/>
          </a:prstGeom>
        </p:spPr>
        <p:txBody>
          <a:bodyPr wrap="none" lIns="0" tIns="0" rIns="0" bIns="0"/>
          <a:lstStyle/>
          <a:p>
            <a:endParaRPr/>
          </a:p>
        </p:txBody>
      </p:sp>
      <p:sp>
        <p:nvSpPr>
          <p:cNvPr id="64" name="PlaceHolder 4"/>
          <p:cNvSpPr>
            <a:spLocks noGrp="1"/>
          </p:cNvSpPr>
          <p:nvPr>
            <p:ph type="body"/>
          </p:nvPr>
        </p:nvSpPr>
        <p:spPr>
          <a:xfrm>
            <a:off x="457200" y="3964320"/>
            <a:ext cx="8229240" cy="215856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6" name="PlaceHolder 2"/>
          <p:cNvSpPr>
            <a:spLocks noGrp="1"/>
          </p:cNvSpPr>
          <p:nvPr>
            <p:ph type="body"/>
          </p:nvPr>
        </p:nvSpPr>
        <p:spPr>
          <a:xfrm>
            <a:off x="457200" y="1600200"/>
            <a:ext cx="8229240" cy="2158560"/>
          </a:xfrm>
          <a:prstGeom prst="rect">
            <a:avLst/>
          </a:prstGeom>
        </p:spPr>
        <p:txBody>
          <a:bodyPr wrap="none" lIns="0" tIns="0" rIns="0" bIns="0"/>
          <a:lstStyle/>
          <a:p>
            <a:endParaRPr/>
          </a:p>
        </p:txBody>
      </p:sp>
      <p:sp>
        <p:nvSpPr>
          <p:cNvPr id="67" name="PlaceHolder 3"/>
          <p:cNvSpPr>
            <a:spLocks noGrp="1"/>
          </p:cNvSpPr>
          <p:nvPr>
            <p:ph type="body"/>
          </p:nvPr>
        </p:nvSpPr>
        <p:spPr>
          <a:xfrm>
            <a:off x="457200" y="3964320"/>
            <a:ext cx="8229240" cy="215856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9" name="PlaceHolder 2"/>
          <p:cNvSpPr>
            <a:spLocks noGrp="1"/>
          </p:cNvSpPr>
          <p:nvPr>
            <p:ph type="body"/>
          </p:nvPr>
        </p:nvSpPr>
        <p:spPr>
          <a:xfrm>
            <a:off x="457200" y="1600200"/>
            <a:ext cx="4015800" cy="2158560"/>
          </a:xfrm>
          <a:prstGeom prst="rect">
            <a:avLst/>
          </a:prstGeom>
        </p:spPr>
        <p:txBody>
          <a:bodyPr wrap="none" lIns="0" tIns="0" rIns="0" bIns="0"/>
          <a:lstStyle/>
          <a:p>
            <a:endParaRPr/>
          </a:p>
        </p:txBody>
      </p:sp>
      <p:sp>
        <p:nvSpPr>
          <p:cNvPr id="70" name="PlaceHolder 3"/>
          <p:cNvSpPr>
            <a:spLocks noGrp="1"/>
          </p:cNvSpPr>
          <p:nvPr>
            <p:ph type="body"/>
          </p:nvPr>
        </p:nvSpPr>
        <p:spPr>
          <a:xfrm>
            <a:off x="4674240" y="1600200"/>
            <a:ext cx="4015800" cy="2158560"/>
          </a:xfrm>
          <a:prstGeom prst="rect">
            <a:avLst/>
          </a:prstGeom>
        </p:spPr>
        <p:txBody>
          <a:bodyPr wrap="none" lIns="0" tIns="0" rIns="0" bIns="0"/>
          <a:lstStyle/>
          <a:p>
            <a:endParaRPr/>
          </a:p>
        </p:txBody>
      </p:sp>
      <p:sp>
        <p:nvSpPr>
          <p:cNvPr id="71" name="PlaceHolder 4"/>
          <p:cNvSpPr>
            <a:spLocks noGrp="1"/>
          </p:cNvSpPr>
          <p:nvPr>
            <p:ph type="body"/>
          </p:nvPr>
        </p:nvSpPr>
        <p:spPr>
          <a:xfrm>
            <a:off x="4674240" y="3964320"/>
            <a:ext cx="4015800" cy="2158560"/>
          </a:xfrm>
          <a:prstGeom prst="rect">
            <a:avLst/>
          </a:prstGeom>
        </p:spPr>
        <p:txBody>
          <a:bodyPr wrap="none" lIns="0" tIns="0" rIns="0" bIns="0"/>
          <a:lstStyle/>
          <a:p>
            <a:endParaRPr/>
          </a:p>
        </p:txBody>
      </p:sp>
      <p:sp>
        <p:nvSpPr>
          <p:cNvPr id="72" name="PlaceHolder 5"/>
          <p:cNvSpPr>
            <a:spLocks noGrp="1"/>
          </p:cNvSpPr>
          <p:nvPr>
            <p:ph type="body"/>
          </p:nvPr>
        </p:nvSpPr>
        <p:spPr>
          <a:xfrm>
            <a:off x="457200" y="3964320"/>
            <a:ext cx="4015800" cy="215856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4"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
        <p:nvSpPr>
          <p:cNvPr id="75" name="PlaceHolder 3"/>
          <p:cNvSpPr>
            <a:spLocks noGrp="1"/>
          </p:cNvSpPr>
          <p:nvPr>
            <p:ph type="body"/>
          </p:nvPr>
        </p:nvSpPr>
        <p:spPr>
          <a:xfrm>
            <a:off x="457200" y="1600200"/>
            <a:ext cx="8229240" cy="4525560"/>
          </a:xfrm>
          <a:prstGeom prst="rect">
            <a:avLst/>
          </a:prstGeom>
        </p:spPr>
        <p:txBody>
          <a:bodyPr wrap="none" lIns="0" tIns="0" rIns="0" bIns="0"/>
          <a:lstStyle/>
          <a:p>
            <a:endParaRPr/>
          </a:p>
        </p:txBody>
      </p:sp>
      <p:pic>
        <p:nvPicPr>
          <p:cNvPr id="76" name="Picture 75"/>
          <p:cNvPicPr/>
          <p:nvPr/>
        </p:nvPicPr>
        <p:blipFill>
          <a:blip r:embed="rId2"/>
          <a:stretch>
            <a:fillRect/>
          </a:stretch>
        </p:blipFill>
        <p:spPr>
          <a:xfrm>
            <a:off x="1735560" y="1599840"/>
            <a:ext cx="5671800" cy="4525560"/>
          </a:xfrm>
          <a:prstGeom prst="rect">
            <a:avLst/>
          </a:prstGeom>
          <a:ln>
            <a:noFill/>
          </a:ln>
        </p:spPr>
      </p:pic>
      <p:pic>
        <p:nvPicPr>
          <p:cNvPr id="77" name="Picture 76"/>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800" cy="4525560"/>
          </a:xfrm>
          <a:prstGeom prst="rect">
            <a:avLst/>
          </a:prstGeom>
        </p:spPr>
        <p:txBody>
          <a:bodyPr wrap="none" lIns="0" tIns="0" rIns="0" bIns="0"/>
          <a:lstStyle/>
          <a:p>
            <a:endParaRPr/>
          </a:p>
        </p:txBody>
      </p:sp>
      <p:sp>
        <p:nvSpPr>
          <p:cNvPr id="11" name="PlaceHolder 3"/>
          <p:cNvSpPr>
            <a:spLocks noGrp="1"/>
          </p:cNvSpPr>
          <p:nvPr>
            <p:ph type="body"/>
          </p:nvPr>
        </p:nvSpPr>
        <p:spPr>
          <a:xfrm>
            <a:off x="4674240" y="1600200"/>
            <a:ext cx="401580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800" cy="2158560"/>
          </a:xfrm>
          <a:prstGeom prst="rect">
            <a:avLst/>
          </a:prstGeom>
        </p:spPr>
        <p:txBody>
          <a:bodyPr wrap="none" lIns="0" tIns="0" rIns="0" bIns="0"/>
          <a:lstStyle/>
          <a:p>
            <a:endParaRPr/>
          </a:p>
        </p:txBody>
      </p:sp>
      <p:sp>
        <p:nvSpPr>
          <p:cNvPr id="16" name="PlaceHolder 3"/>
          <p:cNvSpPr>
            <a:spLocks noGrp="1"/>
          </p:cNvSpPr>
          <p:nvPr>
            <p:ph type="body"/>
          </p:nvPr>
        </p:nvSpPr>
        <p:spPr>
          <a:xfrm>
            <a:off x="457200" y="3964320"/>
            <a:ext cx="4015800" cy="2158560"/>
          </a:xfrm>
          <a:prstGeom prst="rect">
            <a:avLst/>
          </a:prstGeom>
        </p:spPr>
        <p:txBody>
          <a:bodyPr wrap="none" lIns="0" tIns="0" rIns="0" bIns="0"/>
          <a:lstStyle/>
          <a:p>
            <a:endParaRPr/>
          </a:p>
        </p:txBody>
      </p:sp>
      <p:sp>
        <p:nvSpPr>
          <p:cNvPr id="17" name="PlaceHolder 4"/>
          <p:cNvSpPr>
            <a:spLocks noGrp="1"/>
          </p:cNvSpPr>
          <p:nvPr>
            <p:ph type="body"/>
          </p:nvPr>
        </p:nvSpPr>
        <p:spPr>
          <a:xfrm>
            <a:off x="4674240" y="1600200"/>
            <a:ext cx="401580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800" cy="4525560"/>
          </a:xfrm>
          <a:prstGeom prst="rect">
            <a:avLst/>
          </a:prstGeom>
        </p:spPr>
        <p:txBody>
          <a:bodyPr wrap="none" lIns="0" tIns="0" rIns="0" bIns="0"/>
          <a:lstStyle/>
          <a:p>
            <a:endParaRPr/>
          </a:p>
        </p:txBody>
      </p:sp>
      <p:sp>
        <p:nvSpPr>
          <p:cNvPr id="20" name="PlaceHolder 3"/>
          <p:cNvSpPr>
            <a:spLocks noGrp="1"/>
          </p:cNvSpPr>
          <p:nvPr>
            <p:ph type="body"/>
          </p:nvPr>
        </p:nvSpPr>
        <p:spPr>
          <a:xfrm>
            <a:off x="4674240" y="1600200"/>
            <a:ext cx="4015800" cy="2158560"/>
          </a:xfrm>
          <a:prstGeom prst="rect">
            <a:avLst/>
          </a:prstGeom>
        </p:spPr>
        <p:txBody>
          <a:bodyPr wrap="none" lIns="0" tIns="0" rIns="0" bIns="0"/>
          <a:lstStyle/>
          <a:p>
            <a:endParaRPr/>
          </a:p>
        </p:txBody>
      </p:sp>
      <p:sp>
        <p:nvSpPr>
          <p:cNvPr id="21" name="PlaceHolder 4"/>
          <p:cNvSpPr>
            <a:spLocks noGrp="1"/>
          </p:cNvSpPr>
          <p:nvPr>
            <p:ph type="body"/>
          </p:nvPr>
        </p:nvSpPr>
        <p:spPr>
          <a:xfrm>
            <a:off x="4674240" y="3964320"/>
            <a:ext cx="4015800" cy="215856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800" cy="2158560"/>
          </a:xfrm>
          <a:prstGeom prst="rect">
            <a:avLst/>
          </a:prstGeom>
        </p:spPr>
        <p:txBody>
          <a:bodyPr wrap="none" lIns="0" tIns="0" rIns="0" bIns="0"/>
          <a:lstStyle/>
          <a:p>
            <a:endParaRPr/>
          </a:p>
        </p:txBody>
      </p:sp>
      <p:sp>
        <p:nvSpPr>
          <p:cNvPr id="24" name="PlaceHolder 3"/>
          <p:cNvSpPr>
            <a:spLocks noGrp="1"/>
          </p:cNvSpPr>
          <p:nvPr>
            <p:ph type="body"/>
          </p:nvPr>
        </p:nvSpPr>
        <p:spPr>
          <a:xfrm>
            <a:off x="4674240" y="1600200"/>
            <a:ext cx="4015800" cy="2158560"/>
          </a:xfrm>
          <a:prstGeom prst="rect">
            <a:avLst/>
          </a:prstGeom>
        </p:spPr>
        <p:txBody>
          <a:bodyPr wrap="none" lIns="0" tIns="0" rIns="0" bIns="0"/>
          <a:lstStyle/>
          <a:p>
            <a:endParaRPr/>
          </a:p>
        </p:txBody>
      </p:sp>
      <p:sp>
        <p:nvSpPr>
          <p:cNvPr id="25" name="PlaceHolder 4"/>
          <p:cNvSpPr>
            <a:spLocks noGrp="1"/>
          </p:cNvSpPr>
          <p:nvPr>
            <p:ph type="body"/>
          </p:nvPr>
        </p:nvSpPr>
        <p:spPr>
          <a:xfrm>
            <a:off x="457200" y="3964320"/>
            <a:ext cx="8229240" cy="215856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ko-KR" sz="4400">
                <a:solidFill>
                  <a:srgbClr val="000000"/>
                </a:solidFill>
                <a:latin typeface="굴림"/>
                <a:ea typeface="굴림"/>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IN" sz="1200">
                <a:solidFill>
                  <a:srgbClr val="000000"/>
                </a:solidFill>
                <a:latin typeface="굴림"/>
                <a:ea typeface="굴림"/>
              </a:rPr>
              <a:t>09/06/17</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56077E5E-6258-4F45-96BE-E1AB32502965}" type="slidenum">
              <a:rPr lang="en-IN" sz="1200">
                <a:solidFill>
                  <a:srgbClr val="000000"/>
                </a:solidFill>
                <a:latin typeface="굴림"/>
                <a:ea typeface="굴림"/>
              </a:rPr>
              <a:pPr algn="r">
                <a:lnSpc>
                  <a:spcPct val="100000"/>
                </a:lnSpc>
              </a:pPr>
              <a:t>‹#›</a:t>
            </a:fld>
            <a:endParaRPr/>
          </a:p>
        </p:txBody>
      </p:sp>
      <p:sp>
        <p:nvSpPr>
          <p:cNvPr id="4" name="PlaceHolder 5"/>
          <p:cNvSpPr>
            <a:spLocks noGrp="1"/>
          </p:cNvSpPr>
          <p:nvPr>
            <p:ph type="body"/>
          </p:nvPr>
        </p:nvSpPr>
        <p:spPr>
          <a:xfrm>
            <a:off x="457920" y="1607400"/>
            <a:ext cx="8243280" cy="3984480"/>
          </a:xfrm>
          <a:prstGeom prst="rect">
            <a:avLst/>
          </a:prstGeom>
        </p:spPr>
        <p:txBody>
          <a:bodyPr wrap="none" lIns="0" tIns="0" rIns="0" bIns="0"/>
          <a:lstStyle/>
          <a:p>
            <a:pPr>
              <a:buSzPct val="25000"/>
              <a:buFont typeface="StarSymbol"/>
              <a:buChar char=""/>
            </a:pPr>
            <a:r>
              <a:rPr lang="ko-KR"/>
              <a:t>Click to edit the outline text format</a:t>
            </a:r>
            <a:endParaRPr/>
          </a:p>
          <a:p>
            <a:pPr lvl="1">
              <a:buSzPct val="25000"/>
              <a:buFont typeface="StarSymbol"/>
              <a:buChar char=""/>
            </a:pPr>
            <a:r>
              <a:rPr lang="ko-KR"/>
              <a:t>Second Outline Level</a:t>
            </a:r>
            <a:endParaRPr/>
          </a:p>
          <a:p>
            <a:pPr lvl="2">
              <a:buSzPct val="25000"/>
              <a:buFont typeface="StarSymbol"/>
              <a:buChar char=""/>
            </a:pPr>
            <a:r>
              <a:rPr lang="ko-KR"/>
              <a:t>Third Outline Level</a:t>
            </a:r>
            <a:endParaRPr/>
          </a:p>
          <a:p>
            <a:pPr lvl="3">
              <a:buSzPct val="25000"/>
              <a:buFont typeface="StarSymbol"/>
              <a:buChar char=""/>
            </a:pPr>
            <a:r>
              <a:rPr lang="ko-KR"/>
              <a:t>Fourth Outline Level</a:t>
            </a:r>
            <a:endParaRPr/>
          </a:p>
          <a:p>
            <a:pPr lvl="4">
              <a:buSzPct val="25000"/>
              <a:buFont typeface="StarSymbol"/>
              <a:buChar char=""/>
            </a:pPr>
            <a:r>
              <a:rPr lang="ko-KR"/>
              <a:t>Fifth Outline Level</a:t>
            </a:r>
            <a:endParaRPr/>
          </a:p>
          <a:p>
            <a:pPr lvl="5">
              <a:buSzPct val="25000"/>
              <a:buFont typeface="StarSymbol"/>
              <a:buChar char=""/>
            </a:pPr>
            <a:r>
              <a:rPr lang="ko-KR"/>
              <a:t>Sixth Outline Level</a:t>
            </a:r>
            <a:endParaRPr/>
          </a:p>
          <a:p>
            <a:pPr lvl="6">
              <a:buSzPct val="25000"/>
              <a:buFont typeface="StarSymbol"/>
              <a:buChar char=""/>
            </a:pPr>
            <a:r>
              <a:rPr lang="ko-K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ko-KR" sz="4400">
                <a:solidFill>
                  <a:srgbClr val="000000"/>
                </a:solidFill>
                <a:latin typeface="굴림"/>
                <a:ea typeface="굴림"/>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ko-KR" sz="2800">
                <a:solidFill>
                  <a:srgbClr val="000000"/>
                </a:solidFill>
                <a:latin typeface="굴림"/>
                <a:ea typeface="굴림"/>
              </a:rPr>
              <a:t>Click to edit the outline text format</a:t>
            </a:r>
            <a:endParaRPr/>
          </a:p>
          <a:p>
            <a:pPr lvl="1">
              <a:buSzPct val="25000"/>
              <a:buFont typeface="StarSymbol"/>
              <a:buChar char=""/>
            </a:pPr>
            <a:r>
              <a:rPr lang="ko-KR" sz="2800">
                <a:solidFill>
                  <a:srgbClr val="000000"/>
                </a:solidFill>
                <a:latin typeface="굴림"/>
                <a:ea typeface="굴림"/>
              </a:rPr>
              <a:t>Second Outline Level</a:t>
            </a:r>
            <a:endParaRPr/>
          </a:p>
          <a:p>
            <a:pPr lvl="2">
              <a:buSzPct val="25000"/>
              <a:buFont typeface="StarSymbol"/>
              <a:buChar char=""/>
            </a:pPr>
            <a:r>
              <a:rPr lang="ko-KR" sz="2800">
                <a:solidFill>
                  <a:srgbClr val="000000"/>
                </a:solidFill>
                <a:latin typeface="굴림"/>
                <a:ea typeface="굴림"/>
              </a:rPr>
              <a:t>Third Outline Level</a:t>
            </a:r>
            <a:endParaRPr/>
          </a:p>
          <a:p>
            <a:pPr lvl="3">
              <a:buSzPct val="25000"/>
              <a:buFont typeface="StarSymbol"/>
              <a:buChar char=""/>
            </a:pPr>
            <a:r>
              <a:rPr lang="ko-KR" sz="2800">
                <a:solidFill>
                  <a:srgbClr val="000000"/>
                </a:solidFill>
                <a:latin typeface="굴림"/>
                <a:ea typeface="굴림"/>
              </a:rPr>
              <a:t>Fourth Outline Level</a:t>
            </a:r>
            <a:endParaRPr/>
          </a:p>
          <a:p>
            <a:pPr lvl="4">
              <a:buSzPct val="25000"/>
              <a:buFont typeface="StarSymbol"/>
              <a:buChar char=""/>
            </a:pPr>
            <a:r>
              <a:rPr lang="ko-KR" sz="2800">
                <a:solidFill>
                  <a:srgbClr val="000000"/>
                </a:solidFill>
                <a:latin typeface="굴림"/>
                <a:ea typeface="굴림"/>
              </a:rPr>
              <a:t>Fifth Outline Level</a:t>
            </a:r>
            <a:endParaRPr/>
          </a:p>
          <a:p>
            <a:pPr lvl="5">
              <a:buSzPct val="25000"/>
              <a:buFont typeface="StarSymbol"/>
              <a:buChar char=""/>
            </a:pPr>
            <a:r>
              <a:rPr lang="ko-KR" sz="2800">
                <a:solidFill>
                  <a:srgbClr val="000000"/>
                </a:solidFill>
                <a:latin typeface="굴림"/>
                <a:ea typeface="굴림"/>
              </a:rPr>
              <a:t>Sixth Outline Level</a:t>
            </a:r>
            <a:endParaRPr/>
          </a:p>
          <a:p>
            <a:pPr>
              <a:lnSpc>
                <a:spcPct val="100000"/>
              </a:lnSpc>
              <a:buFont typeface="굴림"/>
              <a:buChar char="•"/>
            </a:pPr>
            <a:r>
              <a:rPr lang="ko-KR" sz="2800">
                <a:solidFill>
                  <a:srgbClr val="000000"/>
                </a:solidFill>
                <a:latin typeface="굴림"/>
                <a:ea typeface="굴림"/>
              </a:rPr>
              <a:t>Seventh Outline LevelClick to edit Master text styles</a:t>
            </a:r>
            <a:endParaRPr/>
          </a:p>
          <a:p>
            <a:pPr lvl="1">
              <a:lnSpc>
                <a:spcPct val="100000"/>
              </a:lnSpc>
              <a:buFont typeface="StarSymbol"/>
              <a:buChar char="-"/>
            </a:pPr>
            <a:r>
              <a:rPr lang="ko-KR" sz="2400">
                <a:solidFill>
                  <a:srgbClr val="000000"/>
                </a:solidFill>
                <a:latin typeface="굴림"/>
                <a:ea typeface="굴림"/>
              </a:rPr>
              <a:t>Second level</a:t>
            </a:r>
            <a:endParaRPr/>
          </a:p>
          <a:p>
            <a:pPr lvl="2">
              <a:lnSpc>
                <a:spcPct val="100000"/>
              </a:lnSpc>
              <a:buFont typeface="StarSymbol"/>
              <a:buChar char=""/>
            </a:pPr>
            <a:r>
              <a:rPr lang="ko-KR" sz="2000">
                <a:solidFill>
                  <a:srgbClr val="000000"/>
                </a:solidFill>
                <a:latin typeface="굴림"/>
                <a:ea typeface="굴림"/>
              </a:rPr>
              <a:t>Third level</a:t>
            </a:r>
            <a:endParaRPr/>
          </a:p>
          <a:p>
            <a:pPr lvl="3">
              <a:lnSpc>
                <a:spcPct val="100000"/>
              </a:lnSpc>
              <a:buFont typeface="StarSymbol"/>
              <a:buChar char="-"/>
            </a:pPr>
            <a:r>
              <a:rPr lang="ko-KR">
                <a:solidFill>
                  <a:srgbClr val="000000"/>
                </a:solidFill>
                <a:latin typeface="굴림"/>
                <a:ea typeface="굴림"/>
              </a:rPr>
              <a:t>Fourth level</a:t>
            </a:r>
            <a:endParaRPr/>
          </a:p>
          <a:p>
            <a:pPr lvl="4">
              <a:lnSpc>
                <a:spcPct val="100000"/>
              </a:lnSpc>
              <a:buFont typeface="StarSymbol"/>
              <a:buChar char="»"/>
            </a:pPr>
            <a:r>
              <a:rPr lang="ko-KR">
                <a:solidFill>
                  <a:srgbClr val="000000"/>
                </a:solidFill>
                <a:latin typeface="굴림"/>
                <a:ea typeface="굴림"/>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a:solidFill>
                  <a:srgbClr val="000000"/>
                </a:solidFill>
                <a:latin typeface="굴림"/>
                <a:ea typeface="굴림"/>
              </a:rPr>
              <a:t>09/06/17</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1E81A652-F62F-4654-90DE-A8F5BEDC0570}" type="slidenum">
              <a:rPr lang="en-IN" sz="1200">
                <a:solidFill>
                  <a:srgbClr val="000000"/>
                </a:solidFill>
                <a:latin typeface="굴림"/>
                <a:ea typeface="굴림"/>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hyperlink" Target="../Documents/dfd3.docx"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0" y="725760"/>
            <a:ext cx="9159480" cy="2435040"/>
          </a:xfrm>
          <a:prstGeom prst="rect">
            <a:avLst/>
          </a:prstGeom>
        </p:spPr>
        <p:txBody>
          <a:bodyPr anchor="ctr"/>
          <a:lstStyle/>
          <a:p>
            <a:pPr algn="ctr">
              <a:lnSpc>
                <a:spcPct val="104000"/>
              </a:lnSpc>
            </a:pPr>
            <a:r>
              <a:rPr lang="ko-KR" sz="4400">
                <a:solidFill>
                  <a:srgbClr val="000000"/>
                </a:solidFill>
                <a:latin typeface="Times New Roman"/>
                <a:ea typeface="굴림"/>
              </a:rPr>
              <a:t>Image Processing Based Detection &amp; Classification of 
Blood Group Using Color Images</a:t>
            </a:r>
            <a:endParaRPr/>
          </a:p>
        </p:txBody>
      </p:sp>
      <p:sp>
        <p:nvSpPr>
          <p:cNvPr id="84" name="TextShape 2"/>
          <p:cNvSpPr txBox="1"/>
          <p:nvPr/>
        </p:nvSpPr>
        <p:spPr>
          <a:xfrm>
            <a:off x="6294600" y="4625640"/>
            <a:ext cx="3076200" cy="2309760"/>
          </a:xfrm>
          <a:prstGeom prst="rect">
            <a:avLst/>
          </a:prstGeom>
        </p:spPr>
        <p:txBody>
          <a:bodyPr/>
          <a:lstStyle/>
          <a:p>
            <a:pPr>
              <a:lnSpc>
                <a:spcPct val="104000"/>
              </a:lnSpc>
            </a:pPr>
            <a:r>
              <a:rPr lang="en-IN" sz="2800">
                <a:solidFill>
                  <a:srgbClr val="000000"/>
                </a:solidFill>
                <a:latin typeface="Times New Roman"/>
                <a:ea typeface="굴림"/>
              </a:rPr>
              <a:t>Esther Baby</a:t>
            </a:r>
            <a:endParaRPr/>
          </a:p>
          <a:p>
            <a:pPr>
              <a:lnSpc>
                <a:spcPct val="104000"/>
              </a:lnSpc>
            </a:pPr>
            <a:r>
              <a:rPr lang="en-IN" sz="2800">
                <a:solidFill>
                  <a:srgbClr val="000000"/>
                </a:solidFill>
                <a:latin typeface="Times New Roman"/>
                <a:ea typeface="굴림"/>
              </a:rPr>
              <a:t>Roll No : 27</a:t>
            </a:r>
            <a:endParaRPr/>
          </a:p>
          <a:p>
            <a:pPr>
              <a:lnSpc>
                <a:spcPct val="104000"/>
              </a:lnSpc>
            </a:pPr>
            <a:r>
              <a:rPr lang="en-IN" sz="2800">
                <a:solidFill>
                  <a:srgbClr val="000000"/>
                </a:solidFill>
                <a:latin typeface="Times New Roman"/>
                <a:ea typeface="굴림"/>
              </a:rPr>
              <a:t>S6 MCA</a:t>
            </a:r>
            <a:endParaRPr/>
          </a:p>
          <a:p>
            <a:pPr>
              <a:lnSpc>
                <a:spcPct val="104000"/>
              </a:lnSpc>
            </a:pPr>
            <a:r>
              <a:rPr lang="en-IN" sz="2800">
                <a:solidFill>
                  <a:srgbClr val="000000"/>
                </a:solidFill>
                <a:latin typeface="Times New Roman"/>
                <a:ea typeface="굴림"/>
              </a:rPr>
              <a:t>CET Trivandrum</a:t>
            </a:r>
            <a:endParaRPr/>
          </a:p>
        </p:txBody>
      </p:sp>
      <p:sp>
        <p:nvSpPr>
          <p:cNvPr id="85" name="CustomShape 3"/>
          <p:cNvSpPr/>
          <p:nvPr/>
        </p:nvSpPr>
        <p:spPr>
          <a:xfrm>
            <a:off x="222480" y="5364000"/>
            <a:ext cx="5214240" cy="1307880"/>
          </a:xfrm>
          <a:prstGeom prst="rect">
            <a:avLst/>
          </a:prstGeom>
          <a:noFill/>
          <a:ln>
            <a:noFill/>
          </a:ln>
        </p:spPr>
        <p:txBody>
          <a:bodyPr/>
          <a:lstStyle/>
          <a:p>
            <a:pPr>
              <a:lnSpc>
                <a:spcPct val="104000"/>
              </a:lnSpc>
            </a:pPr>
            <a:r>
              <a:rPr lang="en-IN" sz="2800">
                <a:solidFill>
                  <a:srgbClr val="000000"/>
                </a:solidFill>
                <a:latin typeface="Times New Roman"/>
                <a:ea typeface="굴림"/>
              </a:rPr>
              <a:t>Guided by,</a:t>
            </a:r>
            <a:endParaRPr/>
          </a:p>
          <a:p>
            <a:pPr>
              <a:lnSpc>
                <a:spcPct val="104000"/>
              </a:lnSpc>
            </a:pPr>
            <a:r>
              <a:rPr lang="en-IN" sz="2800">
                <a:solidFill>
                  <a:srgbClr val="000000"/>
                </a:solidFill>
                <a:latin typeface="Times New Roman"/>
                <a:ea typeface="굴림"/>
              </a:rPr>
              <a:t>Asst. Prof. Vinya Vijayan</a:t>
            </a:r>
            <a:endParaRPr/>
          </a:p>
        </p:txBody>
      </p:sp>
      <p:sp>
        <p:nvSpPr>
          <p:cNvPr id="86" name="CustomShape 4"/>
          <p:cNvSpPr/>
          <p:nvPr/>
        </p:nvSpPr>
        <p:spPr>
          <a:xfrm>
            <a:off x="6102720" y="4052880"/>
            <a:ext cx="1328760" cy="533160"/>
          </a:xfrm>
          <a:prstGeom prst="rect">
            <a:avLst/>
          </a:prstGeom>
          <a:noFill/>
          <a:ln>
            <a:noFill/>
          </a:ln>
        </p:spPr>
        <p:txBody>
          <a:bodyPr wrap="none" lIns="90000" tIns="45000" rIns="90000" bIns="45000"/>
          <a:lstStyle/>
          <a:p>
            <a:pPr algn="ctr">
              <a:lnSpc>
                <a:spcPct val="104000"/>
              </a:lnSpc>
            </a:pPr>
            <a:r>
              <a:rPr lang="en-IN" sz="2800">
                <a:solidFill>
                  <a:srgbClr val="000000"/>
                </a:solidFill>
                <a:latin typeface="Times New Roman"/>
                <a:ea typeface="굴림"/>
              </a:rPr>
              <a:t>Submitted by,</a:t>
            </a:r>
            <a:endParaRPr/>
          </a:p>
        </p:txBody>
      </p:sp>
      <p:sp>
        <p:nvSpPr>
          <p:cNvPr id="87" name="CustomShape 5"/>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222120" y="291960"/>
            <a:ext cx="8715240" cy="6286320"/>
          </a:xfrm>
          <a:prstGeom prst="rect">
            <a:avLst/>
          </a:prstGeom>
          <a:noFill/>
          <a:ln w="25560">
            <a:solidFill>
              <a:srgbClr val="000000"/>
            </a:solidFill>
            <a:round/>
          </a:ln>
        </p:spPr>
      </p:sp>
      <p:sp>
        <p:nvSpPr>
          <p:cNvPr id="136" name="TextShape 2"/>
          <p:cNvSpPr txBox="1"/>
          <p:nvPr/>
        </p:nvSpPr>
        <p:spPr>
          <a:xfrm>
            <a:off x="365040" y="434880"/>
            <a:ext cx="8429400" cy="5928840"/>
          </a:xfrm>
          <a:prstGeom prst="rect">
            <a:avLst/>
          </a:prstGeom>
        </p:spPr>
        <p:txBody>
          <a:bodyPr/>
          <a:lstStyle/>
          <a:p>
            <a:pPr algn="ctr">
              <a:lnSpc>
                <a:spcPct val="104000"/>
              </a:lnSpc>
            </a:pPr>
            <a:r>
              <a:rPr lang="ko-KR" sz="4000" dirty="0">
                <a:solidFill>
                  <a:srgbClr val="000000"/>
                </a:solidFill>
                <a:latin typeface="Times New Roman"/>
                <a:ea typeface="굴림"/>
              </a:rPr>
              <a:t>Morphological opening operation</a:t>
            </a:r>
            <a:endParaRPr dirty="0"/>
          </a:p>
        </p:txBody>
      </p:sp>
      <p:pic>
        <p:nvPicPr>
          <p:cNvPr id="137" name="Picture 10"/>
          <p:cNvPicPr/>
          <p:nvPr/>
        </p:nvPicPr>
        <p:blipFill>
          <a:blip r:embed="rId2">
            <a:lum bright="10000" contrast="10000"/>
          </a:blip>
          <a:srcRect t="17212"/>
          <a:stretch>
            <a:fillRect/>
          </a:stretch>
        </p:blipFill>
        <p:spPr>
          <a:xfrm>
            <a:off x="2303280" y="3890340"/>
            <a:ext cx="3707280" cy="684720"/>
          </a:xfrm>
          <a:prstGeom prst="rect">
            <a:avLst/>
          </a:prstGeom>
          <a:ln>
            <a:noFill/>
          </a:ln>
        </p:spPr>
      </p:pic>
      <p:sp>
        <p:nvSpPr>
          <p:cNvPr id="138" name="CustomShape 3"/>
          <p:cNvSpPr/>
          <p:nvPr/>
        </p:nvSpPr>
        <p:spPr>
          <a:xfrm>
            <a:off x="436680" y="1506600"/>
            <a:ext cx="8500680" cy="1065240"/>
          </a:xfrm>
          <a:prstGeom prst="rect">
            <a:avLst/>
          </a:prstGeom>
          <a:noFill/>
          <a:ln>
            <a:noFill/>
          </a:ln>
        </p:spPr>
        <p:txBody>
          <a:bodyPr lIns="90000" tIns="45000" rIns="90000" bIns="45000"/>
          <a:lstStyle/>
          <a:p>
            <a:pPr>
              <a:lnSpc>
                <a:spcPct val="100000"/>
              </a:lnSpc>
            </a:pPr>
            <a:r>
              <a:rPr lang="en-IN" sz="3200" dirty="0">
                <a:solidFill>
                  <a:srgbClr val="000000"/>
                </a:solidFill>
                <a:latin typeface="Times New Roman"/>
                <a:ea typeface="굴림"/>
              </a:rPr>
              <a:t>Erosion followed by a dilation, using the same structuring element for both operations and is defines by equation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222120" y="291960"/>
            <a:ext cx="8715240" cy="6286320"/>
          </a:xfrm>
          <a:prstGeom prst="rect">
            <a:avLst/>
          </a:prstGeom>
          <a:noFill/>
          <a:ln w="25560">
            <a:solidFill>
              <a:srgbClr val="000000"/>
            </a:solidFill>
            <a:round/>
          </a:ln>
        </p:spPr>
      </p:sp>
      <p:sp>
        <p:nvSpPr>
          <p:cNvPr id="141" name="TextShape 2"/>
          <p:cNvSpPr txBox="1"/>
          <p:nvPr/>
        </p:nvSpPr>
        <p:spPr>
          <a:xfrm>
            <a:off x="365040" y="434880"/>
            <a:ext cx="8429400" cy="5928840"/>
          </a:xfrm>
          <a:prstGeom prst="rect">
            <a:avLst/>
          </a:prstGeom>
        </p:spPr>
        <p:txBody>
          <a:bodyPr/>
          <a:lstStyle/>
          <a:p>
            <a:pPr algn="ctr">
              <a:lnSpc>
                <a:spcPct val="104000"/>
              </a:lnSpc>
            </a:pPr>
            <a:r>
              <a:rPr lang="ko-KR" sz="4000" dirty="0">
                <a:solidFill>
                  <a:srgbClr val="000000"/>
                </a:solidFill>
                <a:latin typeface="Times New Roman"/>
                <a:ea typeface="굴림"/>
              </a:rPr>
              <a:t>Morphological opening operation</a:t>
            </a:r>
            <a:endParaRPr dirty="0"/>
          </a:p>
        </p:txBody>
      </p:sp>
      <p:pic>
        <p:nvPicPr>
          <p:cNvPr id="142" name="Picture 5"/>
          <p:cNvPicPr/>
          <p:nvPr/>
        </p:nvPicPr>
        <p:blipFill>
          <a:blip r:embed="rId2"/>
          <a:stretch>
            <a:fillRect/>
          </a:stretch>
        </p:blipFill>
        <p:spPr>
          <a:xfrm>
            <a:off x="1383840" y="1383480"/>
            <a:ext cx="5534280" cy="1752480"/>
          </a:xfrm>
          <a:prstGeom prst="rect">
            <a:avLst/>
          </a:prstGeom>
          <a:ln>
            <a:noFill/>
          </a:ln>
        </p:spPr>
      </p:pic>
      <p:pic>
        <p:nvPicPr>
          <p:cNvPr id="143" name="Picture 6"/>
          <p:cNvPicPr/>
          <p:nvPr/>
        </p:nvPicPr>
        <p:blipFill>
          <a:blip r:embed="rId3"/>
          <a:stretch>
            <a:fillRect/>
          </a:stretch>
        </p:blipFill>
        <p:spPr>
          <a:xfrm>
            <a:off x="1383480" y="3988080"/>
            <a:ext cx="5553360" cy="1752480"/>
          </a:xfrm>
          <a:prstGeom prst="rect">
            <a:avLst/>
          </a:prstGeom>
          <a:ln>
            <a:noFill/>
          </a:ln>
        </p:spPr>
      </p:pic>
      <p:pic>
        <p:nvPicPr>
          <p:cNvPr id="144" name="Picture 7"/>
          <p:cNvPicPr/>
          <p:nvPr/>
        </p:nvPicPr>
        <p:blipFill>
          <a:blip r:embed="rId2"/>
          <a:stretch>
            <a:fillRect/>
          </a:stretch>
        </p:blipFill>
        <p:spPr>
          <a:xfrm>
            <a:off x="1365480" y="1350360"/>
            <a:ext cx="6478920" cy="2051640"/>
          </a:xfrm>
          <a:prstGeom prst="rect">
            <a:avLst/>
          </a:prstGeom>
          <a:ln>
            <a:noFill/>
          </a:ln>
        </p:spPr>
      </p:pic>
      <p:pic>
        <p:nvPicPr>
          <p:cNvPr id="145" name="Picture 8"/>
          <p:cNvPicPr/>
          <p:nvPr/>
        </p:nvPicPr>
        <p:blipFill>
          <a:blip r:embed="rId3"/>
          <a:stretch>
            <a:fillRect/>
          </a:stretch>
        </p:blipFill>
        <p:spPr>
          <a:xfrm>
            <a:off x="1365120" y="3954960"/>
            <a:ext cx="6501240" cy="2051640"/>
          </a:xfrm>
          <a:prstGeom prst="rect">
            <a:avLst/>
          </a:prstGeom>
          <a:ln>
            <a:noFill/>
          </a:ln>
        </p:spPr>
      </p:pic>
      <p:sp>
        <p:nvSpPr>
          <p:cNvPr id="146" name="CustomShape 3"/>
          <p:cNvSpPr/>
          <p:nvPr/>
        </p:nvSpPr>
        <p:spPr>
          <a:xfrm>
            <a:off x="1222200" y="3435480"/>
            <a:ext cx="7283160" cy="395280"/>
          </a:xfrm>
          <a:prstGeom prst="rect">
            <a:avLst/>
          </a:prstGeom>
          <a:noFill/>
          <a:ln>
            <a:noFill/>
          </a:ln>
        </p:spPr>
        <p:txBody>
          <a:bodyPr lIns="90000" tIns="45000" rIns="90000" bIns="45000"/>
          <a:lstStyle/>
          <a:p>
            <a:pPr>
              <a:lnSpc>
                <a:spcPct val="100000"/>
              </a:lnSpc>
            </a:pPr>
            <a:r>
              <a:rPr lang="en-IN" sz="2000">
                <a:solidFill>
                  <a:srgbClr val="000000"/>
                </a:solidFill>
                <a:latin typeface="Times New Roman"/>
                <a:ea typeface="굴림"/>
              </a:rPr>
              <a:t>Applying morpholoigal opeations to remove small components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8640" y="725714"/>
            <a:ext cx="8242560" cy="5638366"/>
          </a:xfrm>
          <a:prstGeom prst="rect">
            <a:avLst/>
          </a:prstGeom>
        </p:spPr>
        <p:txBody>
          <a:bodyPr/>
          <a:lstStyle/>
          <a:p>
            <a:pPr algn="ctr">
              <a:lnSpc>
                <a:spcPct val="104000"/>
              </a:lnSpc>
            </a:pPr>
            <a:r>
              <a:rPr lang="ko-KR" sz="4000" dirty="0">
                <a:solidFill>
                  <a:srgbClr val="000000"/>
                </a:solidFill>
                <a:latin typeface="Times New Roman"/>
                <a:ea typeface="굴림"/>
              </a:rPr>
              <a:t>Vertical Histogram</a:t>
            </a:r>
            <a:endParaRPr dirty="0"/>
          </a:p>
          <a:p>
            <a:pPr>
              <a:lnSpc>
                <a:spcPct val="104000"/>
              </a:lnSpc>
            </a:pPr>
            <a:endParaRPr dirty="0"/>
          </a:p>
        </p:txBody>
      </p:sp>
      <p:sp>
        <p:nvSpPr>
          <p:cNvPr id="148" name="CustomShape 2"/>
          <p:cNvSpPr/>
          <p:nvPr/>
        </p:nvSpPr>
        <p:spPr>
          <a:xfrm>
            <a:off x="222120" y="291960"/>
            <a:ext cx="8715240" cy="6286320"/>
          </a:xfrm>
          <a:prstGeom prst="rect">
            <a:avLst/>
          </a:prstGeom>
          <a:noFill/>
          <a:ln w="25560">
            <a:solidFill>
              <a:srgbClr val="000000"/>
            </a:solidFill>
            <a:round/>
          </a:ln>
        </p:spPr>
      </p:sp>
      <p:pic>
        <p:nvPicPr>
          <p:cNvPr id="149" name="Picture 4"/>
          <p:cNvPicPr/>
          <p:nvPr/>
        </p:nvPicPr>
        <p:blipFill>
          <a:blip r:embed="rId2"/>
          <a:stretch>
            <a:fillRect/>
          </a:stretch>
        </p:blipFill>
        <p:spPr>
          <a:xfrm>
            <a:off x="365040" y="2006640"/>
            <a:ext cx="5357880" cy="4175640"/>
          </a:xfrm>
          <a:prstGeom prst="rect">
            <a:avLst/>
          </a:prstGeom>
          <a:ln>
            <a:noFill/>
          </a:ln>
        </p:spPr>
      </p:pic>
      <p:pic>
        <p:nvPicPr>
          <p:cNvPr id="150" name="Picture 5"/>
          <p:cNvPicPr/>
          <p:nvPr/>
        </p:nvPicPr>
        <p:blipFill>
          <a:blip r:embed="rId3"/>
          <a:stretch>
            <a:fillRect/>
          </a:stretch>
        </p:blipFill>
        <p:spPr>
          <a:xfrm>
            <a:off x="5794560" y="3002040"/>
            <a:ext cx="2924280" cy="723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8640" y="696686"/>
            <a:ext cx="8242560" cy="5667394"/>
          </a:xfrm>
          <a:prstGeom prst="rect">
            <a:avLst/>
          </a:prstGeom>
        </p:spPr>
        <p:txBody>
          <a:bodyPr/>
          <a:lstStyle/>
          <a:p>
            <a:pPr algn="ctr">
              <a:lnSpc>
                <a:spcPct val="104000"/>
              </a:lnSpc>
            </a:pPr>
            <a:r>
              <a:rPr lang="ko-KR" sz="4000" dirty="0">
                <a:solidFill>
                  <a:srgbClr val="000000"/>
                </a:solidFill>
                <a:latin typeface="Times New Roman"/>
                <a:ea typeface="굴림"/>
              </a:rPr>
              <a:t>Histogram Smoothing</a:t>
            </a:r>
            <a:endParaRPr dirty="0"/>
          </a:p>
          <a:p>
            <a:pPr>
              <a:lnSpc>
                <a:spcPct val="104000"/>
              </a:lnSpc>
            </a:pPr>
            <a:endParaRPr dirty="0"/>
          </a:p>
        </p:txBody>
      </p:sp>
      <p:sp>
        <p:nvSpPr>
          <p:cNvPr id="152" name="CustomShape 2"/>
          <p:cNvSpPr/>
          <p:nvPr/>
        </p:nvSpPr>
        <p:spPr>
          <a:xfrm>
            <a:off x="222120" y="291960"/>
            <a:ext cx="8715240" cy="6286320"/>
          </a:xfrm>
          <a:prstGeom prst="rect">
            <a:avLst/>
          </a:prstGeom>
          <a:noFill/>
          <a:ln w="25560">
            <a:solidFill>
              <a:srgbClr val="000000"/>
            </a:solidFill>
            <a:round/>
          </a:ln>
        </p:spPr>
      </p:sp>
      <p:pic>
        <p:nvPicPr>
          <p:cNvPr id="153" name="Picture 7"/>
          <p:cNvPicPr/>
          <p:nvPr/>
        </p:nvPicPr>
        <p:blipFill>
          <a:blip r:embed="rId2"/>
          <a:stretch>
            <a:fillRect/>
          </a:stretch>
        </p:blipFill>
        <p:spPr>
          <a:xfrm>
            <a:off x="4613760" y="2158920"/>
            <a:ext cx="4252320" cy="3347640"/>
          </a:xfrm>
          <a:prstGeom prst="rect">
            <a:avLst/>
          </a:prstGeom>
          <a:ln>
            <a:noFill/>
          </a:ln>
        </p:spPr>
      </p:pic>
      <p:pic>
        <p:nvPicPr>
          <p:cNvPr id="154" name="Picture 8"/>
          <p:cNvPicPr/>
          <p:nvPr/>
        </p:nvPicPr>
        <p:blipFill>
          <a:blip r:embed="rId3"/>
          <a:srcRect l="1570" r="2155"/>
          <a:stretch>
            <a:fillRect/>
          </a:stretch>
        </p:blipFill>
        <p:spPr>
          <a:xfrm>
            <a:off x="293760" y="2006640"/>
            <a:ext cx="4357440" cy="3527640"/>
          </a:xfrm>
          <a:prstGeom prst="rect">
            <a:avLst/>
          </a:prstGeom>
          <a:ln>
            <a:noFill/>
          </a:ln>
        </p:spPr>
      </p:pic>
      <p:pic>
        <p:nvPicPr>
          <p:cNvPr id="155" name="Picture 9"/>
          <p:cNvPicPr/>
          <p:nvPr/>
        </p:nvPicPr>
        <p:blipFill>
          <a:blip r:embed="rId4"/>
          <a:stretch>
            <a:fillRect/>
          </a:stretch>
        </p:blipFill>
        <p:spPr>
          <a:xfrm>
            <a:off x="5079960" y="5792760"/>
            <a:ext cx="2647800" cy="647280"/>
          </a:xfrm>
          <a:prstGeom prst="rect">
            <a:avLst/>
          </a:prstGeom>
          <a:ln>
            <a:noFill/>
          </a:ln>
        </p:spPr>
      </p:pic>
      <p:sp>
        <p:nvSpPr>
          <p:cNvPr id="156" name="CustomShape 3"/>
          <p:cNvSpPr/>
          <p:nvPr/>
        </p:nvSpPr>
        <p:spPr>
          <a:xfrm>
            <a:off x="1008000" y="5792760"/>
            <a:ext cx="4071600" cy="456120"/>
          </a:xfrm>
          <a:prstGeom prst="rect">
            <a:avLst/>
          </a:prstGeom>
          <a:noFill/>
          <a:ln>
            <a:noFill/>
          </a:ln>
        </p:spPr>
        <p:txBody>
          <a:bodyPr lIns="90000" tIns="45000" rIns="90000" bIns="45000"/>
          <a:lstStyle/>
          <a:p>
            <a:pPr>
              <a:lnSpc>
                <a:spcPct val="100000"/>
              </a:lnSpc>
            </a:pPr>
            <a:r>
              <a:rPr lang="en-IN" sz="2400">
                <a:solidFill>
                  <a:srgbClr val="000000"/>
                </a:solidFill>
                <a:latin typeface="Times New Roman"/>
                <a:ea typeface="굴림"/>
              </a:rPr>
              <a:t>Done using dialation equation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458640" y="275040"/>
            <a:ext cx="8242560" cy="1145160"/>
          </a:xfrm>
          <a:prstGeom prst="rect">
            <a:avLst/>
          </a:prstGeom>
        </p:spPr>
        <p:txBody>
          <a:bodyPr anchor="ctr"/>
          <a:lstStyle/>
          <a:p>
            <a:endParaRPr/>
          </a:p>
        </p:txBody>
      </p:sp>
      <p:sp>
        <p:nvSpPr>
          <p:cNvPr id="158" name="TextShape 2"/>
          <p:cNvSpPr txBox="1"/>
          <p:nvPr/>
        </p:nvSpPr>
        <p:spPr>
          <a:xfrm>
            <a:off x="458640" y="667657"/>
            <a:ext cx="8242560" cy="5696423"/>
          </a:xfrm>
          <a:prstGeom prst="rect">
            <a:avLst/>
          </a:prstGeom>
        </p:spPr>
        <p:txBody>
          <a:bodyPr/>
          <a:lstStyle/>
          <a:p>
            <a:pPr>
              <a:lnSpc>
                <a:spcPct val="104000"/>
              </a:lnSpc>
            </a:pPr>
            <a:r>
              <a:rPr lang="ko-KR" sz="4000" dirty="0">
                <a:solidFill>
                  <a:srgbClr val="000000"/>
                </a:solidFill>
                <a:latin typeface="Times New Roman"/>
                <a:ea typeface="굴림"/>
              </a:rPr>
              <a:t>Histogram Derivation &amp; Segmentation</a:t>
            </a:r>
            <a:endParaRPr dirty="0"/>
          </a:p>
          <a:p>
            <a:pPr>
              <a:lnSpc>
                <a:spcPct val="104000"/>
              </a:lnSpc>
            </a:pPr>
            <a:endParaRPr dirty="0"/>
          </a:p>
        </p:txBody>
      </p:sp>
      <p:sp>
        <p:nvSpPr>
          <p:cNvPr id="159" name="CustomShape 3"/>
          <p:cNvSpPr/>
          <p:nvPr/>
        </p:nvSpPr>
        <p:spPr>
          <a:xfrm>
            <a:off x="222120" y="291960"/>
            <a:ext cx="8715240" cy="6286320"/>
          </a:xfrm>
          <a:prstGeom prst="rect">
            <a:avLst/>
          </a:prstGeom>
          <a:noFill/>
          <a:ln w="25560">
            <a:solidFill>
              <a:srgbClr val="000000"/>
            </a:solidFill>
            <a:round/>
          </a:ln>
        </p:spPr>
      </p:sp>
      <p:sp>
        <p:nvSpPr>
          <p:cNvPr id="160" name="CustomShape 4"/>
          <p:cNvSpPr/>
          <p:nvPr/>
        </p:nvSpPr>
        <p:spPr>
          <a:xfrm>
            <a:off x="293580" y="1832471"/>
            <a:ext cx="8572320" cy="2205937"/>
          </a:xfrm>
          <a:prstGeom prst="rect">
            <a:avLst/>
          </a:prstGeom>
          <a:noFill/>
          <a:ln>
            <a:noFill/>
          </a:ln>
        </p:spPr>
        <p:txBody>
          <a:bodyPr lIns="90000" tIns="45000" rIns="90000" bIns="45000"/>
          <a:lstStyle/>
          <a:p>
            <a:pPr>
              <a:lnSpc>
                <a:spcPct val="100000"/>
              </a:lnSpc>
              <a:buFont typeface="Wingdings" charset="2"/>
              <a:buChar char=""/>
            </a:pPr>
            <a:r>
              <a:rPr lang="en-IN" sz="3000" dirty="0">
                <a:solidFill>
                  <a:srgbClr val="000000"/>
                </a:solidFill>
                <a:latin typeface="Times New Roman"/>
                <a:ea typeface="굴림"/>
              </a:rPr>
              <a:t>First derivative of histogram is taken using equation</a:t>
            </a:r>
            <a:endParaRPr dirty="0"/>
          </a:p>
          <a:p>
            <a:pPr>
              <a:lnSpc>
                <a:spcPct val="100000"/>
              </a:lnSpc>
            </a:pPr>
            <a:endParaRPr lang="en-IN" dirty="0" smtClean="0"/>
          </a:p>
          <a:p>
            <a:pPr>
              <a:lnSpc>
                <a:spcPct val="100000"/>
              </a:lnSpc>
            </a:pPr>
            <a:endParaRPr dirty="0"/>
          </a:p>
          <a:p>
            <a:pPr>
              <a:lnSpc>
                <a:spcPct val="100000"/>
              </a:lnSpc>
            </a:pPr>
            <a:endParaRPr dirty="0"/>
          </a:p>
          <a:p>
            <a:pPr>
              <a:lnSpc>
                <a:spcPct val="100000"/>
              </a:lnSpc>
              <a:buFont typeface="Wingdings" charset="2"/>
              <a:buChar char=""/>
            </a:pPr>
            <a:r>
              <a:rPr lang="en-IN" sz="3000" dirty="0">
                <a:solidFill>
                  <a:srgbClr val="000000"/>
                </a:solidFill>
                <a:latin typeface="Times New Roman"/>
                <a:ea typeface="굴림"/>
              </a:rPr>
              <a:t>Based on information of edges segmentation is done</a:t>
            </a:r>
            <a:endParaRPr dirty="0"/>
          </a:p>
        </p:txBody>
      </p:sp>
      <p:pic>
        <p:nvPicPr>
          <p:cNvPr id="161" name="Picture 14"/>
          <p:cNvPicPr/>
          <p:nvPr/>
        </p:nvPicPr>
        <p:blipFill>
          <a:blip r:embed="rId2">
            <a:lum contrast="10000"/>
          </a:blip>
          <a:stretch>
            <a:fillRect/>
          </a:stretch>
        </p:blipFill>
        <p:spPr>
          <a:xfrm>
            <a:off x="2752560" y="2376636"/>
            <a:ext cx="3222720" cy="791640"/>
          </a:xfrm>
          <a:prstGeom prst="rect">
            <a:avLst/>
          </a:prstGeom>
          <a:ln>
            <a:noFill/>
          </a:ln>
        </p:spPr>
      </p:pic>
      <p:pic>
        <p:nvPicPr>
          <p:cNvPr id="162" name="Picture 15"/>
          <p:cNvPicPr/>
          <p:nvPr/>
        </p:nvPicPr>
        <p:blipFill>
          <a:blip r:embed="rId3"/>
          <a:srcRect t="22468"/>
          <a:stretch>
            <a:fillRect/>
          </a:stretch>
        </p:blipFill>
        <p:spPr>
          <a:xfrm>
            <a:off x="1896840" y="4506840"/>
            <a:ext cx="5406840" cy="1763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222120" y="291960"/>
            <a:ext cx="8715240" cy="6286320"/>
          </a:xfrm>
          <a:prstGeom prst="rect">
            <a:avLst/>
          </a:prstGeom>
          <a:noFill/>
          <a:ln w="25560">
            <a:solidFill>
              <a:srgbClr val="000000"/>
            </a:solidFill>
            <a:round/>
          </a:ln>
        </p:spPr>
      </p:sp>
      <p:sp>
        <p:nvSpPr>
          <p:cNvPr id="164" name="CustomShape 2"/>
          <p:cNvSpPr/>
          <p:nvPr/>
        </p:nvSpPr>
        <p:spPr>
          <a:xfrm>
            <a:off x="293760" y="1775160"/>
            <a:ext cx="8572320" cy="3897360"/>
          </a:xfrm>
          <a:prstGeom prst="rect">
            <a:avLst/>
          </a:prstGeom>
          <a:noFill/>
          <a:ln>
            <a:noFill/>
          </a:ln>
        </p:spPr>
        <p:txBody>
          <a:bodyPr lIns="90000" tIns="45000" rIns="90000" bIns="45000"/>
          <a:lstStyle/>
          <a:p>
            <a:pPr>
              <a:lnSpc>
                <a:spcPct val="100000"/>
              </a:lnSpc>
              <a:buFont typeface="Wingdings" charset="2"/>
              <a:buChar char=""/>
            </a:pPr>
            <a:r>
              <a:rPr lang="en-IN" sz="3000">
                <a:solidFill>
                  <a:srgbClr val="000000"/>
                </a:solidFill>
                <a:latin typeface="Times New Roman"/>
                <a:ea typeface="굴림"/>
              </a:rPr>
              <a:t>Density of white pixel of each segmented region</a:t>
            </a:r>
            <a:endParaRPr/>
          </a:p>
          <a:p>
            <a:pPr>
              <a:lnSpc>
                <a:spcPct val="100000"/>
              </a:lnSpc>
            </a:pPr>
            <a:endParaRPr/>
          </a:p>
          <a:p>
            <a:pPr>
              <a:lnSpc>
                <a:spcPct val="100000"/>
              </a:lnSpc>
              <a:buFont typeface="Wingdings" charset="2"/>
              <a:buChar char=""/>
            </a:pPr>
            <a:r>
              <a:rPr lang="en-IN" sz="3000">
                <a:solidFill>
                  <a:srgbClr val="000000"/>
                </a:solidFill>
                <a:latin typeface="Times New Roman"/>
                <a:ea typeface="굴림"/>
              </a:rPr>
              <a:t>Total number of elements in each segmented image</a:t>
            </a:r>
            <a:endParaRPr/>
          </a:p>
          <a:p>
            <a:pPr>
              <a:lnSpc>
                <a:spcPct val="100000"/>
              </a:lnSpc>
            </a:pPr>
            <a:endParaRPr/>
          </a:p>
          <a:p>
            <a:pPr>
              <a:lnSpc>
                <a:spcPct val="100000"/>
              </a:lnSpc>
            </a:pPr>
            <a:endParaRPr/>
          </a:p>
          <a:p>
            <a:pPr algn="ctr">
              <a:lnSpc>
                <a:spcPct val="100000"/>
              </a:lnSpc>
            </a:pPr>
            <a:r>
              <a:rPr lang="en-IN" sz="3000">
                <a:solidFill>
                  <a:srgbClr val="000000"/>
                </a:solidFill>
                <a:latin typeface="Times New Roman"/>
                <a:ea typeface="굴림"/>
              </a:rPr>
              <a:t>Threshold for Density to accept  a region</a:t>
            </a:r>
            <a:endParaRPr/>
          </a:p>
          <a:p>
            <a:pPr algn="ctr">
              <a:lnSpc>
                <a:spcPct val="100000"/>
              </a:lnSpc>
            </a:pPr>
            <a:r>
              <a:rPr lang="en-IN" sz="3000" b="1">
                <a:solidFill>
                  <a:srgbClr val="000000"/>
                </a:solidFill>
                <a:latin typeface="Times New Roman"/>
                <a:ea typeface="굴림"/>
              </a:rPr>
              <a:t>&lt; 13000</a:t>
            </a:r>
            <a:endParaRPr/>
          </a:p>
          <a:p>
            <a:pPr>
              <a:lnSpc>
                <a:spcPct val="100000"/>
              </a:lnSpc>
            </a:pPr>
            <a:endParaRPr/>
          </a:p>
          <a:p>
            <a:pPr algn="ctr">
              <a:lnSpc>
                <a:spcPct val="100000"/>
              </a:lnSpc>
            </a:pPr>
            <a:r>
              <a:rPr lang="en-IN" sz="3000">
                <a:solidFill>
                  <a:srgbClr val="000000"/>
                </a:solidFill>
                <a:latin typeface="Times New Roman"/>
                <a:ea typeface="굴림"/>
              </a:rPr>
              <a:t>Threshold for number of elements to accept a region </a:t>
            </a:r>
            <a:endParaRPr/>
          </a:p>
          <a:p>
            <a:pPr algn="ctr">
              <a:lnSpc>
                <a:spcPct val="100000"/>
              </a:lnSpc>
            </a:pPr>
            <a:r>
              <a:rPr lang="en-IN" sz="3000" b="1">
                <a:solidFill>
                  <a:srgbClr val="000000"/>
                </a:solidFill>
                <a:latin typeface="Times New Roman"/>
                <a:ea typeface="굴림"/>
              </a:rPr>
              <a:t>&gt; 5</a:t>
            </a:r>
            <a:endParaRPr/>
          </a:p>
        </p:txBody>
      </p:sp>
      <p:sp>
        <p:nvSpPr>
          <p:cNvPr id="165" name="TextShape 3"/>
          <p:cNvSpPr txBox="1"/>
          <p:nvPr/>
        </p:nvSpPr>
        <p:spPr>
          <a:xfrm>
            <a:off x="457200" y="274680"/>
            <a:ext cx="8229240" cy="1142640"/>
          </a:xfrm>
          <a:prstGeom prst="rect">
            <a:avLst/>
          </a:prstGeom>
        </p:spPr>
        <p:txBody>
          <a:bodyPr anchor="ctr"/>
          <a:lstStyle/>
          <a:p>
            <a:pPr>
              <a:lnSpc>
                <a:spcPct val="104000"/>
              </a:lnSpc>
            </a:pPr>
            <a:r>
              <a:rPr lang="ko-KR" sz="4400">
                <a:solidFill>
                  <a:srgbClr val="000000"/>
                </a:solidFill>
                <a:latin typeface="Times New Roman"/>
                <a:ea typeface="굴림"/>
              </a:rPr>
              <a:t>Detection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8640" y="275040"/>
            <a:ext cx="8242560" cy="1145160"/>
          </a:xfrm>
          <a:prstGeom prst="rect">
            <a:avLst/>
          </a:prstGeom>
        </p:spPr>
        <p:txBody>
          <a:bodyPr anchor="ctr"/>
          <a:lstStyle/>
          <a:p>
            <a:pPr>
              <a:lnSpc>
                <a:spcPct val="104000"/>
              </a:lnSpc>
            </a:pPr>
            <a:r>
              <a:rPr lang="ko-KR" sz="4400">
                <a:solidFill>
                  <a:srgbClr val="000000"/>
                </a:solidFill>
                <a:latin typeface="Times New Roman"/>
                <a:ea typeface="굴림"/>
              </a:rPr>
              <a:t>Detection</a:t>
            </a:r>
            <a:endParaRPr/>
          </a:p>
        </p:txBody>
      </p:sp>
      <p:pic>
        <p:nvPicPr>
          <p:cNvPr id="167" name="Content Placeholder 7"/>
          <p:cNvPicPr/>
          <p:nvPr/>
        </p:nvPicPr>
        <p:blipFill>
          <a:blip r:embed="rId2"/>
          <a:stretch>
            <a:fillRect/>
          </a:stretch>
        </p:blipFill>
        <p:spPr>
          <a:xfrm>
            <a:off x="365040" y="4626720"/>
            <a:ext cx="4835880" cy="1367640"/>
          </a:xfrm>
          <a:prstGeom prst="rect">
            <a:avLst/>
          </a:prstGeom>
          <a:ln>
            <a:noFill/>
          </a:ln>
        </p:spPr>
      </p:pic>
      <p:sp>
        <p:nvSpPr>
          <p:cNvPr id="168" name="CustomShape 2"/>
          <p:cNvSpPr/>
          <p:nvPr/>
        </p:nvSpPr>
        <p:spPr>
          <a:xfrm>
            <a:off x="222120" y="291960"/>
            <a:ext cx="8715240" cy="6286320"/>
          </a:xfrm>
          <a:prstGeom prst="rect">
            <a:avLst/>
          </a:prstGeom>
          <a:noFill/>
          <a:ln w="25560">
            <a:solidFill>
              <a:srgbClr val="000000"/>
            </a:solidFill>
            <a:round/>
          </a:ln>
        </p:spPr>
      </p:sp>
      <p:pic>
        <p:nvPicPr>
          <p:cNvPr id="169" name="Picture 3"/>
          <p:cNvPicPr/>
          <p:nvPr/>
        </p:nvPicPr>
        <p:blipFill>
          <a:blip r:embed="rId3" cstate="print"/>
          <a:stretch>
            <a:fillRect/>
          </a:stretch>
        </p:blipFill>
        <p:spPr>
          <a:xfrm>
            <a:off x="379080" y="1739880"/>
            <a:ext cx="3984480" cy="2123640"/>
          </a:xfrm>
          <a:prstGeom prst="rect">
            <a:avLst/>
          </a:prstGeom>
          <a:ln w="9360">
            <a:noFill/>
          </a:ln>
        </p:spPr>
      </p:pic>
      <p:pic>
        <p:nvPicPr>
          <p:cNvPr id="170" name="Picture 13"/>
          <p:cNvPicPr/>
          <p:nvPr/>
        </p:nvPicPr>
        <p:blipFill>
          <a:blip r:embed="rId4"/>
          <a:stretch>
            <a:fillRect/>
          </a:stretch>
        </p:blipFill>
        <p:spPr>
          <a:xfrm>
            <a:off x="4722840" y="1720800"/>
            <a:ext cx="3932640" cy="1367640"/>
          </a:xfrm>
          <a:prstGeom prst="rect">
            <a:avLst/>
          </a:prstGeom>
          <a:ln>
            <a:noFill/>
          </a:ln>
        </p:spPr>
      </p:pic>
      <p:sp>
        <p:nvSpPr>
          <p:cNvPr id="171" name="CustomShape 3"/>
          <p:cNvSpPr/>
          <p:nvPr/>
        </p:nvSpPr>
        <p:spPr>
          <a:xfrm>
            <a:off x="5079960" y="3141360"/>
            <a:ext cx="499680" cy="222120"/>
          </a:xfrm>
          <a:prstGeom prst="rect">
            <a:avLst/>
          </a:prstGeom>
          <a:noFill/>
          <a:ln w="57240">
            <a:solidFill>
              <a:srgbClr val="92D050"/>
            </a:solidFill>
            <a:round/>
          </a:ln>
        </p:spPr>
      </p:sp>
      <p:sp>
        <p:nvSpPr>
          <p:cNvPr id="172" name="CustomShape 4"/>
          <p:cNvSpPr/>
          <p:nvPr/>
        </p:nvSpPr>
        <p:spPr>
          <a:xfrm>
            <a:off x="7651800" y="3141360"/>
            <a:ext cx="499680" cy="222120"/>
          </a:xfrm>
          <a:prstGeom prst="rect">
            <a:avLst/>
          </a:prstGeom>
          <a:noFill/>
          <a:ln w="57240">
            <a:solidFill>
              <a:srgbClr val="92D050"/>
            </a:solidFill>
            <a:round/>
          </a:ln>
        </p:spPr>
      </p:sp>
      <p:sp>
        <p:nvSpPr>
          <p:cNvPr id="173" name="CustomShape 5"/>
          <p:cNvSpPr/>
          <p:nvPr/>
        </p:nvSpPr>
        <p:spPr>
          <a:xfrm>
            <a:off x="1008000" y="6126840"/>
            <a:ext cx="499680" cy="222120"/>
          </a:xfrm>
          <a:prstGeom prst="rect">
            <a:avLst/>
          </a:prstGeom>
          <a:noFill/>
          <a:ln w="57240">
            <a:solidFill>
              <a:srgbClr val="92D050"/>
            </a:solidFill>
            <a:round/>
          </a:ln>
        </p:spPr>
      </p:sp>
      <p:sp>
        <p:nvSpPr>
          <p:cNvPr id="174" name="CustomShape 6"/>
          <p:cNvSpPr/>
          <p:nvPr/>
        </p:nvSpPr>
        <p:spPr>
          <a:xfrm>
            <a:off x="4008600" y="6126840"/>
            <a:ext cx="499680" cy="222120"/>
          </a:xfrm>
          <a:prstGeom prst="rect">
            <a:avLst/>
          </a:prstGeom>
          <a:noFill/>
          <a:ln w="57240">
            <a:solidFill>
              <a:srgbClr val="92D050"/>
            </a:solidFill>
            <a:round/>
          </a:ln>
        </p:spPr>
      </p:sp>
      <p:sp>
        <p:nvSpPr>
          <p:cNvPr id="175" name="CustomShape 7"/>
          <p:cNvSpPr/>
          <p:nvPr/>
        </p:nvSpPr>
        <p:spPr>
          <a:xfrm>
            <a:off x="6499080" y="3102480"/>
            <a:ext cx="339480" cy="516960"/>
          </a:xfrm>
          <a:prstGeom prst="rect">
            <a:avLst/>
          </a:prstGeom>
          <a:noFill/>
          <a:ln>
            <a:noFill/>
          </a:ln>
        </p:spPr>
        <p:txBody>
          <a:bodyPr wrap="none" lIns="90000" tIns="45000" rIns="90000" bIns="45000"/>
          <a:lstStyle/>
          <a:p>
            <a:pPr>
              <a:lnSpc>
                <a:spcPct val="100000"/>
              </a:lnSpc>
            </a:pPr>
            <a:r>
              <a:rPr lang="en-IN" sz="2800" b="1">
                <a:solidFill>
                  <a:srgbClr val="FF0000"/>
                </a:solidFill>
                <a:latin typeface="Arial Black"/>
                <a:ea typeface="굴림"/>
              </a:rPr>
              <a:t>X</a:t>
            </a:r>
            <a:endParaRPr/>
          </a:p>
        </p:txBody>
      </p:sp>
      <p:sp>
        <p:nvSpPr>
          <p:cNvPr id="176" name="CustomShape 8"/>
          <p:cNvSpPr/>
          <p:nvPr/>
        </p:nvSpPr>
        <p:spPr>
          <a:xfrm>
            <a:off x="2498760" y="5983920"/>
            <a:ext cx="339480" cy="516960"/>
          </a:xfrm>
          <a:prstGeom prst="rect">
            <a:avLst/>
          </a:prstGeom>
          <a:noFill/>
          <a:ln>
            <a:noFill/>
          </a:ln>
        </p:spPr>
        <p:txBody>
          <a:bodyPr wrap="none" lIns="90000" tIns="45000" rIns="90000" bIns="45000"/>
          <a:lstStyle/>
          <a:p>
            <a:pPr>
              <a:lnSpc>
                <a:spcPct val="100000"/>
              </a:lnSpc>
            </a:pPr>
            <a:r>
              <a:rPr lang="en-IN" sz="2800" b="1">
                <a:solidFill>
                  <a:srgbClr val="FF0000"/>
                </a:solidFill>
                <a:latin typeface="Arial Black"/>
                <a:ea typeface="굴림"/>
              </a:rPr>
              <a:t>X</a:t>
            </a:r>
            <a:endParaRPr/>
          </a:p>
        </p:txBody>
      </p:sp>
      <p:sp>
        <p:nvSpPr>
          <p:cNvPr id="177" name="CustomShape 9"/>
          <p:cNvSpPr/>
          <p:nvPr/>
        </p:nvSpPr>
        <p:spPr>
          <a:xfrm>
            <a:off x="6754680" y="3746160"/>
            <a:ext cx="381240" cy="751680"/>
          </a:xfrm>
          <a:prstGeom prst="downArrow">
            <a:avLst>
              <a:gd name="adj1" fmla="val 50000"/>
              <a:gd name="adj2" fmla="val 50000"/>
            </a:avLst>
          </a:prstGeom>
          <a:noFill/>
          <a:ln w="25560">
            <a:solidFill>
              <a:srgbClr val="3A5F8B"/>
            </a:solidFill>
            <a:round/>
          </a:ln>
        </p:spPr>
      </p:sp>
      <p:sp>
        <p:nvSpPr>
          <p:cNvPr id="178" name="CustomShape 10"/>
          <p:cNvSpPr/>
          <p:nvPr/>
        </p:nvSpPr>
        <p:spPr>
          <a:xfrm rot="16200000">
            <a:off x="5479200" y="4869000"/>
            <a:ext cx="381240" cy="751680"/>
          </a:xfrm>
          <a:prstGeom prst="downArrow">
            <a:avLst>
              <a:gd name="adj1" fmla="val 50000"/>
              <a:gd name="adj2" fmla="val 50000"/>
            </a:avLst>
          </a:prstGeom>
          <a:noFill/>
          <a:ln w="25560">
            <a:solidFill>
              <a:srgbClr val="3A5F8B"/>
            </a:solidFill>
            <a:round/>
          </a:ln>
        </p:spPr>
      </p:sp>
      <p:sp>
        <p:nvSpPr>
          <p:cNvPr id="179" name="CustomShape 11"/>
          <p:cNvSpPr/>
          <p:nvPr/>
        </p:nvSpPr>
        <p:spPr>
          <a:xfrm>
            <a:off x="6222960" y="4792680"/>
            <a:ext cx="642600" cy="713880"/>
          </a:xfrm>
          <a:prstGeom prst="rect">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맑은 고딕"/>
                <a:ea typeface="굴림"/>
              </a:rPr>
              <a:t>1</a:t>
            </a:r>
            <a:endParaRPr/>
          </a:p>
        </p:txBody>
      </p:sp>
      <p:sp>
        <p:nvSpPr>
          <p:cNvPr id="180" name="CustomShape 12"/>
          <p:cNvSpPr/>
          <p:nvPr/>
        </p:nvSpPr>
        <p:spPr>
          <a:xfrm>
            <a:off x="7008840" y="4792680"/>
            <a:ext cx="642600" cy="713880"/>
          </a:xfrm>
          <a:prstGeom prst="rect">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맑은 고딕"/>
                <a:ea typeface="굴림"/>
              </a:rPr>
              <a:t>0</a:t>
            </a:r>
            <a:endParaRPr/>
          </a:p>
        </p:txBody>
      </p:sp>
      <p:sp>
        <p:nvSpPr>
          <p:cNvPr id="181" name="CustomShape 13"/>
          <p:cNvSpPr/>
          <p:nvPr/>
        </p:nvSpPr>
        <p:spPr>
          <a:xfrm>
            <a:off x="7794720" y="4792680"/>
            <a:ext cx="642600" cy="713880"/>
          </a:xfrm>
          <a:prstGeom prst="rect">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맑은 고딕"/>
                <a:ea typeface="굴림"/>
              </a:rPr>
              <a:t>1</a:t>
            </a:r>
            <a:endParaRPr/>
          </a:p>
        </p:txBody>
      </p:sp>
      <p:sp>
        <p:nvSpPr>
          <p:cNvPr id="18" name="Freeform 17"/>
          <p:cNvSpPr/>
          <p:nvPr/>
        </p:nvSpPr>
        <p:spPr>
          <a:xfrm>
            <a:off x="1207698" y="6139132"/>
            <a:ext cx="258793" cy="166778"/>
          </a:xfrm>
          <a:custGeom>
            <a:avLst/>
            <a:gdLst>
              <a:gd name="connsiteX0" fmla="*/ 0 w 258793"/>
              <a:gd name="connsiteY0" fmla="*/ 71887 h 166778"/>
              <a:gd name="connsiteX1" fmla="*/ 120770 w 258793"/>
              <a:gd name="connsiteY1" fmla="*/ 158151 h 166778"/>
              <a:gd name="connsiteX2" fmla="*/ 207034 w 258793"/>
              <a:gd name="connsiteY2" fmla="*/ 20128 h 166778"/>
              <a:gd name="connsiteX3" fmla="*/ 258793 w 258793"/>
              <a:gd name="connsiteY3" fmla="*/ 37381 h 166778"/>
            </a:gdLst>
            <a:ahLst/>
            <a:cxnLst>
              <a:cxn ang="0">
                <a:pos x="connsiteX0" y="connsiteY0"/>
              </a:cxn>
              <a:cxn ang="0">
                <a:pos x="connsiteX1" y="connsiteY1"/>
              </a:cxn>
              <a:cxn ang="0">
                <a:pos x="connsiteX2" y="connsiteY2"/>
              </a:cxn>
              <a:cxn ang="0">
                <a:pos x="connsiteX3" y="connsiteY3"/>
              </a:cxn>
            </a:cxnLst>
            <a:rect l="l" t="t" r="r" b="b"/>
            <a:pathLst>
              <a:path w="258793" h="166778">
                <a:moveTo>
                  <a:pt x="0" y="71887"/>
                </a:moveTo>
                <a:cubicBezTo>
                  <a:pt x="43132" y="119332"/>
                  <a:pt x="86264" y="166778"/>
                  <a:pt x="120770" y="158151"/>
                </a:cubicBezTo>
                <a:cubicBezTo>
                  <a:pt x="155276" y="149524"/>
                  <a:pt x="184030" y="40256"/>
                  <a:pt x="207034" y="20128"/>
                </a:cubicBezTo>
                <a:cubicBezTo>
                  <a:pt x="230038" y="0"/>
                  <a:pt x="244415" y="18690"/>
                  <a:pt x="258793" y="3738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Freeform 18"/>
          <p:cNvSpPr/>
          <p:nvPr/>
        </p:nvSpPr>
        <p:spPr>
          <a:xfrm>
            <a:off x="4103298" y="6119004"/>
            <a:ext cx="258793" cy="166778"/>
          </a:xfrm>
          <a:custGeom>
            <a:avLst/>
            <a:gdLst>
              <a:gd name="connsiteX0" fmla="*/ 0 w 258793"/>
              <a:gd name="connsiteY0" fmla="*/ 71887 h 166778"/>
              <a:gd name="connsiteX1" fmla="*/ 120770 w 258793"/>
              <a:gd name="connsiteY1" fmla="*/ 158151 h 166778"/>
              <a:gd name="connsiteX2" fmla="*/ 207034 w 258793"/>
              <a:gd name="connsiteY2" fmla="*/ 20128 h 166778"/>
              <a:gd name="connsiteX3" fmla="*/ 258793 w 258793"/>
              <a:gd name="connsiteY3" fmla="*/ 37381 h 166778"/>
            </a:gdLst>
            <a:ahLst/>
            <a:cxnLst>
              <a:cxn ang="0">
                <a:pos x="connsiteX0" y="connsiteY0"/>
              </a:cxn>
              <a:cxn ang="0">
                <a:pos x="connsiteX1" y="connsiteY1"/>
              </a:cxn>
              <a:cxn ang="0">
                <a:pos x="connsiteX2" y="connsiteY2"/>
              </a:cxn>
              <a:cxn ang="0">
                <a:pos x="connsiteX3" y="connsiteY3"/>
              </a:cxn>
            </a:cxnLst>
            <a:rect l="l" t="t" r="r" b="b"/>
            <a:pathLst>
              <a:path w="258793" h="166778">
                <a:moveTo>
                  <a:pt x="0" y="71887"/>
                </a:moveTo>
                <a:cubicBezTo>
                  <a:pt x="43132" y="119332"/>
                  <a:pt x="86264" y="166778"/>
                  <a:pt x="120770" y="158151"/>
                </a:cubicBezTo>
                <a:cubicBezTo>
                  <a:pt x="155276" y="149524"/>
                  <a:pt x="184030" y="40256"/>
                  <a:pt x="207034" y="20128"/>
                </a:cubicBezTo>
                <a:cubicBezTo>
                  <a:pt x="230038" y="0"/>
                  <a:pt x="244415" y="18690"/>
                  <a:pt x="258793" y="3738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Freeform 19"/>
          <p:cNvSpPr/>
          <p:nvPr/>
        </p:nvSpPr>
        <p:spPr>
          <a:xfrm>
            <a:off x="5162160" y="3216813"/>
            <a:ext cx="258793" cy="166778"/>
          </a:xfrm>
          <a:custGeom>
            <a:avLst/>
            <a:gdLst>
              <a:gd name="connsiteX0" fmla="*/ 0 w 258793"/>
              <a:gd name="connsiteY0" fmla="*/ 71887 h 166778"/>
              <a:gd name="connsiteX1" fmla="*/ 120770 w 258793"/>
              <a:gd name="connsiteY1" fmla="*/ 158151 h 166778"/>
              <a:gd name="connsiteX2" fmla="*/ 207034 w 258793"/>
              <a:gd name="connsiteY2" fmla="*/ 20128 h 166778"/>
              <a:gd name="connsiteX3" fmla="*/ 258793 w 258793"/>
              <a:gd name="connsiteY3" fmla="*/ 37381 h 166778"/>
            </a:gdLst>
            <a:ahLst/>
            <a:cxnLst>
              <a:cxn ang="0">
                <a:pos x="connsiteX0" y="connsiteY0"/>
              </a:cxn>
              <a:cxn ang="0">
                <a:pos x="connsiteX1" y="connsiteY1"/>
              </a:cxn>
              <a:cxn ang="0">
                <a:pos x="connsiteX2" y="connsiteY2"/>
              </a:cxn>
              <a:cxn ang="0">
                <a:pos x="connsiteX3" y="connsiteY3"/>
              </a:cxn>
            </a:cxnLst>
            <a:rect l="l" t="t" r="r" b="b"/>
            <a:pathLst>
              <a:path w="258793" h="166778">
                <a:moveTo>
                  <a:pt x="0" y="71887"/>
                </a:moveTo>
                <a:cubicBezTo>
                  <a:pt x="43132" y="119332"/>
                  <a:pt x="86264" y="166778"/>
                  <a:pt x="120770" y="158151"/>
                </a:cubicBezTo>
                <a:cubicBezTo>
                  <a:pt x="155276" y="149524"/>
                  <a:pt x="184030" y="40256"/>
                  <a:pt x="207034" y="20128"/>
                </a:cubicBezTo>
                <a:cubicBezTo>
                  <a:pt x="230038" y="0"/>
                  <a:pt x="244415" y="18690"/>
                  <a:pt x="258793" y="3738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7798967" y="3268572"/>
            <a:ext cx="258793" cy="166778"/>
          </a:xfrm>
          <a:custGeom>
            <a:avLst/>
            <a:gdLst>
              <a:gd name="connsiteX0" fmla="*/ 0 w 258793"/>
              <a:gd name="connsiteY0" fmla="*/ 71887 h 166778"/>
              <a:gd name="connsiteX1" fmla="*/ 120770 w 258793"/>
              <a:gd name="connsiteY1" fmla="*/ 158151 h 166778"/>
              <a:gd name="connsiteX2" fmla="*/ 207034 w 258793"/>
              <a:gd name="connsiteY2" fmla="*/ 20128 h 166778"/>
              <a:gd name="connsiteX3" fmla="*/ 258793 w 258793"/>
              <a:gd name="connsiteY3" fmla="*/ 37381 h 166778"/>
            </a:gdLst>
            <a:ahLst/>
            <a:cxnLst>
              <a:cxn ang="0">
                <a:pos x="connsiteX0" y="connsiteY0"/>
              </a:cxn>
              <a:cxn ang="0">
                <a:pos x="connsiteX1" y="connsiteY1"/>
              </a:cxn>
              <a:cxn ang="0">
                <a:pos x="connsiteX2" y="connsiteY2"/>
              </a:cxn>
              <a:cxn ang="0">
                <a:pos x="connsiteX3" y="connsiteY3"/>
              </a:cxn>
            </a:cxnLst>
            <a:rect l="l" t="t" r="r" b="b"/>
            <a:pathLst>
              <a:path w="258793" h="166778">
                <a:moveTo>
                  <a:pt x="0" y="71887"/>
                </a:moveTo>
                <a:cubicBezTo>
                  <a:pt x="43132" y="119332"/>
                  <a:pt x="86264" y="166778"/>
                  <a:pt x="120770" y="158151"/>
                </a:cubicBezTo>
                <a:cubicBezTo>
                  <a:pt x="155276" y="149524"/>
                  <a:pt x="184030" y="40256"/>
                  <a:pt x="207034" y="20128"/>
                </a:cubicBezTo>
                <a:cubicBezTo>
                  <a:pt x="230038" y="0"/>
                  <a:pt x="244415" y="18690"/>
                  <a:pt x="258793" y="3738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36680" y="363600"/>
            <a:ext cx="8242560" cy="1145160"/>
          </a:xfrm>
          <a:prstGeom prst="rect">
            <a:avLst/>
          </a:prstGeom>
          <a:noFill/>
          <a:ln>
            <a:noFill/>
          </a:ln>
        </p:spPr>
        <p:txBody>
          <a:bodyPr anchor="ctr"/>
          <a:lstStyle/>
          <a:p>
            <a:pPr algn="ctr">
              <a:lnSpc>
                <a:spcPct val="104000"/>
              </a:lnSpc>
            </a:pPr>
            <a:r>
              <a:rPr lang="en-IN" sz="4400">
                <a:solidFill>
                  <a:srgbClr val="000000"/>
                </a:solidFill>
                <a:latin typeface="Times New Roman"/>
                <a:ea typeface="굴림"/>
              </a:rPr>
              <a:t>Detection</a:t>
            </a:r>
            <a:endParaRPr/>
          </a:p>
        </p:txBody>
      </p:sp>
      <p:sp>
        <p:nvSpPr>
          <p:cNvPr id="183" name="CustomShape 2"/>
          <p:cNvSpPr/>
          <p:nvPr/>
        </p:nvSpPr>
        <p:spPr>
          <a:xfrm>
            <a:off x="222120" y="291960"/>
            <a:ext cx="8715240" cy="6286320"/>
          </a:xfrm>
          <a:prstGeom prst="rect">
            <a:avLst/>
          </a:prstGeom>
          <a:noFill/>
          <a:ln w="25560">
            <a:solidFill>
              <a:srgbClr val="000000"/>
            </a:solidFill>
            <a:round/>
          </a:ln>
        </p:spPr>
      </p:sp>
      <p:pic>
        <p:nvPicPr>
          <p:cNvPr id="184" name="Picture 5"/>
          <p:cNvPicPr/>
          <p:nvPr/>
        </p:nvPicPr>
        <p:blipFill>
          <a:blip r:embed="rId2"/>
          <a:stretch>
            <a:fillRect/>
          </a:stretch>
        </p:blipFill>
        <p:spPr>
          <a:xfrm>
            <a:off x="448920" y="1654560"/>
            <a:ext cx="6363360" cy="4499640"/>
          </a:xfrm>
          <a:prstGeom prst="rect">
            <a:avLst/>
          </a:prstGeom>
          <a:ln>
            <a:noFill/>
          </a:ln>
        </p:spPr>
      </p:pic>
      <p:sp>
        <p:nvSpPr>
          <p:cNvPr id="185" name="CustomShape 3"/>
          <p:cNvSpPr/>
          <p:nvPr/>
        </p:nvSpPr>
        <p:spPr>
          <a:xfrm flipH="1">
            <a:off x="7079400" y="3292560"/>
            <a:ext cx="571320" cy="285480"/>
          </a:xfrm>
          <a:prstGeom prst="rightArrow">
            <a:avLst>
              <a:gd name="adj1" fmla="val 50000"/>
              <a:gd name="adj2" fmla="val 50000"/>
            </a:avLst>
          </a:prstGeom>
          <a:solidFill>
            <a:srgbClr val="00B050"/>
          </a:solidFill>
          <a:ln w="25560">
            <a:solidFill>
              <a:srgbClr val="00B05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274680"/>
            <a:ext cx="8229240" cy="874440"/>
          </a:xfrm>
          <a:prstGeom prst="rect">
            <a:avLst/>
          </a:prstGeom>
        </p:spPr>
        <p:txBody>
          <a:bodyPr anchor="ctr"/>
          <a:lstStyle/>
          <a:p>
            <a:pPr algn="ctr">
              <a:lnSpc>
                <a:spcPct val="100000"/>
              </a:lnSpc>
            </a:pPr>
            <a:r>
              <a:rPr lang="ko-KR" sz="4400">
                <a:solidFill>
                  <a:srgbClr val="000000"/>
                </a:solidFill>
                <a:latin typeface="Times New Roman"/>
                <a:ea typeface="굴림"/>
              </a:rPr>
              <a:t>SYSTEM DESIGN</a:t>
            </a:r>
            <a:endParaRPr/>
          </a:p>
        </p:txBody>
      </p:sp>
      <p:sp>
        <p:nvSpPr>
          <p:cNvPr id="187" name="CustomShape 2"/>
          <p:cNvSpPr/>
          <p:nvPr/>
        </p:nvSpPr>
        <p:spPr>
          <a:xfrm>
            <a:off x="222120" y="291960"/>
            <a:ext cx="8715240" cy="6286320"/>
          </a:xfrm>
          <a:prstGeom prst="rect">
            <a:avLst/>
          </a:prstGeom>
          <a:noFill/>
          <a:ln w="25560">
            <a:solidFill>
              <a:srgbClr val="000000"/>
            </a:solidFill>
            <a:round/>
          </a:ln>
        </p:spPr>
      </p:sp>
      <p:pic>
        <p:nvPicPr>
          <p:cNvPr id="188" name="Picture 24"/>
          <p:cNvPicPr/>
          <p:nvPr/>
        </p:nvPicPr>
        <p:blipFill rotWithShape="1">
          <a:blip r:embed="rId2"/>
          <a:srcRect l="-740" t="4903" r="46932" b="71861"/>
          <a:stretch/>
        </p:blipFill>
        <p:spPr>
          <a:xfrm>
            <a:off x="319314" y="3220920"/>
            <a:ext cx="1640115" cy="1213920"/>
          </a:xfrm>
          <a:prstGeom prst="rect">
            <a:avLst/>
          </a:prstGeom>
          <a:ln>
            <a:noFill/>
          </a:ln>
        </p:spPr>
      </p:pic>
      <p:sp>
        <p:nvSpPr>
          <p:cNvPr id="189" name="CustomShape 3"/>
          <p:cNvSpPr/>
          <p:nvPr/>
        </p:nvSpPr>
        <p:spPr>
          <a:xfrm>
            <a:off x="1508040" y="1220760"/>
            <a:ext cx="7222680" cy="5143320"/>
          </a:xfrm>
          <a:prstGeom prst="rect">
            <a:avLst/>
          </a:prstGeom>
          <a:noFill/>
          <a:ln w="25560">
            <a:solidFill>
              <a:srgbClr val="000000"/>
            </a:solidFill>
            <a:round/>
          </a:ln>
        </p:spPr>
      </p:sp>
      <p:sp>
        <p:nvSpPr>
          <p:cNvPr id="190" name="CustomShape 4"/>
          <p:cNvSpPr/>
          <p:nvPr/>
        </p:nvSpPr>
        <p:spPr>
          <a:xfrm>
            <a:off x="1793880" y="136368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Image</a:t>
            </a:r>
            <a:r>
              <a:rPr lang="en-IN">
                <a:solidFill>
                  <a:srgbClr val="000000"/>
                </a:solidFill>
                <a:latin typeface="맑은 고딕"/>
                <a:ea typeface="굴림"/>
              </a:rPr>
              <a:t> </a:t>
            </a:r>
            <a:r>
              <a:rPr lang="en-IN">
                <a:solidFill>
                  <a:srgbClr val="000000"/>
                </a:solidFill>
                <a:latin typeface="Times New Roman"/>
                <a:ea typeface="굴림"/>
              </a:rPr>
              <a:t>Acqusition</a:t>
            </a:r>
            <a:endParaRPr/>
          </a:p>
        </p:txBody>
      </p:sp>
      <p:sp>
        <p:nvSpPr>
          <p:cNvPr id="191" name="CustomShape 5"/>
          <p:cNvSpPr/>
          <p:nvPr/>
        </p:nvSpPr>
        <p:spPr>
          <a:xfrm>
            <a:off x="6365880" y="136368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HSV Convertion </a:t>
            </a:r>
            <a:endParaRPr/>
          </a:p>
        </p:txBody>
      </p:sp>
      <p:sp>
        <p:nvSpPr>
          <p:cNvPr id="192" name="CustomShape 6"/>
          <p:cNvSpPr/>
          <p:nvPr/>
        </p:nvSpPr>
        <p:spPr>
          <a:xfrm>
            <a:off x="6386040" y="250668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Binary Conversion</a:t>
            </a:r>
            <a:endParaRPr/>
          </a:p>
        </p:txBody>
      </p:sp>
      <p:sp>
        <p:nvSpPr>
          <p:cNvPr id="193" name="CustomShape 7"/>
          <p:cNvSpPr/>
          <p:nvPr/>
        </p:nvSpPr>
        <p:spPr>
          <a:xfrm>
            <a:off x="1793880" y="428760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Derivative</a:t>
            </a:r>
            <a:r>
              <a:rPr lang="en-IN">
                <a:solidFill>
                  <a:srgbClr val="FFFFFF"/>
                </a:solidFill>
                <a:latin typeface="맑은 고딕"/>
                <a:ea typeface="굴림"/>
              </a:rPr>
              <a:t> </a:t>
            </a:r>
            <a:r>
              <a:rPr lang="en-IN">
                <a:solidFill>
                  <a:srgbClr val="000000"/>
                </a:solidFill>
                <a:latin typeface="Times New Roman"/>
                <a:ea typeface="굴림"/>
              </a:rPr>
              <a:t>Histogram</a:t>
            </a:r>
            <a:endParaRPr/>
          </a:p>
        </p:txBody>
      </p:sp>
      <p:sp>
        <p:nvSpPr>
          <p:cNvPr id="194" name="CustomShape 8"/>
          <p:cNvSpPr/>
          <p:nvPr/>
        </p:nvSpPr>
        <p:spPr>
          <a:xfrm>
            <a:off x="6386040" y="428760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Histogram Smoothing</a:t>
            </a:r>
            <a:endParaRPr/>
          </a:p>
        </p:txBody>
      </p:sp>
      <p:sp>
        <p:nvSpPr>
          <p:cNvPr id="195" name="CustomShape 9"/>
          <p:cNvSpPr/>
          <p:nvPr/>
        </p:nvSpPr>
        <p:spPr>
          <a:xfrm>
            <a:off x="1793880" y="250668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Morphological Operation</a:t>
            </a:r>
            <a:endParaRPr/>
          </a:p>
        </p:txBody>
      </p:sp>
      <p:sp>
        <p:nvSpPr>
          <p:cNvPr id="196" name="CustomShape 10"/>
          <p:cNvSpPr/>
          <p:nvPr/>
        </p:nvSpPr>
        <p:spPr>
          <a:xfrm>
            <a:off x="4008600" y="343548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Vertical Histogram </a:t>
            </a:r>
            <a:endParaRPr/>
          </a:p>
        </p:txBody>
      </p:sp>
      <p:sp>
        <p:nvSpPr>
          <p:cNvPr id="197" name="CustomShape 11"/>
          <p:cNvSpPr/>
          <p:nvPr/>
        </p:nvSpPr>
        <p:spPr>
          <a:xfrm>
            <a:off x="6386040" y="557856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Image Segmentation</a:t>
            </a:r>
            <a:endParaRPr/>
          </a:p>
        </p:txBody>
      </p:sp>
      <p:sp>
        <p:nvSpPr>
          <p:cNvPr id="198" name="CustomShape 12"/>
          <p:cNvSpPr/>
          <p:nvPr/>
        </p:nvSpPr>
        <p:spPr>
          <a:xfrm>
            <a:off x="1793880" y="5573520"/>
            <a:ext cx="2267640" cy="647640"/>
          </a:xfrm>
          <a:prstGeom prst="ellipse">
            <a:avLst/>
          </a:prstGeom>
          <a:noFill/>
          <a:ln w="25560">
            <a:solidFill>
              <a:srgbClr val="000000"/>
            </a:solidFill>
            <a:round/>
          </a:ln>
        </p:spPr>
        <p:txBody>
          <a:bodyPr lIns="90000" tIns="45000" rIns="90000" bIns="45000" anchor="ctr"/>
          <a:lstStyle/>
          <a:p>
            <a:pPr algn="ctr">
              <a:lnSpc>
                <a:spcPct val="100000"/>
              </a:lnSpc>
            </a:pPr>
            <a:r>
              <a:rPr lang="en-IN">
                <a:solidFill>
                  <a:srgbClr val="000000"/>
                </a:solidFill>
                <a:latin typeface="Times New Roman"/>
                <a:ea typeface="굴림"/>
              </a:rPr>
              <a:t>Density</a:t>
            </a:r>
            <a:r>
              <a:rPr lang="en-IN">
                <a:solidFill>
                  <a:srgbClr val="FFFFFF"/>
                </a:solidFill>
                <a:latin typeface="맑은 고딕"/>
                <a:ea typeface="굴림"/>
              </a:rPr>
              <a:t> </a:t>
            </a:r>
            <a:r>
              <a:rPr lang="en-IN" sz="2000">
                <a:solidFill>
                  <a:srgbClr val="000000"/>
                </a:solidFill>
                <a:latin typeface="Times New Roman"/>
                <a:ea typeface="굴림"/>
              </a:rPr>
              <a:t>based</a:t>
            </a:r>
            <a:r>
              <a:rPr lang="en-IN">
                <a:solidFill>
                  <a:srgbClr val="FFFFFF"/>
                </a:solidFill>
                <a:latin typeface="맑은 고딕"/>
                <a:ea typeface="굴림"/>
              </a:rPr>
              <a:t> </a:t>
            </a:r>
            <a:r>
              <a:rPr lang="en-IN" sz="2000">
                <a:solidFill>
                  <a:srgbClr val="000000"/>
                </a:solidFill>
                <a:latin typeface="Times New Roman"/>
                <a:ea typeface="굴림"/>
              </a:rPr>
              <a:t>Detection</a:t>
            </a:r>
            <a:endParaRPr/>
          </a:p>
        </p:txBody>
      </p:sp>
      <p:sp>
        <p:nvSpPr>
          <p:cNvPr id="199" name="CustomShape 13"/>
          <p:cNvSpPr/>
          <p:nvPr/>
        </p:nvSpPr>
        <p:spPr>
          <a:xfrm rot="5400000" flipH="1" flipV="1">
            <a:off x="491400" y="1918080"/>
            <a:ext cx="1532880" cy="1071360"/>
          </a:xfrm>
          <a:prstGeom prst="straightConnector1">
            <a:avLst/>
          </a:prstGeom>
          <a:noFill/>
          <a:ln w="9360">
            <a:solidFill>
              <a:srgbClr val="000000"/>
            </a:solidFill>
            <a:round/>
            <a:tailEnd type="arrow" w="med" len="med"/>
          </a:ln>
        </p:spPr>
      </p:sp>
      <p:sp>
        <p:nvSpPr>
          <p:cNvPr id="200" name="CustomShape 14"/>
          <p:cNvSpPr/>
          <p:nvPr/>
        </p:nvSpPr>
        <p:spPr>
          <a:xfrm>
            <a:off x="4061880" y="1687680"/>
            <a:ext cx="2303640" cy="1080"/>
          </a:xfrm>
          <a:prstGeom prst="straightConnector1">
            <a:avLst/>
          </a:prstGeom>
          <a:noFill/>
          <a:ln w="9360">
            <a:solidFill>
              <a:srgbClr val="000000"/>
            </a:solidFill>
            <a:custDash>
              <a:ds d="140000" sp="105000"/>
            </a:custDash>
            <a:round/>
            <a:tailEnd type="arrow" w="med" len="med"/>
          </a:ln>
        </p:spPr>
      </p:sp>
      <p:sp>
        <p:nvSpPr>
          <p:cNvPr id="201" name="CustomShape 15"/>
          <p:cNvSpPr/>
          <p:nvPr/>
        </p:nvSpPr>
        <p:spPr>
          <a:xfrm rot="5400000" flipV="1">
            <a:off x="3174521" y="2967488"/>
            <a:ext cx="586599" cy="1035172"/>
          </a:xfrm>
          <a:prstGeom prst="bentConnector2">
            <a:avLst/>
          </a:prstGeom>
          <a:noFill/>
          <a:ln w="9360">
            <a:solidFill>
              <a:srgbClr val="000000"/>
            </a:solidFill>
            <a:custDash>
              <a:ds d="140000" sp="105000"/>
            </a:custDash>
            <a:round/>
            <a:tailEnd type="arrow" w="med" len="med"/>
          </a:ln>
        </p:spPr>
      </p:sp>
      <p:sp>
        <p:nvSpPr>
          <p:cNvPr id="202" name="CustomShape 16"/>
          <p:cNvSpPr/>
          <p:nvPr/>
        </p:nvSpPr>
        <p:spPr>
          <a:xfrm>
            <a:off x="6276600" y="3759480"/>
            <a:ext cx="1243080" cy="527760"/>
          </a:xfrm>
          <a:prstGeom prst="bentConnector2">
            <a:avLst/>
          </a:prstGeom>
          <a:noFill/>
          <a:ln w="9360">
            <a:solidFill>
              <a:srgbClr val="000000"/>
            </a:solidFill>
            <a:custDash>
              <a:ds d="140000" sp="105000"/>
            </a:custDash>
            <a:round/>
            <a:tailEnd type="arrow" w="med" len="med"/>
          </a:ln>
        </p:spPr>
      </p:sp>
      <p:sp>
        <p:nvSpPr>
          <p:cNvPr id="203" name="CustomShape 17"/>
          <p:cNvSpPr/>
          <p:nvPr/>
        </p:nvSpPr>
        <p:spPr>
          <a:xfrm rot="10800000">
            <a:off x="4062240" y="4611600"/>
            <a:ext cx="2323800" cy="1080"/>
          </a:xfrm>
          <a:prstGeom prst="straightConnector1">
            <a:avLst/>
          </a:prstGeom>
          <a:noFill/>
          <a:ln w="9360">
            <a:solidFill>
              <a:srgbClr val="000000"/>
            </a:solidFill>
            <a:custDash>
              <a:ds d="140000" sp="105000"/>
            </a:custDash>
            <a:round/>
            <a:tailEnd type="arrow" w="med" len="med"/>
          </a:ln>
        </p:spPr>
      </p:sp>
      <p:sp>
        <p:nvSpPr>
          <p:cNvPr id="204" name="CustomShape 18"/>
          <p:cNvSpPr/>
          <p:nvPr/>
        </p:nvSpPr>
        <p:spPr>
          <a:xfrm rot="5400000" flipV="1">
            <a:off x="7329438" y="2263141"/>
            <a:ext cx="465824" cy="45719"/>
          </a:xfrm>
          <a:prstGeom prst="straightConnector1">
            <a:avLst/>
          </a:prstGeom>
          <a:noFill/>
          <a:ln w="9360">
            <a:solidFill>
              <a:srgbClr val="000000"/>
            </a:solidFill>
            <a:custDash>
              <a:ds d="140000" sp="105000"/>
            </a:custDash>
            <a:round/>
            <a:tailEnd type="arrow" w="med" len="med"/>
          </a:ln>
        </p:spPr>
      </p:sp>
      <p:sp>
        <p:nvSpPr>
          <p:cNvPr id="205" name="CustomShape 19"/>
          <p:cNvSpPr/>
          <p:nvPr/>
        </p:nvSpPr>
        <p:spPr>
          <a:xfrm rot="5400000" flipV="1">
            <a:off x="5223240" y="1106640"/>
            <a:ext cx="360" cy="2988000"/>
          </a:xfrm>
          <a:prstGeom prst="straightConnector1">
            <a:avLst/>
          </a:prstGeom>
          <a:noFill/>
          <a:ln w="9360">
            <a:solidFill>
              <a:srgbClr val="000000"/>
            </a:solidFill>
            <a:custDash>
              <a:ds d="140000" sp="105000"/>
            </a:custDash>
            <a:round/>
            <a:tailEnd type="arrow" w="med" len="med"/>
          </a:ln>
        </p:spPr>
      </p:sp>
      <p:sp>
        <p:nvSpPr>
          <p:cNvPr id="206" name="CustomShape 20"/>
          <p:cNvSpPr/>
          <p:nvPr/>
        </p:nvSpPr>
        <p:spPr>
          <a:xfrm rot="5400000" flipV="1">
            <a:off x="5020573" y="3088256"/>
            <a:ext cx="552093" cy="4382222"/>
          </a:xfrm>
          <a:prstGeom prst="bentConnector3">
            <a:avLst>
              <a:gd name="adj1" fmla="val 50000"/>
            </a:avLst>
          </a:prstGeom>
          <a:noFill/>
          <a:ln w="9360">
            <a:solidFill>
              <a:srgbClr val="000000"/>
            </a:solidFill>
            <a:custDash>
              <a:ds d="140000" sp="105000"/>
            </a:custDash>
            <a:round/>
            <a:tailEnd type="arrow" w="med" len="med"/>
          </a:ln>
        </p:spPr>
      </p:sp>
      <p:sp>
        <p:nvSpPr>
          <p:cNvPr id="207" name="CustomShape 21"/>
          <p:cNvSpPr/>
          <p:nvPr/>
        </p:nvSpPr>
        <p:spPr>
          <a:xfrm rot="10800000">
            <a:off x="4062240" y="5897520"/>
            <a:ext cx="2323800" cy="4680"/>
          </a:xfrm>
          <a:prstGeom prst="straightConnector1">
            <a:avLst/>
          </a:prstGeom>
          <a:noFill/>
          <a:ln w="9360">
            <a:solidFill>
              <a:srgbClr val="000000"/>
            </a:solidFill>
            <a:custDash>
              <a:ds d="140000" sp="105000"/>
            </a:custDash>
            <a:round/>
            <a:tailEnd type="arrow" w="med" len="med"/>
          </a:ln>
        </p:spPr>
      </p:sp>
      <p:sp>
        <p:nvSpPr>
          <p:cNvPr id="208" name="CustomShape 22"/>
          <p:cNvSpPr/>
          <p:nvPr/>
        </p:nvSpPr>
        <p:spPr>
          <a:xfrm rot="10800000">
            <a:off x="722520" y="4435560"/>
            <a:ext cx="1071360" cy="1461600"/>
          </a:xfrm>
          <a:prstGeom prst="straightConnector1">
            <a:avLst/>
          </a:prstGeom>
          <a:noFill/>
          <a:ln w="9360">
            <a:solidFill>
              <a:srgbClr val="000000"/>
            </a:solidFill>
            <a:round/>
            <a:tailEnd type="arrow" w="med" len="med"/>
          </a:ln>
        </p:spPr>
      </p:sp>
      <p:sp>
        <p:nvSpPr>
          <p:cNvPr id="209" name="CustomShape 23"/>
          <p:cNvSpPr/>
          <p:nvPr/>
        </p:nvSpPr>
        <p:spPr>
          <a:xfrm>
            <a:off x="722160" y="3863880"/>
            <a:ext cx="856800" cy="395280"/>
          </a:xfrm>
          <a:prstGeom prst="rect">
            <a:avLst/>
          </a:prstGeom>
          <a:noFill/>
          <a:ln>
            <a:noFill/>
          </a:ln>
        </p:spPr>
        <p:txBody>
          <a:bodyPr lIns="90000" tIns="45000" rIns="90000" bIns="45000"/>
          <a:lstStyle/>
          <a:p>
            <a:pPr>
              <a:lnSpc>
                <a:spcPct val="100000"/>
              </a:lnSpc>
            </a:pPr>
            <a:r>
              <a:rPr lang="en-IN" sz="2000">
                <a:solidFill>
                  <a:srgbClr val="000000"/>
                </a:solidFill>
                <a:latin typeface="Times New Roman"/>
                <a:ea typeface="굴림"/>
              </a:rPr>
              <a:t>User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ubtitle 2"/>
          <p:cNvSpPr>
            <a:spLocks noGrp="1"/>
          </p:cNvSpPr>
          <p:nvPr>
            <p:ph type="subTitle"/>
          </p:nvPr>
        </p:nvSpPr>
        <p:spPr/>
        <p:txBody>
          <a:bodyPr/>
          <a:lstStyle/>
          <a:p>
            <a:pPr algn="ctr">
              <a:buNone/>
            </a:pPr>
            <a:r>
              <a:rPr lang="en-US" sz="6000" dirty="0" smtClean="0"/>
              <a:t>DFD</a:t>
            </a:r>
            <a:endParaRPr lang="en-IN"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8640" y="275040"/>
            <a:ext cx="8242560" cy="1145160"/>
          </a:xfrm>
          <a:prstGeom prst="rect">
            <a:avLst/>
          </a:prstGeom>
        </p:spPr>
        <p:txBody>
          <a:bodyPr anchor="ctr"/>
          <a:lstStyle/>
          <a:p>
            <a:pPr algn="ctr">
              <a:lnSpc>
                <a:spcPct val="104000"/>
              </a:lnSpc>
            </a:pPr>
            <a:r>
              <a:rPr lang="ko-KR" sz="4400">
                <a:solidFill>
                  <a:srgbClr val="000000"/>
                </a:solidFill>
                <a:latin typeface="Times New Roman"/>
                <a:ea typeface="굴림"/>
              </a:rPr>
              <a:t>CONTENTS</a:t>
            </a:r>
            <a:endParaRPr/>
          </a:p>
        </p:txBody>
      </p:sp>
      <p:sp>
        <p:nvSpPr>
          <p:cNvPr id="91" name="TextShape 2"/>
          <p:cNvSpPr txBox="1"/>
          <p:nvPr/>
        </p:nvSpPr>
        <p:spPr>
          <a:xfrm>
            <a:off x="458640" y="1220760"/>
            <a:ext cx="8242560" cy="4533480"/>
          </a:xfrm>
          <a:prstGeom prst="rect">
            <a:avLst/>
          </a:prstGeom>
        </p:spPr>
        <p:txBody>
          <a:bodyPr/>
          <a:lstStyle/>
          <a:p>
            <a:pPr>
              <a:lnSpc>
                <a:spcPct val="129000"/>
              </a:lnSpc>
              <a:buFont typeface="Wingdings" charset="2"/>
              <a:buChar char=""/>
            </a:pPr>
            <a:r>
              <a:rPr lang="ko-KR" sz="3200" dirty="0">
                <a:solidFill>
                  <a:srgbClr val="000000"/>
                </a:solidFill>
                <a:latin typeface="Times New Roman"/>
                <a:ea typeface="굴림"/>
              </a:rPr>
              <a:t>Problem Statement</a:t>
            </a:r>
            <a:endParaRPr dirty="0"/>
          </a:p>
          <a:p>
            <a:pPr>
              <a:lnSpc>
                <a:spcPct val="129000"/>
              </a:lnSpc>
              <a:buFont typeface="Wingdings" charset="2"/>
              <a:buChar char=""/>
            </a:pPr>
            <a:r>
              <a:rPr lang="ko-KR" sz="3200" dirty="0">
                <a:solidFill>
                  <a:srgbClr val="000000"/>
                </a:solidFill>
                <a:latin typeface="Times New Roman"/>
                <a:ea typeface="굴림"/>
              </a:rPr>
              <a:t>System  Architecture</a:t>
            </a:r>
            <a:endParaRPr dirty="0"/>
          </a:p>
          <a:p>
            <a:pPr>
              <a:lnSpc>
                <a:spcPct val="129000"/>
              </a:lnSpc>
              <a:buFont typeface="Wingdings" charset="2"/>
              <a:buChar char=""/>
            </a:pPr>
            <a:r>
              <a:rPr lang="ko-KR" sz="3200" dirty="0">
                <a:solidFill>
                  <a:srgbClr val="000000"/>
                </a:solidFill>
                <a:latin typeface="Times New Roman"/>
                <a:ea typeface="굴림"/>
              </a:rPr>
              <a:t>System Design</a:t>
            </a:r>
            <a:endParaRPr dirty="0"/>
          </a:p>
          <a:p>
            <a:pPr>
              <a:lnSpc>
                <a:spcPct val="129000"/>
              </a:lnSpc>
              <a:buFont typeface="Wingdings" charset="2"/>
              <a:buChar char=""/>
            </a:pPr>
            <a:r>
              <a:rPr lang="ko-KR" sz="3200" dirty="0">
                <a:solidFill>
                  <a:srgbClr val="000000"/>
                </a:solidFill>
                <a:latin typeface="Times New Roman"/>
                <a:ea typeface="굴림"/>
              </a:rPr>
              <a:t>Operating Environment</a:t>
            </a:r>
            <a:endParaRPr dirty="0"/>
          </a:p>
          <a:p>
            <a:pPr lvl="1">
              <a:lnSpc>
                <a:spcPct val="129000"/>
              </a:lnSpc>
              <a:buFont typeface="Arial"/>
              <a:buChar char="•"/>
            </a:pPr>
            <a:r>
              <a:rPr lang="ko-KR" sz="3200" dirty="0">
                <a:solidFill>
                  <a:srgbClr val="000000"/>
                </a:solidFill>
                <a:latin typeface="Times New Roman"/>
                <a:ea typeface="굴림"/>
              </a:rPr>
              <a:t>Software Requirements  </a:t>
            </a:r>
            <a:r>
              <a:rPr lang="ko-KR" sz="3200" dirty="0">
                <a:solidFill>
                  <a:srgbClr val="FFFFFF"/>
                </a:solidFill>
                <a:latin typeface="Times New Roman"/>
                <a:ea typeface="굴림"/>
              </a:rPr>
              <a:t>.</a:t>
            </a:r>
            <a:endParaRPr dirty="0"/>
          </a:p>
          <a:p>
            <a:pPr lvl="1">
              <a:lnSpc>
                <a:spcPct val="129000"/>
              </a:lnSpc>
              <a:buFont typeface="Arial"/>
              <a:buChar char="•"/>
            </a:pPr>
            <a:r>
              <a:rPr lang="ko-KR" sz="3200" dirty="0">
                <a:solidFill>
                  <a:srgbClr val="000000"/>
                </a:solidFill>
                <a:latin typeface="Times New Roman"/>
                <a:ea typeface="굴림"/>
              </a:rPr>
              <a:t>Hardware Requirements</a:t>
            </a:r>
            <a:endParaRPr dirty="0"/>
          </a:p>
          <a:p>
            <a:pPr>
              <a:lnSpc>
                <a:spcPct val="129000"/>
              </a:lnSpc>
              <a:buFont typeface="Wingdings" charset="2"/>
              <a:buChar char=""/>
            </a:pPr>
            <a:r>
              <a:rPr lang="ko-KR" sz="3200" dirty="0">
                <a:solidFill>
                  <a:srgbClr val="000000"/>
                </a:solidFill>
                <a:latin typeface="Times New Roman"/>
                <a:ea typeface="굴림"/>
              </a:rPr>
              <a:t>Conclusion and future scope</a:t>
            </a:r>
            <a:endParaRPr dirty="0"/>
          </a:p>
          <a:p>
            <a:pPr>
              <a:lnSpc>
                <a:spcPct val="129000"/>
              </a:lnSpc>
              <a:buFont typeface="Wingdings" charset="2"/>
              <a:buChar char=""/>
            </a:pPr>
            <a:r>
              <a:rPr lang="ko-KR" sz="3200" dirty="0">
                <a:solidFill>
                  <a:srgbClr val="000000"/>
                </a:solidFill>
                <a:latin typeface="Times New Roman"/>
                <a:ea typeface="굴림"/>
              </a:rPr>
              <a:t>References</a:t>
            </a:r>
            <a:endParaRPr dirty="0"/>
          </a:p>
        </p:txBody>
      </p:sp>
      <p:sp>
        <p:nvSpPr>
          <p:cNvPr id="92" name="CustomShape 3"/>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ubtitle 2"/>
          <p:cNvSpPr>
            <a:spLocks noGrp="1"/>
          </p:cNvSpPr>
          <p:nvPr>
            <p:ph type="subTitle"/>
          </p:nvPr>
        </p:nvSpPr>
        <p:spPr/>
        <p:txBody>
          <a:bodyPr/>
          <a:lstStyle/>
          <a:p>
            <a:endParaRPr lang="en-IN" dirty="0"/>
          </a:p>
        </p:txBody>
      </p:sp>
      <p:pic>
        <p:nvPicPr>
          <p:cNvPr id="1026" name="Picture 2" descr="D:\ \PPT_Project.jpg"/>
          <p:cNvPicPr>
            <a:picLocks noChangeAspect="1" noChangeArrowheads="1"/>
          </p:cNvPicPr>
          <p:nvPr/>
        </p:nvPicPr>
        <p:blipFill>
          <a:blip r:embed="rId2"/>
          <a:srcRect/>
          <a:stretch>
            <a:fillRect/>
          </a:stretch>
        </p:blipFill>
        <p:spPr bwMode="auto">
          <a:xfrm>
            <a:off x="-1588" y="1588"/>
            <a:ext cx="9163051" cy="686752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IN" dirty="0"/>
          </a:p>
        </p:txBody>
      </p:sp>
      <p:sp>
        <p:nvSpPr>
          <p:cNvPr id="3" name="Subtitle 2"/>
          <p:cNvSpPr>
            <a:spLocks noGrp="1"/>
          </p:cNvSpPr>
          <p:nvPr>
            <p:ph type="subTitle"/>
          </p:nvPr>
        </p:nvSpPr>
        <p:spPr/>
        <p:txBody>
          <a:bodyPr/>
          <a:lstStyle/>
          <a:p>
            <a:r>
              <a:rPr lang="en-IN" dirty="0" smtClean="0">
                <a:hlinkClick r:id="rId2" action="ppaction://hlinkfile"/>
              </a:rPr>
              <a:t>..\Documents\dfd3.docx</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458640" y="275040"/>
            <a:ext cx="8242560" cy="1145160"/>
          </a:xfrm>
          <a:prstGeom prst="rect">
            <a:avLst/>
          </a:prstGeom>
        </p:spPr>
        <p:txBody>
          <a:bodyPr anchor="ctr"/>
          <a:lstStyle/>
          <a:p>
            <a:pPr algn="ctr">
              <a:lnSpc>
                <a:spcPct val="104000"/>
              </a:lnSpc>
            </a:pPr>
            <a:r>
              <a:rPr lang="ko-KR" sz="4400" dirty="0">
                <a:solidFill>
                  <a:srgbClr val="000000"/>
                </a:solidFill>
                <a:latin typeface="Times New Roman"/>
                <a:ea typeface="굴림"/>
              </a:rPr>
              <a:t>Operating Environment</a:t>
            </a:r>
            <a:endParaRPr dirty="0"/>
          </a:p>
        </p:txBody>
      </p:sp>
      <p:sp>
        <p:nvSpPr>
          <p:cNvPr id="235" name="TextShape 2"/>
          <p:cNvSpPr txBox="1"/>
          <p:nvPr/>
        </p:nvSpPr>
        <p:spPr>
          <a:xfrm>
            <a:off x="458640" y="1211558"/>
            <a:ext cx="8242560" cy="4533480"/>
          </a:xfrm>
          <a:prstGeom prst="rect">
            <a:avLst/>
          </a:prstGeom>
        </p:spPr>
        <p:txBody>
          <a:bodyPr/>
          <a:lstStyle/>
          <a:p>
            <a:pPr>
              <a:lnSpc>
                <a:spcPct val="104000"/>
              </a:lnSpc>
            </a:pPr>
            <a:r>
              <a:rPr lang="ko-KR" sz="2800" dirty="0">
                <a:solidFill>
                  <a:srgbClr val="000000"/>
                </a:solidFill>
                <a:latin typeface="Times New Roman"/>
                <a:ea typeface="굴림"/>
              </a:rPr>
              <a:t>Software Requirement</a:t>
            </a:r>
            <a:endParaRPr sz="1600" dirty="0"/>
          </a:p>
          <a:p>
            <a:pPr>
              <a:lnSpc>
                <a:spcPct val="104000"/>
              </a:lnSpc>
              <a:buFont typeface="굴림"/>
              <a:buChar char="•"/>
            </a:pPr>
            <a:r>
              <a:rPr lang="ko-KR" sz="2800" dirty="0">
                <a:solidFill>
                  <a:srgbClr val="000000"/>
                </a:solidFill>
                <a:latin typeface="Times New Roman"/>
                <a:ea typeface="굴림"/>
              </a:rPr>
              <a:t> Operating system : Ubuntu 10.04</a:t>
            </a:r>
            <a:endParaRPr sz="1600" dirty="0"/>
          </a:p>
          <a:p>
            <a:pPr>
              <a:lnSpc>
                <a:spcPct val="104000"/>
              </a:lnSpc>
              <a:buFont typeface="굴림"/>
              <a:buChar char="•"/>
            </a:pPr>
            <a:r>
              <a:rPr lang="ko-KR" sz="2800" dirty="0">
                <a:solidFill>
                  <a:srgbClr val="000000"/>
                </a:solidFill>
                <a:latin typeface="Times New Roman"/>
                <a:ea typeface="굴림"/>
              </a:rPr>
              <a:t> Coding Language : Python</a:t>
            </a:r>
            <a:endParaRPr sz="1600" dirty="0"/>
          </a:p>
          <a:p>
            <a:pPr>
              <a:lnSpc>
                <a:spcPct val="104000"/>
              </a:lnSpc>
              <a:buFont typeface="굴림"/>
              <a:buChar char="•"/>
            </a:pPr>
            <a:r>
              <a:rPr lang="ko-KR" sz="2800" dirty="0">
                <a:solidFill>
                  <a:srgbClr val="000000"/>
                </a:solidFill>
                <a:latin typeface="Times New Roman"/>
                <a:ea typeface="굴림"/>
              </a:rPr>
              <a:t> Tool Kit : PythonToolKit(PTK)</a:t>
            </a:r>
            <a:endParaRPr sz="1600" dirty="0"/>
          </a:p>
          <a:p>
            <a:pPr>
              <a:lnSpc>
                <a:spcPct val="104000"/>
              </a:lnSpc>
              <a:buFont typeface="굴림"/>
              <a:buChar char="•"/>
            </a:pPr>
            <a:r>
              <a:rPr lang="ko-KR" sz="2800" dirty="0">
                <a:solidFill>
                  <a:srgbClr val="000000"/>
                </a:solidFill>
                <a:latin typeface="Times New Roman"/>
                <a:ea typeface="굴림"/>
              </a:rPr>
              <a:t> IDE : Pychram</a:t>
            </a:r>
            <a:endParaRPr sz="1600" dirty="0"/>
          </a:p>
          <a:p>
            <a:pPr>
              <a:lnSpc>
                <a:spcPct val="104000"/>
              </a:lnSpc>
            </a:pPr>
            <a:endParaRPr sz="1600" dirty="0"/>
          </a:p>
          <a:p>
            <a:pPr>
              <a:lnSpc>
                <a:spcPct val="104000"/>
              </a:lnSpc>
            </a:pPr>
            <a:r>
              <a:rPr lang="ko-KR" sz="2800" dirty="0">
                <a:solidFill>
                  <a:srgbClr val="000000"/>
                </a:solidFill>
                <a:latin typeface="Times New Roman"/>
                <a:ea typeface="굴림"/>
              </a:rPr>
              <a:t>Hardware Requirement</a:t>
            </a:r>
            <a:endParaRPr sz="1600" dirty="0"/>
          </a:p>
          <a:p>
            <a:pPr>
              <a:lnSpc>
                <a:spcPct val="104000"/>
              </a:lnSpc>
              <a:buFont typeface="굴림"/>
              <a:buChar char="•"/>
            </a:pPr>
            <a:r>
              <a:rPr lang="ko-KR" sz="2800" dirty="0">
                <a:solidFill>
                  <a:srgbClr val="000000"/>
                </a:solidFill>
                <a:latin typeface="Times New Roman"/>
                <a:ea typeface="굴림"/>
              </a:rPr>
              <a:t>The minimum hardware requirement of computer is</a:t>
            </a:r>
            <a:endParaRPr sz="1600" dirty="0"/>
          </a:p>
          <a:p>
            <a:pPr>
              <a:lnSpc>
                <a:spcPct val="104000"/>
              </a:lnSpc>
              <a:buFont typeface="굴림"/>
              <a:buChar char="•"/>
            </a:pPr>
            <a:r>
              <a:rPr lang="ko-KR" sz="2800" dirty="0">
                <a:solidFill>
                  <a:srgbClr val="000000"/>
                </a:solidFill>
                <a:latin typeface="Times New Roman"/>
                <a:ea typeface="굴림"/>
              </a:rPr>
              <a:t> Processor : intel core i5 processor</a:t>
            </a:r>
            <a:endParaRPr sz="1600" dirty="0"/>
          </a:p>
          <a:p>
            <a:pPr>
              <a:lnSpc>
                <a:spcPct val="104000"/>
              </a:lnSpc>
              <a:buFont typeface="굴림"/>
              <a:buChar char="•"/>
            </a:pPr>
            <a:r>
              <a:rPr lang="ko-KR" sz="2800" dirty="0">
                <a:solidFill>
                  <a:srgbClr val="000000"/>
                </a:solidFill>
                <a:latin typeface="Times New Roman"/>
                <a:ea typeface="굴림"/>
              </a:rPr>
              <a:t> Hard Disk : 200 GB</a:t>
            </a:r>
            <a:endParaRPr sz="1600" dirty="0"/>
          </a:p>
          <a:p>
            <a:pPr>
              <a:lnSpc>
                <a:spcPct val="104000"/>
              </a:lnSpc>
              <a:buFont typeface="굴림"/>
              <a:buChar char="•"/>
            </a:pPr>
            <a:r>
              <a:rPr lang="ko-KR" sz="2800" dirty="0">
                <a:solidFill>
                  <a:srgbClr val="000000"/>
                </a:solidFill>
                <a:latin typeface="Times New Roman"/>
                <a:ea typeface="굴림"/>
              </a:rPr>
              <a:t> RAM : 4 GB</a:t>
            </a:r>
            <a:endParaRPr sz="1600" dirty="0"/>
          </a:p>
        </p:txBody>
      </p:sp>
      <p:sp>
        <p:nvSpPr>
          <p:cNvPr id="236" name="CustomShape 3"/>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458640" y="376638"/>
            <a:ext cx="8242560" cy="1145160"/>
          </a:xfrm>
          <a:prstGeom prst="rect">
            <a:avLst/>
          </a:prstGeom>
        </p:spPr>
        <p:txBody>
          <a:bodyPr anchor="ctr"/>
          <a:lstStyle/>
          <a:p>
            <a:pPr algn="ctr">
              <a:lnSpc>
                <a:spcPct val="104000"/>
              </a:lnSpc>
            </a:pPr>
            <a:r>
              <a:rPr lang="ko-KR" sz="4000" dirty="0">
                <a:solidFill>
                  <a:srgbClr val="000000"/>
                </a:solidFill>
                <a:latin typeface="Times New Roman"/>
                <a:ea typeface="굴림"/>
              </a:rPr>
              <a:t>CONCLUSION AND FUTURE SCOPE</a:t>
            </a:r>
            <a:endParaRPr sz="4000" dirty="0"/>
          </a:p>
        </p:txBody>
      </p:sp>
      <p:sp>
        <p:nvSpPr>
          <p:cNvPr id="238" name="TextShape 2"/>
          <p:cNvSpPr txBox="1"/>
          <p:nvPr/>
        </p:nvSpPr>
        <p:spPr>
          <a:xfrm>
            <a:off x="293760" y="1551072"/>
            <a:ext cx="8572320" cy="5000400"/>
          </a:xfrm>
          <a:prstGeom prst="rect">
            <a:avLst/>
          </a:prstGeom>
        </p:spPr>
        <p:txBody>
          <a:bodyPr/>
          <a:lstStyle/>
          <a:p>
            <a:pPr marL="457200" indent="-457200">
              <a:lnSpc>
                <a:spcPct val="104000"/>
              </a:lnSpc>
              <a:buSzPct val="25000"/>
              <a:buFont typeface="Wingdings" panose="05000000000000000000" pitchFamily="2" charset="2"/>
              <a:buChar char="v"/>
            </a:pPr>
            <a:r>
              <a:rPr lang="ko-KR" sz="2600" dirty="0">
                <a:solidFill>
                  <a:srgbClr val="000000"/>
                </a:solidFill>
                <a:latin typeface="Times New Roman"/>
                <a:ea typeface="굴림"/>
              </a:rPr>
              <a:t>The colored image taken will uploaded into application and will be converted to HSV format. </a:t>
            </a:r>
            <a:endParaRPr sz="2600" dirty="0"/>
          </a:p>
          <a:p>
            <a:pPr marL="457200" indent="-457200">
              <a:lnSpc>
                <a:spcPct val="104000"/>
              </a:lnSpc>
              <a:buSzPct val="25000"/>
              <a:buFont typeface="Wingdings" panose="05000000000000000000" pitchFamily="2" charset="2"/>
              <a:buChar char="v"/>
            </a:pPr>
            <a:r>
              <a:rPr lang="ko-KR" sz="2600" dirty="0">
                <a:solidFill>
                  <a:srgbClr val="000000"/>
                </a:solidFill>
                <a:latin typeface="Times New Roman"/>
                <a:ea typeface="굴림"/>
              </a:rPr>
              <a:t>Then image will be rendered for the development of histogram then taking the derivative and focusing the area of blood image.</a:t>
            </a:r>
            <a:endParaRPr sz="2600" dirty="0"/>
          </a:p>
          <a:p>
            <a:pPr marL="457200" indent="-457200">
              <a:lnSpc>
                <a:spcPct val="104000"/>
              </a:lnSpc>
              <a:buSzPct val="25000"/>
              <a:buFont typeface="Wingdings" panose="05000000000000000000" pitchFamily="2" charset="2"/>
              <a:buChar char="v"/>
            </a:pPr>
            <a:r>
              <a:rPr lang="ko-KR" sz="2600" dirty="0">
                <a:solidFill>
                  <a:srgbClr val="000000"/>
                </a:solidFill>
                <a:latin typeface="Times New Roman"/>
                <a:ea typeface="굴림"/>
              </a:rPr>
              <a:t>Using the image blood group will be classified.</a:t>
            </a:r>
            <a:endParaRPr sz="2600" dirty="0"/>
          </a:p>
          <a:p>
            <a:pPr>
              <a:lnSpc>
                <a:spcPct val="104000"/>
              </a:lnSpc>
            </a:pPr>
            <a:endParaRPr sz="2600" dirty="0"/>
          </a:p>
          <a:p>
            <a:pPr>
              <a:lnSpc>
                <a:spcPct val="104000"/>
              </a:lnSpc>
            </a:pPr>
            <a:r>
              <a:rPr lang="ko-KR" sz="2600" dirty="0">
                <a:solidFill>
                  <a:srgbClr val="000000"/>
                </a:solidFill>
                <a:latin typeface="Times New Roman"/>
                <a:ea typeface="굴림"/>
              </a:rPr>
              <a:t>	In future a small hardware device can be made like diabetes checking machine that we see in our daily life and that small machine could be used by novice users in disaster or other remote areas where expert staff is not available.</a:t>
            </a:r>
            <a:endParaRPr sz="2600" dirty="0"/>
          </a:p>
        </p:txBody>
      </p:sp>
      <p:sp>
        <p:nvSpPr>
          <p:cNvPr id="239" name="CustomShape 3"/>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8640" y="275040"/>
            <a:ext cx="8242560" cy="1145160"/>
          </a:xfrm>
          <a:prstGeom prst="rect">
            <a:avLst/>
          </a:prstGeom>
        </p:spPr>
        <p:txBody>
          <a:bodyPr anchor="ctr"/>
          <a:lstStyle/>
          <a:p>
            <a:pPr algn="ctr">
              <a:lnSpc>
                <a:spcPct val="104000"/>
              </a:lnSpc>
            </a:pPr>
            <a:r>
              <a:rPr lang="ko-KR" sz="4400">
                <a:solidFill>
                  <a:srgbClr val="000000"/>
                </a:solidFill>
                <a:latin typeface="Times New Roman"/>
                <a:ea typeface="굴림"/>
              </a:rPr>
              <a:t>REFERENCES</a:t>
            </a:r>
            <a:endParaRPr/>
          </a:p>
        </p:txBody>
      </p:sp>
      <p:sp>
        <p:nvSpPr>
          <p:cNvPr id="241" name="TextShape 2"/>
          <p:cNvSpPr txBox="1"/>
          <p:nvPr/>
        </p:nvSpPr>
        <p:spPr>
          <a:xfrm>
            <a:off x="436680" y="1603440"/>
            <a:ext cx="8143560" cy="4533480"/>
          </a:xfrm>
          <a:prstGeom prst="rect">
            <a:avLst/>
          </a:prstGeom>
        </p:spPr>
        <p:txBody>
          <a:bodyPr/>
          <a:lstStyle/>
          <a:p>
            <a:pPr>
              <a:lnSpc>
                <a:spcPct val="104000"/>
              </a:lnSpc>
              <a:buFont typeface="맑은 고딕"/>
              <a:buAutoNum type="arabicPeriod"/>
            </a:pPr>
            <a:r>
              <a:rPr lang="ko-KR" sz="2400">
                <a:solidFill>
                  <a:srgbClr val="000000"/>
                </a:solidFill>
                <a:latin typeface="Times New Roman"/>
                <a:ea typeface="굴림"/>
              </a:rPr>
              <a:t>Abubakar Yamin, FaisalIrnran, UsmanAkbar, Syed Hassan Tanvir. “Image Processing Based Detection &amp; Classification of  Blood Group Using Color Images” 2017 International Conference on Communication, Computing and Digital Systems (C-CODE), IEEE</a:t>
            </a:r>
            <a:endParaRPr/>
          </a:p>
          <a:p>
            <a:pPr marL="342900" indent="-342900">
              <a:lnSpc>
                <a:spcPct val="104000"/>
              </a:lnSpc>
              <a:buFont typeface="+mj-lt"/>
              <a:buAutoNum type="arabicPeriod"/>
            </a:pPr>
            <a:endParaRPr/>
          </a:p>
          <a:p>
            <a:pPr>
              <a:lnSpc>
                <a:spcPct val="104000"/>
              </a:lnSpc>
              <a:buFont typeface="맑은 고딕"/>
              <a:buAutoNum type="arabicPeriod"/>
            </a:pPr>
            <a:r>
              <a:rPr lang="ko-KR" sz="2400">
                <a:solidFill>
                  <a:srgbClr val="000000"/>
                </a:solidFill>
                <a:latin typeface="Times New Roman"/>
                <a:ea typeface="굴림"/>
              </a:rPr>
              <a:t>Ferraz, Ana. "Automatic system for determination of blood types using image processing techniques." Bioengineering (ENBENG), 2013 IEEE 3rd Portuguese Meeting  in. IEEE,2013.</a:t>
            </a:r>
            <a:endParaRPr/>
          </a:p>
          <a:p>
            <a:pPr marL="342900" indent="-342900">
              <a:lnSpc>
                <a:spcPct val="104000"/>
              </a:lnSpc>
              <a:buFont typeface="+mj-lt"/>
              <a:buAutoNum type="arabicPeriod"/>
            </a:pPr>
            <a:endParaRPr/>
          </a:p>
          <a:p>
            <a:pPr>
              <a:lnSpc>
                <a:spcPct val="104000"/>
              </a:lnSpc>
              <a:buFont typeface="맑은 고딕"/>
              <a:buAutoNum type="arabicPeriod"/>
            </a:pPr>
            <a:r>
              <a:rPr lang="ko-KR" sz="2400" u="sng">
                <a:solidFill>
                  <a:srgbClr val="0000FF"/>
                </a:solidFill>
                <a:latin typeface="Times New Roman"/>
                <a:ea typeface="굴림"/>
              </a:rPr>
              <a:t>WWW.wikipedia.org/wiki/Blood_cell</a:t>
            </a:r>
            <a:endParaRPr/>
          </a:p>
          <a:p>
            <a:pPr marL="342900" indent="-342900">
              <a:lnSpc>
                <a:spcPct val="104000"/>
              </a:lnSpc>
              <a:buFont typeface="+mj-lt"/>
              <a:buAutoNum type="arabicPeriod"/>
            </a:pPr>
            <a:endParaRPr/>
          </a:p>
          <a:p>
            <a:pPr>
              <a:lnSpc>
                <a:spcPct val="104000"/>
              </a:lnSpc>
              <a:buFont typeface="맑은 고딕"/>
              <a:buAutoNum type="arabicPeriod"/>
            </a:pPr>
            <a:r>
              <a:rPr lang="ko-KR" sz="2400" u="sng">
                <a:solidFill>
                  <a:srgbClr val="0000FF"/>
                </a:solidFill>
                <a:latin typeface="Times New Roman"/>
                <a:ea typeface="굴림"/>
              </a:rPr>
              <a:t>WWW.wikipedia.org/wiki/RBC</a:t>
            </a:r>
            <a:endParaRPr/>
          </a:p>
          <a:p>
            <a:pPr>
              <a:lnSpc>
                <a:spcPct val="104000"/>
              </a:lnSpc>
            </a:pPr>
            <a:endParaRPr/>
          </a:p>
          <a:p>
            <a:pPr>
              <a:lnSpc>
                <a:spcPct val="104000"/>
              </a:lnSpc>
            </a:pPr>
            <a:endParaRPr/>
          </a:p>
        </p:txBody>
      </p:sp>
      <p:sp>
        <p:nvSpPr>
          <p:cNvPr id="242" name="CustomShape 3"/>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8640" y="506520"/>
            <a:ext cx="8242560" cy="5857560"/>
          </a:xfrm>
          <a:prstGeom prst="rect">
            <a:avLst/>
          </a:prstGeom>
        </p:spPr>
        <p:txBody>
          <a:bodyPr anchor="ctr"/>
          <a:lstStyle/>
          <a:p>
            <a:pPr algn="ctr">
              <a:lnSpc>
                <a:spcPct val="104000"/>
              </a:lnSpc>
            </a:pPr>
            <a:r>
              <a:rPr lang="ko-KR" sz="4400">
                <a:solidFill>
                  <a:srgbClr val="000000"/>
                </a:solidFill>
                <a:latin typeface="Times New Roman"/>
                <a:ea typeface="굴림"/>
              </a:rPr>
              <a:t>Thank You
</a:t>
            </a:r>
            <a:r>
              <a:rPr lang="ko-KR" sz="4400">
                <a:solidFill>
                  <a:srgbClr val="000000"/>
                </a:solidFill>
                <a:latin typeface="Wingdings"/>
                <a:ea typeface="굴림"/>
              </a:rPr>
              <a:t></a:t>
            </a:r>
            <a:endParaRPr/>
          </a:p>
        </p:txBody>
      </p:sp>
      <p:sp>
        <p:nvSpPr>
          <p:cNvPr id="244" name="CustomShape 2"/>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8640" y="275040"/>
            <a:ext cx="8242560" cy="1145160"/>
          </a:xfrm>
          <a:prstGeom prst="rect">
            <a:avLst/>
          </a:prstGeom>
        </p:spPr>
        <p:txBody>
          <a:bodyPr anchor="ctr"/>
          <a:lstStyle/>
          <a:p>
            <a:pPr>
              <a:lnSpc>
                <a:spcPct val="129000"/>
              </a:lnSpc>
            </a:pPr>
            <a:r>
              <a:rPr lang="ko-KR" sz="4400">
                <a:solidFill>
                  <a:srgbClr val="000000"/>
                </a:solidFill>
                <a:latin typeface="Times New Roman"/>
                <a:ea typeface="굴림"/>
              </a:rPr>
              <a:t>Problem Statement</a:t>
            </a:r>
            <a:endParaRPr/>
          </a:p>
        </p:txBody>
      </p:sp>
      <p:sp>
        <p:nvSpPr>
          <p:cNvPr id="94" name="TextShape 2"/>
          <p:cNvSpPr txBox="1"/>
          <p:nvPr/>
        </p:nvSpPr>
        <p:spPr>
          <a:xfrm>
            <a:off x="458640" y="1434960"/>
            <a:ext cx="8242560" cy="4857480"/>
          </a:xfrm>
          <a:prstGeom prst="rect">
            <a:avLst/>
          </a:prstGeom>
        </p:spPr>
        <p:txBody>
          <a:bodyPr/>
          <a:lstStyle/>
          <a:p>
            <a:pPr>
              <a:lnSpc>
                <a:spcPct val="104000"/>
              </a:lnSpc>
              <a:buFont typeface="Wingdings" charset="2"/>
              <a:buChar char=""/>
            </a:pPr>
            <a:r>
              <a:rPr lang="ko-KR" sz="2800" dirty="0">
                <a:solidFill>
                  <a:srgbClr val="000000"/>
                </a:solidFill>
                <a:latin typeface="Times New Roman"/>
                <a:ea typeface="굴림"/>
              </a:rPr>
              <a:t>Domain of image processing is progressing a lot and has achieved tremendous milestones.</a:t>
            </a:r>
            <a:endParaRPr sz="1600" dirty="0"/>
          </a:p>
          <a:p>
            <a:pPr>
              <a:lnSpc>
                <a:spcPct val="104000"/>
              </a:lnSpc>
            </a:pPr>
            <a:endParaRPr sz="1600" dirty="0"/>
          </a:p>
          <a:p>
            <a:pPr>
              <a:lnSpc>
                <a:spcPct val="104000"/>
              </a:lnSpc>
              <a:buFont typeface="Wingdings" charset="2"/>
              <a:buChar char=""/>
            </a:pPr>
            <a:r>
              <a:rPr lang="ko-KR" sz="2800" dirty="0">
                <a:solidFill>
                  <a:srgbClr val="000000"/>
                </a:solidFill>
                <a:latin typeface="Times New Roman"/>
                <a:ea typeface="굴림"/>
              </a:rPr>
              <a:t>Various diseases have been identified using image processing techniques and thus have provided early phase detection</a:t>
            </a:r>
            <a:endParaRPr sz="1600" dirty="0"/>
          </a:p>
          <a:p>
            <a:pPr>
              <a:lnSpc>
                <a:spcPct val="104000"/>
              </a:lnSpc>
            </a:pPr>
            <a:endParaRPr sz="1600" dirty="0"/>
          </a:p>
          <a:p>
            <a:pPr>
              <a:lnSpc>
                <a:spcPct val="104000"/>
              </a:lnSpc>
              <a:buFont typeface="Wingdings" charset="2"/>
              <a:buChar char=""/>
            </a:pPr>
            <a:r>
              <a:rPr lang="ko-KR" sz="2800" dirty="0">
                <a:solidFill>
                  <a:srgbClr val="000000"/>
                </a:solidFill>
                <a:latin typeface="Times New Roman"/>
                <a:ea typeface="굴림"/>
              </a:rPr>
              <a:t>Image Processing techniques can be used for blood group identification</a:t>
            </a:r>
            <a:endParaRPr sz="1600" dirty="0"/>
          </a:p>
          <a:p>
            <a:pPr>
              <a:lnSpc>
                <a:spcPct val="104000"/>
              </a:lnSpc>
            </a:pPr>
            <a:endParaRPr sz="1600" dirty="0"/>
          </a:p>
          <a:p>
            <a:pPr>
              <a:lnSpc>
                <a:spcPct val="104000"/>
              </a:lnSpc>
              <a:buFont typeface="Wingdings" charset="2"/>
              <a:buChar char=""/>
            </a:pPr>
            <a:r>
              <a:rPr lang="ko-KR" sz="2800" dirty="0">
                <a:solidFill>
                  <a:srgbClr val="000000"/>
                </a:solidFill>
                <a:latin typeface="Times New Roman"/>
                <a:ea typeface="굴림"/>
              </a:rPr>
              <a:t>The system can help a lab technician or a novice user with no prior knowledge to detect blood group</a:t>
            </a:r>
            <a:endParaRPr sz="1600" dirty="0"/>
          </a:p>
        </p:txBody>
      </p:sp>
      <p:sp>
        <p:nvSpPr>
          <p:cNvPr id="95" name="CustomShape 3"/>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8640" y="275040"/>
            <a:ext cx="8242560" cy="1145160"/>
          </a:xfrm>
          <a:prstGeom prst="rect">
            <a:avLst/>
          </a:prstGeom>
        </p:spPr>
        <p:txBody>
          <a:bodyPr anchor="ctr"/>
          <a:lstStyle/>
          <a:p>
            <a:pPr>
              <a:lnSpc>
                <a:spcPct val="129000"/>
              </a:lnSpc>
            </a:pPr>
            <a:r>
              <a:rPr lang="ko-KR" sz="4400">
                <a:solidFill>
                  <a:srgbClr val="000000"/>
                </a:solidFill>
                <a:latin typeface="Times New Roman"/>
                <a:ea typeface="굴림"/>
              </a:rPr>
              <a:t>Problem Statement</a:t>
            </a:r>
            <a:endParaRPr/>
          </a:p>
        </p:txBody>
      </p:sp>
      <p:sp>
        <p:nvSpPr>
          <p:cNvPr id="97" name="TextShape 2"/>
          <p:cNvSpPr txBox="1"/>
          <p:nvPr/>
        </p:nvSpPr>
        <p:spPr>
          <a:xfrm>
            <a:off x="458640" y="1577880"/>
            <a:ext cx="8434440" cy="4365360"/>
          </a:xfrm>
          <a:prstGeom prst="rect">
            <a:avLst/>
          </a:prstGeom>
        </p:spPr>
        <p:txBody>
          <a:bodyPr/>
          <a:lstStyle/>
          <a:p>
            <a:pPr>
              <a:lnSpc>
                <a:spcPct val="104000"/>
              </a:lnSpc>
              <a:buFont typeface="Wingdings" charset="2"/>
              <a:buChar char=""/>
            </a:pPr>
            <a:r>
              <a:rPr lang="ko-KR" sz="3200">
                <a:solidFill>
                  <a:srgbClr val="000000"/>
                </a:solidFill>
                <a:latin typeface="Times New Roman"/>
                <a:ea typeface="굴림"/>
              </a:rPr>
              <a:t>It will reduce human effort and time</a:t>
            </a:r>
            <a:endParaRPr/>
          </a:p>
          <a:p>
            <a:pPr>
              <a:lnSpc>
                <a:spcPct val="104000"/>
              </a:lnSpc>
            </a:pPr>
            <a:endParaRPr/>
          </a:p>
          <a:p>
            <a:pPr>
              <a:lnSpc>
                <a:spcPct val="104000"/>
              </a:lnSpc>
              <a:buFont typeface="Wingdings" charset="2"/>
              <a:buChar char=""/>
            </a:pPr>
            <a:r>
              <a:rPr lang="ko-KR" sz="3200">
                <a:solidFill>
                  <a:srgbClr val="000000"/>
                </a:solidFill>
                <a:latin typeface="Times New Roman"/>
                <a:ea typeface="굴림"/>
              </a:rPr>
              <a:t>Automation of the blood group detection system</a:t>
            </a:r>
            <a:endParaRPr/>
          </a:p>
          <a:p>
            <a:pPr>
              <a:lnSpc>
                <a:spcPct val="104000"/>
              </a:lnSpc>
            </a:pPr>
            <a:endParaRPr/>
          </a:p>
          <a:p>
            <a:pPr>
              <a:lnSpc>
                <a:spcPct val="104000"/>
              </a:lnSpc>
              <a:buFont typeface="Wingdings" charset="2"/>
              <a:buChar char=""/>
            </a:pPr>
            <a:r>
              <a:rPr lang="ko-KR" sz="3200">
                <a:solidFill>
                  <a:srgbClr val="000000"/>
                </a:solidFill>
                <a:latin typeface="Times New Roman"/>
                <a:ea typeface="굴림"/>
              </a:rPr>
              <a:t>No microscopic image is needed.</a:t>
            </a:r>
            <a:endParaRPr/>
          </a:p>
          <a:p>
            <a:pPr>
              <a:lnSpc>
                <a:spcPct val="104000"/>
              </a:lnSpc>
            </a:pPr>
            <a:endParaRPr/>
          </a:p>
          <a:p>
            <a:pPr>
              <a:lnSpc>
                <a:spcPct val="104000"/>
              </a:lnSpc>
              <a:buFont typeface="Wingdings" charset="2"/>
              <a:buChar char=""/>
            </a:pPr>
            <a:r>
              <a:rPr lang="ko-KR" sz="3200">
                <a:solidFill>
                  <a:srgbClr val="000000"/>
                </a:solidFill>
                <a:latin typeface="Times New Roman"/>
                <a:ea typeface="굴림"/>
              </a:rPr>
              <a:t>The system could detect blood group by a clear image of  blood mixed with anti serums using a digital camera</a:t>
            </a:r>
            <a:endParaRPr/>
          </a:p>
        </p:txBody>
      </p:sp>
      <p:sp>
        <p:nvSpPr>
          <p:cNvPr id="98" name="CustomShape 3"/>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8640" y="-208080"/>
            <a:ext cx="8242560" cy="1145160"/>
          </a:xfrm>
          <a:prstGeom prst="rect">
            <a:avLst/>
          </a:prstGeom>
        </p:spPr>
        <p:txBody>
          <a:bodyPr anchor="ctr"/>
          <a:lstStyle/>
          <a:p>
            <a:pPr algn="ctr">
              <a:lnSpc>
                <a:spcPct val="104000"/>
              </a:lnSpc>
            </a:pPr>
            <a:r>
              <a:rPr lang="ko-KR" sz="4400" dirty="0">
                <a:solidFill>
                  <a:srgbClr val="000000"/>
                </a:solidFill>
                <a:latin typeface="Times New Roman"/>
                <a:ea typeface="굴림"/>
              </a:rPr>
              <a:t>SYSTEM ARCHITECTURE</a:t>
            </a:r>
            <a:endParaRPr dirty="0"/>
          </a:p>
        </p:txBody>
      </p:sp>
      <p:pic>
        <p:nvPicPr>
          <p:cNvPr id="100" name="Content Placeholder 3"/>
          <p:cNvPicPr/>
          <p:nvPr/>
        </p:nvPicPr>
        <p:blipFill>
          <a:blip r:embed="rId3"/>
          <a:stretch>
            <a:fillRect/>
          </a:stretch>
        </p:blipFill>
        <p:spPr>
          <a:xfrm>
            <a:off x="436680" y="714600"/>
            <a:ext cx="8199360" cy="6155640"/>
          </a:xfrm>
          <a:prstGeom prst="rect">
            <a:avLst/>
          </a:prstGeom>
          <a:ln>
            <a:noFill/>
          </a:ln>
        </p:spPr>
      </p:pic>
      <p:pic>
        <p:nvPicPr>
          <p:cNvPr id="101" name="Content Placeholder 3"/>
          <p:cNvPicPr/>
          <p:nvPr/>
        </p:nvPicPr>
        <p:blipFill>
          <a:blip r:embed="rId3"/>
          <a:srcRect t="25469"/>
          <a:stretch>
            <a:fillRect/>
          </a:stretch>
        </p:blipFill>
        <p:spPr>
          <a:xfrm>
            <a:off x="436680" y="1935000"/>
            <a:ext cx="8199360" cy="4587480"/>
          </a:xfrm>
          <a:prstGeom prst="rect">
            <a:avLst/>
          </a:prstGeom>
          <a:ln>
            <a:noFill/>
          </a:ln>
        </p:spPr>
      </p:pic>
      <p:sp>
        <p:nvSpPr>
          <p:cNvPr id="102" name="CustomShape 2"/>
          <p:cNvSpPr/>
          <p:nvPr/>
        </p:nvSpPr>
        <p:spPr>
          <a:xfrm>
            <a:off x="2436840" y="2055960"/>
            <a:ext cx="3928680" cy="303480"/>
          </a:xfrm>
          <a:prstGeom prst="rect">
            <a:avLst/>
          </a:prstGeom>
          <a:solidFill>
            <a:srgbClr val="FFFFFF"/>
          </a:solidFill>
          <a:ln>
            <a:noFill/>
          </a:ln>
        </p:spPr>
        <p:txBody>
          <a:bodyPr lIns="90000" tIns="45000" rIns="90000" bIns="45000"/>
          <a:lstStyle/>
          <a:p>
            <a:pPr algn="ctr">
              <a:lnSpc>
                <a:spcPct val="100000"/>
              </a:lnSpc>
            </a:pPr>
            <a:r>
              <a:rPr lang="en-IN" sz="1400" b="1">
                <a:solidFill>
                  <a:srgbClr val="000000"/>
                </a:solidFill>
                <a:latin typeface="Arial"/>
                <a:ea typeface="Dotum"/>
              </a:rPr>
              <a:t>Hsv</a:t>
            </a:r>
            <a:r>
              <a:rPr lang="en-IN" sz="1400">
                <a:solidFill>
                  <a:srgbClr val="000000"/>
                </a:solidFill>
                <a:latin typeface="Arial"/>
                <a:ea typeface="Dotum"/>
              </a:rPr>
              <a:t> </a:t>
            </a:r>
            <a:r>
              <a:rPr lang="en-IN" sz="1400" b="1">
                <a:solidFill>
                  <a:srgbClr val="000000"/>
                </a:solidFill>
                <a:latin typeface="Arial"/>
                <a:ea typeface="Dotum"/>
              </a:rPr>
              <a:t>Converter</a:t>
            </a:r>
            <a:endParaRPr/>
          </a:p>
        </p:txBody>
      </p:sp>
      <p:sp>
        <p:nvSpPr>
          <p:cNvPr id="103" name="CustomShape 3"/>
          <p:cNvSpPr/>
          <p:nvPr/>
        </p:nvSpPr>
        <p:spPr>
          <a:xfrm>
            <a:off x="2436840" y="2863800"/>
            <a:ext cx="3928680" cy="303480"/>
          </a:xfrm>
          <a:prstGeom prst="rect">
            <a:avLst/>
          </a:prstGeom>
          <a:solidFill>
            <a:srgbClr val="FFFFFF"/>
          </a:solidFill>
          <a:ln>
            <a:noFill/>
          </a:ln>
        </p:spPr>
        <p:txBody>
          <a:bodyPr lIns="90000" tIns="45000" rIns="90000" bIns="45000"/>
          <a:lstStyle/>
          <a:p>
            <a:pPr algn="ctr">
              <a:lnSpc>
                <a:spcPct val="100000"/>
              </a:lnSpc>
            </a:pPr>
            <a:r>
              <a:rPr lang="en-IN" sz="1400" b="1" smtClean="0">
                <a:solidFill>
                  <a:srgbClr val="000000"/>
                </a:solidFill>
                <a:latin typeface="Arial"/>
                <a:ea typeface="Dotum"/>
              </a:rPr>
              <a:t>BINARY </a:t>
            </a:r>
            <a:r>
              <a:rPr lang="en-IN" sz="1400" b="1">
                <a:solidFill>
                  <a:srgbClr val="000000"/>
                </a:solidFill>
                <a:latin typeface="Arial"/>
                <a:ea typeface="Dotum"/>
              </a:rPr>
              <a:t>Converter</a:t>
            </a:r>
            <a:endParaRPr/>
          </a:p>
        </p:txBody>
      </p:sp>
      <p:sp>
        <p:nvSpPr>
          <p:cNvPr id="104" name="CustomShape 4"/>
          <p:cNvSpPr/>
          <p:nvPr/>
        </p:nvSpPr>
        <p:spPr>
          <a:xfrm>
            <a:off x="2436840" y="3699000"/>
            <a:ext cx="3928680" cy="303480"/>
          </a:xfrm>
          <a:prstGeom prst="rect">
            <a:avLst/>
          </a:prstGeom>
          <a:solidFill>
            <a:srgbClr val="FFFFFF"/>
          </a:solidFill>
          <a:ln>
            <a:noFill/>
          </a:ln>
        </p:spPr>
        <p:txBody>
          <a:bodyPr lIns="90000" tIns="45000" rIns="90000" bIns="45000"/>
          <a:lstStyle/>
          <a:p>
            <a:pPr algn="ctr">
              <a:lnSpc>
                <a:spcPct val="100000"/>
              </a:lnSpc>
            </a:pPr>
            <a:r>
              <a:rPr lang="en-IN" sz="1400" b="1" smtClean="0">
                <a:solidFill>
                  <a:srgbClr val="000000"/>
                </a:solidFill>
                <a:latin typeface="Arial"/>
                <a:ea typeface="Dotum"/>
              </a:rPr>
              <a:t>Morphological </a:t>
            </a:r>
            <a:r>
              <a:rPr lang="en-IN" sz="1400" b="1">
                <a:solidFill>
                  <a:srgbClr val="000000"/>
                </a:solidFill>
                <a:latin typeface="Arial"/>
                <a:ea typeface="Dotum"/>
              </a:rPr>
              <a:t>opening operator</a:t>
            </a:r>
            <a:endParaRPr/>
          </a:p>
        </p:txBody>
      </p:sp>
      <p:sp>
        <p:nvSpPr>
          <p:cNvPr id="105" name="CustomShape 5"/>
          <p:cNvSpPr/>
          <p:nvPr/>
        </p:nvSpPr>
        <p:spPr>
          <a:xfrm>
            <a:off x="2399400" y="4506840"/>
            <a:ext cx="3928680" cy="303480"/>
          </a:xfrm>
          <a:prstGeom prst="rect">
            <a:avLst/>
          </a:prstGeom>
          <a:solidFill>
            <a:srgbClr val="FFFFFF"/>
          </a:solidFill>
          <a:ln>
            <a:noFill/>
          </a:ln>
        </p:spPr>
        <p:txBody>
          <a:bodyPr lIns="90000" tIns="45000" rIns="90000" bIns="45000"/>
          <a:lstStyle/>
          <a:p>
            <a:pPr algn="ctr">
              <a:lnSpc>
                <a:spcPct val="100000"/>
              </a:lnSpc>
            </a:pPr>
            <a:r>
              <a:rPr lang="en-IN" sz="1400" b="1">
                <a:solidFill>
                  <a:srgbClr val="000000"/>
                </a:solidFill>
                <a:latin typeface="Arial"/>
                <a:ea typeface="Dotum"/>
              </a:rPr>
              <a:t>Vertical histogram generator</a:t>
            </a:r>
            <a:endParaRPr/>
          </a:p>
        </p:txBody>
      </p:sp>
      <p:sp>
        <p:nvSpPr>
          <p:cNvPr id="106" name="CustomShape 6"/>
          <p:cNvSpPr/>
          <p:nvPr/>
        </p:nvSpPr>
        <p:spPr>
          <a:xfrm>
            <a:off x="2365200" y="5221440"/>
            <a:ext cx="4017240" cy="517680"/>
          </a:xfrm>
          <a:prstGeom prst="rect">
            <a:avLst/>
          </a:prstGeom>
          <a:solidFill>
            <a:srgbClr val="FFFFFF"/>
          </a:solidFill>
          <a:ln w="12600">
            <a:solidFill>
              <a:srgbClr val="808080"/>
            </a:solidFill>
            <a:round/>
          </a:ln>
        </p:spPr>
        <p:txBody>
          <a:bodyPr lIns="90000" tIns="45000" rIns="90000" bIns="45000"/>
          <a:lstStyle/>
          <a:p>
            <a:pPr algn="ctr">
              <a:lnSpc>
                <a:spcPct val="100000"/>
              </a:lnSpc>
            </a:pPr>
            <a:r>
              <a:rPr lang="en-IN" sz="1400" b="1">
                <a:solidFill>
                  <a:srgbClr val="000000"/>
                </a:solidFill>
                <a:latin typeface="Arial"/>
                <a:ea typeface="Dotum"/>
              </a:rPr>
              <a:t>Histogram smoother and derivative  generator</a:t>
            </a:r>
            <a:endParaRPr/>
          </a:p>
        </p:txBody>
      </p:sp>
      <p:pic>
        <p:nvPicPr>
          <p:cNvPr id="107" name="Content Placeholder 3"/>
          <p:cNvPicPr/>
          <p:nvPr/>
        </p:nvPicPr>
        <p:blipFill>
          <a:blip r:embed="rId3"/>
          <a:srcRect t="85244"/>
          <a:stretch>
            <a:fillRect/>
          </a:stretch>
        </p:blipFill>
        <p:spPr>
          <a:xfrm>
            <a:off x="436680" y="5649840"/>
            <a:ext cx="8199360" cy="1220400"/>
          </a:xfrm>
          <a:prstGeom prst="rect">
            <a:avLst/>
          </a:prstGeom>
          <a:ln>
            <a:noFill/>
          </a:ln>
        </p:spPr>
      </p:pic>
      <p:sp>
        <p:nvSpPr>
          <p:cNvPr id="108" name="CustomShape 7"/>
          <p:cNvSpPr/>
          <p:nvPr/>
        </p:nvSpPr>
        <p:spPr>
          <a:xfrm>
            <a:off x="2222640" y="1077840"/>
            <a:ext cx="4319640" cy="5571720"/>
          </a:xfrm>
          <a:prstGeom prst="roundRect">
            <a:avLst>
              <a:gd name="adj" fmla="val 15608"/>
            </a:avLst>
          </a:prstGeom>
          <a:noFill/>
          <a:ln w="38160">
            <a:solidFill>
              <a:srgbClr val="000000"/>
            </a:solidFill>
            <a:round/>
          </a:ln>
        </p:spPr>
      </p:sp>
      <p:sp>
        <p:nvSpPr>
          <p:cNvPr id="109" name="CustomShape 8"/>
          <p:cNvSpPr/>
          <p:nvPr/>
        </p:nvSpPr>
        <p:spPr>
          <a:xfrm>
            <a:off x="2293920" y="5721480"/>
            <a:ext cx="999720" cy="642600"/>
          </a:xfrm>
          <a:prstGeom prst="roundRect">
            <a:avLst>
              <a:gd name="adj" fmla="val 50000"/>
            </a:avLst>
          </a:prstGeom>
          <a:solidFill>
            <a:srgbClr val="FFFFFF"/>
          </a:solidFill>
          <a:ln w="25560">
            <a:noFill/>
          </a:ln>
        </p:spPr>
      </p:sp>
      <p:sp>
        <p:nvSpPr>
          <p:cNvPr id="110" name="CustomShape 9"/>
          <p:cNvSpPr/>
          <p:nvPr/>
        </p:nvSpPr>
        <p:spPr>
          <a:xfrm>
            <a:off x="5508720" y="5721480"/>
            <a:ext cx="999720" cy="642600"/>
          </a:xfrm>
          <a:prstGeom prst="roundRect">
            <a:avLst>
              <a:gd name="adj" fmla="val 50000"/>
            </a:avLst>
          </a:prstGeom>
          <a:solidFill>
            <a:srgbClr val="FFFFFF"/>
          </a:solidFill>
          <a:ln w="25560">
            <a:noFill/>
          </a:ln>
        </p:spPr>
      </p:sp>
      <p:sp>
        <p:nvSpPr>
          <p:cNvPr id="111" name="CustomShape 10"/>
          <p:cNvSpPr/>
          <p:nvPr/>
        </p:nvSpPr>
        <p:spPr>
          <a:xfrm>
            <a:off x="2542320" y="5935680"/>
            <a:ext cx="3642840" cy="571320"/>
          </a:xfrm>
          <a:prstGeom prst="rect">
            <a:avLst/>
          </a:prstGeom>
          <a:solidFill>
            <a:srgbClr val="FFFFFF"/>
          </a:solidFill>
          <a:ln w="25560">
            <a:noFill/>
          </a:ln>
        </p:spPr>
      </p:sp>
      <p:sp>
        <p:nvSpPr>
          <p:cNvPr id="112" name="CustomShape 11"/>
          <p:cNvSpPr/>
          <p:nvPr/>
        </p:nvSpPr>
        <p:spPr>
          <a:xfrm rot="5400000">
            <a:off x="4258080" y="5828400"/>
            <a:ext cx="213120" cy="360"/>
          </a:xfrm>
          <a:prstGeom prst="straightConnector1">
            <a:avLst/>
          </a:prstGeom>
          <a:noFill/>
          <a:ln w="9360">
            <a:solidFill>
              <a:srgbClr val="000000"/>
            </a:solidFill>
            <a:round/>
            <a:tailEnd type="arrow" w="med" len="med"/>
          </a:ln>
        </p:spPr>
      </p:sp>
      <p:sp>
        <p:nvSpPr>
          <p:cNvPr id="113" name="CustomShape 12"/>
          <p:cNvSpPr/>
          <p:nvPr/>
        </p:nvSpPr>
        <p:spPr>
          <a:xfrm>
            <a:off x="2436840" y="5935680"/>
            <a:ext cx="3928680" cy="364680"/>
          </a:xfrm>
          <a:prstGeom prst="rect">
            <a:avLst/>
          </a:prstGeom>
          <a:noFill/>
          <a:ln w="28440">
            <a:solidFill>
              <a:srgbClr val="808080"/>
            </a:solidFill>
            <a:round/>
          </a:ln>
        </p:spPr>
        <p:txBody>
          <a:bodyPr lIns="90000" tIns="45000" rIns="90000" bIns="45000"/>
          <a:lstStyle/>
          <a:p>
            <a:pPr algn="ctr">
              <a:lnSpc>
                <a:spcPct val="100000"/>
              </a:lnSpc>
            </a:pPr>
            <a:r>
              <a:rPr lang="en-IN" sz="1400" b="1">
                <a:solidFill>
                  <a:srgbClr val="000000"/>
                </a:solidFill>
                <a:latin typeface="Arial"/>
                <a:ea typeface="Dotum"/>
              </a:rPr>
              <a:t>IMAGE</a:t>
            </a:r>
            <a:r>
              <a:rPr lang="en-IN">
                <a:solidFill>
                  <a:srgbClr val="000000"/>
                </a:solidFill>
                <a:latin typeface="굴림"/>
                <a:ea typeface="굴림"/>
              </a:rPr>
              <a:t> </a:t>
            </a:r>
            <a:r>
              <a:rPr lang="en-IN" sz="1400" b="1">
                <a:solidFill>
                  <a:srgbClr val="000000"/>
                </a:solidFill>
                <a:latin typeface="Arial"/>
                <a:ea typeface="Dotum"/>
              </a:rPr>
              <a:t>SEGMENTATION</a:t>
            </a:r>
            <a:endParaRPr/>
          </a:p>
        </p:txBody>
      </p:sp>
      <p:sp>
        <p:nvSpPr>
          <p:cNvPr id="114" name="CustomShape 13"/>
          <p:cNvSpPr/>
          <p:nvPr/>
        </p:nvSpPr>
        <p:spPr>
          <a:xfrm flipH="1">
            <a:off x="2267280" y="5649840"/>
            <a:ext cx="70920" cy="356760"/>
          </a:xfrm>
          <a:prstGeom prst="rect">
            <a:avLst/>
          </a:prstGeom>
          <a:solidFill>
            <a:srgbClr val="FFFFFF"/>
          </a:solidFill>
          <a:ln w="25560">
            <a:solidFill>
              <a:srgbClr val="FFFFFF"/>
            </a:solidFill>
            <a:round/>
          </a:ln>
        </p:spPr>
      </p:sp>
      <p:sp>
        <p:nvSpPr>
          <p:cNvPr id="115" name="CustomShape 14"/>
          <p:cNvSpPr/>
          <p:nvPr/>
        </p:nvSpPr>
        <p:spPr>
          <a:xfrm>
            <a:off x="6463080" y="5721480"/>
            <a:ext cx="45360" cy="356760"/>
          </a:xfrm>
          <a:prstGeom prst="rect">
            <a:avLst/>
          </a:prstGeom>
          <a:solidFill>
            <a:srgbClr val="FFFFFF"/>
          </a:solidFill>
          <a:ln w="25560">
            <a:solidFill>
              <a:srgbClr val="FFFFFF"/>
            </a:solidFill>
            <a:round/>
          </a:ln>
        </p:spPr>
      </p:sp>
      <p:sp>
        <p:nvSpPr>
          <p:cNvPr id="116" name="CustomShape 15"/>
          <p:cNvSpPr/>
          <p:nvPr/>
        </p:nvSpPr>
        <p:spPr>
          <a:xfrm>
            <a:off x="2722680" y="6006960"/>
            <a:ext cx="213840" cy="36900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274680"/>
            <a:ext cx="8229240" cy="1142640"/>
          </a:xfrm>
          <a:prstGeom prst="rect">
            <a:avLst/>
          </a:prstGeom>
        </p:spPr>
        <p:txBody>
          <a:bodyPr anchor="ctr"/>
          <a:lstStyle/>
          <a:p>
            <a:pPr algn="ctr">
              <a:lnSpc>
                <a:spcPct val="100000"/>
              </a:lnSpc>
            </a:pPr>
            <a:r>
              <a:rPr lang="ko-KR" sz="4400">
                <a:solidFill>
                  <a:srgbClr val="000000"/>
                </a:solidFill>
                <a:latin typeface="Times New Roman"/>
                <a:ea typeface="굴림"/>
              </a:rPr>
              <a:t>SYSTEM ARCHITECTURE</a:t>
            </a:r>
            <a:endParaRPr/>
          </a:p>
        </p:txBody>
      </p:sp>
      <p:sp>
        <p:nvSpPr>
          <p:cNvPr id="118" name="TextShape 2"/>
          <p:cNvSpPr txBox="1"/>
          <p:nvPr/>
        </p:nvSpPr>
        <p:spPr>
          <a:xfrm>
            <a:off x="458640" y="1649520"/>
            <a:ext cx="8242560" cy="4285800"/>
          </a:xfrm>
          <a:prstGeom prst="rect">
            <a:avLst/>
          </a:prstGeom>
        </p:spPr>
        <p:txBody>
          <a:bodyPr/>
          <a:lstStyle/>
          <a:p>
            <a:pPr>
              <a:lnSpc>
                <a:spcPct val="104000"/>
              </a:lnSpc>
            </a:pPr>
            <a:r>
              <a:rPr lang="ko-KR" sz="3200" u="sng" dirty="0">
                <a:solidFill>
                  <a:srgbClr val="000000"/>
                </a:solidFill>
                <a:latin typeface="Times New Roman"/>
                <a:ea typeface="굴림"/>
              </a:rPr>
              <a:t>Main Modules</a:t>
            </a:r>
            <a:endParaRPr dirty="0"/>
          </a:p>
          <a:p>
            <a:pPr>
              <a:lnSpc>
                <a:spcPct val="104000"/>
              </a:lnSpc>
            </a:pPr>
            <a:endParaRPr dirty="0"/>
          </a:p>
          <a:p>
            <a:pPr>
              <a:lnSpc>
                <a:spcPct val="104000"/>
              </a:lnSpc>
              <a:buFont typeface="맑은 고딕"/>
              <a:buAutoNum type="arabicPeriod"/>
            </a:pPr>
            <a:r>
              <a:rPr lang="ko-KR" sz="3200" dirty="0">
                <a:solidFill>
                  <a:srgbClr val="000000"/>
                </a:solidFill>
                <a:latin typeface="Times New Roman"/>
                <a:ea typeface="굴림"/>
              </a:rPr>
              <a:t>	Image Acqusition and pre-processing</a:t>
            </a:r>
            <a:endParaRPr dirty="0"/>
          </a:p>
          <a:p>
            <a:pPr marL="342900" indent="-342900">
              <a:lnSpc>
                <a:spcPct val="104000"/>
              </a:lnSpc>
              <a:buFont typeface="+mj-lt"/>
              <a:buAutoNum type="arabicPeriod"/>
            </a:pPr>
            <a:endParaRPr dirty="0"/>
          </a:p>
          <a:p>
            <a:pPr>
              <a:lnSpc>
                <a:spcPct val="104000"/>
              </a:lnSpc>
              <a:buFont typeface="맑은 고딕"/>
              <a:buAutoNum type="arabicPeriod"/>
            </a:pPr>
            <a:r>
              <a:rPr lang="ko-KR" sz="3200" dirty="0">
                <a:solidFill>
                  <a:srgbClr val="000000"/>
                </a:solidFill>
                <a:latin typeface="Times New Roman"/>
                <a:ea typeface="굴림"/>
              </a:rPr>
              <a:t>	Histogramic processing and Segmentation</a:t>
            </a:r>
            <a:endParaRPr dirty="0"/>
          </a:p>
          <a:p>
            <a:pPr marL="342900" indent="-342900">
              <a:lnSpc>
                <a:spcPct val="104000"/>
              </a:lnSpc>
              <a:buFont typeface="+mj-lt"/>
              <a:buAutoNum type="arabicPeriod"/>
            </a:pPr>
            <a:endParaRPr dirty="0"/>
          </a:p>
          <a:p>
            <a:pPr>
              <a:lnSpc>
                <a:spcPct val="104000"/>
              </a:lnSpc>
              <a:buFont typeface="맑은 고딕"/>
              <a:buAutoNum type="arabicPeriod"/>
            </a:pPr>
            <a:r>
              <a:rPr lang="ko-KR" sz="3200" dirty="0">
                <a:solidFill>
                  <a:srgbClr val="000000"/>
                </a:solidFill>
                <a:latin typeface="Times New Roman"/>
                <a:ea typeface="굴림"/>
              </a:rPr>
              <a:t>	Detection</a:t>
            </a:r>
            <a:endParaRPr dirty="0"/>
          </a:p>
        </p:txBody>
      </p:sp>
      <p:sp>
        <p:nvSpPr>
          <p:cNvPr id="119" name="CustomShape 3"/>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8229240" cy="6089400"/>
          </a:xfrm>
          <a:prstGeom prst="rect">
            <a:avLst/>
          </a:prstGeom>
        </p:spPr>
        <p:txBody>
          <a:bodyPr anchor="ctr"/>
          <a:lstStyle/>
          <a:p>
            <a:pPr algn="ctr">
              <a:lnSpc>
                <a:spcPct val="100000"/>
              </a:lnSpc>
            </a:pPr>
            <a:r>
              <a:rPr lang="ko-KR" sz="4400">
                <a:solidFill>
                  <a:srgbClr val="000000"/>
                </a:solidFill>
                <a:latin typeface="Times New Roman"/>
                <a:ea typeface="굴림"/>
              </a:rPr>
              <a:t>	Image Acqusition 
and
pre-processing</a:t>
            </a:r>
            <a:endParaRPr/>
          </a:p>
        </p:txBody>
      </p:sp>
      <p:sp>
        <p:nvSpPr>
          <p:cNvPr id="121" name="CustomShape 2"/>
          <p:cNvSpPr/>
          <p:nvPr/>
        </p:nvSpPr>
        <p:spPr>
          <a:xfrm>
            <a:off x="222120" y="291960"/>
            <a:ext cx="8715240" cy="6286320"/>
          </a:xfrm>
          <a:prstGeom prst="rect">
            <a:avLst/>
          </a:prstGeom>
          <a:noFill/>
          <a:ln w="25560">
            <a:solidFill>
              <a:srgbClr val="000000"/>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293760" y="577800"/>
            <a:ext cx="8643600" cy="5500440"/>
          </a:xfrm>
          <a:prstGeom prst="rect">
            <a:avLst/>
          </a:prstGeom>
        </p:spPr>
        <p:txBody>
          <a:bodyPr/>
          <a:lstStyle/>
          <a:p>
            <a:pPr>
              <a:lnSpc>
                <a:spcPct val="104000"/>
              </a:lnSpc>
            </a:pPr>
            <a:r>
              <a:rPr lang="ko-KR" sz="4000" dirty="0">
                <a:solidFill>
                  <a:srgbClr val="000000"/>
                </a:solidFill>
                <a:latin typeface="Times New Roman"/>
                <a:ea typeface="굴림"/>
              </a:rPr>
              <a:t>HSV conversion and Binary conversion</a:t>
            </a:r>
            <a:endParaRPr dirty="0"/>
          </a:p>
          <a:p>
            <a:pPr>
              <a:lnSpc>
                <a:spcPct val="104000"/>
              </a:lnSpc>
            </a:pPr>
            <a:endParaRPr dirty="0"/>
          </a:p>
          <a:p>
            <a:pPr>
              <a:lnSpc>
                <a:spcPct val="104000"/>
              </a:lnSpc>
            </a:pPr>
            <a:r>
              <a:rPr lang="ko-KR" sz="3200" dirty="0" smtClean="0">
                <a:solidFill>
                  <a:srgbClr val="000000"/>
                </a:solidFill>
                <a:latin typeface="Times New Roman"/>
                <a:ea typeface="굴림"/>
              </a:rPr>
              <a:t>RGB                 </a:t>
            </a:r>
            <a:r>
              <a:rPr lang="ko-KR" sz="3200" dirty="0">
                <a:solidFill>
                  <a:srgbClr val="000000"/>
                </a:solidFill>
                <a:latin typeface="Times New Roman"/>
                <a:ea typeface="굴림"/>
              </a:rPr>
              <a:t>Hue Saturation                Binary</a:t>
            </a:r>
            <a:endParaRPr dirty="0"/>
          </a:p>
          <a:p>
            <a:pPr>
              <a:lnSpc>
                <a:spcPct val="104000"/>
              </a:lnSpc>
            </a:pPr>
            <a:r>
              <a:rPr lang="ko-KR" sz="3200" dirty="0">
                <a:solidFill>
                  <a:srgbClr val="000000"/>
                </a:solidFill>
                <a:latin typeface="Times New Roman"/>
                <a:ea typeface="굴림"/>
              </a:rPr>
              <a:t>			  Value image			       image</a:t>
            </a:r>
            <a:endParaRPr dirty="0"/>
          </a:p>
        </p:txBody>
      </p:sp>
      <p:sp>
        <p:nvSpPr>
          <p:cNvPr id="123" name="CustomShape 2"/>
          <p:cNvSpPr/>
          <p:nvPr/>
        </p:nvSpPr>
        <p:spPr>
          <a:xfrm>
            <a:off x="222120" y="291960"/>
            <a:ext cx="8715240" cy="6286320"/>
          </a:xfrm>
          <a:prstGeom prst="rect">
            <a:avLst/>
          </a:prstGeom>
          <a:noFill/>
          <a:ln w="25560">
            <a:solidFill>
              <a:srgbClr val="000000"/>
            </a:solidFill>
            <a:round/>
          </a:ln>
        </p:spPr>
      </p:sp>
      <p:pic>
        <p:nvPicPr>
          <p:cNvPr id="124" name="Picture 4"/>
          <p:cNvPicPr/>
          <p:nvPr/>
        </p:nvPicPr>
        <p:blipFill>
          <a:blip r:embed="rId2"/>
          <a:stretch>
            <a:fillRect/>
          </a:stretch>
        </p:blipFill>
        <p:spPr>
          <a:xfrm>
            <a:off x="365040" y="2577960"/>
            <a:ext cx="4453200" cy="3923640"/>
          </a:xfrm>
          <a:prstGeom prst="rect">
            <a:avLst/>
          </a:prstGeom>
          <a:ln>
            <a:noFill/>
          </a:ln>
        </p:spPr>
      </p:pic>
      <p:sp>
        <p:nvSpPr>
          <p:cNvPr id="125" name="CustomShape 3"/>
          <p:cNvSpPr/>
          <p:nvPr/>
        </p:nvSpPr>
        <p:spPr>
          <a:xfrm>
            <a:off x="1579680" y="1935000"/>
            <a:ext cx="1213920" cy="1080"/>
          </a:xfrm>
          <a:prstGeom prst="straightConnector1">
            <a:avLst/>
          </a:prstGeom>
          <a:noFill/>
          <a:ln w="28440">
            <a:solidFill>
              <a:srgbClr val="000000"/>
            </a:solidFill>
            <a:round/>
            <a:tailEnd type="arrow" w="med" len="med"/>
          </a:ln>
        </p:spPr>
      </p:sp>
      <p:sp>
        <p:nvSpPr>
          <p:cNvPr id="126" name="CustomShape 4"/>
          <p:cNvSpPr/>
          <p:nvPr/>
        </p:nvSpPr>
        <p:spPr>
          <a:xfrm>
            <a:off x="4865760" y="3984480"/>
            <a:ext cx="4000320" cy="2283480"/>
          </a:xfrm>
          <a:prstGeom prst="rect">
            <a:avLst/>
          </a:prstGeom>
          <a:noFill/>
          <a:ln>
            <a:noFill/>
          </a:ln>
        </p:spPr>
        <p:txBody>
          <a:bodyPr lIns="90000" tIns="45000" rIns="90000" bIns="45000"/>
          <a:lstStyle/>
          <a:p>
            <a:pPr>
              <a:lnSpc>
                <a:spcPct val="100000"/>
              </a:lnSpc>
            </a:pPr>
            <a:r>
              <a:rPr lang="en-IN" sz="3200">
                <a:solidFill>
                  <a:srgbClr val="000000"/>
                </a:solidFill>
                <a:latin typeface="Times New Roman"/>
                <a:ea typeface="굴림"/>
              </a:rPr>
              <a:t>Hue value ID : 0 – 360</a:t>
            </a:r>
            <a:endParaRPr/>
          </a:p>
          <a:p>
            <a:pPr>
              <a:lnSpc>
                <a:spcPct val="100000"/>
              </a:lnSpc>
            </a:pPr>
            <a:endParaRPr/>
          </a:p>
          <a:p>
            <a:pPr>
              <a:lnSpc>
                <a:spcPct val="100000"/>
              </a:lnSpc>
            </a:pPr>
            <a:r>
              <a:rPr lang="en-IN" sz="3200">
                <a:solidFill>
                  <a:srgbClr val="000000"/>
                </a:solidFill>
                <a:latin typeface="Times New Roman"/>
                <a:ea typeface="굴림"/>
              </a:rPr>
              <a:t>Saturation	     : 0 – 1</a:t>
            </a:r>
            <a:endParaRPr/>
          </a:p>
          <a:p>
            <a:pPr>
              <a:lnSpc>
                <a:spcPct val="100000"/>
              </a:lnSpc>
            </a:pPr>
            <a:endParaRPr/>
          </a:p>
          <a:p>
            <a:pPr>
              <a:lnSpc>
                <a:spcPct val="100000"/>
              </a:lnSpc>
            </a:pPr>
            <a:r>
              <a:rPr lang="en-IN" sz="3200">
                <a:solidFill>
                  <a:srgbClr val="000000"/>
                </a:solidFill>
                <a:latin typeface="Times New Roman"/>
                <a:ea typeface="굴림"/>
              </a:rPr>
              <a:t>Brightness      : 0 – 1</a:t>
            </a:r>
            <a:endParaRPr/>
          </a:p>
          <a:p>
            <a:pPr>
              <a:lnSpc>
                <a:spcPct val="100000"/>
              </a:lnSpc>
            </a:pPr>
            <a:endParaRPr/>
          </a:p>
        </p:txBody>
      </p:sp>
      <p:sp>
        <p:nvSpPr>
          <p:cNvPr id="127" name="CustomShape 5"/>
          <p:cNvSpPr/>
          <p:nvPr/>
        </p:nvSpPr>
        <p:spPr>
          <a:xfrm>
            <a:off x="7580160" y="4006800"/>
            <a:ext cx="70920" cy="70920"/>
          </a:xfrm>
          <a:prstGeom prst="ellipse">
            <a:avLst/>
          </a:prstGeom>
          <a:noFill/>
          <a:ln w="3240">
            <a:solidFill>
              <a:srgbClr val="000000"/>
            </a:solidFill>
            <a:round/>
          </a:ln>
        </p:spPr>
      </p:sp>
      <p:sp>
        <p:nvSpPr>
          <p:cNvPr id="128" name="CustomShape 6"/>
          <p:cNvSpPr/>
          <p:nvPr/>
        </p:nvSpPr>
        <p:spPr>
          <a:xfrm>
            <a:off x="8580600" y="4006800"/>
            <a:ext cx="70920" cy="70920"/>
          </a:xfrm>
          <a:prstGeom prst="ellipse">
            <a:avLst/>
          </a:prstGeom>
          <a:noFill/>
          <a:ln w="3240">
            <a:solidFill>
              <a:srgbClr val="000000"/>
            </a:solidFill>
            <a:round/>
          </a:ln>
        </p:spPr>
      </p:sp>
      <p:sp>
        <p:nvSpPr>
          <p:cNvPr id="129" name="CustomShape 7"/>
          <p:cNvSpPr/>
          <p:nvPr/>
        </p:nvSpPr>
        <p:spPr>
          <a:xfrm>
            <a:off x="5651640" y="1935000"/>
            <a:ext cx="1213920" cy="1080"/>
          </a:xfrm>
          <a:prstGeom prst="straightConnector1">
            <a:avLst/>
          </a:prstGeom>
          <a:noFill/>
          <a:ln w="28440">
            <a:solidFill>
              <a:srgbClr val="000000"/>
            </a:solidFill>
            <a:round/>
            <a:tailEnd type="arrow"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Picture 3"/>
          <p:cNvPicPr/>
          <p:nvPr/>
        </p:nvPicPr>
        <p:blipFill>
          <a:blip r:embed="rId2"/>
          <a:stretch>
            <a:fillRect/>
          </a:stretch>
        </p:blipFill>
        <p:spPr>
          <a:xfrm>
            <a:off x="1436760" y="1434960"/>
            <a:ext cx="6357960" cy="1799640"/>
          </a:xfrm>
          <a:prstGeom prst="rect">
            <a:avLst/>
          </a:prstGeom>
          <a:ln>
            <a:noFill/>
          </a:ln>
        </p:spPr>
      </p:pic>
      <p:pic>
        <p:nvPicPr>
          <p:cNvPr id="131" name="Picture 4"/>
          <p:cNvPicPr/>
          <p:nvPr/>
        </p:nvPicPr>
        <p:blipFill>
          <a:blip r:embed="rId3"/>
          <a:stretch>
            <a:fillRect/>
          </a:stretch>
        </p:blipFill>
        <p:spPr>
          <a:xfrm>
            <a:off x="1508040" y="3956400"/>
            <a:ext cx="6157800" cy="1907640"/>
          </a:xfrm>
          <a:prstGeom prst="rect">
            <a:avLst/>
          </a:prstGeom>
          <a:ln>
            <a:noFill/>
          </a:ln>
        </p:spPr>
      </p:pic>
      <p:sp>
        <p:nvSpPr>
          <p:cNvPr id="132" name="CustomShape 1"/>
          <p:cNvSpPr/>
          <p:nvPr/>
        </p:nvSpPr>
        <p:spPr>
          <a:xfrm>
            <a:off x="222120" y="291960"/>
            <a:ext cx="8715240" cy="6286320"/>
          </a:xfrm>
          <a:prstGeom prst="rect">
            <a:avLst/>
          </a:prstGeom>
          <a:noFill/>
          <a:ln w="25560">
            <a:solidFill>
              <a:srgbClr val="000000"/>
            </a:solidFill>
            <a:round/>
          </a:ln>
        </p:spPr>
      </p:sp>
      <p:sp>
        <p:nvSpPr>
          <p:cNvPr id="133" name="CustomShape 2"/>
          <p:cNvSpPr/>
          <p:nvPr/>
        </p:nvSpPr>
        <p:spPr>
          <a:xfrm>
            <a:off x="507960" y="3250800"/>
            <a:ext cx="8072280" cy="395280"/>
          </a:xfrm>
          <a:prstGeom prst="rect">
            <a:avLst/>
          </a:prstGeom>
          <a:noFill/>
          <a:ln>
            <a:noFill/>
          </a:ln>
        </p:spPr>
        <p:txBody>
          <a:bodyPr lIns="90000" tIns="45000" rIns="90000" bIns="45000"/>
          <a:lstStyle/>
          <a:p>
            <a:pPr algn="ctr">
              <a:lnSpc>
                <a:spcPct val="100000"/>
              </a:lnSpc>
            </a:pPr>
            <a:r>
              <a:rPr lang="en-IN" sz="2000">
                <a:solidFill>
                  <a:srgbClr val="000000"/>
                </a:solidFill>
                <a:latin typeface="Times New Roman"/>
                <a:ea typeface="굴림"/>
              </a:rPr>
              <a:t>Image acquired using digital camera during blood test at laboratory</a:t>
            </a:r>
            <a:endParaRPr/>
          </a:p>
        </p:txBody>
      </p:sp>
      <p:sp>
        <p:nvSpPr>
          <p:cNvPr id="134" name="CustomShape 3"/>
          <p:cNvSpPr/>
          <p:nvPr/>
        </p:nvSpPr>
        <p:spPr>
          <a:xfrm>
            <a:off x="1079640" y="5935680"/>
            <a:ext cx="7143480" cy="395280"/>
          </a:xfrm>
          <a:prstGeom prst="rect">
            <a:avLst/>
          </a:prstGeom>
          <a:noFill/>
          <a:ln>
            <a:noFill/>
          </a:ln>
        </p:spPr>
        <p:txBody>
          <a:bodyPr lIns="90000" tIns="45000" rIns="90000" bIns="45000"/>
          <a:lstStyle/>
          <a:p>
            <a:pPr algn="ctr">
              <a:lnSpc>
                <a:spcPct val="100000"/>
              </a:lnSpc>
            </a:pPr>
            <a:r>
              <a:rPr lang="en-IN" sz="2000">
                <a:solidFill>
                  <a:srgbClr val="000000"/>
                </a:solidFill>
                <a:latin typeface="Times New Roman"/>
                <a:ea typeface="굴림"/>
              </a:rPr>
              <a:t>Conversion of RGB image into HSV</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518</Words>
  <Application>Microsoft Office PowerPoint</Application>
  <PresentationFormat>Custom</PresentationFormat>
  <Paragraphs>135</Paragraphs>
  <Slides>25</Slides>
  <Notes>3</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System Design</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avani</dc:creator>
  <cp:lastModifiedBy>AVANI</cp:lastModifiedBy>
  <cp:revision>14</cp:revision>
  <dcterms:modified xsi:type="dcterms:W3CDTF">2017-06-09T01:11:57Z</dcterms:modified>
</cp:coreProperties>
</file>