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4"/>
  </p:handoutMasterIdLst>
  <p:sldIdLst>
    <p:sldId id="256" r:id="rId2"/>
    <p:sldId id="260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等线" panose="02010600030101010101" pitchFamily="2" charset="-122"/>
      <p:regular r:id="rId9"/>
      <p:bold r:id="rId10"/>
    </p:embeddedFont>
    <p:embeddedFont>
      <p:font typeface="方正清刻本悦宋简体" panose="02000000000000000000" pitchFamily="2" charset="-122"/>
      <p:regular r:id="rId11"/>
    </p:embeddedFont>
    <p:embeddedFont>
      <p:font typeface="微软雅黑" panose="020B0503020204020204" pitchFamily="34" charset="-122"/>
      <p:regular r:id="rId12"/>
      <p:bold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BD7"/>
    <a:srgbClr val="4A5A69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5772EA5-C443-43F2-8D19-1FE842F4B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EBADD0-61EF-4F7C-AD87-78A019B91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979CB-6C77-4D34-A846-CE5882E28C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7F3BE5-D273-4D37-B42C-F97635A16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94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E9B0DB71-075D-4822-A400-0EC98CC8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/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1771A36-1D24-45D6-A8D0-E8EE46441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/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47E4D3-AC34-4303-8E8F-0BCA73072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/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238666D-4D6F-4367-A82C-A790B0D17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/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4BE88C1-ADA3-4A05-9F5E-E140A857D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5FF671B4-69EF-46A8-AA4D-1DB8D520E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661E660C-CF9C-43C4-BA5F-63FE4059E4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20FB746-6790-4BE4-91F5-B633BA8FD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2E20B1E-C314-4E88-B9AE-CD5F10BE8F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88FC45-837D-48BC-BDC9-3CD533C1EC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6282E280-B99C-4EDB-9B3D-E0D560AE7E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E1C8710A-6895-427A-9044-A17382BCE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/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56F5A750-6CF6-4662-93D5-746C3C5478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/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3CDA7F3-A6F9-4F2B-AAB7-F659EFA1F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/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92EA1398-ED99-401F-B813-6303D52E2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5C6DDD2-9D92-429A-8147-20B650405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/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3E83A048-910D-4508-BAC9-48FD13377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/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16BF96F3-AA64-4EC2-AF2E-F399E198B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B083549-C44D-4E9B-8FDA-822856827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B1678A8-AC47-4A01-9C12-0C5AE37CE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AD0AF5-84CD-4EBB-AB6E-13229D157E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D991FB-BEF0-4E36-8819-B104477B9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3330732" y="2747150"/>
            <a:ext cx="5723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中国华融文本分析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8CD19-BC77-489A-8FF2-FFC6B178C382}"/>
              </a:ext>
            </a:extLst>
          </p:cNvPr>
          <p:cNvSpPr txBox="1"/>
          <p:nvPr/>
        </p:nvSpPr>
        <p:spPr>
          <a:xfrm>
            <a:off x="2541180" y="3962810"/>
            <a:ext cx="7109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汇报人：陈灵飞 周芷伊 陈心怡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小组成员：陈灵飞 周芷伊 陈心怡 周尚熠 古阳 俞淏天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3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7967A1-52A1-E03F-A49A-A31F567F6E18}"/>
              </a:ext>
            </a:extLst>
          </p:cNvPr>
          <p:cNvSpPr txBox="1"/>
          <p:nvPr/>
        </p:nvSpPr>
        <p:spPr>
          <a:xfrm>
            <a:off x="5182929" y="458300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分析思路</a:t>
            </a:r>
            <a:endParaRPr lang="zh-CN" altLang="en-US" sz="32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D90F556-8FB9-B7A4-2CB6-20F9414E972D}"/>
              </a:ext>
            </a:extLst>
          </p:cNvPr>
          <p:cNvSpPr/>
          <p:nvPr/>
        </p:nvSpPr>
        <p:spPr>
          <a:xfrm>
            <a:off x="1318660" y="1145150"/>
            <a:ext cx="2406316" cy="5232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F50EF42-0106-253D-FDF7-E556E305275A}"/>
              </a:ext>
            </a:extLst>
          </p:cNvPr>
          <p:cNvSpPr txBox="1"/>
          <p:nvPr/>
        </p:nvSpPr>
        <p:spPr>
          <a:xfrm>
            <a:off x="1487102" y="1222094"/>
            <a:ext cx="261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获取股票交易数据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666871D-EAD4-9A87-ABCD-74197F8DD7D8}"/>
              </a:ext>
            </a:extLst>
          </p:cNvPr>
          <p:cNvSpPr/>
          <p:nvPr/>
        </p:nvSpPr>
        <p:spPr>
          <a:xfrm>
            <a:off x="779648" y="2221570"/>
            <a:ext cx="3709912" cy="6011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1101AF4-E432-EA7A-18E8-73F4E0BB979E}"/>
              </a:ext>
            </a:extLst>
          </p:cNvPr>
          <p:cNvSpPr txBox="1"/>
          <p:nvPr/>
        </p:nvSpPr>
        <p:spPr>
          <a:xfrm>
            <a:off x="894522" y="2347683"/>
            <a:ext cx="379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收集股吧报告数据并进行预处理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9B5E6B5-64BE-1352-31C1-076538CEA38F}"/>
              </a:ext>
            </a:extLst>
          </p:cNvPr>
          <p:cNvSpPr/>
          <p:nvPr/>
        </p:nvSpPr>
        <p:spPr>
          <a:xfrm>
            <a:off x="1376411" y="3355834"/>
            <a:ext cx="2406316" cy="5232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2BF6845-F647-D16E-63A5-BEF2A1FCFB79}"/>
              </a:ext>
            </a:extLst>
          </p:cNvPr>
          <p:cNvSpPr txBox="1"/>
          <p:nvPr/>
        </p:nvSpPr>
        <p:spPr>
          <a:xfrm>
            <a:off x="1756608" y="3471524"/>
            <a:ext cx="171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进行情感分析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84BD452-AD16-DA0E-6ACF-FCE80CB10333}"/>
              </a:ext>
            </a:extLst>
          </p:cNvPr>
          <p:cNvSpPr/>
          <p:nvPr/>
        </p:nvSpPr>
        <p:spPr>
          <a:xfrm>
            <a:off x="942071" y="4412215"/>
            <a:ext cx="3159493" cy="5232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E70432-6EE4-FBA3-3D2F-2163FA43D52C}"/>
              </a:ext>
            </a:extLst>
          </p:cNvPr>
          <p:cNvSpPr txBox="1"/>
          <p:nvPr/>
        </p:nvSpPr>
        <p:spPr>
          <a:xfrm>
            <a:off x="1245843" y="4495299"/>
            <a:ext cx="289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统计和分析情感分析结果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3397E73-BE9B-07D0-2765-69B1F15DEF86}"/>
              </a:ext>
            </a:extLst>
          </p:cNvPr>
          <p:cNvSpPr/>
          <p:nvPr/>
        </p:nvSpPr>
        <p:spPr>
          <a:xfrm>
            <a:off x="1190812" y="5487017"/>
            <a:ext cx="2534163" cy="7527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46914EB-7D54-624B-0567-E6B2E4DF9DDD}"/>
              </a:ext>
            </a:extLst>
          </p:cNvPr>
          <p:cNvSpPr txBox="1"/>
          <p:nvPr/>
        </p:nvSpPr>
        <p:spPr>
          <a:xfrm>
            <a:off x="1535228" y="5551680"/>
            <a:ext cx="216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结合股票增长数据进行比较和分析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086B4E8-9997-8B8E-95A7-B4292A335A46}"/>
              </a:ext>
            </a:extLst>
          </p:cNvPr>
          <p:cNvCxnSpPr>
            <a:stCxn id="3" idx="4"/>
          </p:cNvCxnSpPr>
          <p:nvPr/>
        </p:nvCxnSpPr>
        <p:spPr>
          <a:xfrm>
            <a:off x="2521818" y="1668370"/>
            <a:ext cx="0" cy="54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1BE466B-E4A5-1C29-5D2D-E636C9FB5B5B}"/>
              </a:ext>
            </a:extLst>
          </p:cNvPr>
          <p:cNvCxnSpPr/>
          <p:nvPr/>
        </p:nvCxnSpPr>
        <p:spPr>
          <a:xfrm>
            <a:off x="2521818" y="2822673"/>
            <a:ext cx="0" cy="54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0118A9E-0078-B185-D487-23DB08EAEF62}"/>
              </a:ext>
            </a:extLst>
          </p:cNvPr>
          <p:cNvCxnSpPr/>
          <p:nvPr/>
        </p:nvCxnSpPr>
        <p:spPr>
          <a:xfrm>
            <a:off x="2510588" y="3879054"/>
            <a:ext cx="0" cy="54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5C8BFCD-F049-8A44-1B42-C0B985DF69B8}"/>
              </a:ext>
            </a:extLst>
          </p:cNvPr>
          <p:cNvCxnSpPr/>
          <p:nvPr/>
        </p:nvCxnSpPr>
        <p:spPr>
          <a:xfrm>
            <a:off x="2510588" y="4935435"/>
            <a:ext cx="0" cy="54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1">
            <a:extLst>
              <a:ext uri="{FF2B5EF4-FFF2-40B4-BE49-F238E27FC236}">
                <a16:creationId xmlns:a16="http://schemas.microsoft.com/office/drawing/2014/main" id="{97E77C21-A46A-4D2B-7197-F62ED3B7083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272413" y="1585058"/>
            <a:ext cx="6483583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数据来源：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从同花顺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iFund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获取中国华融股票的交易日期、开盘价、最高最低价、收盘价、涨跌幅、成交量等数据，时间跨度为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日。从东方财富股吧网爬取股票相关评论。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情感分析：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snownlp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算法，对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results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得到的股评标题进行情感分析，判断情感极性和情感得分。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统计结果：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计算出积极、消极和中性文本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的比例等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数据对比：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将情感分析的结果与真实股票增长数据进行对比，以观察情感分析是否准确。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178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Calibri</vt:lpstr>
      <vt:lpstr>Arial</vt:lpstr>
      <vt:lpstr>微软雅黑</vt:lpstr>
      <vt:lpstr>宋体</vt:lpstr>
      <vt:lpstr>等线</vt:lpstr>
      <vt:lpstr>方正清刻本悦宋简体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陈 灵飞</cp:lastModifiedBy>
  <cp:revision>26</cp:revision>
  <dcterms:created xsi:type="dcterms:W3CDTF">2020-01-03T06:53:11Z</dcterms:created>
  <dcterms:modified xsi:type="dcterms:W3CDTF">2023-05-08T12:17:27Z</dcterms:modified>
</cp:coreProperties>
</file>