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7" r:id="rId8"/>
    <p:sldId id="270" r:id="rId9"/>
    <p:sldId id="268" r:id="rId10"/>
    <p:sldId id="269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F5CE4D"/>
    <a:srgbClr val="003264"/>
    <a:srgbClr val="FBCE20"/>
    <a:srgbClr val="003D7C"/>
    <a:srgbClr val="010000"/>
    <a:srgbClr val="619080"/>
    <a:srgbClr val="99CCCC"/>
    <a:srgbClr val="66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94815" autoAdjust="0"/>
  </p:normalViewPr>
  <p:slideViewPr>
    <p:cSldViewPr snapToGrid="0">
      <p:cViewPr>
        <p:scale>
          <a:sx n="125" d="100"/>
          <a:sy n="125" d="100"/>
        </p:scale>
        <p:origin x="214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rmihalj.github.io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INF501 - Research Methods in Informatics and Computing 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/>
              <a:t>Over there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Room 090-115</a:t>
            </a:r>
          </a:p>
          <a:p>
            <a:pPr lvl="1"/>
            <a:r>
              <a:rPr lang="en-US" b="1" dirty="0" err="1"/>
              <a:t>Igor.Steinmacher@nau.edu</a:t>
            </a: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r>
              <a:rPr lang="en-US" b="1" dirty="0"/>
              <a:t>Office Hours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TuTh</a:t>
            </a:r>
            <a:r>
              <a:rPr lang="en-US" dirty="0"/>
              <a:t> 09:30AM – 11:20AM</a:t>
            </a:r>
          </a:p>
          <a:p>
            <a:pPr lvl="1"/>
            <a:r>
              <a:rPr lang="en-US" dirty="0"/>
              <a:t>And you can schedule appointments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70D7B-80DD-C140-A7CB-A2308BA31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response essays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A806-9957-0248-81CC-C598A00EC3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E3D4-A132-394A-B25A-422EE80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Thinking/Reading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74934-7F8D-3948-9635-E0C04D44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to engage with the researcher in a discussion, asking questions  and defending a thesis</a:t>
            </a:r>
          </a:p>
          <a:p>
            <a:endParaRPr lang="en-US" dirty="0"/>
          </a:p>
          <a:p>
            <a:r>
              <a:rPr lang="en-US" dirty="0"/>
              <a:t>Note taking, discussing with peers during round tables</a:t>
            </a:r>
          </a:p>
          <a:p>
            <a:endParaRPr lang="en-US" dirty="0"/>
          </a:p>
          <a:p>
            <a:r>
              <a:rPr lang="en-US" dirty="0"/>
              <a:t>Take notes on how you react to the main points of the research</a:t>
            </a:r>
          </a:p>
          <a:p>
            <a:pPr lvl="1"/>
            <a:r>
              <a:rPr lang="en-US" dirty="0"/>
              <a:t>Recognizing the main points is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Summarize(paraphrase) author’s main ideas</a:t>
            </a:r>
          </a:p>
          <a:p>
            <a:endParaRPr lang="en-US" dirty="0"/>
          </a:p>
          <a:p>
            <a:r>
              <a:rPr lang="en-US" dirty="0"/>
              <a:t>Support or defend your point of view relate to author’s ideas</a:t>
            </a:r>
          </a:p>
        </p:txBody>
      </p:sp>
    </p:spTree>
    <p:extLst>
      <p:ext uri="{BB962C8B-B14F-4D97-AF65-F5344CB8AC3E}">
        <p14:creationId xmlns:p14="http://schemas.microsoft.com/office/powerpoint/2010/main" val="16824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DE16-0C48-7D40-AE6D-D76E175F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83ED-2748-BD46-8091-632FEF9C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the thesis you are defending/reverberating </a:t>
            </a:r>
          </a:p>
          <a:p>
            <a:endParaRPr lang="en-US" dirty="0"/>
          </a:p>
          <a:p>
            <a:r>
              <a:rPr lang="en-US" dirty="0"/>
              <a:t>Decide the key points that will back your ideas (topics)</a:t>
            </a:r>
          </a:p>
          <a:p>
            <a:endParaRPr lang="en-US" dirty="0"/>
          </a:p>
          <a:p>
            <a:r>
              <a:rPr lang="en-US" dirty="0"/>
              <a:t>Develop your ideas by adding references, quotes, evidences and details to your paragraphs (just bullets so far)</a:t>
            </a:r>
          </a:p>
          <a:p>
            <a:endParaRPr lang="en-US" dirty="0"/>
          </a:p>
          <a:p>
            <a:r>
              <a:rPr lang="en-US" dirty="0"/>
              <a:t>Make sure the last paragraphs connect to each other</a:t>
            </a:r>
          </a:p>
          <a:p>
            <a:endParaRPr lang="en-US" dirty="0"/>
          </a:p>
          <a:p>
            <a:r>
              <a:rPr lang="en-US" dirty="0"/>
              <a:t>Check your thesis and make sure the points and ideas support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6827-6952-674B-AE78-00174FB8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B15F-B6F4-D144-AC37-8B1A943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sevendegreescommunications.com/wp-content/uploads/2011/04/Screen-shot-2011-04-18-at-10.45.17-PM.png">
            <a:extLst>
              <a:ext uri="{FF2B5EF4-FFF2-40B4-BE49-F238E27FC236}">
                <a16:creationId xmlns:a16="http://schemas.microsoft.com/office/drawing/2014/main" id="{FF6B803F-F30F-8540-8E14-70CE5D07F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 b="7290"/>
          <a:stretch/>
        </p:blipFill>
        <p:spPr bwMode="auto">
          <a:xfrm>
            <a:off x="444885" y="1160435"/>
            <a:ext cx="8124676" cy="51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4D2FA-93D1-534E-B995-2AE7D6595A06}"/>
              </a:ext>
            </a:extLst>
          </p:cNvPr>
          <p:cNvSpPr txBox="1"/>
          <p:nvPr/>
        </p:nvSpPr>
        <p:spPr>
          <a:xfrm>
            <a:off x="811496" y="1694459"/>
            <a:ext cx="75853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THREE SPECIAL STEPS</a:t>
            </a:r>
          </a:p>
          <a:p>
            <a:pPr algn="ctr"/>
            <a:endParaRPr lang="en-US" sz="5000" b="1" dirty="0">
              <a:solidFill>
                <a:schemeClr val="bg1"/>
              </a:solidFill>
            </a:endParaRPr>
          </a:p>
          <a:p>
            <a:pPr algn="ctr"/>
            <a:endParaRPr lang="en-US" sz="5000" b="1" dirty="0">
              <a:solidFill>
                <a:schemeClr val="bg1"/>
              </a:solidFill>
            </a:endParaRP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THAT’S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77318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2F45-048D-5E42-8530-6E7D22B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CCE4-13B4-9A48-84A7-CE74D99A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</a:t>
            </a:r>
          </a:p>
        </p:txBody>
      </p:sp>
      <p:pic>
        <p:nvPicPr>
          <p:cNvPr id="4" name="Picture 2" descr="http://sevendegreescommunications.com/wp-content/uploads/2011/04/Screen-shot-2011-04-18-at-10.45.17-PM.png">
            <a:extLst>
              <a:ext uri="{FF2B5EF4-FFF2-40B4-BE49-F238E27FC236}">
                <a16:creationId xmlns:a16="http://schemas.microsoft.com/office/drawing/2014/main" id="{272FBCE5-51F5-8A45-B6B2-A458975AA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 b="7290"/>
          <a:stretch/>
        </p:blipFill>
        <p:spPr bwMode="auto">
          <a:xfrm>
            <a:off x="2968749" y="1615440"/>
            <a:ext cx="6175251" cy="39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0724-D433-294D-9C03-A964959A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63DF-F9D2-6D4D-B9C5-A9049035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Bring context, motivation and problem</a:t>
            </a:r>
          </a:p>
          <a:p>
            <a:pPr lvl="1"/>
            <a:r>
              <a:rPr lang="en-US" dirty="0"/>
              <a:t>Engage the reader by making the topic interesting</a:t>
            </a:r>
          </a:p>
          <a:p>
            <a:pPr lvl="1"/>
            <a:endParaRPr lang="en-US" dirty="0"/>
          </a:p>
          <a:p>
            <a:r>
              <a:rPr lang="en-US" dirty="0"/>
              <a:t>State author’s main goals and ideas</a:t>
            </a:r>
          </a:p>
          <a:p>
            <a:pPr lvl="1"/>
            <a:r>
              <a:rPr lang="en-US" dirty="0"/>
              <a:t>Main points</a:t>
            </a:r>
          </a:p>
          <a:p>
            <a:pPr lvl="1"/>
            <a:r>
              <a:rPr lang="en-US" dirty="0"/>
              <a:t>Reader needs to have a general sense of all key aspects of the original work</a:t>
            </a:r>
          </a:p>
          <a:p>
            <a:pPr lvl="1"/>
            <a:r>
              <a:rPr lang="en-US" dirty="0"/>
              <a:t>Do not engage in discussion (Informative)</a:t>
            </a:r>
          </a:p>
          <a:p>
            <a:pPr lvl="1"/>
            <a:r>
              <a:rPr lang="en-US" dirty="0"/>
              <a:t>No personal/response to the work</a:t>
            </a:r>
          </a:p>
          <a:p>
            <a:pPr lvl="1"/>
            <a:endParaRPr lang="en-US" dirty="0"/>
          </a:p>
          <a:p>
            <a:r>
              <a:rPr lang="en-US" dirty="0"/>
              <a:t>Statement and brief description on your point about the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D5A6-E87E-244C-A568-4B41E9C4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026-CE0B-3444-BC38-8A822E4F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Reaffirm your main idea, bringing some more context to introduce the section and the upcoming support topics</a:t>
            </a:r>
          </a:p>
          <a:p>
            <a:r>
              <a:rPr lang="en-US" dirty="0"/>
              <a:t>For each topic, discuss based on your thoughts and, more importantly, facts, evidences, and results (from the paper, other known source, personal experience)</a:t>
            </a:r>
          </a:p>
          <a:p>
            <a:pPr lvl="1"/>
            <a:r>
              <a:rPr lang="en-US" dirty="0"/>
              <a:t>Think about how is the work related to problems in our research</a:t>
            </a:r>
          </a:p>
          <a:p>
            <a:pPr lvl="1"/>
            <a:r>
              <a:rPr lang="en-US" dirty="0"/>
              <a:t>Discuss how the research increase your understanding of a particular issue/changed your perspective</a:t>
            </a:r>
          </a:p>
          <a:p>
            <a:pPr lvl="1"/>
            <a:r>
              <a:rPr lang="en-US" dirty="0"/>
              <a:t>Evaluate the importance of the research</a:t>
            </a:r>
          </a:p>
          <a:p>
            <a:pPr lvl="1"/>
            <a:r>
              <a:rPr lang="en-US" dirty="0"/>
              <a:t>Try to avoid over using “I agree” and “I disagree”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dirty="0"/>
              <a:t>You can bring points agreeing/disagreeing (try to back this decisions)</a:t>
            </a:r>
          </a:p>
          <a:p>
            <a:r>
              <a:rPr lang="en-US" dirty="0"/>
              <a:t>You can structure in one or many sections (organization is key!)</a:t>
            </a:r>
          </a:p>
        </p:txBody>
      </p:sp>
    </p:spTree>
    <p:extLst>
      <p:ext uri="{BB962C8B-B14F-4D97-AF65-F5344CB8AC3E}">
        <p14:creationId xmlns:p14="http://schemas.microsoft.com/office/powerpoint/2010/main" val="400255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2A79-51E1-4B42-A775-B5D53B13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C00-DFAD-1B45-876A-B103C842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Give a final point and close it getting back to the topics presented in the introduction</a:t>
            </a:r>
          </a:p>
          <a:p>
            <a:endParaRPr lang="en-US" dirty="0"/>
          </a:p>
          <a:p>
            <a:r>
              <a:rPr lang="en-US" dirty="0"/>
              <a:t>Bring important highlights from your discussion</a:t>
            </a:r>
          </a:p>
          <a:p>
            <a:pPr lvl="1"/>
            <a:r>
              <a:rPr lang="en-US" dirty="0"/>
              <a:t>Most interesting things</a:t>
            </a:r>
          </a:p>
          <a:p>
            <a:pPr lvl="1"/>
            <a:r>
              <a:rPr lang="en-US" dirty="0"/>
              <a:t>Points that attracted you</a:t>
            </a:r>
          </a:p>
          <a:p>
            <a:pPr lvl="1"/>
            <a:r>
              <a:rPr lang="en-US" dirty="0"/>
              <a:t>Ideas that came up</a:t>
            </a:r>
          </a:p>
          <a:p>
            <a:pPr lvl="1"/>
            <a:r>
              <a:rPr lang="en-US" dirty="0"/>
              <a:t>How your research is tied to it</a:t>
            </a:r>
          </a:p>
        </p:txBody>
      </p:sp>
    </p:spTree>
    <p:extLst>
      <p:ext uri="{BB962C8B-B14F-4D97-AF65-F5344CB8AC3E}">
        <p14:creationId xmlns:p14="http://schemas.microsoft.com/office/powerpoint/2010/main" val="206201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32B6-681D-FA4E-9F5E-8D371590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561B-14F3-6344-AE00-4A3BC406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Joe </a:t>
            </a:r>
            <a:r>
              <a:rPr lang="en-US" i="1" dirty="0" err="1"/>
              <a:t>Mihaljevic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https://jrmihalj.github.io/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515978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Assistant Professor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Overview of informatics and computing research areas (in SICCS)</a:t>
            </a:r>
          </a:p>
          <a:p>
            <a:pPr lvl="2"/>
            <a:r>
              <a:rPr lang="en-US" dirty="0"/>
              <a:t>Professors’ talks</a:t>
            </a:r>
          </a:p>
          <a:p>
            <a:pPr lvl="2"/>
            <a:r>
              <a:rPr lang="en-US" dirty="0"/>
              <a:t>Critical thinking</a:t>
            </a:r>
          </a:p>
          <a:p>
            <a:pPr lvl="2"/>
            <a:r>
              <a:rPr lang="en-US" dirty="0"/>
              <a:t>Research proposal writing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your closes colleague and present yourself (5 minutes)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A little about you (where from, previous educational/industrial background,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Motivation to be 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Research topic (advisor, if applicable)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you expect from this course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95398" cy="5001061"/>
          </a:xfrm>
        </p:spPr>
        <p:txBody>
          <a:bodyPr/>
          <a:lstStyle/>
          <a:p>
            <a:r>
              <a:rPr lang="en-US" u="sng" dirty="0"/>
              <a:t>Response essays</a:t>
            </a:r>
          </a:p>
          <a:p>
            <a:pPr lvl="1"/>
            <a:r>
              <a:rPr lang="en-US" dirty="0"/>
              <a:t>7 talks </a:t>
            </a:r>
            <a:r>
              <a:rPr lang="en-US" dirty="0">
                <a:sym typeface="Wingdings" pitchFamily="2" charset="2"/>
              </a:rPr>
              <a:t> each students choose 4 to write about</a:t>
            </a:r>
          </a:p>
          <a:p>
            <a:pPr lvl="1"/>
            <a:r>
              <a:rPr lang="en-US" dirty="0">
                <a:sym typeface="Wingdings" pitchFamily="2" charset="2"/>
              </a:rPr>
              <a:t>Talk + 2 or 3 papers</a:t>
            </a:r>
          </a:p>
          <a:p>
            <a:pPr lvl="1"/>
            <a:r>
              <a:rPr lang="en-US" dirty="0">
                <a:sym typeface="Wingdings" pitchFamily="2" charset="2"/>
              </a:rPr>
              <a:t>Inform your decision 24 hours after the talk</a:t>
            </a:r>
          </a:p>
          <a:p>
            <a:pPr lvl="1"/>
            <a:r>
              <a:rPr lang="en-US" dirty="0">
                <a:sym typeface="Wingdings" pitchFamily="2" charset="2"/>
              </a:rPr>
              <a:t>Attendance is mandatory even if not writing an essay for the talk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Essays are due on Thursday before next talk (in 2 weeks)</a:t>
            </a:r>
          </a:p>
          <a:p>
            <a:pPr lvl="2"/>
            <a:r>
              <a:rPr lang="en-US" dirty="0">
                <a:sym typeface="Wingdings" pitchFamily="2" charset="2"/>
              </a:rPr>
              <a:t>Essays need to be written and peer reviewed** before final submission</a:t>
            </a:r>
          </a:p>
          <a:p>
            <a:r>
              <a:rPr lang="en-US" u="sng" dirty="0"/>
              <a:t>Peer-review</a:t>
            </a:r>
          </a:p>
          <a:p>
            <a:pPr lvl="1"/>
            <a:r>
              <a:rPr lang="en-US" dirty="0"/>
              <a:t>I will pair the students (submitter – reviewer)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version by Friday after the talk</a:t>
            </a:r>
          </a:p>
          <a:p>
            <a:pPr lvl="1"/>
            <a:r>
              <a:rPr lang="en-US" dirty="0"/>
              <a:t>Reviewer must return the review before Tuesday </a:t>
            </a:r>
          </a:p>
          <a:p>
            <a:pPr lvl="1"/>
            <a:r>
              <a:rPr lang="en-US" dirty="0"/>
              <a:t>Final submission addressing concerns by Thursday before next talk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68-C12F-C046-A9A0-17845F3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5F491-A02B-9048-953D-2C2E6571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F1AB4-D02B-B340-915B-FB618066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58725"/>
              </p:ext>
            </p:extLst>
          </p:nvPr>
        </p:nvGraphicFramePr>
        <p:xfrm>
          <a:off x="180870" y="1386949"/>
          <a:ext cx="8812405" cy="408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5">
                  <a:extLst>
                    <a:ext uri="{9D8B030D-6E8A-4147-A177-3AD203B41FA5}">
                      <a16:colId xmlns:a16="http://schemas.microsoft.com/office/drawing/2014/main" val="2781695789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60444127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1327152025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1056779258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3147534243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4031015932"/>
                    </a:ext>
                  </a:extLst>
                </a:gridCol>
                <a:gridCol w="1258915">
                  <a:extLst>
                    <a:ext uri="{9D8B030D-6E8A-4147-A177-3AD203B41FA5}">
                      <a16:colId xmlns:a16="http://schemas.microsoft.com/office/drawing/2014/main" val="3206321658"/>
                    </a:ext>
                  </a:extLst>
                </a:gridCol>
              </a:tblGrid>
              <a:tr h="821383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65753"/>
                  </a:ext>
                </a:extLst>
              </a:tr>
              <a:tr h="4243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586138"/>
                  </a:ext>
                </a:extLst>
              </a:tr>
              <a:tr h="821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TALK +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050467"/>
                  </a:ext>
                </a:extLst>
              </a:tr>
              <a:tr h="821383">
                <a:tc gridSpan="7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Week 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26920"/>
                  </a:ext>
                </a:extLst>
              </a:tr>
              <a:tr h="37695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708059"/>
                  </a:ext>
                </a:extLst>
              </a:tr>
              <a:tr h="82138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V1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Review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Submission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07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4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9AF5-CB5C-4446-911C-F13097CB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Schedule (Tentative)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8040F7-4714-3A49-BAF5-B4A358283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3592"/>
              </p:ext>
            </p:extLst>
          </p:nvPr>
        </p:nvGraphicFramePr>
        <p:xfrm>
          <a:off x="211793" y="2062336"/>
          <a:ext cx="8792308" cy="29260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6965">
                  <a:extLst>
                    <a:ext uri="{9D8B030D-6E8A-4147-A177-3AD203B41FA5}">
                      <a16:colId xmlns:a16="http://schemas.microsoft.com/office/drawing/2014/main" val="308631067"/>
                    </a:ext>
                  </a:extLst>
                </a:gridCol>
                <a:gridCol w="7485343">
                  <a:extLst>
                    <a:ext uri="{9D8B030D-6E8A-4147-A177-3AD203B41FA5}">
                      <a16:colId xmlns:a16="http://schemas.microsoft.com/office/drawing/2014/main" val="3225619905"/>
                    </a:ext>
                  </a:extLst>
                </a:gridCol>
              </a:tblGrid>
              <a:tr h="339472">
                <a:tc>
                  <a:txBody>
                    <a:bodyPr/>
                    <a:lstStyle/>
                    <a:p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289479"/>
                  </a:ext>
                </a:extLst>
              </a:tr>
              <a:tr h="264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Sept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1: Professor Joseph </a:t>
                      </a:r>
                      <a:r>
                        <a:rPr lang="en-US" sz="2400" dirty="0" err="1">
                          <a:effectLst/>
                        </a:rPr>
                        <a:t>Mihaljevic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868600"/>
                  </a:ext>
                </a:extLst>
              </a:tr>
              <a:tr h="220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Sept 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2: Professor Marc </a:t>
                      </a:r>
                      <a:r>
                        <a:rPr lang="en-US" sz="2400" dirty="0" err="1">
                          <a:effectLst/>
                        </a:rPr>
                        <a:t>Tollis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26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Oct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3: Professor </a:t>
                      </a:r>
                      <a:r>
                        <a:rPr lang="en-US" sz="2400" dirty="0" err="1">
                          <a:effectLst/>
                        </a:rPr>
                        <a:t>Tolga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Yalcin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72226"/>
                  </a:ext>
                </a:extLst>
              </a:tr>
              <a:tr h="41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Oct 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4: Professor Marco Gerosa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35777"/>
                  </a:ext>
                </a:extLst>
              </a:tr>
              <a:tr h="980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Nov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5: Professor Truong Nghiem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57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Nov 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6: Professor Benjamin </a:t>
                      </a:r>
                      <a:r>
                        <a:rPr lang="en-US" sz="2400" dirty="0" err="1">
                          <a:effectLst/>
                        </a:rPr>
                        <a:t>Rudell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83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Nov 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Talk 7: Professor Toby Hocking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4869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6FD1D-B3EC-AA41-9FFA-161EDB9D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CA16-88CE-0D40-9D37-BB47CDB9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0683-67D9-674D-963D-94595AEE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Mediating discussions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Talks will be followed by a discussion </a:t>
            </a:r>
          </a:p>
          <a:p>
            <a:pPr lvl="1"/>
            <a:r>
              <a:rPr lang="en-US" dirty="0"/>
              <a:t>Each talk will require 1 or 2 students to mediate the discussion</a:t>
            </a:r>
          </a:p>
          <a:p>
            <a:pPr lvl="1"/>
            <a:r>
              <a:rPr lang="en-US" dirty="0"/>
              <a:t>Everybody need to mediate one talk</a:t>
            </a:r>
          </a:p>
          <a:p>
            <a:pPr lvl="1"/>
            <a:r>
              <a:rPr lang="en-US" dirty="0"/>
              <a:t>Collaboratively building knowledge about the research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u="sng" dirty="0"/>
              <a:t>Research proposal</a:t>
            </a:r>
          </a:p>
          <a:p>
            <a:pPr lvl="1"/>
            <a:r>
              <a:rPr lang="en-US" dirty="0"/>
              <a:t>introduction; </a:t>
            </a:r>
          </a:p>
          <a:p>
            <a:pPr lvl="1"/>
            <a:r>
              <a:rPr lang="en-US" dirty="0"/>
              <a:t>literature review; </a:t>
            </a:r>
          </a:p>
          <a:p>
            <a:pPr lvl="1"/>
            <a:r>
              <a:rPr lang="en-US" dirty="0"/>
              <a:t>research questions/hypotheses and needs/objectives; </a:t>
            </a:r>
          </a:p>
          <a:p>
            <a:pPr lvl="1"/>
            <a:r>
              <a:rPr lang="en-US" dirty="0"/>
              <a:t>research plan and methods.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05-240A-1747-B09A-37E3D1B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64C-BCDA-654B-81C1-65AAAAD2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Schedule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8FA3CA-9798-6842-AC0E-0E15E39BC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617647"/>
              </p:ext>
            </p:extLst>
          </p:nvPr>
        </p:nvGraphicFramePr>
        <p:xfrm>
          <a:off x="200968" y="1607736"/>
          <a:ext cx="8832500" cy="423054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5747657">
                  <a:extLst>
                    <a:ext uri="{9D8B030D-6E8A-4147-A177-3AD203B41FA5}">
                      <a16:colId xmlns:a16="http://schemas.microsoft.com/office/drawing/2014/main" val="4123340214"/>
                    </a:ext>
                  </a:extLst>
                </a:gridCol>
                <a:gridCol w="1949380">
                  <a:extLst>
                    <a:ext uri="{9D8B030D-6E8A-4147-A177-3AD203B41FA5}">
                      <a16:colId xmlns:a16="http://schemas.microsoft.com/office/drawing/2014/main" val="3296259239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592841710"/>
                    </a:ext>
                  </a:extLst>
                </a:gridCol>
              </a:tblGrid>
              <a:tr h="3559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Assignment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Due Date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Weight 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50655"/>
                  </a:ext>
                </a:extLst>
              </a:tr>
              <a:tr h="355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Attendance and Class Participation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 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815"/>
                  </a:ext>
                </a:extLst>
              </a:tr>
              <a:tr h="355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Discussion Mediation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30983"/>
                  </a:ext>
                </a:extLst>
              </a:tr>
              <a:tr h="355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Response Essays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Every 2 weeks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40%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269003"/>
                  </a:ext>
                </a:extLst>
              </a:tr>
              <a:tr h="355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Peer Reviews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Every 2 weeks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350684"/>
                  </a:ext>
                </a:extLst>
              </a:tr>
              <a:tr h="159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Research proposal 1 – Introduction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Oct 26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030188"/>
                  </a:ext>
                </a:extLst>
              </a:tr>
              <a:tr h="3215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Research proposal 2 –  Literature Review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2730" algn="l"/>
                        </a:tabLst>
                      </a:pPr>
                      <a:r>
                        <a:rPr lang="en-US" sz="2200" b="0" dirty="0">
                          <a:effectLst/>
                        </a:rPr>
                        <a:t>Nov 13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253780"/>
                  </a:ext>
                </a:extLst>
              </a:tr>
              <a:tr h="71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Research proposal 3 – Research Questions/Hypotheses, Needs/Objectives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Nov 30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010897"/>
                  </a:ext>
                </a:extLst>
              </a:tr>
              <a:tr h="355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Elevator Pitch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Dec 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503591"/>
                  </a:ext>
                </a:extLst>
              </a:tr>
              <a:tr h="71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Research proposal 4 – Final (Research Plan/Methods)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Dec 10, 2:30PM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10%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9070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A85D-C561-1D43-8A9A-61FBB3F3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1382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7004</TotalTime>
  <Words>882</Words>
  <Application>Microsoft Macintosh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Hebrew Scholar</vt:lpstr>
      <vt:lpstr>Calibri</vt:lpstr>
      <vt:lpstr>Rial</vt:lpstr>
      <vt:lpstr>Times</vt:lpstr>
      <vt:lpstr>Times New Roman</vt:lpstr>
      <vt:lpstr>Wingdings</vt:lpstr>
      <vt:lpstr>Dark-Blue-Vertical-PPT-Template</vt:lpstr>
      <vt:lpstr>1_Dark-Blue-Vertical-PPT-Template</vt:lpstr>
      <vt:lpstr>INF501 - Research Methods in Informatics and Computing </vt:lpstr>
      <vt:lpstr>PowerPoint Presentation</vt:lpstr>
      <vt:lpstr>Introductions</vt:lpstr>
      <vt:lpstr>Introductions</vt:lpstr>
      <vt:lpstr>This Course: Assignments</vt:lpstr>
      <vt:lpstr>Essay Schedule</vt:lpstr>
      <vt:lpstr>Talk Schedule (Tentative)</vt:lpstr>
      <vt:lpstr>This Course: Assignments</vt:lpstr>
      <vt:lpstr>Assignment Schedule</vt:lpstr>
      <vt:lpstr>Important Information</vt:lpstr>
      <vt:lpstr>Writing response essays</vt:lpstr>
      <vt:lpstr>Critical Thinking/Reading</vt:lpstr>
      <vt:lpstr>Organize Yourself</vt:lpstr>
      <vt:lpstr>PowerPoint Presentation</vt:lpstr>
      <vt:lpstr>Three Special Steps</vt:lpstr>
      <vt:lpstr>Introduction</vt:lpstr>
      <vt:lpstr>Body</vt:lpstr>
      <vt:lpstr>Conclusion</vt:lpstr>
      <vt:lpstr>For Next Week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286</cp:revision>
  <cp:lastPrinted>2016-09-19T18:18:34Z</cp:lastPrinted>
  <dcterms:created xsi:type="dcterms:W3CDTF">2014-02-19T16:49:03Z</dcterms:created>
  <dcterms:modified xsi:type="dcterms:W3CDTF">2018-08-26T17:36:15Z</dcterms:modified>
</cp:coreProperties>
</file>