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4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953392-9CD0-44AD-9395-D2956EAD7273}" type="datetimeFigureOut">
              <a:rPr lang="en-US" smtClean="0"/>
              <a:t>10/2/2015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627F5F-1602-460A-B5E8-068B5410A693}" type="slidenum">
              <a:rPr lang="en-US" smtClean="0"/>
              <a:t>‹#›</a:t>
            </a:fld>
            <a:endParaRPr lang="en-US"/>
          </a:p>
        </p:txBody>
      </p:sp>
    </p:spTree>
    <p:extLst>
      <p:ext uri="{BB962C8B-B14F-4D97-AF65-F5344CB8AC3E}">
        <p14:creationId xmlns:p14="http://schemas.microsoft.com/office/powerpoint/2010/main" val="218397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1628F0-2186-4D0E-82FE-D41C8F12D702}"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5BCA9-CE4A-49BE-AD69-3BC032CB5993}" type="slidenum">
              <a:rPr lang="en-US" smtClean="0"/>
              <a:t>‹#›</a:t>
            </a:fld>
            <a:endParaRPr lang="en-US"/>
          </a:p>
        </p:txBody>
      </p:sp>
    </p:spTree>
    <p:extLst>
      <p:ext uri="{BB962C8B-B14F-4D97-AF65-F5344CB8AC3E}">
        <p14:creationId xmlns:p14="http://schemas.microsoft.com/office/powerpoint/2010/main" val="3591080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628F0-2186-4D0E-82FE-D41C8F12D702}"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5BCA9-CE4A-49BE-AD69-3BC032CB5993}" type="slidenum">
              <a:rPr lang="en-US" smtClean="0"/>
              <a:t>‹#›</a:t>
            </a:fld>
            <a:endParaRPr lang="en-US"/>
          </a:p>
        </p:txBody>
      </p:sp>
    </p:spTree>
    <p:extLst>
      <p:ext uri="{BB962C8B-B14F-4D97-AF65-F5344CB8AC3E}">
        <p14:creationId xmlns:p14="http://schemas.microsoft.com/office/powerpoint/2010/main" val="161638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628F0-2186-4D0E-82FE-D41C8F12D702}"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5BCA9-CE4A-49BE-AD69-3BC032CB5993}" type="slidenum">
              <a:rPr lang="en-US" smtClean="0"/>
              <a:t>‹#›</a:t>
            </a:fld>
            <a:endParaRPr lang="en-US"/>
          </a:p>
        </p:txBody>
      </p:sp>
    </p:spTree>
    <p:extLst>
      <p:ext uri="{BB962C8B-B14F-4D97-AF65-F5344CB8AC3E}">
        <p14:creationId xmlns:p14="http://schemas.microsoft.com/office/powerpoint/2010/main" val="247212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628F0-2186-4D0E-82FE-D41C8F12D702}"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5BCA9-CE4A-49BE-AD69-3BC032CB5993}" type="slidenum">
              <a:rPr lang="en-US" smtClean="0"/>
              <a:t>‹#›</a:t>
            </a:fld>
            <a:endParaRPr lang="en-US"/>
          </a:p>
        </p:txBody>
      </p:sp>
    </p:spTree>
    <p:extLst>
      <p:ext uri="{BB962C8B-B14F-4D97-AF65-F5344CB8AC3E}">
        <p14:creationId xmlns:p14="http://schemas.microsoft.com/office/powerpoint/2010/main" val="286725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628F0-2186-4D0E-82FE-D41C8F12D702}"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5BCA9-CE4A-49BE-AD69-3BC032CB5993}" type="slidenum">
              <a:rPr lang="en-US" smtClean="0"/>
              <a:t>‹#›</a:t>
            </a:fld>
            <a:endParaRPr lang="en-US"/>
          </a:p>
        </p:txBody>
      </p:sp>
    </p:spTree>
    <p:extLst>
      <p:ext uri="{BB962C8B-B14F-4D97-AF65-F5344CB8AC3E}">
        <p14:creationId xmlns:p14="http://schemas.microsoft.com/office/powerpoint/2010/main" val="388116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1628F0-2186-4D0E-82FE-D41C8F12D702}"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5BCA9-CE4A-49BE-AD69-3BC032CB5993}" type="slidenum">
              <a:rPr lang="en-US" smtClean="0"/>
              <a:t>‹#›</a:t>
            </a:fld>
            <a:endParaRPr lang="en-US"/>
          </a:p>
        </p:txBody>
      </p:sp>
    </p:spTree>
    <p:extLst>
      <p:ext uri="{BB962C8B-B14F-4D97-AF65-F5344CB8AC3E}">
        <p14:creationId xmlns:p14="http://schemas.microsoft.com/office/powerpoint/2010/main" val="15499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1628F0-2186-4D0E-82FE-D41C8F12D702}" type="datetimeFigureOut">
              <a:rPr lang="en-US" smtClean="0"/>
              <a:t>10/2/2015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5BCA9-CE4A-49BE-AD69-3BC032CB5993}" type="slidenum">
              <a:rPr lang="en-US" smtClean="0"/>
              <a:t>‹#›</a:t>
            </a:fld>
            <a:endParaRPr lang="en-US"/>
          </a:p>
        </p:txBody>
      </p:sp>
    </p:spTree>
    <p:extLst>
      <p:ext uri="{BB962C8B-B14F-4D97-AF65-F5344CB8AC3E}">
        <p14:creationId xmlns:p14="http://schemas.microsoft.com/office/powerpoint/2010/main" val="394870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1628F0-2186-4D0E-82FE-D41C8F12D702}" type="datetimeFigureOut">
              <a:rPr lang="en-US" smtClean="0"/>
              <a:t>10/2/2015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5BCA9-CE4A-49BE-AD69-3BC032CB5993}" type="slidenum">
              <a:rPr lang="en-US" smtClean="0"/>
              <a:t>‹#›</a:t>
            </a:fld>
            <a:endParaRPr lang="en-US"/>
          </a:p>
        </p:txBody>
      </p:sp>
    </p:spTree>
    <p:extLst>
      <p:ext uri="{BB962C8B-B14F-4D97-AF65-F5344CB8AC3E}">
        <p14:creationId xmlns:p14="http://schemas.microsoft.com/office/powerpoint/2010/main" val="556379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628F0-2186-4D0E-82FE-D41C8F12D702}" type="datetimeFigureOut">
              <a:rPr lang="en-US" smtClean="0"/>
              <a:t>10/2/2015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5BCA9-CE4A-49BE-AD69-3BC032CB5993}" type="slidenum">
              <a:rPr lang="en-US" smtClean="0"/>
              <a:t>‹#›</a:t>
            </a:fld>
            <a:endParaRPr lang="en-US"/>
          </a:p>
        </p:txBody>
      </p:sp>
    </p:spTree>
    <p:extLst>
      <p:ext uri="{BB962C8B-B14F-4D97-AF65-F5344CB8AC3E}">
        <p14:creationId xmlns:p14="http://schemas.microsoft.com/office/powerpoint/2010/main" val="366996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628F0-2186-4D0E-82FE-D41C8F12D702}"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5BCA9-CE4A-49BE-AD69-3BC032CB5993}" type="slidenum">
              <a:rPr lang="en-US" smtClean="0"/>
              <a:t>‹#›</a:t>
            </a:fld>
            <a:endParaRPr lang="en-US"/>
          </a:p>
        </p:txBody>
      </p:sp>
    </p:spTree>
    <p:extLst>
      <p:ext uri="{BB962C8B-B14F-4D97-AF65-F5344CB8AC3E}">
        <p14:creationId xmlns:p14="http://schemas.microsoft.com/office/powerpoint/2010/main" val="28247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628F0-2186-4D0E-82FE-D41C8F12D702}"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5BCA9-CE4A-49BE-AD69-3BC032CB5993}" type="slidenum">
              <a:rPr lang="en-US" smtClean="0"/>
              <a:t>‹#›</a:t>
            </a:fld>
            <a:endParaRPr lang="en-US"/>
          </a:p>
        </p:txBody>
      </p:sp>
    </p:spTree>
    <p:extLst>
      <p:ext uri="{BB962C8B-B14F-4D97-AF65-F5344CB8AC3E}">
        <p14:creationId xmlns:p14="http://schemas.microsoft.com/office/powerpoint/2010/main" val="148814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628F0-2186-4D0E-82FE-D41C8F12D702}" type="datetimeFigureOut">
              <a:rPr lang="en-US" smtClean="0"/>
              <a:t>10/2/2015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5BCA9-CE4A-49BE-AD69-3BC032CB5993}" type="slidenum">
              <a:rPr lang="en-US" smtClean="0"/>
              <a:t>‹#›</a:t>
            </a:fld>
            <a:endParaRPr lang="en-US"/>
          </a:p>
        </p:txBody>
      </p:sp>
    </p:spTree>
    <p:extLst>
      <p:ext uri="{BB962C8B-B14F-4D97-AF65-F5344CB8AC3E}">
        <p14:creationId xmlns:p14="http://schemas.microsoft.com/office/powerpoint/2010/main" val="3683276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desktop.freewallpaper4.me/view/original/7129/shark-infested-waters.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76200"/>
            <a:ext cx="8534400" cy="6400800"/>
          </a:xfrm>
          <a:prstGeom prst="rect">
            <a:avLst/>
          </a:prstGeom>
          <a:noFill/>
          <a:ln>
            <a:noFill/>
          </a:ln>
        </p:spPr>
      </p:pic>
      <p:sp>
        <p:nvSpPr>
          <p:cNvPr id="2" name="Title 1"/>
          <p:cNvSpPr>
            <a:spLocks noGrp="1"/>
          </p:cNvSpPr>
          <p:nvPr>
            <p:ph type="ctrTitle"/>
          </p:nvPr>
        </p:nvSpPr>
        <p:spPr>
          <a:xfrm>
            <a:off x="685800" y="5410200"/>
            <a:ext cx="7772400" cy="1219200"/>
          </a:xfrm>
          <a:gradFill>
            <a:gsLst>
              <a:gs pos="0">
                <a:schemeClr val="accent5">
                  <a:shade val="51000"/>
                  <a:satMod val="130000"/>
                  <a:alpha val="17000"/>
                </a:schemeClr>
              </a:gs>
              <a:gs pos="98000">
                <a:schemeClr val="accent5">
                  <a:shade val="93000"/>
                  <a:satMod val="130000"/>
                  <a:alpha val="28000"/>
                </a:schemeClr>
              </a:gs>
              <a:gs pos="100000">
                <a:schemeClr val="accent5">
                  <a:shade val="94000"/>
                  <a:satMod val="135000"/>
                </a:schemeClr>
              </a:gs>
            </a:gsLst>
          </a:gradFill>
        </p:spPr>
        <p:style>
          <a:lnRef idx="0">
            <a:schemeClr val="accent5"/>
          </a:lnRef>
          <a:fillRef idx="3">
            <a:schemeClr val="accent5"/>
          </a:fillRef>
          <a:effectRef idx="3">
            <a:schemeClr val="accent5"/>
          </a:effectRef>
          <a:fontRef idx="minor">
            <a:schemeClr val="lt1"/>
          </a:fontRef>
        </p:style>
        <p:txBody>
          <a:bodyPr anchor="ctr" anchorCtr="1">
            <a:noAutofit/>
          </a:bodyPr>
          <a:lstStyle/>
          <a:p>
            <a:r>
              <a:rPr lang="en-US" sz="2800" b="1" dirty="0" smtClean="0">
                <a:latin typeface="Colonna MT" panose="04020805060202030203" pitchFamily="82" charset="0"/>
              </a:rPr>
              <a:t/>
            </a:r>
            <a:br>
              <a:rPr lang="en-US" sz="2800" b="1" dirty="0" smtClean="0">
                <a:latin typeface="Colonna MT" panose="04020805060202030203" pitchFamily="82" charset="0"/>
              </a:rPr>
            </a:br>
            <a:r>
              <a:rPr lang="en-US" sz="2800" b="1" dirty="0" smtClean="0">
                <a:latin typeface="Colonna MT" panose="04020805060202030203" pitchFamily="82" charset="0"/>
              </a:rPr>
              <a:t>Snorkeling </a:t>
            </a:r>
            <a:r>
              <a:rPr lang="en-US" sz="2800" b="1" dirty="0">
                <a:latin typeface="Colonna MT" panose="04020805060202030203" pitchFamily="82" charset="0"/>
              </a:rPr>
              <a:t>through TAS/ADA in </a:t>
            </a:r>
            <a:r>
              <a:rPr lang="en-US" sz="2800" b="1" dirty="0" smtClean="0">
                <a:latin typeface="Colonna MT" panose="04020805060202030203" pitchFamily="82" charset="0"/>
              </a:rPr>
              <a:t>Galveston, </a:t>
            </a:r>
            <a:r>
              <a:rPr lang="en-US" sz="2800" b="1" dirty="0">
                <a:latin typeface="Colonna MT" panose="04020805060202030203" pitchFamily="82" charset="0"/>
              </a:rPr>
              <a:t>and </a:t>
            </a:r>
            <a:r>
              <a:rPr lang="en-US" sz="2800" b="1" dirty="0" smtClean="0">
                <a:latin typeface="Colonna MT" panose="04020805060202030203" pitchFamily="82" charset="0"/>
              </a:rPr>
              <a:t>beyond</a:t>
            </a:r>
            <a:r>
              <a:rPr lang="en-US" sz="2800" b="1" dirty="0">
                <a:latin typeface="Colonna MT" panose="04020805060202030203" pitchFamily="82" charset="0"/>
              </a:rPr>
              <a:t>…</a:t>
            </a:r>
            <a:r>
              <a:rPr lang="en-US" sz="2800" dirty="0"/>
              <a:t/>
            </a:r>
            <a:br>
              <a:rPr lang="en-US" sz="2800" dirty="0"/>
            </a:br>
            <a:endParaRPr lang="en-US" sz="2800" dirty="0"/>
          </a:p>
        </p:txBody>
      </p:sp>
      <p:sp>
        <p:nvSpPr>
          <p:cNvPr id="5" name="Title 1"/>
          <p:cNvSpPr txBox="1">
            <a:spLocks/>
          </p:cNvSpPr>
          <p:nvPr/>
        </p:nvSpPr>
        <p:spPr>
          <a:xfrm>
            <a:off x="685800" y="228600"/>
            <a:ext cx="7772400" cy="1219200"/>
          </a:xfrm>
          <a:prstGeom prst="rect">
            <a:avLst/>
          </a:prstGeom>
          <a:gradFill>
            <a:gsLst>
              <a:gs pos="0">
                <a:schemeClr val="accent5">
                  <a:shade val="51000"/>
                  <a:satMod val="130000"/>
                  <a:alpha val="17000"/>
                </a:schemeClr>
              </a:gs>
              <a:gs pos="98000">
                <a:schemeClr val="accent5">
                  <a:shade val="93000"/>
                  <a:satMod val="130000"/>
                  <a:alpha val="28000"/>
                </a:schemeClr>
              </a:gs>
              <a:gs pos="100000">
                <a:schemeClr val="accent5">
                  <a:shade val="94000"/>
                  <a:satMod val="135000"/>
                </a:schemeClr>
              </a:gs>
            </a:gsLst>
          </a:gra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smtClean="0">
                <a:latin typeface="Showcard Gothic" panose="04020904020102020604" pitchFamily="82" charset="0"/>
                <a:cs typeface="FrankRuehl" panose="020E0503060101010101" pitchFamily="34" charset="-79"/>
              </a:rPr>
              <a:t>SSD-Statewide Space Planning</a:t>
            </a:r>
          </a:p>
          <a:p>
            <a:r>
              <a:rPr lang="en-US" sz="2400" i="1" dirty="0" smtClean="0">
                <a:latin typeface="Showcard Gothic" panose="04020904020102020604" pitchFamily="82" charset="0"/>
              </a:rPr>
              <a:t>presents</a:t>
            </a:r>
            <a:endParaRPr lang="en-US" sz="2400" i="1" dirty="0">
              <a:latin typeface="Showcard Gothic" panose="04020904020102020604" pitchFamily="82" charset="0"/>
            </a:endParaRPr>
          </a:p>
        </p:txBody>
      </p:sp>
    </p:spTree>
    <p:extLst>
      <p:ext uri="{BB962C8B-B14F-4D97-AF65-F5344CB8AC3E}">
        <p14:creationId xmlns:p14="http://schemas.microsoft.com/office/powerpoint/2010/main" val="964832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chor="t" anchorCtr="0">
            <a:normAutofit/>
          </a:bodyPr>
          <a:lstStyle/>
          <a:p>
            <a:pPr algn="l"/>
            <a:r>
              <a:rPr lang="en-US" sz="3600" b="1" dirty="0">
                <a:latin typeface="Goudy" pitchFamily="18" charset="0"/>
              </a:rPr>
              <a:t>Question</a:t>
            </a:r>
            <a:r>
              <a:rPr lang="en-US" sz="3600" dirty="0">
                <a:latin typeface="Goudy" pitchFamily="18" charset="0"/>
              </a:rPr>
              <a:t>: </a:t>
            </a:r>
            <a:r>
              <a:rPr lang="en-US" sz="3600" dirty="0" smtClean="0">
                <a:latin typeface="Goudy" pitchFamily="18" charset="0"/>
              </a:rPr>
              <a:t>Shouldn’t my existing facility be “grandfathered”? </a:t>
            </a:r>
            <a:endParaRPr lang="en-US" sz="3600" dirty="0">
              <a:latin typeface="Goudy"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4229100" cy="3975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4724400"/>
            <a:ext cx="18669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6145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2000" cy="639762"/>
          </a:xfrm>
        </p:spPr>
        <p:txBody>
          <a:bodyPr>
            <a:normAutofit/>
          </a:bodyPr>
          <a:lstStyle/>
          <a:p>
            <a:pPr algn="l"/>
            <a:r>
              <a:rPr lang="en-US" sz="1600" b="1" dirty="0">
                <a:latin typeface="Goudy" pitchFamily="18" charset="0"/>
              </a:rPr>
              <a:t>Question</a:t>
            </a:r>
            <a:r>
              <a:rPr lang="en-US" sz="1600" dirty="0">
                <a:latin typeface="Goudy" pitchFamily="18" charset="0"/>
              </a:rPr>
              <a:t>: </a:t>
            </a:r>
            <a:r>
              <a:rPr lang="en-US" sz="1600" dirty="0" smtClean="0">
                <a:latin typeface="Goudy" pitchFamily="18" charset="0"/>
              </a:rPr>
              <a:t>Shouldn’t my existing facility be “grandfathered”? </a:t>
            </a:r>
            <a:endParaRPr lang="en-US" sz="1600" dirty="0">
              <a:latin typeface="Goudy" pitchFamily="18" charset="0"/>
            </a:endParaRPr>
          </a:p>
        </p:txBody>
      </p:sp>
      <p:pic>
        <p:nvPicPr>
          <p:cNvPr id="6" name="Picture 5" descr="http://blog.fh.org/wp-content/uploads/2012/07/CNorvelle-Photography-33-of-66-300x200.jp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889000"/>
            <a:ext cx="7010400" cy="4673600"/>
          </a:xfrm>
          <a:prstGeom prst="rect">
            <a:avLst/>
          </a:prstGeom>
          <a:noFill/>
          <a:ln>
            <a:noFill/>
          </a:ln>
        </p:spPr>
      </p:pic>
      <p:sp>
        <p:nvSpPr>
          <p:cNvPr id="8" name="Title 1"/>
          <p:cNvSpPr txBox="1">
            <a:spLocks/>
          </p:cNvSpPr>
          <p:nvPr/>
        </p:nvSpPr>
        <p:spPr>
          <a:xfrm>
            <a:off x="533400" y="5638800"/>
            <a:ext cx="8229600" cy="10668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latin typeface="Goudy" pitchFamily="18" charset="0"/>
              </a:rPr>
              <a:t>Answer:  </a:t>
            </a:r>
          </a:p>
          <a:p>
            <a:pPr algn="l"/>
            <a:r>
              <a:rPr lang="en-US" sz="2800" dirty="0" smtClean="0">
                <a:latin typeface="Goudy" pitchFamily="18" charset="0"/>
              </a:rPr>
              <a:t>No, “grandfathering” is not a term used in TAS/ADA. </a:t>
            </a: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599" y="4419600"/>
            <a:ext cx="1693625" cy="95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568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chor="t" anchorCtr="0">
            <a:normAutofit/>
          </a:bodyPr>
          <a:lstStyle/>
          <a:p>
            <a:pPr algn="l"/>
            <a:r>
              <a:rPr lang="en-US" sz="3600" b="1" dirty="0">
                <a:latin typeface="Goudy" pitchFamily="18" charset="0"/>
              </a:rPr>
              <a:t>Question</a:t>
            </a:r>
            <a:r>
              <a:rPr lang="en-US" sz="3600" dirty="0">
                <a:latin typeface="Goudy" pitchFamily="18" charset="0"/>
              </a:rPr>
              <a:t>: </a:t>
            </a:r>
            <a:r>
              <a:rPr lang="en-US" sz="3600" dirty="0" smtClean="0">
                <a:latin typeface="Goudy" pitchFamily="18" charset="0"/>
              </a:rPr>
              <a:t>Well, what about “Safe Harbor”? Does “Safe Harbor” apply?</a:t>
            </a:r>
            <a:endParaRPr lang="en-US" sz="3600" dirty="0">
              <a:latin typeface="Goudy" pitchFamily="18" charset="0"/>
            </a:endParaRPr>
          </a:p>
        </p:txBody>
      </p:sp>
      <p:pic>
        <p:nvPicPr>
          <p:cNvPr id="9" name="Picture 8" descr="http://thewildones.faketrix.com/content/pictures/page-9/large/ferry-boat-capsized-crushing-docks.jpg"/>
          <p:cNvPicPr/>
          <p:nvPr/>
        </p:nvPicPr>
        <p:blipFill>
          <a:blip r:embed="rId2">
            <a:extLst>
              <a:ext uri="{28A0092B-C50C-407E-A947-70E740481C1C}">
                <a14:useLocalDpi xmlns:a14="http://schemas.microsoft.com/office/drawing/2010/main" val="0"/>
              </a:ext>
            </a:extLst>
          </a:blip>
          <a:srcRect/>
          <a:stretch>
            <a:fillRect/>
          </a:stretch>
        </p:blipFill>
        <p:spPr bwMode="auto">
          <a:xfrm>
            <a:off x="1444460" y="1935197"/>
            <a:ext cx="7251534" cy="4389403"/>
          </a:xfrm>
          <a:prstGeom prst="rect">
            <a:avLst/>
          </a:prstGeom>
          <a:noFill/>
          <a:ln>
            <a:noFill/>
          </a:ln>
        </p:spPr>
      </p:pic>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4876800"/>
            <a:ext cx="16192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738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3400" y="2133600"/>
            <a:ext cx="8229600" cy="4495800"/>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latin typeface="Goudy" pitchFamily="18" charset="0"/>
              </a:rPr>
              <a:t>Answer:  </a:t>
            </a:r>
            <a:r>
              <a:rPr lang="en-US" sz="2800" dirty="0" smtClean="0">
                <a:latin typeface="Goudy" pitchFamily="18" charset="0"/>
              </a:rPr>
              <a:t>Sometimes.</a:t>
            </a:r>
            <a:r>
              <a:rPr lang="en-US" sz="2800" b="1" dirty="0" smtClean="0">
                <a:latin typeface="Goudy" pitchFamily="18" charset="0"/>
              </a:rPr>
              <a:t> </a:t>
            </a:r>
            <a:r>
              <a:rPr lang="en-US" sz="2800" dirty="0" smtClean="0">
                <a:latin typeface="Goudy" pitchFamily="18" charset="0"/>
              </a:rPr>
              <a:t>Safe harbor is defined in TAS 106.5.57. When the scope of work for a project involves alterations to an area of primary function and the path of travel elements (parking, accessible route, toilet rooms, drinking fountains and public telephones) that serve the altered area already comply with the 1994 TAS they are not required to reflect the requirements of the 2012 TAS, unless those elements of the path of travel are being altered.</a:t>
            </a:r>
            <a:endParaRPr lang="en-US" sz="2000" dirty="0">
              <a:latin typeface="Goudy" pitchFamily="18" charset="0"/>
            </a:endParaRPr>
          </a:p>
        </p:txBody>
      </p:sp>
      <p:pic>
        <p:nvPicPr>
          <p:cNvPr id="8" name="Picture 7" descr="https://upload.wikimedia.org/wikipedia/en/8/83/Safe_Harbor_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228600"/>
            <a:ext cx="2133599" cy="1828540"/>
          </a:xfrm>
          <a:prstGeom prst="rect">
            <a:avLst/>
          </a:prstGeom>
          <a:noFill/>
          <a:ln>
            <a:noFill/>
          </a:ln>
        </p:spPr>
      </p:pic>
      <p:sp>
        <p:nvSpPr>
          <p:cNvPr id="2" name="Title 1"/>
          <p:cNvSpPr>
            <a:spLocks noGrp="1"/>
          </p:cNvSpPr>
          <p:nvPr>
            <p:ph type="title"/>
          </p:nvPr>
        </p:nvSpPr>
        <p:spPr>
          <a:xfrm>
            <a:off x="457200" y="274638"/>
            <a:ext cx="3429000" cy="944562"/>
          </a:xfrm>
        </p:spPr>
        <p:txBody>
          <a:bodyPr>
            <a:normAutofit/>
          </a:bodyPr>
          <a:lstStyle/>
          <a:p>
            <a:pPr algn="l"/>
            <a:r>
              <a:rPr lang="en-US" sz="1600" b="1" dirty="0">
                <a:latin typeface="Goudy" pitchFamily="18" charset="0"/>
              </a:rPr>
              <a:t>Question</a:t>
            </a:r>
            <a:r>
              <a:rPr lang="en-US" sz="1600" dirty="0">
                <a:latin typeface="Goudy" pitchFamily="18" charset="0"/>
              </a:rPr>
              <a:t>: </a:t>
            </a:r>
            <a:r>
              <a:rPr lang="en-US" sz="1600" dirty="0" smtClean="0">
                <a:latin typeface="Goudy" pitchFamily="18" charset="0"/>
              </a:rPr>
              <a:t>Well, what about “Safe Harbor”? Does “Safe Harbor” apply?</a:t>
            </a:r>
            <a:endParaRPr lang="en-US" sz="1600" dirty="0">
              <a:latin typeface="Goudy" pitchFamily="18" charset="0"/>
            </a:endParaRPr>
          </a:p>
        </p:txBody>
      </p:sp>
    </p:spTree>
    <p:extLst>
      <p:ext uri="{BB962C8B-B14F-4D97-AF65-F5344CB8AC3E}">
        <p14:creationId xmlns:p14="http://schemas.microsoft.com/office/powerpoint/2010/main" val="1867335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chor="t" anchorCtr="0">
            <a:normAutofit/>
          </a:bodyPr>
          <a:lstStyle/>
          <a:p>
            <a:pPr algn="l"/>
            <a:r>
              <a:rPr lang="en-US" sz="3600" dirty="0" smtClean="0">
                <a:latin typeface="Goudy" pitchFamily="18" charset="0"/>
              </a:rPr>
              <a:t>Any questions? </a:t>
            </a:r>
            <a:endParaRPr lang="en-US" sz="3600" dirty="0">
              <a:latin typeface="Goudy" pitchFamily="18" charset="0"/>
            </a:endParaRPr>
          </a:p>
        </p:txBody>
      </p:sp>
      <p:pic>
        <p:nvPicPr>
          <p:cNvPr id="4" name="Picture 3" descr="http://cdn2-www.craveonline.com/assets/uploads/2011/10/file_175622_0_jaws11.jp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7997"/>
            <a:ext cx="5943600" cy="3342005"/>
          </a:xfrm>
          <a:prstGeom prst="rect">
            <a:avLst/>
          </a:prstGeom>
          <a:noFill/>
          <a:ln>
            <a:noFill/>
          </a:ln>
        </p:spPr>
      </p:pic>
    </p:spTree>
    <p:extLst>
      <p:ext uri="{BB962C8B-B14F-4D97-AF65-F5344CB8AC3E}">
        <p14:creationId xmlns:p14="http://schemas.microsoft.com/office/powerpoint/2010/main" val="632376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chor="t" anchorCtr="0">
            <a:normAutofit/>
          </a:bodyPr>
          <a:lstStyle/>
          <a:p>
            <a:pPr algn="l"/>
            <a:r>
              <a:rPr lang="en-US" sz="3600" b="1" dirty="0">
                <a:latin typeface="Goudy" pitchFamily="18" charset="0"/>
              </a:rPr>
              <a:t>Question</a:t>
            </a:r>
            <a:r>
              <a:rPr lang="en-US" sz="3600" dirty="0">
                <a:latin typeface="Goudy" pitchFamily="18" charset="0"/>
              </a:rPr>
              <a:t>: Does my building or facility need to comply with TAS/ADA standards?</a:t>
            </a:r>
          </a:p>
        </p:txBody>
      </p:sp>
      <p:pic>
        <p:nvPicPr>
          <p:cNvPr id="5" name="Picture 4" descr="https://s-media-cache-ak0.pinimg.com/236x/58/59/1a/58591a981ada8ab1d6a837f6a977eed2.jpg"/>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634315"/>
            <a:ext cx="5695950" cy="4766485"/>
          </a:xfrm>
          <a:prstGeom prst="rect">
            <a:avLst/>
          </a:prstGeom>
          <a:noFill/>
          <a:ln>
            <a:noFill/>
          </a:ln>
        </p:spPr>
      </p:pic>
      <p:sp>
        <p:nvSpPr>
          <p:cNvPr id="6" name="Rectangle 5"/>
          <p:cNvSpPr/>
          <p:nvPr/>
        </p:nvSpPr>
        <p:spPr>
          <a:xfrm>
            <a:off x="5279571" y="5562600"/>
            <a:ext cx="2645229" cy="771525"/>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7" name="Picture 6" descr="http://www.coralworld.co.il/SiteContent/Files/tiger-shark-picture-swimming-pictures_261284.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48" y="4953000"/>
            <a:ext cx="2255052" cy="1295399"/>
          </a:xfrm>
          <a:prstGeom prst="rect">
            <a:avLst/>
          </a:prstGeom>
          <a:noFill/>
          <a:ln>
            <a:noFill/>
          </a:ln>
        </p:spPr>
      </p:pic>
    </p:spTree>
    <p:extLst>
      <p:ext uri="{BB962C8B-B14F-4D97-AF65-F5344CB8AC3E}">
        <p14:creationId xmlns:p14="http://schemas.microsoft.com/office/powerpoint/2010/main" val="3680203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429000" cy="944562"/>
          </a:xfrm>
        </p:spPr>
        <p:txBody>
          <a:bodyPr>
            <a:normAutofit/>
          </a:bodyPr>
          <a:lstStyle/>
          <a:p>
            <a:pPr algn="l"/>
            <a:r>
              <a:rPr lang="en-US" sz="1600" b="1" dirty="0">
                <a:latin typeface="Goudy" pitchFamily="18" charset="0"/>
              </a:rPr>
              <a:t>Question</a:t>
            </a:r>
            <a:r>
              <a:rPr lang="en-US" sz="1600" dirty="0">
                <a:latin typeface="Goudy" pitchFamily="18" charset="0"/>
              </a:rPr>
              <a:t>: Does my building or facility need to comply with TAS/ADA standards?</a:t>
            </a:r>
          </a:p>
        </p:txBody>
      </p:sp>
      <p:pic>
        <p:nvPicPr>
          <p:cNvPr id="5" name="Picture 4" descr="https://s-media-cache-ak0.pinimg.com/236x/58/59/1a/58591a981ada8ab1d6a837f6a977eed2.jpg"/>
          <p:cNvPicPr/>
          <p:nvPr/>
        </p:nvPicPr>
        <p:blipFill>
          <a:blip r:embed="rId2">
            <a:extLst>
              <a:ext uri="{28A0092B-C50C-407E-A947-70E740481C1C}">
                <a14:useLocalDpi xmlns:a14="http://schemas.microsoft.com/office/drawing/2010/main" val="0"/>
              </a:ext>
            </a:extLst>
          </a:blip>
          <a:srcRect/>
          <a:stretch>
            <a:fillRect/>
          </a:stretch>
        </p:blipFill>
        <p:spPr bwMode="auto">
          <a:xfrm>
            <a:off x="4750689" y="304800"/>
            <a:ext cx="2640711" cy="2209800"/>
          </a:xfrm>
          <a:prstGeom prst="rect">
            <a:avLst/>
          </a:prstGeom>
          <a:noFill/>
          <a:ln>
            <a:noFill/>
          </a:ln>
        </p:spPr>
      </p:pic>
      <p:sp>
        <p:nvSpPr>
          <p:cNvPr id="6" name="Rectangle 5"/>
          <p:cNvSpPr/>
          <p:nvPr/>
        </p:nvSpPr>
        <p:spPr>
          <a:xfrm>
            <a:off x="6477000" y="2133600"/>
            <a:ext cx="888111" cy="3048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itle 1"/>
          <p:cNvSpPr txBox="1">
            <a:spLocks/>
          </p:cNvSpPr>
          <p:nvPr/>
        </p:nvSpPr>
        <p:spPr>
          <a:xfrm>
            <a:off x="533400" y="2133600"/>
            <a:ext cx="8229600" cy="4495800"/>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latin typeface="Goudy" pitchFamily="18" charset="0"/>
              </a:rPr>
              <a:t>Answer:  </a:t>
            </a:r>
          </a:p>
          <a:p>
            <a:pPr algn="l"/>
            <a:r>
              <a:rPr lang="en-US" sz="2800" dirty="0" smtClean="0">
                <a:latin typeface="Goudy" pitchFamily="18" charset="0"/>
              </a:rPr>
              <a:t>All areas of newly designed and newly constructed buildings and facilities and altered portions of existing buildings and facilities shall comply with TAS/ADA requirements.</a:t>
            </a:r>
          </a:p>
          <a:p>
            <a:pPr algn="l"/>
            <a:r>
              <a:rPr lang="en-US" sz="2000" dirty="0" smtClean="0">
                <a:latin typeface="Goudy" pitchFamily="18" charset="0"/>
              </a:rPr>
              <a:t>	</a:t>
            </a:r>
          </a:p>
          <a:p>
            <a:pPr algn="l"/>
            <a:r>
              <a:rPr lang="en-US" sz="2000" dirty="0">
                <a:latin typeface="Goudy" pitchFamily="18" charset="0"/>
              </a:rPr>
              <a:t>	</a:t>
            </a:r>
            <a:r>
              <a:rPr lang="en-US" sz="1800" dirty="0" smtClean="0">
                <a:latin typeface="Goudy" pitchFamily="18" charset="0"/>
              </a:rPr>
              <a:t>(a) A building or facility used by the public is subject to compliance with the Texas Accessibility Standards (hereinafter "TAS") if it is constructed, renovated, or modified, in whole or in part, on or after January 1, 1970, using funds from the state or a county, municipality, or other political subdivision of the state.</a:t>
            </a:r>
          </a:p>
          <a:p>
            <a:pPr algn="l"/>
            <a:r>
              <a:rPr lang="en-US" sz="1800" dirty="0" smtClean="0">
                <a:latin typeface="Goudy" pitchFamily="18" charset="0"/>
              </a:rPr>
              <a:t>	(b) A building or facility leased for use or occupied, in whole or in part, by the state under a lease or rental agreement entered into on or after January 1, 1972, is subject to the TAS except as modified under §68.101.</a:t>
            </a:r>
          </a:p>
          <a:p>
            <a:pPr algn="l"/>
            <a:endParaRPr lang="en-US" sz="2000" dirty="0">
              <a:latin typeface="Goudy"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0375" y="1219200"/>
            <a:ext cx="16192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4523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chor="t" anchorCtr="0">
            <a:normAutofit/>
          </a:bodyPr>
          <a:lstStyle/>
          <a:p>
            <a:pPr algn="l"/>
            <a:r>
              <a:rPr lang="en-US" sz="3600" b="1" dirty="0">
                <a:latin typeface="Goudy" pitchFamily="18" charset="0"/>
              </a:rPr>
              <a:t>Question</a:t>
            </a:r>
            <a:r>
              <a:rPr lang="en-US" sz="3600" dirty="0">
                <a:latin typeface="Goudy" pitchFamily="18" charset="0"/>
              </a:rPr>
              <a:t>: </a:t>
            </a:r>
            <a:r>
              <a:rPr lang="en-US" sz="3600" dirty="0" smtClean="0">
                <a:latin typeface="Goudy" pitchFamily="18" charset="0"/>
              </a:rPr>
              <a:t>Which of my projects do I need to register with TDLR?</a:t>
            </a:r>
            <a:endParaRPr lang="en-US" sz="3600" dirty="0">
              <a:latin typeface="Goudy" pitchFamily="18" charset="0"/>
            </a:endParaRPr>
          </a:p>
        </p:txBody>
      </p:sp>
      <p:pic>
        <p:nvPicPr>
          <p:cNvPr id="7" name="Picture 6" descr="http://www.enhancedlivingdesign.com/wp-content/uploads/2012/11/rampfail3.jpg"/>
          <p:cNvPicPr/>
          <p:nvPr/>
        </p:nvPicPr>
        <p:blipFill>
          <a:blip r:embed="rId2">
            <a:extLst>
              <a:ext uri="{28A0092B-C50C-407E-A947-70E740481C1C}">
                <a14:useLocalDpi xmlns:a14="http://schemas.microsoft.com/office/drawing/2010/main" val="0"/>
              </a:ext>
            </a:extLst>
          </a:blip>
          <a:srcRect/>
          <a:stretch>
            <a:fillRect/>
          </a:stretch>
        </p:blipFill>
        <p:spPr bwMode="auto">
          <a:xfrm>
            <a:off x="789214" y="1828800"/>
            <a:ext cx="6640286" cy="4648200"/>
          </a:xfrm>
          <a:prstGeom prst="rect">
            <a:avLst/>
          </a:prstGeom>
          <a:noFill/>
          <a:ln>
            <a:noFill/>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5257800"/>
            <a:ext cx="1786512" cy="1071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4840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429000" cy="944562"/>
          </a:xfrm>
        </p:spPr>
        <p:txBody>
          <a:bodyPr>
            <a:normAutofit/>
          </a:bodyPr>
          <a:lstStyle/>
          <a:p>
            <a:pPr algn="l"/>
            <a:r>
              <a:rPr lang="en-US" sz="1600" b="1" dirty="0">
                <a:latin typeface="Goudy" pitchFamily="18" charset="0"/>
              </a:rPr>
              <a:t>Question</a:t>
            </a:r>
            <a:r>
              <a:rPr lang="en-US" sz="1600" dirty="0">
                <a:latin typeface="Goudy" pitchFamily="18" charset="0"/>
              </a:rPr>
              <a:t>: </a:t>
            </a:r>
            <a:r>
              <a:rPr lang="en-US" sz="1600" dirty="0" smtClean="0">
                <a:latin typeface="Goudy" pitchFamily="18" charset="0"/>
              </a:rPr>
              <a:t>Which of my projects do I need to register with TDLR?</a:t>
            </a:r>
            <a:endParaRPr lang="en-US" sz="1600" dirty="0">
              <a:latin typeface="Goudy" pitchFamily="18" charset="0"/>
            </a:endParaRPr>
          </a:p>
        </p:txBody>
      </p:sp>
      <p:sp>
        <p:nvSpPr>
          <p:cNvPr id="7" name="Title 1"/>
          <p:cNvSpPr txBox="1">
            <a:spLocks/>
          </p:cNvSpPr>
          <p:nvPr/>
        </p:nvSpPr>
        <p:spPr>
          <a:xfrm>
            <a:off x="533400" y="4648200"/>
            <a:ext cx="4876800" cy="1981200"/>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latin typeface="Goudy" pitchFamily="18" charset="0"/>
              </a:rPr>
              <a:t>Answer:  </a:t>
            </a:r>
          </a:p>
          <a:p>
            <a:pPr algn="l"/>
            <a:r>
              <a:rPr lang="en-US" sz="2800" dirty="0" smtClean="0">
                <a:latin typeface="Goudy" pitchFamily="18" charset="0"/>
              </a:rPr>
              <a:t>If a project’s construction costs </a:t>
            </a:r>
            <a:r>
              <a:rPr lang="en-US" sz="2800" b="1" dirty="0" smtClean="0">
                <a:latin typeface="Goudy" pitchFamily="18" charset="0"/>
              </a:rPr>
              <a:t>are less than $50,000</a:t>
            </a:r>
            <a:r>
              <a:rPr lang="en-US" sz="2800" dirty="0" smtClean="0">
                <a:latin typeface="Goudy" pitchFamily="18" charset="0"/>
              </a:rPr>
              <a:t>, you do not need to register it.</a:t>
            </a:r>
          </a:p>
        </p:txBody>
      </p:sp>
      <p:pic>
        <p:nvPicPr>
          <p:cNvPr id="8" name="Picture 7" descr="http://www.milliondollarbillshop.com/johnkennedypoker.jpg"/>
          <p:cNvPicPr/>
          <p:nvPr/>
        </p:nvPicPr>
        <p:blipFill>
          <a:blip r:embed="rId2">
            <a:extLst>
              <a:ext uri="{28A0092B-C50C-407E-A947-70E740481C1C}">
                <a14:useLocalDpi xmlns:a14="http://schemas.microsoft.com/office/drawing/2010/main" val="0"/>
              </a:ext>
            </a:extLst>
          </a:blip>
          <a:srcRect/>
          <a:stretch>
            <a:fillRect/>
          </a:stretch>
        </p:blipFill>
        <p:spPr bwMode="auto">
          <a:xfrm>
            <a:off x="3859509" y="533400"/>
            <a:ext cx="4924425" cy="4514850"/>
          </a:xfrm>
          <a:prstGeom prst="rect">
            <a:avLst/>
          </a:prstGeom>
          <a:noFill/>
          <a:ln>
            <a:noFill/>
          </a:ln>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848225"/>
            <a:ext cx="18669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5873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chor="t" anchorCtr="0">
            <a:normAutofit/>
          </a:bodyPr>
          <a:lstStyle/>
          <a:p>
            <a:pPr algn="l"/>
            <a:r>
              <a:rPr lang="en-US" sz="3600" b="1" dirty="0">
                <a:latin typeface="Goudy" pitchFamily="18" charset="0"/>
              </a:rPr>
              <a:t>Question</a:t>
            </a:r>
            <a:r>
              <a:rPr lang="en-US" sz="3600" dirty="0">
                <a:latin typeface="Goudy" pitchFamily="18" charset="0"/>
              </a:rPr>
              <a:t>: </a:t>
            </a:r>
            <a:r>
              <a:rPr lang="en-US" sz="3600" dirty="0" smtClean="0">
                <a:latin typeface="Goudy" pitchFamily="18" charset="0"/>
              </a:rPr>
              <a:t>Are all project costs included in that $50,000 construction cost?</a:t>
            </a:r>
            <a:endParaRPr lang="en-US" sz="3600" dirty="0">
              <a:latin typeface="Goudy" pitchFamily="18" charset="0"/>
            </a:endParaRPr>
          </a:p>
        </p:txBody>
      </p:sp>
      <p:pic>
        <p:nvPicPr>
          <p:cNvPr id="4" name="Picture 3" descr="http://www.contributemedia.com/uploaded_files/images/giving_circles/circles_1.jpg"/>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4644571" cy="4876800"/>
          </a:xfrm>
          <a:prstGeom prst="rect">
            <a:avLst/>
          </a:prstGeom>
          <a:noFill/>
          <a:ln>
            <a:noFill/>
          </a:ln>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724400"/>
            <a:ext cx="2212975" cy="11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20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86200" cy="944562"/>
          </a:xfrm>
        </p:spPr>
        <p:txBody>
          <a:bodyPr>
            <a:normAutofit/>
          </a:bodyPr>
          <a:lstStyle/>
          <a:p>
            <a:pPr algn="l"/>
            <a:r>
              <a:rPr lang="en-US" sz="1600" b="1" dirty="0">
                <a:latin typeface="Goudy" pitchFamily="18" charset="0"/>
              </a:rPr>
              <a:t>Question</a:t>
            </a:r>
            <a:r>
              <a:rPr lang="en-US" sz="1600" dirty="0">
                <a:latin typeface="Goudy" pitchFamily="18" charset="0"/>
              </a:rPr>
              <a:t>: </a:t>
            </a:r>
            <a:r>
              <a:rPr lang="en-US" sz="1600" dirty="0" smtClean="0">
                <a:latin typeface="Goudy" pitchFamily="18" charset="0"/>
              </a:rPr>
              <a:t>Are all project costs included in that $50,000 construction cost?</a:t>
            </a:r>
            <a:endParaRPr lang="en-US" sz="1600" dirty="0">
              <a:latin typeface="Goudy" pitchFamily="18" charset="0"/>
            </a:endParaRPr>
          </a:p>
        </p:txBody>
      </p:sp>
      <p:sp>
        <p:nvSpPr>
          <p:cNvPr id="7" name="Title 1"/>
          <p:cNvSpPr txBox="1">
            <a:spLocks/>
          </p:cNvSpPr>
          <p:nvPr/>
        </p:nvSpPr>
        <p:spPr>
          <a:xfrm>
            <a:off x="304800" y="3581400"/>
            <a:ext cx="8610600" cy="29718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latin typeface="Goudy" pitchFamily="18" charset="0"/>
              </a:rPr>
              <a:t>Answer:  </a:t>
            </a:r>
          </a:p>
          <a:p>
            <a:pPr algn="l"/>
            <a:r>
              <a:rPr lang="en-US" sz="2400" dirty="0" smtClean="0">
                <a:latin typeface="Goudy" pitchFamily="18" charset="0"/>
              </a:rPr>
              <a:t>No. Here are some items excluded from the construction cost:</a:t>
            </a:r>
          </a:p>
          <a:p>
            <a:pPr algn="l"/>
            <a:r>
              <a:rPr lang="en-US" sz="2400" dirty="0" smtClean="0">
                <a:latin typeface="Goudy" pitchFamily="18" charset="0"/>
              </a:rPr>
              <a:t>	-Site acquisition</a:t>
            </a:r>
          </a:p>
          <a:p>
            <a:pPr algn="l"/>
            <a:r>
              <a:rPr lang="en-US" sz="2400" dirty="0" smtClean="0">
                <a:latin typeface="Goudy" pitchFamily="18" charset="0"/>
              </a:rPr>
              <a:t>	-Consultant fees, architect fees</a:t>
            </a:r>
          </a:p>
          <a:p>
            <a:pPr algn="l"/>
            <a:r>
              <a:rPr lang="en-US" sz="2400" dirty="0" smtClean="0">
                <a:latin typeface="Goudy" pitchFamily="18" charset="0"/>
              </a:rPr>
              <a:t>	-Furnishings</a:t>
            </a:r>
          </a:p>
          <a:p>
            <a:pPr algn="l"/>
            <a:r>
              <a:rPr lang="en-US" sz="2400" dirty="0" smtClean="0">
                <a:latin typeface="Goudy" pitchFamily="18" charset="0"/>
              </a:rPr>
              <a:t>	-Equipment not part of the building mechanical equipment</a:t>
            </a:r>
          </a:p>
          <a:p>
            <a:pPr algn="l"/>
            <a:r>
              <a:rPr lang="en-US" sz="2400" dirty="0" smtClean="0">
                <a:latin typeface="Goudy" pitchFamily="18" charset="0"/>
              </a:rPr>
              <a:t>	-Asbestos abatement</a:t>
            </a:r>
          </a:p>
        </p:txBody>
      </p:sp>
      <p:pic>
        <p:nvPicPr>
          <p:cNvPr id="5" name="Picture 4" descr="http://www.contributemedia.com/uploaded_files/images/giving_circles/circles_1.jpg"/>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81000"/>
            <a:ext cx="2971800" cy="312039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911" y="1828801"/>
            <a:ext cx="1935464"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120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chor="t" anchorCtr="0">
            <a:normAutofit/>
          </a:bodyPr>
          <a:lstStyle/>
          <a:p>
            <a:pPr algn="l"/>
            <a:r>
              <a:rPr lang="en-US" sz="3600" b="1" dirty="0">
                <a:latin typeface="Goudy" pitchFamily="18" charset="0"/>
              </a:rPr>
              <a:t>Question</a:t>
            </a:r>
            <a:r>
              <a:rPr lang="en-US" sz="3600" dirty="0">
                <a:latin typeface="Goudy" pitchFamily="18" charset="0"/>
              </a:rPr>
              <a:t>: </a:t>
            </a:r>
            <a:r>
              <a:rPr lang="en-US" sz="3600" dirty="0" smtClean="0">
                <a:latin typeface="Goudy" pitchFamily="18" charset="0"/>
              </a:rPr>
              <a:t>: If my project costs less than $50,000, does it need to comply with TAS/ADA standards?</a:t>
            </a:r>
            <a:endParaRPr lang="en-US" sz="3600" dirty="0">
              <a:latin typeface="Goudy"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47033"/>
            <a:ext cx="569595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94870"/>
            <a:ext cx="2536109" cy="158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358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71630"/>
            <a:ext cx="8131972" cy="474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3886200" cy="944562"/>
          </a:xfrm>
        </p:spPr>
        <p:txBody>
          <a:bodyPr>
            <a:normAutofit/>
          </a:bodyPr>
          <a:lstStyle/>
          <a:p>
            <a:pPr algn="l"/>
            <a:r>
              <a:rPr lang="en-US" sz="1600" b="1" dirty="0">
                <a:latin typeface="Goudy" pitchFamily="18" charset="0"/>
              </a:rPr>
              <a:t>Question</a:t>
            </a:r>
            <a:r>
              <a:rPr lang="en-US" sz="1600" dirty="0">
                <a:latin typeface="Goudy" pitchFamily="18" charset="0"/>
              </a:rPr>
              <a:t>: </a:t>
            </a:r>
            <a:r>
              <a:rPr lang="en-US" sz="1600" dirty="0" smtClean="0">
                <a:latin typeface="Goudy" pitchFamily="18" charset="0"/>
              </a:rPr>
              <a:t>If my project costs less than $50,000, does it need to comply with TAS/ADA standards?</a:t>
            </a:r>
            <a:endParaRPr lang="en-US" sz="1600" dirty="0">
              <a:latin typeface="Goudy" pitchFamily="18" charset="0"/>
            </a:endParaRPr>
          </a:p>
        </p:txBody>
      </p:sp>
      <p:sp>
        <p:nvSpPr>
          <p:cNvPr id="7" name="Title 1"/>
          <p:cNvSpPr txBox="1">
            <a:spLocks/>
          </p:cNvSpPr>
          <p:nvPr/>
        </p:nvSpPr>
        <p:spPr>
          <a:xfrm>
            <a:off x="6477000" y="1271630"/>
            <a:ext cx="2461009" cy="1524000"/>
          </a:xfrm>
          <a:prstGeom prst="rect">
            <a:avLst/>
          </a:prstGeom>
        </p:spPr>
        <p:txBody>
          <a:bodyPr vert="horz" lIns="91440" tIns="45720" rIns="91440" bIns="45720" rtlCol="0" anchor="t">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chemeClr val="bg1"/>
                </a:solidFill>
                <a:latin typeface="Goudy" pitchFamily="18" charset="0"/>
              </a:rPr>
              <a:t>Answer:</a:t>
            </a:r>
            <a:r>
              <a:rPr lang="en-US" sz="2400" b="1" dirty="0" smtClean="0">
                <a:solidFill>
                  <a:schemeClr val="bg1"/>
                </a:solidFill>
                <a:latin typeface="Goudy" pitchFamily="18" charset="0"/>
              </a:rPr>
              <a:t>  </a:t>
            </a:r>
          </a:p>
          <a:p>
            <a:pPr algn="l"/>
            <a:r>
              <a:rPr lang="en-US" sz="9500" b="1" i="1" dirty="0" smtClean="0">
                <a:solidFill>
                  <a:schemeClr val="bg1"/>
                </a:solidFill>
                <a:latin typeface="Goudy" pitchFamily="18" charset="0"/>
              </a:rPr>
              <a:t>Yes!</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5135" y="5514842"/>
            <a:ext cx="1786255" cy="1071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9932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352</Words>
  <Application>Microsoft Office PowerPoint</Application>
  <PresentationFormat>On-screen Show (4:3)</PresentationFormat>
  <Paragraphs>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Snorkeling through TAS/ADA in Galveston, and beyond… </vt:lpstr>
      <vt:lpstr>Question: Does my building or facility need to comply with TAS/ADA standards?</vt:lpstr>
      <vt:lpstr>Question: Does my building or facility need to comply with TAS/ADA standards?</vt:lpstr>
      <vt:lpstr>Question: Which of my projects do I need to register with TDLR?</vt:lpstr>
      <vt:lpstr>Question: Which of my projects do I need to register with TDLR?</vt:lpstr>
      <vt:lpstr>Question: Are all project costs included in that $50,000 construction cost?</vt:lpstr>
      <vt:lpstr>Question: Are all project costs included in that $50,000 construction cost?</vt:lpstr>
      <vt:lpstr>Question: : If my project costs less than $50,000, does it need to comply with TAS/ADA standards?</vt:lpstr>
      <vt:lpstr>Question: If my project costs less than $50,000, does it need to comply with TAS/ADA standards?</vt:lpstr>
      <vt:lpstr>Question: Shouldn’t my existing facility be “grandfathered”? </vt:lpstr>
      <vt:lpstr>Question: Shouldn’t my existing facility be “grandfathered”? </vt:lpstr>
      <vt:lpstr>Question: Well, what about “Safe Harbor”? Does “Safe Harbor” apply?</vt:lpstr>
      <vt:lpstr>Question: Well, what about “Safe Harbor”? Does “Safe Harbor” apply?</vt:lpstr>
      <vt:lpstr>Any questions? </vt:lpstr>
    </vt:vector>
  </TitlesOfParts>
  <Company>TxDOT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Ellen Singer</dc:creator>
  <cp:lastModifiedBy>Ellen Singer</cp:lastModifiedBy>
  <cp:revision>33</cp:revision>
  <dcterms:created xsi:type="dcterms:W3CDTF">2015-10-02T13:48:42Z</dcterms:created>
  <dcterms:modified xsi:type="dcterms:W3CDTF">2015-10-02T21:20:57Z</dcterms:modified>
</cp:coreProperties>
</file>