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47"/>
  </p:notesMasterIdLst>
  <p:handoutMasterIdLst>
    <p:handoutMasterId r:id="rId48"/>
  </p:handoutMasterIdLst>
  <p:sldIdLst>
    <p:sldId id="256" r:id="rId2"/>
    <p:sldId id="257" r:id="rId3"/>
    <p:sldId id="261" r:id="rId4"/>
    <p:sldId id="264" r:id="rId5"/>
    <p:sldId id="265" r:id="rId6"/>
    <p:sldId id="263" r:id="rId7"/>
    <p:sldId id="266" r:id="rId8"/>
    <p:sldId id="268" r:id="rId9"/>
    <p:sldId id="267" r:id="rId10"/>
    <p:sldId id="270" r:id="rId11"/>
    <p:sldId id="269" r:id="rId12"/>
    <p:sldId id="271" r:id="rId13"/>
    <p:sldId id="272" r:id="rId14"/>
    <p:sldId id="275" r:id="rId15"/>
    <p:sldId id="273" r:id="rId16"/>
    <p:sldId id="274" r:id="rId17"/>
    <p:sldId id="276" r:id="rId18"/>
    <p:sldId id="277" r:id="rId19"/>
    <p:sldId id="279" r:id="rId20"/>
    <p:sldId id="280" r:id="rId21"/>
    <p:sldId id="286" r:id="rId22"/>
    <p:sldId id="282" r:id="rId23"/>
    <p:sldId id="281" r:id="rId24"/>
    <p:sldId id="283" r:id="rId25"/>
    <p:sldId id="285" r:id="rId26"/>
    <p:sldId id="290" r:id="rId27"/>
    <p:sldId id="292" r:id="rId28"/>
    <p:sldId id="289" r:id="rId29"/>
    <p:sldId id="291" r:id="rId30"/>
    <p:sldId id="294" r:id="rId31"/>
    <p:sldId id="296" r:id="rId32"/>
    <p:sldId id="295" r:id="rId33"/>
    <p:sldId id="299" r:id="rId34"/>
    <p:sldId id="300" r:id="rId35"/>
    <p:sldId id="301" r:id="rId36"/>
    <p:sldId id="302" r:id="rId37"/>
    <p:sldId id="304" r:id="rId38"/>
    <p:sldId id="305" r:id="rId39"/>
    <p:sldId id="306" r:id="rId40"/>
    <p:sldId id="307" r:id="rId41"/>
    <p:sldId id="303" r:id="rId42"/>
    <p:sldId id="308" r:id="rId43"/>
    <p:sldId id="309" r:id="rId44"/>
    <p:sldId id="310" r:id="rId45"/>
    <p:sldId id="288" r:id="rId46"/>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showGuides="1">
      <p:cViewPr>
        <p:scale>
          <a:sx n="66" d="100"/>
          <a:sy n="66" d="100"/>
        </p:scale>
        <p:origin x="918" y="108"/>
      </p:cViewPr>
      <p:guideLst>
        <p:guide orient="horz" pos="1344"/>
        <p:guide pos="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PH"/>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688D86DE-0E55-40E1-AA3C-8ED1150E6164}" type="datetimeFigureOut">
              <a:rPr lang="en-PH" smtClean="0"/>
              <a:t>10/11/2017</a:t>
            </a:fld>
            <a:endParaRPr lang="en-PH"/>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PH"/>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7C28295A-6C53-400E-B04D-F20D097555F7}" type="slidenum">
              <a:rPr lang="en-PH" smtClean="0"/>
              <a:t>‹#›</a:t>
            </a:fld>
            <a:endParaRPr lang="en-PH"/>
          </a:p>
        </p:txBody>
      </p:sp>
    </p:spTree>
    <p:extLst>
      <p:ext uri="{BB962C8B-B14F-4D97-AF65-F5344CB8AC3E}">
        <p14:creationId xmlns:p14="http://schemas.microsoft.com/office/powerpoint/2010/main" val="2546404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PH"/>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DF5D9F1E-7518-4CBF-89DF-29F6EE7FCE98}" type="datetimeFigureOut">
              <a:rPr lang="en-PH" smtClean="0"/>
              <a:t>10/11/2017</a:t>
            </a:fld>
            <a:endParaRPr lang="en-PH"/>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PH"/>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PH"/>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E54E0344-284A-4625-9595-7C421F94284D}" type="slidenum">
              <a:rPr lang="en-PH" smtClean="0"/>
              <a:t>‹#›</a:t>
            </a:fld>
            <a:endParaRPr lang="en-PH"/>
          </a:p>
        </p:txBody>
      </p:sp>
    </p:spTree>
    <p:extLst>
      <p:ext uri="{BB962C8B-B14F-4D97-AF65-F5344CB8AC3E}">
        <p14:creationId xmlns:p14="http://schemas.microsoft.com/office/powerpoint/2010/main" val="140985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15</a:t>
            </a:fld>
            <a:endParaRPr lang="en-PH"/>
          </a:p>
        </p:txBody>
      </p:sp>
    </p:spTree>
    <p:extLst>
      <p:ext uri="{BB962C8B-B14F-4D97-AF65-F5344CB8AC3E}">
        <p14:creationId xmlns:p14="http://schemas.microsoft.com/office/powerpoint/2010/main" val="743111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24</a:t>
            </a:fld>
            <a:endParaRPr lang="en-PH"/>
          </a:p>
        </p:txBody>
      </p:sp>
    </p:spTree>
    <p:extLst>
      <p:ext uri="{BB962C8B-B14F-4D97-AF65-F5344CB8AC3E}">
        <p14:creationId xmlns:p14="http://schemas.microsoft.com/office/powerpoint/2010/main" val="687772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25</a:t>
            </a:fld>
            <a:endParaRPr lang="en-PH"/>
          </a:p>
        </p:txBody>
      </p:sp>
    </p:spTree>
    <p:extLst>
      <p:ext uri="{BB962C8B-B14F-4D97-AF65-F5344CB8AC3E}">
        <p14:creationId xmlns:p14="http://schemas.microsoft.com/office/powerpoint/2010/main" val="192718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26</a:t>
            </a:fld>
            <a:endParaRPr lang="en-PH"/>
          </a:p>
        </p:txBody>
      </p:sp>
    </p:spTree>
    <p:extLst>
      <p:ext uri="{BB962C8B-B14F-4D97-AF65-F5344CB8AC3E}">
        <p14:creationId xmlns:p14="http://schemas.microsoft.com/office/powerpoint/2010/main" val="442762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27</a:t>
            </a:fld>
            <a:endParaRPr lang="en-PH"/>
          </a:p>
        </p:txBody>
      </p:sp>
    </p:spTree>
    <p:extLst>
      <p:ext uri="{BB962C8B-B14F-4D97-AF65-F5344CB8AC3E}">
        <p14:creationId xmlns:p14="http://schemas.microsoft.com/office/powerpoint/2010/main" val="2842577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28</a:t>
            </a:fld>
            <a:endParaRPr lang="en-PH"/>
          </a:p>
        </p:txBody>
      </p:sp>
    </p:spTree>
    <p:extLst>
      <p:ext uri="{BB962C8B-B14F-4D97-AF65-F5344CB8AC3E}">
        <p14:creationId xmlns:p14="http://schemas.microsoft.com/office/powerpoint/2010/main" val="628322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29</a:t>
            </a:fld>
            <a:endParaRPr lang="en-PH"/>
          </a:p>
        </p:txBody>
      </p:sp>
    </p:spTree>
    <p:extLst>
      <p:ext uri="{BB962C8B-B14F-4D97-AF65-F5344CB8AC3E}">
        <p14:creationId xmlns:p14="http://schemas.microsoft.com/office/powerpoint/2010/main" val="1091319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30</a:t>
            </a:fld>
            <a:endParaRPr lang="en-PH"/>
          </a:p>
        </p:txBody>
      </p:sp>
    </p:spTree>
    <p:extLst>
      <p:ext uri="{BB962C8B-B14F-4D97-AF65-F5344CB8AC3E}">
        <p14:creationId xmlns:p14="http://schemas.microsoft.com/office/powerpoint/2010/main" val="1197772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31</a:t>
            </a:fld>
            <a:endParaRPr lang="en-PH"/>
          </a:p>
        </p:txBody>
      </p:sp>
    </p:spTree>
    <p:extLst>
      <p:ext uri="{BB962C8B-B14F-4D97-AF65-F5344CB8AC3E}">
        <p14:creationId xmlns:p14="http://schemas.microsoft.com/office/powerpoint/2010/main" val="661065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32</a:t>
            </a:fld>
            <a:endParaRPr lang="en-PH"/>
          </a:p>
        </p:txBody>
      </p:sp>
    </p:spTree>
    <p:extLst>
      <p:ext uri="{BB962C8B-B14F-4D97-AF65-F5344CB8AC3E}">
        <p14:creationId xmlns:p14="http://schemas.microsoft.com/office/powerpoint/2010/main" val="120508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33</a:t>
            </a:fld>
            <a:endParaRPr lang="en-PH"/>
          </a:p>
        </p:txBody>
      </p:sp>
    </p:spTree>
    <p:extLst>
      <p:ext uri="{BB962C8B-B14F-4D97-AF65-F5344CB8AC3E}">
        <p14:creationId xmlns:p14="http://schemas.microsoft.com/office/powerpoint/2010/main" val="288965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16</a:t>
            </a:fld>
            <a:endParaRPr lang="en-PH"/>
          </a:p>
        </p:txBody>
      </p:sp>
    </p:spTree>
    <p:extLst>
      <p:ext uri="{BB962C8B-B14F-4D97-AF65-F5344CB8AC3E}">
        <p14:creationId xmlns:p14="http://schemas.microsoft.com/office/powerpoint/2010/main" val="1238374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34</a:t>
            </a:fld>
            <a:endParaRPr lang="en-PH"/>
          </a:p>
        </p:txBody>
      </p:sp>
    </p:spTree>
    <p:extLst>
      <p:ext uri="{BB962C8B-B14F-4D97-AF65-F5344CB8AC3E}">
        <p14:creationId xmlns:p14="http://schemas.microsoft.com/office/powerpoint/2010/main" val="4237510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35</a:t>
            </a:fld>
            <a:endParaRPr lang="en-PH"/>
          </a:p>
        </p:txBody>
      </p:sp>
    </p:spTree>
    <p:extLst>
      <p:ext uri="{BB962C8B-B14F-4D97-AF65-F5344CB8AC3E}">
        <p14:creationId xmlns:p14="http://schemas.microsoft.com/office/powerpoint/2010/main" val="224425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36</a:t>
            </a:fld>
            <a:endParaRPr lang="en-PH"/>
          </a:p>
        </p:txBody>
      </p:sp>
    </p:spTree>
    <p:extLst>
      <p:ext uri="{BB962C8B-B14F-4D97-AF65-F5344CB8AC3E}">
        <p14:creationId xmlns:p14="http://schemas.microsoft.com/office/powerpoint/2010/main" val="3316328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37</a:t>
            </a:fld>
            <a:endParaRPr lang="en-PH"/>
          </a:p>
        </p:txBody>
      </p:sp>
    </p:spTree>
    <p:extLst>
      <p:ext uri="{BB962C8B-B14F-4D97-AF65-F5344CB8AC3E}">
        <p14:creationId xmlns:p14="http://schemas.microsoft.com/office/powerpoint/2010/main" val="3904656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38</a:t>
            </a:fld>
            <a:endParaRPr lang="en-PH"/>
          </a:p>
        </p:txBody>
      </p:sp>
    </p:spTree>
    <p:extLst>
      <p:ext uri="{BB962C8B-B14F-4D97-AF65-F5344CB8AC3E}">
        <p14:creationId xmlns:p14="http://schemas.microsoft.com/office/powerpoint/2010/main" val="2410024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39</a:t>
            </a:fld>
            <a:endParaRPr lang="en-PH"/>
          </a:p>
        </p:txBody>
      </p:sp>
    </p:spTree>
    <p:extLst>
      <p:ext uri="{BB962C8B-B14F-4D97-AF65-F5344CB8AC3E}">
        <p14:creationId xmlns:p14="http://schemas.microsoft.com/office/powerpoint/2010/main" val="714089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40</a:t>
            </a:fld>
            <a:endParaRPr lang="en-PH"/>
          </a:p>
        </p:txBody>
      </p:sp>
    </p:spTree>
    <p:extLst>
      <p:ext uri="{BB962C8B-B14F-4D97-AF65-F5344CB8AC3E}">
        <p14:creationId xmlns:p14="http://schemas.microsoft.com/office/powerpoint/2010/main" val="824427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41</a:t>
            </a:fld>
            <a:endParaRPr lang="en-PH"/>
          </a:p>
        </p:txBody>
      </p:sp>
    </p:spTree>
    <p:extLst>
      <p:ext uri="{BB962C8B-B14F-4D97-AF65-F5344CB8AC3E}">
        <p14:creationId xmlns:p14="http://schemas.microsoft.com/office/powerpoint/2010/main" val="904216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42</a:t>
            </a:fld>
            <a:endParaRPr lang="en-PH"/>
          </a:p>
        </p:txBody>
      </p:sp>
    </p:spTree>
    <p:extLst>
      <p:ext uri="{BB962C8B-B14F-4D97-AF65-F5344CB8AC3E}">
        <p14:creationId xmlns:p14="http://schemas.microsoft.com/office/powerpoint/2010/main" val="538137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43</a:t>
            </a:fld>
            <a:endParaRPr lang="en-PH"/>
          </a:p>
        </p:txBody>
      </p:sp>
    </p:spTree>
    <p:extLst>
      <p:ext uri="{BB962C8B-B14F-4D97-AF65-F5344CB8AC3E}">
        <p14:creationId xmlns:p14="http://schemas.microsoft.com/office/powerpoint/2010/main" val="187354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17</a:t>
            </a:fld>
            <a:endParaRPr lang="en-PH"/>
          </a:p>
        </p:txBody>
      </p:sp>
    </p:spTree>
    <p:extLst>
      <p:ext uri="{BB962C8B-B14F-4D97-AF65-F5344CB8AC3E}">
        <p14:creationId xmlns:p14="http://schemas.microsoft.com/office/powerpoint/2010/main" val="1089102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44</a:t>
            </a:fld>
            <a:endParaRPr lang="en-PH"/>
          </a:p>
        </p:txBody>
      </p:sp>
    </p:spTree>
    <p:extLst>
      <p:ext uri="{BB962C8B-B14F-4D97-AF65-F5344CB8AC3E}">
        <p14:creationId xmlns:p14="http://schemas.microsoft.com/office/powerpoint/2010/main" val="731756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45</a:t>
            </a:fld>
            <a:endParaRPr lang="en-PH"/>
          </a:p>
        </p:txBody>
      </p:sp>
    </p:spTree>
    <p:extLst>
      <p:ext uri="{BB962C8B-B14F-4D97-AF65-F5344CB8AC3E}">
        <p14:creationId xmlns:p14="http://schemas.microsoft.com/office/powerpoint/2010/main" val="379869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18</a:t>
            </a:fld>
            <a:endParaRPr lang="en-PH"/>
          </a:p>
        </p:txBody>
      </p:sp>
    </p:spTree>
    <p:extLst>
      <p:ext uri="{BB962C8B-B14F-4D97-AF65-F5344CB8AC3E}">
        <p14:creationId xmlns:p14="http://schemas.microsoft.com/office/powerpoint/2010/main" val="103599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19</a:t>
            </a:fld>
            <a:endParaRPr lang="en-PH"/>
          </a:p>
        </p:txBody>
      </p:sp>
    </p:spTree>
    <p:extLst>
      <p:ext uri="{BB962C8B-B14F-4D97-AF65-F5344CB8AC3E}">
        <p14:creationId xmlns:p14="http://schemas.microsoft.com/office/powerpoint/2010/main" val="46756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20</a:t>
            </a:fld>
            <a:endParaRPr lang="en-PH"/>
          </a:p>
        </p:txBody>
      </p:sp>
    </p:spTree>
    <p:extLst>
      <p:ext uri="{BB962C8B-B14F-4D97-AF65-F5344CB8AC3E}">
        <p14:creationId xmlns:p14="http://schemas.microsoft.com/office/powerpoint/2010/main" val="62932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21</a:t>
            </a:fld>
            <a:endParaRPr lang="en-PH"/>
          </a:p>
        </p:txBody>
      </p:sp>
    </p:spTree>
    <p:extLst>
      <p:ext uri="{BB962C8B-B14F-4D97-AF65-F5344CB8AC3E}">
        <p14:creationId xmlns:p14="http://schemas.microsoft.com/office/powerpoint/2010/main" val="237849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22</a:t>
            </a:fld>
            <a:endParaRPr lang="en-PH"/>
          </a:p>
        </p:txBody>
      </p:sp>
    </p:spTree>
    <p:extLst>
      <p:ext uri="{BB962C8B-B14F-4D97-AF65-F5344CB8AC3E}">
        <p14:creationId xmlns:p14="http://schemas.microsoft.com/office/powerpoint/2010/main" val="1700242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23</a:t>
            </a:fld>
            <a:endParaRPr lang="en-PH"/>
          </a:p>
        </p:txBody>
      </p:sp>
    </p:spTree>
    <p:extLst>
      <p:ext uri="{BB962C8B-B14F-4D97-AF65-F5344CB8AC3E}">
        <p14:creationId xmlns:p14="http://schemas.microsoft.com/office/powerpoint/2010/main" val="8678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9940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9F399-8E0C-4389-BB08-15D31E00868B}" type="datetimeFigureOut">
              <a:rPr lang="en-PH" smtClean="0"/>
              <a:t>10/11/2017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75799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1309451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6981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60372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845768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1168991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2186822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7837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273260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205143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9F399-8E0C-4389-BB08-15D31E00868B}" type="datetimeFigureOut">
              <a:rPr lang="en-PH" smtClean="0"/>
              <a:t>10/11/2017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185502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9F399-8E0C-4389-BB08-15D31E00868B}" type="datetimeFigureOut">
              <a:rPr lang="en-PH" smtClean="0"/>
              <a:t>10/11/2017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00507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226766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156709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CD9F399-8E0C-4389-BB08-15D31E00868B}" type="datetimeFigureOut">
              <a:rPr lang="en-PH" smtClean="0"/>
              <a:t>10/11/2017</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57188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9F399-8E0C-4389-BB08-15D31E00868B}" type="datetimeFigureOut">
              <a:rPr lang="en-PH" smtClean="0"/>
              <a:t>10/11/2017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64009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D9F399-8E0C-4389-BB08-15D31E00868B}" type="datetimeFigureOut">
              <a:rPr lang="en-PH" smtClean="0"/>
              <a:t>10/11/2017</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83C182-C82E-4C01-BF7C-AFE7DEAEAE75}" type="slidenum">
              <a:rPr lang="en-PH" smtClean="0"/>
              <a:t>‹#›</a:t>
            </a:fld>
            <a:endParaRPr lang="en-PH"/>
          </a:p>
        </p:txBody>
      </p:sp>
    </p:spTree>
    <p:extLst>
      <p:ext uri="{BB962C8B-B14F-4D97-AF65-F5344CB8AC3E}">
        <p14:creationId xmlns:p14="http://schemas.microsoft.com/office/powerpoint/2010/main" val="3530416132"/>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hyperlink" Target="http://www.dnawebagency.com/ternary-operator/"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developer.mozilla.org/en-US/docs/Web/JavaScript/Reference/Statements/try...cat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35502"/>
            <a:ext cx="8825658" cy="2518116"/>
          </a:xfrm>
        </p:spPr>
        <p:txBody>
          <a:bodyPr/>
          <a:lstStyle/>
          <a:p>
            <a:r>
              <a:rPr lang="en-PH" sz="5400" dirty="0" smtClean="0"/>
              <a:t>Introduction to</a:t>
            </a:r>
            <a:r>
              <a:rPr lang="en-PH" dirty="0" smtClean="0"/>
              <a:t/>
            </a:r>
            <a:br>
              <a:rPr lang="en-PH" dirty="0" smtClean="0"/>
            </a:br>
            <a:r>
              <a:rPr lang="en-PH" dirty="0" err="1" smtClean="0"/>
              <a:t>Javascript</a:t>
            </a:r>
            <a:endParaRPr lang="en-PH" dirty="0"/>
          </a:p>
        </p:txBody>
      </p:sp>
      <p:sp>
        <p:nvSpPr>
          <p:cNvPr id="3" name="Subtitle 2"/>
          <p:cNvSpPr>
            <a:spLocks noGrp="1"/>
          </p:cNvSpPr>
          <p:nvPr>
            <p:ph type="subTitle" idx="1"/>
          </p:nvPr>
        </p:nvSpPr>
        <p:spPr/>
        <p:txBody>
          <a:bodyPr/>
          <a:lstStyle/>
          <a:p>
            <a:r>
              <a:rPr lang="en-PH" dirty="0" err="1" smtClean="0"/>
              <a:t>Rufo</a:t>
            </a:r>
            <a:r>
              <a:rPr lang="en-PH" dirty="0" smtClean="0"/>
              <a:t> n. </a:t>
            </a:r>
            <a:r>
              <a:rPr lang="en-PH" dirty="0" err="1" smtClean="0"/>
              <a:t>gabrillo</a:t>
            </a:r>
            <a:r>
              <a:rPr lang="en-PH" dirty="0" smtClean="0"/>
              <a:t> </a:t>
            </a:r>
            <a:r>
              <a:rPr lang="en-PH" dirty="0" err="1" smtClean="0"/>
              <a:t>jr.</a:t>
            </a:r>
            <a:endParaRPr lang="en-PH"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 b="19004"/>
          <a:stretch/>
        </p:blipFill>
        <p:spPr>
          <a:xfrm>
            <a:off x="6363285" y="1438422"/>
            <a:ext cx="5366825" cy="4346917"/>
          </a:xfrm>
          <a:prstGeom prst="rect">
            <a:avLst/>
          </a:prstGeom>
        </p:spPr>
      </p:pic>
    </p:spTree>
    <p:extLst>
      <p:ext uri="{BB962C8B-B14F-4D97-AF65-F5344CB8AC3E}">
        <p14:creationId xmlns:p14="http://schemas.microsoft.com/office/powerpoint/2010/main" val="2663742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Adding script</a:t>
            </a:r>
            <a:endParaRPr lang="en-PH" dirty="0"/>
          </a:p>
        </p:txBody>
      </p:sp>
      <p:sp>
        <p:nvSpPr>
          <p:cNvPr id="3" name="Content Placeholder 2"/>
          <p:cNvSpPr>
            <a:spLocks noGrp="1"/>
          </p:cNvSpPr>
          <p:nvPr>
            <p:ph idx="1"/>
          </p:nvPr>
        </p:nvSpPr>
        <p:spPr>
          <a:xfrm>
            <a:off x="533569" y="1399731"/>
            <a:ext cx="5449889" cy="1072661"/>
          </a:xfrm>
        </p:spPr>
        <p:txBody>
          <a:bodyPr>
            <a:normAutofit/>
          </a:bodyPr>
          <a:lstStyle/>
          <a:p>
            <a:pPr marL="0" indent="0">
              <a:buNone/>
            </a:pPr>
            <a:r>
              <a:rPr lang="en-PH" dirty="0" smtClean="0"/>
              <a:t>You have 2 options when you want to add your script. First, you can add your code inline, within the script tag.</a:t>
            </a:r>
            <a:endParaRPr lang="en-PH" dirty="0"/>
          </a:p>
        </p:txBody>
      </p:sp>
      <p:pic>
        <p:nvPicPr>
          <p:cNvPr id="5" name="Picture 4"/>
          <p:cNvPicPr>
            <a:picLocks noChangeAspect="1"/>
          </p:cNvPicPr>
          <p:nvPr/>
        </p:nvPicPr>
        <p:blipFill rotWithShape="1">
          <a:blip r:embed="rId2"/>
          <a:srcRect l="7148" t="10240" r="50144" b="72645"/>
          <a:stretch/>
        </p:blipFill>
        <p:spPr>
          <a:xfrm>
            <a:off x="7260424" y="2562085"/>
            <a:ext cx="4443404" cy="1048047"/>
          </a:xfrm>
          <a:prstGeom prst="rect">
            <a:avLst/>
          </a:prstGeom>
        </p:spPr>
      </p:pic>
      <p:pic>
        <p:nvPicPr>
          <p:cNvPr id="6" name="Picture 5"/>
          <p:cNvPicPr>
            <a:picLocks noChangeAspect="1"/>
          </p:cNvPicPr>
          <p:nvPr/>
        </p:nvPicPr>
        <p:blipFill rotWithShape="1">
          <a:blip r:embed="rId3"/>
          <a:srcRect l="6824" t="9664" r="36737" b="76682"/>
          <a:stretch/>
        </p:blipFill>
        <p:spPr>
          <a:xfrm>
            <a:off x="646111" y="2778387"/>
            <a:ext cx="5882465" cy="800105"/>
          </a:xfrm>
          <a:prstGeom prst="rect">
            <a:avLst/>
          </a:prstGeom>
        </p:spPr>
      </p:pic>
      <p:sp>
        <p:nvSpPr>
          <p:cNvPr id="7" name="Content Placeholder 2"/>
          <p:cNvSpPr txBox="1">
            <a:spLocks/>
          </p:cNvSpPr>
          <p:nvPr/>
        </p:nvSpPr>
        <p:spPr>
          <a:xfrm>
            <a:off x="6253939" y="4209775"/>
            <a:ext cx="5449889" cy="7948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PH" dirty="0" smtClean="0"/>
              <a:t>Or you can create an external </a:t>
            </a:r>
            <a:r>
              <a:rPr lang="en-PH" dirty="0" err="1" smtClean="0"/>
              <a:t>Javascript</a:t>
            </a:r>
            <a:r>
              <a:rPr lang="en-PH" dirty="0" smtClean="0"/>
              <a:t> file with a *.</a:t>
            </a:r>
            <a:r>
              <a:rPr lang="en-PH" dirty="0" err="1" smtClean="0"/>
              <a:t>js</a:t>
            </a:r>
            <a:r>
              <a:rPr lang="en-PH" dirty="0" smtClean="0"/>
              <a:t> file and load it in &lt;script&gt; tag.</a:t>
            </a:r>
            <a:endParaRPr lang="en-PH" dirty="0"/>
          </a:p>
        </p:txBody>
      </p:sp>
      <p:cxnSp>
        <p:nvCxnSpPr>
          <p:cNvPr id="24" name="Curved Connector 23"/>
          <p:cNvCxnSpPr>
            <a:stCxn id="7" idx="1"/>
            <a:endCxn id="6" idx="2"/>
          </p:cNvCxnSpPr>
          <p:nvPr/>
        </p:nvCxnSpPr>
        <p:spPr>
          <a:xfrm rot="10800000">
            <a:off x="3587345" y="3578493"/>
            <a:ext cx="2666595" cy="1028695"/>
          </a:xfrm>
          <a:prstGeom prst="curvedConnector2">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27" name="Curved Connector 26"/>
          <p:cNvCxnSpPr>
            <a:stCxn id="5" idx="0"/>
            <a:endCxn id="3" idx="3"/>
          </p:cNvCxnSpPr>
          <p:nvPr/>
        </p:nvCxnSpPr>
        <p:spPr>
          <a:xfrm rot="16200000" flipV="1">
            <a:off x="7419781" y="499740"/>
            <a:ext cx="626023" cy="3498668"/>
          </a:xfrm>
          <a:prstGeom prst="curvedConnector2">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668809" y="5635881"/>
            <a:ext cx="11170259" cy="646331"/>
          </a:xfrm>
          <a:prstGeom prst="rect">
            <a:avLst/>
          </a:prstGeom>
          <a:noFill/>
        </p:spPr>
        <p:txBody>
          <a:bodyPr wrap="square" rtlCol="0">
            <a:spAutoFit/>
          </a:bodyPr>
          <a:lstStyle/>
          <a:p>
            <a:r>
              <a:rPr lang="en-PH" dirty="0" smtClean="0"/>
              <a:t>Note: You have to close the &lt;script&gt; tag. Even though there is nothing on it, it is not a self-closing tag. Within your </a:t>
            </a:r>
            <a:r>
              <a:rPr lang="en-PH" dirty="0" err="1" smtClean="0"/>
              <a:t>javascript</a:t>
            </a:r>
            <a:r>
              <a:rPr lang="en-PH" dirty="0" smtClean="0"/>
              <a:t> file, you are free to add your </a:t>
            </a:r>
            <a:r>
              <a:rPr lang="en-PH" dirty="0" err="1" smtClean="0"/>
              <a:t>js</a:t>
            </a:r>
            <a:r>
              <a:rPr lang="en-PH" dirty="0" smtClean="0"/>
              <a:t> program.</a:t>
            </a:r>
            <a:endParaRPr lang="en-PH" dirty="0"/>
          </a:p>
        </p:txBody>
      </p:sp>
    </p:spTree>
    <p:extLst>
      <p:ext uri="{BB962C8B-B14F-4D97-AF65-F5344CB8AC3E}">
        <p14:creationId xmlns:p14="http://schemas.microsoft.com/office/powerpoint/2010/main" val="3239323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Where to put your script?</a:t>
            </a:r>
            <a:endParaRPr lang="en-PH" dirty="0"/>
          </a:p>
        </p:txBody>
      </p:sp>
      <p:sp>
        <p:nvSpPr>
          <p:cNvPr id="30" name="TextBox 29"/>
          <p:cNvSpPr txBox="1"/>
          <p:nvPr/>
        </p:nvSpPr>
        <p:spPr>
          <a:xfrm>
            <a:off x="646111" y="1730326"/>
            <a:ext cx="11100412" cy="3139321"/>
          </a:xfrm>
          <a:prstGeom prst="rect">
            <a:avLst/>
          </a:prstGeom>
          <a:noFill/>
        </p:spPr>
        <p:txBody>
          <a:bodyPr wrap="square" rtlCol="0">
            <a:spAutoFit/>
          </a:bodyPr>
          <a:lstStyle/>
          <a:p>
            <a:r>
              <a:rPr lang="en-PH" dirty="0"/>
              <a:t>Within a </a:t>
            </a:r>
            <a:r>
              <a:rPr lang="en-PH" b="1" dirty="0"/>
              <a:t>typical HTML </a:t>
            </a:r>
            <a:r>
              <a:rPr lang="en-PH" dirty="0"/>
              <a:t>file, there are typically </a:t>
            </a:r>
            <a:r>
              <a:rPr lang="en-PH" u="sng" dirty="0"/>
              <a:t>two places</a:t>
            </a:r>
            <a:r>
              <a:rPr lang="en-PH" dirty="0"/>
              <a:t> people use to load their </a:t>
            </a:r>
            <a:r>
              <a:rPr lang="en-PH" u="sng" dirty="0"/>
              <a:t>external JS files</a:t>
            </a:r>
            <a:r>
              <a:rPr lang="en-PH" dirty="0"/>
              <a:t>. The </a:t>
            </a:r>
            <a:r>
              <a:rPr lang="en-PH" u="sng" dirty="0"/>
              <a:t>first </a:t>
            </a:r>
            <a:r>
              <a:rPr lang="en-PH" u="sng" dirty="0" smtClean="0"/>
              <a:t>is within </a:t>
            </a:r>
            <a:r>
              <a:rPr lang="en-PH" u="sng" dirty="0"/>
              <a:t>the head</a:t>
            </a:r>
            <a:r>
              <a:rPr lang="en-PH" dirty="0"/>
              <a:t>, and </a:t>
            </a:r>
            <a:r>
              <a:rPr lang="en-PH" u="sng" dirty="0"/>
              <a:t>the second is just before the closing &lt;/body&gt; tag</a:t>
            </a:r>
            <a:r>
              <a:rPr lang="en-PH" dirty="0"/>
              <a:t>. In the past, scripts were always loaded into </a:t>
            </a:r>
            <a:r>
              <a:rPr lang="en-PH" dirty="0" smtClean="0"/>
              <a:t>the head </a:t>
            </a:r>
            <a:r>
              <a:rPr lang="en-PH" dirty="0"/>
              <a:t>element, but with </a:t>
            </a:r>
            <a:r>
              <a:rPr lang="en-PH" u="sng" dirty="0"/>
              <a:t>performance and page loading speeds</a:t>
            </a:r>
            <a:r>
              <a:rPr lang="en-PH" dirty="0"/>
              <a:t> more critical than ever, it’s often recommended to </a:t>
            </a:r>
            <a:r>
              <a:rPr lang="en-PH" dirty="0" smtClean="0"/>
              <a:t>place your </a:t>
            </a:r>
            <a:r>
              <a:rPr lang="en-PH" u="sng" dirty="0"/>
              <a:t>scripts at the bottom </a:t>
            </a:r>
            <a:r>
              <a:rPr lang="en-PH" dirty="0"/>
              <a:t>of your page. This is an approach I side with, too.</a:t>
            </a:r>
            <a:br>
              <a:rPr lang="en-PH" dirty="0"/>
            </a:br>
            <a:endParaRPr lang="en-PH" dirty="0" smtClean="0"/>
          </a:p>
          <a:p>
            <a:r>
              <a:rPr lang="en-PH" dirty="0"/>
              <a:t>The browser </a:t>
            </a:r>
            <a:r>
              <a:rPr lang="en-PH" u="sng" dirty="0"/>
              <a:t>renders the page from top to bottom</a:t>
            </a:r>
            <a:r>
              <a:rPr lang="en-PH" dirty="0"/>
              <a:t>, and when it comes across your scripts, it pauses </a:t>
            </a:r>
            <a:r>
              <a:rPr lang="en-PH" dirty="0" smtClean="0"/>
              <a:t>rendering the </a:t>
            </a:r>
            <a:r>
              <a:rPr lang="en-PH" dirty="0"/>
              <a:t>page to load in your JS. Thus, the </a:t>
            </a:r>
            <a:r>
              <a:rPr lang="en-PH" u="sng" dirty="0"/>
              <a:t>page loads slower </a:t>
            </a:r>
            <a:r>
              <a:rPr lang="en-PH" dirty="0"/>
              <a:t>(or, more importantly, feels that way to the user) because </a:t>
            </a:r>
            <a:r>
              <a:rPr lang="en-PH" dirty="0" smtClean="0"/>
              <a:t>the </a:t>
            </a:r>
            <a:r>
              <a:rPr lang="en-PH" u="sng" dirty="0" smtClean="0"/>
              <a:t>rendering </a:t>
            </a:r>
            <a:r>
              <a:rPr lang="en-PH" u="sng" dirty="0"/>
              <a:t>is blocked by your loading JavaScript files</a:t>
            </a:r>
            <a:r>
              <a:rPr lang="en-PH" dirty="0"/>
              <a:t>. Hence, putting the scripts just before the closing &lt;/body&gt; </a:t>
            </a:r>
            <a:r>
              <a:rPr lang="en-PH" dirty="0" smtClean="0"/>
              <a:t>tag means </a:t>
            </a:r>
            <a:r>
              <a:rPr lang="en-PH" dirty="0"/>
              <a:t>that when the time comes to load your scripts, </a:t>
            </a:r>
            <a:r>
              <a:rPr lang="en-PH" u="sng" dirty="0"/>
              <a:t>the rest of the page has been loaded</a:t>
            </a:r>
            <a:r>
              <a:rPr lang="en-PH" dirty="0" smtClean="0"/>
              <a:t>.</a:t>
            </a:r>
            <a:endParaRPr lang="en-PH" dirty="0"/>
          </a:p>
        </p:txBody>
      </p:sp>
    </p:spTree>
    <p:extLst>
      <p:ext uri="{BB962C8B-B14F-4D97-AF65-F5344CB8AC3E}">
        <p14:creationId xmlns:p14="http://schemas.microsoft.com/office/powerpoint/2010/main" val="3744070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Take note</a:t>
            </a:r>
            <a:endParaRPr lang="en-PH" dirty="0"/>
          </a:p>
        </p:txBody>
      </p:sp>
      <p:sp>
        <p:nvSpPr>
          <p:cNvPr id="30" name="TextBox 29"/>
          <p:cNvSpPr txBox="1"/>
          <p:nvPr/>
        </p:nvSpPr>
        <p:spPr>
          <a:xfrm>
            <a:off x="646111" y="1730326"/>
            <a:ext cx="11100412" cy="2862322"/>
          </a:xfrm>
          <a:prstGeom prst="rect">
            <a:avLst/>
          </a:prstGeom>
          <a:noFill/>
        </p:spPr>
        <p:txBody>
          <a:bodyPr wrap="square" rtlCol="0">
            <a:spAutoFit/>
          </a:bodyPr>
          <a:lstStyle/>
          <a:p>
            <a:r>
              <a:rPr lang="en-PH" sz="2000" dirty="0"/>
              <a:t>Before moving on to looking at the language itself, there’s one more thing I’d like to note. If you’re using the new HTML5 </a:t>
            </a:r>
            <a:r>
              <a:rPr lang="en-PH" sz="2000" dirty="0" err="1"/>
              <a:t>doctype</a:t>
            </a:r>
            <a:r>
              <a:rPr lang="en-PH" sz="2000" dirty="0"/>
              <a:t> (&lt;!DOCTYPE html&gt;) rather than one of its more long-winded predecessors, you don’t actually need to define the type attribute on your script tags. Simply</a:t>
            </a:r>
            <a:r>
              <a:rPr lang="en-PH" sz="2000" dirty="0" smtClean="0"/>
              <a:t>,</a:t>
            </a:r>
          </a:p>
          <a:p>
            <a:r>
              <a:rPr lang="en-PH" sz="2000" dirty="0"/>
              <a:t/>
            </a:r>
            <a:br>
              <a:rPr lang="en-PH" sz="2000" dirty="0"/>
            </a:br>
            <a:r>
              <a:rPr lang="en-PH" sz="2000" dirty="0"/>
              <a:t>&lt;script </a:t>
            </a:r>
            <a:r>
              <a:rPr lang="en-PH" sz="2000" dirty="0" err="1"/>
              <a:t>src</a:t>
            </a:r>
            <a:r>
              <a:rPr lang="en-PH" sz="2000" dirty="0"/>
              <a:t>="path/to/your/file.js"&gt;&lt;/script&gt; </a:t>
            </a:r>
            <a:endParaRPr lang="en-PH" sz="2000" dirty="0" smtClean="0"/>
          </a:p>
          <a:p>
            <a:endParaRPr lang="en-PH" sz="2000" dirty="0"/>
          </a:p>
          <a:p>
            <a:r>
              <a:rPr lang="en-PH" sz="2000" dirty="0" smtClean="0"/>
              <a:t>is </a:t>
            </a:r>
            <a:r>
              <a:rPr lang="en-PH" sz="2000" dirty="0"/>
              <a:t>enough. This does not cause issues in older browsers—neither does the HTML5 </a:t>
            </a:r>
            <a:r>
              <a:rPr lang="en-PH" sz="2000" dirty="0" err="1"/>
              <a:t>doctype</a:t>
            </a:r>
            <a:r>
              <a:rPr lang="en-PH" sz="2000" dirty="0"/>
              <a:t>—and I highly recommend using it</a:t>
            </a:r>
            <a:r>
              <a:rPr lang="en-PH" sz="2000" dirty="0" smtClean="0"/>
              <a:t>.</a:t>
            </a:r>
            <a:endParaRPr lang="en-PH" sz="2000" dirty="0"/>
          </a:p>
        </p:txBody>
      </p:sp>
    </p:spTree>
    <p:extLst>
      <p:ext uri="{BB962C8B-B14F-4D97-AF65-F5344CB8AC3E}">
        <p14:creationId xmlns:p14="http://schemas.microsoft.com/office/powerpoint/2010/main" val="55900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a:t>Syntax Conventions</a:t>
            </a:r>
            <a:br>
              <a:rPr lang="en-PH" dirty="0"/>
            </a:br>
            <a:r>
              <a:rPr lang="en-PH" dirty="0"/>
              <a:t/>
            </a:r>
            <a:br>
              <a:rPr lang="en-PH" dirty="0"/>
            </a:br>
            <a:endParaRPr lang="en-PH" dirty="0"/>
          </a:p>
        </p:txBody>
      </p:sp>
      <p:sp>
        <p:nvSpPr>
          <p:cNvPr id="3" name="AutoShape 2" descr="Image result for programmer hide and seek errors"/>
          <p:cNvSpPr>
            <a:spLocks noChangeAspect="1" noChangeArrowheads="1"/>
          </p:cNvSpPr>
          <p:nvPr/>
        </p:nvSpPr>
        <p:spPr bwMode="auto">
          <a:xfrm>
            <a:off x="6598578" y="282179"/>
            <a:ext cx="1448142" cy="1448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2054" name="Picture 6" descr="Image result for programmer hide and seek err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3223" y="1856934"/>
            <a:ext cx="3535222" cy="35352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2105" y="1730326"/>
            <a:ext cx="7244615" cy="4708981"/>
          </a:xfrm>
          <a:prstGeom prst="rect">
            <a:avLst/>
          </a:prstGeom>
          <a:noFill/>
        </p:spPr>
        <p:txBody>
          <a:bodyPr wrap="square" rtlCol="0">
            <a:spAutoFit/>
          </a:bodyPr>
          <a:lstStyle/>
          <a:p>
            <a:r>
              <a:rPr lang="en-PH" sz="2000" dirty="0"/>
              <a:t>JavaScript’s syntax is pretty basic and clear, but there are </a:t>
            </a:r>
            <a:r>
              <a:rPr lang="en-PH" sz="2000" dirty="0" smtClean="0"/>
              <a:t>certain subtleties </a:t>
            </a:r>
            <a:r>
              <a:rPr lang="en-PH" sz="2000" dirty="0"/>
              <a:t>that you will discover on the way. There’s often more </a:t>
            </a:r>
            <a:r>
              <a:rPr lang="en-PH" sz="2000" dirty="0" smtClean="0"/>
              <a:t> than </a:t>
            </a:r>
            <a:r>
              <a:rPr lang="en-PH" sz="2000" dirty="0"/>
              <a:t>one way to do things, but the community has </a:t>
            </a:r>
            <a:r>
              <a:rPr lang="en-PH" sz="2000" dirty="0" smtClean="0"/>
              <a:t>certain conventions </a:t>
            </a:r>
            <a:r>
              <a:rPr lang="en-PH" sz="2000" dirty="0"/>
              <a:t>that have stuck over time. One convention that I </a:t>
            </a:r>
            <a:r>
              <a:rPr lang="en-PH" sz="2000" dirty="0" smtClean="0"/>
              <a:t>want </a:t>
            </a:r>
            <a:r>
              <a:rPr lang="en-PH" sz="2000" dirty="0"/>
              <a:t>to mention </a:t>
            </a:r>
            <a:r>
              <a:rPr lang="en-PH" sz="2000" dirty="0" smtClean="0"/>
              <a:t>straightaway </a:t>
            </a:r>
            <a:r>
              <a:rPr lang="en-PH" sz="2000" dirty="0"/>
              <a:t>is </a:t>
            </a:r>
            <a:r>
              <a:rPr lang="en-PH" sz="2000" b="1" dirty="0"/>
              <a:t>semicolons</a:t>
            </a:r>
            <a:r>
              <a:rPr lang="en-PH" sz="2000" dirty="0"/>
              <a:t>. Often in JavaScript, </a:t>
            </a:r>
            <a:endParaRPr lang="en-PH" sz="2000" dirty="0" smtClean="0"/>
          </a:p>
          <a:p>
            <a:r>
              <a:rPr lang="en-PH" sz="2000" u="sng" dirty="0" smtClean="0"/>
              <a:t>adding </a:t>
            </a:r>
            <a:r>
              <a:rPr lang="en-PH" sz="2000" u="sng" dirty="0"/>
              <a:t>a semicolon at the end of a line is optional</a:t>
            </a:r>
            <a:r>
              <a:rPr lang="en-PH" sz="2000" dirty="0"/>
              <a:t>, and you will </a:t>
            </a:r>
            <a:r>
              <a:rPr lang="en-PH" sz="2000" dirty="0" smtClean="0"/>
              <a:t>see </a:t>
            </a:r>
            <a:r>
              <a:rPr lang="en-PH" sz="2000" dirty="0"/>
              <a:t>tutorials that don’t do it. However, the convention is to </a:t>
            </a:r>
            <a:r>
              <a:rPr lang="en-PH" sz="2000" u="sng" dirty="0" smtClean="0"/>
              <a:t>always </a:t>
            </a:r>
            <a:r>
              <a:rPr lang="en-PH" sz="2000" u="sng" dirty="0"/>
              <a:t>use a semicolon</a:t>
            </a:r>
            <a:r>
              <a:rPr lang="en-PH" sz="2000" dirty="0"/>
              <a:t> at the end of a line, and that’s what I’ll </a:t>
            </a:r>
            <a:r>
              <a:rPr lang="en-PH" sz="2000" dirty="0" smtClean="0"/>
              <a:t>be </a:t>
            </a:r>
            <a:r>
              <a:rPr lang="en-PH" sz="2000" dirty="0"/>
              <a:t>following here. There are obviously certain </a:t>
            </a:r>
            <a:r>
              <a:rPr lang="en-PH" sz="2000" dirty="0" smtClean="0"/>
              <a:t>circumstances </a:t>
            </a:r>
            <a:r>
              <a:rPr lang="en-PH" sz="2000" dirty="0"/>
              <a:t>when you can’t use one, and you will see those, </a:t>
            </a:r>
            <a:r>
              <a:rPr lang="en-PH" sz="2000" u="sng" dirty="0" smtClean="0"/>
              <a:t>but </a:t>
            </a:r>
            <a:r>
              <a:rPr lang="en-PH" sz="2000" u="sng" dirty="0"/>
              <a:t>in any situation where a semicolon is optional, I’ll use one</a:t>
            </a:r>
            <a:r>
              <a:rPr lang="en-PH" sz="2000" dirty="0"/>
              <a:t>. </a:t>
            </a:r>
            <a:endParaRPr lang="en-PH" sz="2000" dirty="0" smtClean="0"/>
          </a:p>
          <a:p>
            <a:r>
              <a:rPr lang="en-PH" sz="2000" dirty="0" smtClean="0"/>
              <a:t>I </a:t>
            </a:r>
            <a:r>
              <a:rPr lang="en-PH" sz="2000" dirty="0"/>
              <a:t>recommend you do, too. </a:t>
            </a:r>
          </a:p>
          <a:p>
            <a:endParaRPr lang="en-PH" sz="2000" dirty="0"/>
          </a:p>
        </p:txBody>
      </p:sp>
    </p:spTree>
    <p:extLst>
      <p:ext uri="{BB962C8B-B14F-4D97-AF65-F5344CB8AC3E}">
        <p14:creationId xmlns:p14="http://schemas.microsoft.com/office/powerpoint/2010/main" val="1983352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a:t>Syntax Conventions</a:t>
            </a:r>
            <a:br>
              <a:rPr lang="en-PH" dirty="0"/>
            </a:br>
            <a:r>
              <a:rPr lang="en-PH" dirty="0"/>
              <a:t/>
            </a:r>
            <a:br>
              <a:rPr lang="en-PH" dirty="0"/>
            </a:br>
            <a:endParaRPr lang="en-PH" dirty="0"/>
          </a:p>
        </p:txBody>
      </p:sp>
      <p:sp>
        <p:nvSpPr>
          <p:cNvPr id="30" name="TextBox 29"/>
          <p:cNvSpPr txBox="1"/>
          <p:nvPr/>
        </p:nvSpPr>
        <p:spPr>
          <a:xfrm>
            <a:off x="646112" y="1730326"/>
            <a:ext cx="7541286" cy="1477328"/>
          </a:xfrm>
          <a:custGeom>
            <a:avLst/>
            <a:gdLst>
              <a:gd name="connsiteX0" fmla="*/ 0 w 7766369"/>
              <a:gd name="connsiteY0" fmla="*/ 0 h 4801314"/>
              <a:gd name="connsiteX1" fmla="*/ 7766369 w 7766369"/>
              <a:gd name="connsiteY1" fmla="*/ 0 h 4801314"/>
              <a:gd name="connsiteX2" fmla="*/ 7766369 w 7766369"/>
              <a:gd name="connsiteY2" fmla="*/ 4801314 h 4801314"/>
              <a:gd name="connsiteX3" fmla="*/ 0 w 7766369"/>
              <a:gd name="connsiteY3" fmla="*/ 4801314 h 4801314"/>
              <a:gd name="connsiteX4" fmla="*/ 0 w 7766369"/>
              <a:gd name="connsiteY4" fmla="*/ 0 h 4801314"/>
              <a:gd name="connsiteX0" fmla="*/ 0 w 11086344"/>
              <a:gd name="connsiteY0" fmla="*/ 42203 h 4843517"/>
              <a:gd name="connsiteX1" fmla="*/ 11086344 w 11086344"/>
              <a:gd name="connsiteY1" fmla="*/ 0 h 4843517"/>
              <a:gd name="connsiteX2" fmla="*/ 7766369 w 11086344"/>
              <a:gd name="connsiteY2" fmla="*/ 4843517 h 4843517"/>
              <a:gd name="connsiteX3" fmla="*/ 0 w 11086344"/>
              <a:gd name="connsiteY3" fmla="*/ 4843517 h 4843517"/>
              <a:gd name="connsiteX4" fmla="*/ 0 w 11086344"/>
              <a:gd name="connsiteY4" fmla="*/ 42203 h 4843517"/>
              <a:gd name="connsiteX0" fmla="*/ 0 w 11257015"/>
              <a:gd name="connsiteY0" fmla="*/ 42203 h 4843517"/>
              <a:gd name="connsiteX1" fmla="*/ 11086344 w 11257015"/>
              <a:gd name="connsiteY1" fmla="*/ 0 h 4843517"/>
              <a:gd name="connsiteX2" fmla="*/ 7766369 w 11257015"/>
              <a:gd name="connsiteY2" fmla="*/ 4843517 h 4843517"/>
              <a:gd name="connsiteX3" fmla="*/ 0 w 11257015"/>
              <a:gd name="connsiteY3" fmla="*/ 4843517 h 4843517"/>
              <a:gd name="connsiteX4" fmla="*/ 0 w 11257015"/>
              <a:gd name="connsiteY4" fmla="*/ 42203 h 4843517"/>
              <a:gd name="connsiteX0" fmla="*/ 0 w 11403363"/>
              <a:gd name="connsiteY0" fmla="*/ 42203 h 4843517"/>
              <a:gd name="connsiteX1" fmla="*/ 11086344 w 11403363"/>
              <a:gd name="connsiteY1" fmla="*/ 0 h 4843517"/>
              <a:gd name="connsiteX2" fmla="*/ 7048916 w 11403363"/>
              <a:gd name="connsiteY2" fmla="*/ 1505244 h 4843517"/>
              <a:gd name="connsiteX3" fmla="*/ 7766369 w 11403363"/>
              <a:gd name="connsiteY3" fmla="*/ 4843517 h 4843517"/>
              <a:gd name="connsiteX4" fmla="*/ 0 w 11403363"/>
              <a:gd name="connsiteY4" fmla="*/ 4843517 h 4843517"/>
              <a:gd name="connsiteX5" fmla="*/ 0 w 11403363"/>
              <a:gd name="connsiteY5" fmla="*/ 42203 h 4843517"/>
              <a:gd name="connsiteX0" fmla="*/ 0 w 11403363"/>
              <a:gd name="connsiteY0" fmla="*/ 42203 h 4843517"/>
              <a:gd name="connsiteX1" fmla="*/ 11086344 w 11403363"/>
              <a:gd name="connsiteY1" fmla="*/ 0 h 4843517"/>
              <a:gd name="connsiteX2" fmla="*/ 7048916 w 11403363"/>
              <a:gd name="connsiteY2" fmla="*/ 1505244 h 4843517"/>
              <a:gd name="connsiteX3" fmla="*/ 7513150 w 11403363"/>
              <a:gd name="connsiteY3" fmla="*/ 4304715 h 4843517"/>
              <a:gd name="connsiteX4" fmla="*/ 7766369 w 11403363"/>
              <a:gd name="connsiteY4" fmla="*/ 4843517 h 4843517"/>
              <a:gd name="connsiteX5" fmla="*/ 0 w 11403363"/>
              <a:gd name="connsiteY5" fmla="*/ 4843517 h 4843517"/>
              <a:gd name="connsiteX6" fmla="*/ 0 w 11403363"/>
              <a:gd name="connsiteY6" fmla="*/ 42203 h 4843517"/>
              <a:gd name="connsiteX0" fmla="*/ 0 w 11403363"/>
              <a:gd name="connsiteY0" fmla="*/ 42203 h 4871652"/>
              <a:gd name="connsiteX1" fmla="*/ 11086344 w 11403363"/>
              <a:gd name="connsiteY1" fmla="*/ 0 h 4871652"/>
              <a:gd name="connsiteX2" fmla="*/ 7048916 w 11403363"/>
              <a:gd name="connsiteY2" fmla="*/ 1505244 h 4871652"/>
              <a:gd name="connsiteX3" fmla="*/ 7513150 w 11403363"/>
              <a:gd name="connsiteY3" fmla="*/ 4304715 h 4871652"/>
              <a:gd name="connsiteX4" fmla="*/ 5726554 w 11403363"/>
              <a:gd name="connsiteY4" fmla="*/ 4871652 h 4871652"/>
              <a:gd name="connsiteX5" fmla="*/ 0 w 11403363"/>
              <a:gd name="connsiteY5" fmla="*/ 4843517 h 4871652"/>
              <a:gd name="connsiteX6" fmla="*/ 0 w 11403363"/>
              <a:gd name="connsiteY6" fmla="*/ 42203 h 487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03363" h="4871652">
                <a:moveTo>
                  <a:pt x="0" y="42203"/>
                </a:moveTo>
                <a:lnTo>
                  <a:pt x="11086344" y="0"/>
                </a:lnTo>
                <a:cubicBezTo>
                  <a:pt x="12708985" y="499403"/>
                  <a:pt x="7602245" y="697991"/>
                  <a:pt x="7048916" y="1505244"/>
                </a:cubicBezTo>
                <a:cubicBezTo>
                  <a:pt x="6575304" y="2210973"/>
                  <a:pt x="7393575" y="3748336"/>
                  <a:pt x="7513150" y="4304715"/>
                </a:cubicBezTo>
                <a:cubicBezTo>
                  <a:pt x="7632726" y="4861094"/>
                  <a:pt x="7100666" y="4770129"/>
                  <a:pt x="5726554" y="4871652"/>
                </a:cubicBezTo>
                <a:lnTo>
                  <a:pt x="0" y="4843517"/>
                </a:lnTo>
                <a:lnTo>
                  <a:pt x="0" y="42203"/>
                </a:lnTo>
                <a:close/>
              </a:path>
            </a:pathLst>
          </a:custGeom>
          <a:noFill/>
        </p:spPr>
        <p:txBody>
          <a:bodyPr wrap="square" rtlCol="0">
            <a:spAutoFit/>
          </a:bodyPr>
          <a:lstStyle/>
          <a:p>
            <a:r>
              <a:rPr lang="en-PH" dirty="0" smtClean="0"/>
              <a:t>Another </a:t>
            </a:r>
            <a:r>
              <a:rPr lang="en-PH" dirty="0"/>
              <a:t>consideration to make is for </a:t>
            </a:r>
            <a:r>
              <a:rPr lang="en-PH" b="1" dirty="0"/>
              <a:t>white space</a:t>
            </a:r>
            <a:r>
              <a:rPr lang="en-PH" dirty="0"/>
              <a:t>. It is </a:t>
            </a:r>
            <a:r>
              <a:rPr lang="en-PH" u="sng" dirty="0"/>
              <a:t>insignificant in JavaScript</a:t>
            </a:r>
            <a:r>
              <a:rPr lang="en-PH" dirty="0"/>
              <a:t>, so you can layout code the way you like in terms of white space. Whenever you are </a:t>
            </a:r>
            <a:r>
              <a:rPr lang="en-PH" u="sng" dirty="0"/>
              <a:t>inside a set of braces</a:t>
            </a:r>
            <a:r>
              <a:rPr lang="en-PH" dirty="0"/>
              <a:t>, you should indent by </a:t>
            </a:r>
            <a:r>
              <a:rPr lang="en-PH" b="1" dirty="0"/>
              <a:t>one tab</a:t>
            </a:r>
            <a:r>
              <a:rPr lang="en-PH" dirty="0"/>
              <a:t>, but other than that, you will find yourself adapting your own standard.</a:t>
            </a:r>
          </a:p>
        </p:txBody>
      </p:sp>
      <p:sp>
        <p:nvSpPr>
          <p:cNvPr id="3" name="AutoShape 2" descr="Image result for programmer hide and seek errors"/>
          <p:cNvSpPr>
            <a:spLocks noChangeAspect="1" noChangeArrowheads="1"/>
          </p:cNvSpPr>
          <p:nvPr/>
        </p:nvSpPr>
        <p:spPr bwMode="auto">
          <a:xfrm>
            <a:off x="6598578" y="282179"/>
            <a:ext cx="1448142" cy="1448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2054" name="Picture 6" descr="Image result for programmer hide and seek err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3223" y="1856934"/>
            <a:ext cx="3535222" cy="353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086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Comments</a:t>
            </a:r>
            <a:endParaRPr lang="en-PH" dirty="0"/>
          </a:p>
        </p:txBody>
      </p:sp>
      <p:pic>
        <p:nvPicPr>
          <p:cNvPr id="3" name="Picture 2"/>
          <p:cNvPicPr>
            <a:picLocks noChangeAspect="1"/>
          </p:cNvPicPr>
          <p:nvPr/>
        </p:nvPicPr>
        <p:blipFill rotWithShape="1">
          <a:blip r:embed="rId3"/>
          <a:srcRect l="6722" t="10431" r="27811" b="74376"/>
          <a:stretch/>
        </p:blipFill>
        <p:spPr>
          <a:xfrm>
            <a:off x="787791" y="2677437"/>
            <a:ext cx="8510955" cy="1111348"/>
          </a:xfrm>
          <a:prstGeom prst="rect">
            <a:avLst/>
          </a:prstGeom>
        </p:spPr>
      </p:pic>
      <p:sp>
        <p:nvSpPr>
          <p:cNvPr id="4" name="TextBox 3"/>
          <p:cNvSpPr txBox="1"/>
          <p:nvPr/>
        </p:nvSpPr>
        <p:spPr>
          <a:xfrm>
            <a:off x="787791" y="1322363"/>
            <a:ext cx="10353821" cy="1200329"/>
          </a:xfrm>
          <a:prstGeom prst="rect">
            <a:avLst/>
          </a:prstGeom>
          <a:noFill/>
        </p:spPr>
        <p:txBody>
          <a:bodyPr wrap="square" rtlCol="0">
            <a:spAutoFit/>
          </a:bodyPr>
          <a:lstStyle/>
          <a:p>
            <a:r>
              <a:rPr lang="en-PH" dirty="0"/>
              <a:t>Before continuing, at this stage it’s worth discussing comments. JavaScript allows us to insert comments. </a:t>
            </a:r>
            <a:r>
              <a:rPr lang="en-PH" u="sng" dirty="0"/>
              <a:t>This is </a:t>
            </a:r>
            <a:r>
              <a:rPr lang="en-PH" u="sng" dirty="0" smtClean="0"/>
              <a:t>content that </a:t>
            </a:r>
            <a:r>
              <a:rPr lang="en-PH" u="sng" dirty="0"/>
              <a:t>will be ignored and not treated as code</a:t>
            </a:r>
            <a:r>
              <a:rPr lang="en-PH" dirty="0"/>
              <a:t>, so you can put anything you want in them. </a:t>
            </a:r>
            <a:r>
              <a:rPr lang="en-PH" u="sng" dirty="0"/>
              <a:t>It’s useful for documenting </a:t>
            </a:r>
            <a:r>
              <a:rPr lang="en-PH" u="sng" dirty="0" smtClean="0"/>
              <a:t>your code</a:t>
            </a:r>
            <a:r>
              <a:rPr lang="en-PH" dirty="0"/>
              <a:t>. There are two syntaxes for comments—one for a single line comment and one for a multiline comment</a:t>
            </a:r>
            <a:r>
              <a:rPr lang="en-PH" dirty="0" smtClean="0"/>
              <a:t>:</a:t>
            </a:r>
            <a:endParaRPr lang="en-PH" dirty="0"/>
          </a:p>
        </p:txBody>
      </p:sp>
      <p:sp>
        <p:nvSpPr>
          <p:cNvPr id="5" name="TextBox 4"/>
          <p:cNvSpPr txBox="1"/>
          <p:nvPr/>
        </p:nvSpPr>
        <p:spPr>
          <a:xfrm>
            <a:off x="787791" y="3943530"/>
            <a:ext cx="10396025" cy="923330"/>
          </a:xfrm>
          <a:prstGeom prst="rect">
            <a:avLst/>
          </a:prstGeom>
          <a:noFill/>
        </p:spPr>
        <p:txBody>
          <a:bodyPr wrap="square" rtlCol="0">
            <a:spAutoFit/>
          </a:bodyPr>
          <a:lstStyle/>
          <a:p>
            <a:r>
              <a:rPr lang="en-PH" u="sng" dirty="0"/>
              <a:t>Use these when you like to remind yourself about a piece of code</a:t>
            </a:r>
            <a:r>
              <a:rPr lang="en-PH" dirty="0"/>
              <a:t> and what it does, or to provide references </a:t>
            </a:r>
            <a:r>
              <a:rPr lang="en-PH" dirty="0" smtClean="0"/>
              <a:t>for the </a:t>
            </a:r>
            <a:r>
              <a:rPr lang="en-PH" dirty="0"/>
              <a:t>future you. After not working on code for a long period of time, comments can really help you remember why </a:t>
            </a:r>
            <a:r>
              <a:rPr lang="en-PH" dirty="0" smtClean="0"/>
              <a:t>you wrote </a:t>
            </a:r>
            <a:r>
              <a:rPr lang="en-PH" dirty="0"/>
              <a:t>what you wrote</a:t>
            </a:r>
            <a:r>
              <a:rPr lang="en-PH" dirty="0" smtClean="0"/>
              <a:t>.</a:t>
            </a:r>
            <a:endParaRPr lang="en-PH" dirty="0"/>
          </a:p>
        </p:txBody>
      </p:sp>
    </p:spTree>
    <p:extLst>
      <p:ext uri="{BB962C8B-B14F-4D97-AF65-F5344CB8AC3E}">
        <p14:creationId xmlns:p14="http://schemas.microsoft.com/office/powerpoint/2010/main" val="3505176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6" name="TextBox 5"/>
          <p:cNvSpPr txBox="1"/>
          <p:nvPr/>
        </p:nvSpPr>
        <p:spPr>
          <a:xfrm>
            <a:off x="745588" y="1350498"/>
            <a:ext cx="10185009" cy="3139321"/>
          </a:xfrm>
          <a:prstGeom prst="rect">
            <a:avLst/>
          </a:prstGeom>
          <a:noFill/>
        </p:spPr>
        <p:txBody>
          <a:bodyPr wrap="square" rtlCol="0">
            <a:spAutoFit/>
          </a:bodyPr>
          <a:lstStyle/>
          <a:p>
            <a:r>
              <a:rPr lang="en-PH" dirty="0"/>
              <a:t>Often when coding, we want to save the state of something. Perhaps we want to remember that the current </a:t>
            </a:r>
            <a:r>
              <a:rPr lang="en-PH" dirty="0" smtClean="0"/>
              <a:t>colour </a:t>
            </a:r>
            <a:r>
              <a:rPr lang="en-PH" dirty="0"/>
              <a:t>of </a:t>
            </a:r>
            <a:r>
              <a:rPr lang="en-PH" dirty="0" smtClean="0"/>
              <a:t>our background </a:t>
            </a:r>
            <a:r>
              <a:rPr lang="en-PH" dirty="0"/>
              <a:t>is red, or the calculation we just performed </a:t>
            </a:r>
            <a:r>
              <a:rPr lang="en-PH" dirty="0" smtClean="0"/>
              <a:t>totalled </a:t>
            </a:r>
            <a:r>
              <a:rPr lang="en-PH" dirty="0"/>
              <a:t>33. </a:t>
            </a:r>
            <a:endParaRPr lang="en-PH" dirty="0" smtClean="0"/>
          </a:p>
          <a:p>
            <a:endParaRPr lang="en-PH" dirty="0" smtClean="0"/>
          </a:p>
          <a:p>
            <a:r>
              <a:rPr lang="en-PH" dirty="0" smtClean="0"/>
              <a:t>JavaScript</a:t>
            </a:r>
            <a:r>
              <a:rPr lang="en-PH" dirty="0"/>
              <a:t>, like most languages, has </a:t>
            </a:r>
            <a:r>
              <a:rPr lang="en-PH" b="1" i="1" dirty="0" smtClean="0"/>
              <a:t>variables</a:t>
            </a:r>
            <a:r>
              <a:rPr lang="en-PH" dirty="0" smtClean="0"/>
              <a:t>: </a:t>
            </a:r>
            <a:r>
              <a:rPr lang="en-PH" u="sng" dirty="0" smtClean="0"/>
              <a:t>a </a:t>
            </a:r>
            <a:r>
              <a:rPr lang="en-PH" u="sng" dirty="0"/>
              <a:t>place to store information</a:t>
            </a:r>
            <a:r>
              <a:rPr lang="en-PH" dirty="0"/>
              <a:t>. To create one, you simply declare it with the </a:t>
            </a:r>
            <a:r>
              <a:rPr lang="en-PH" b="1" dirty="0" err="1"/>
              <a:t>var</a:t>
            </a:r>
            <a:r>
              <a:rPr lang="en-PH" dirty="0"/>
              <a:t> keyword, name it, and then set it to </a:t>
            </a:r>
            <a:r>
              <a:rPr lang="en-PH" dirty="0" smtClean="0"/>
              <a:t>equal to </a:t>
            </a:r>
            <a:r>
              <a:rPr lang="en-PH" dirty="0"/>
              <a:t>something. </a:t>
            </a:r>
            <a:endParaRPr lang="en-PH" dirty="0" smtClean="0"/>
          </a:p>
          <a:p>
            <a:endParaRPr lang="en-PH" dirty="0" smtClean="0"/>
          </a:p>
          <a:p>
            <a:r>
              <a:rPr lang="en-PH" dirty="0" smtClean="0"/>
              <a:t>You </a:t>
            </a:r>
            <a:r>
              <a:rPr lang="en-PH" dirty="0"/>
              <a:t>can also declare a variable without explicitly setting its value. If you do this, the variable will be </a:t>
            </a:r>
            <a:r>
              <a:rPr lang="en-PH" dirty="0" smtClean="0"/>
              <a:t>set to </a:t>
            </a:r>
            <a:r>
              <a:rPr lang="en-PH" dirty="0"/>
              <a:t>undefined, a special value in JavaScript that simply means that this variable has not been set to </a:t>
            </a:r>
            <a:r>
              <a:rPr lang="en-PH" dirty="0" smtClean="0"/>
              <a:t>anything</a:t>
            </a:r>
            <a:r>
              <a:rPr lang="en-PH" dirty="0"/>
              <a:t>.</a:t>
            </a:r>
          </a:p>
        </p:txBody>
      </p:sp>
      <p:pic>
        <p:nvPicPr>
          <p:cNvPr id="3" name="Picture 2"/>
          <p:cNvPicPr>
            <a:picLocks noChangeAspect="1"/>
          </p:cNvPicPr>
          <p:nvPr/>
        </p:nvPicPr>
        <p:blipFill rotWithShape="1">
          <a:blip r:embed="rId3"/>
          <a:srcRect l="14609" t="40626" r="51766" b="44182"/>
          <a:stretch/>
        </p:blipFill>
        <p:spPr>
          <a:xfrm>
            <a:off x="844062" y="4853354"/>
            <a:ext cx="4375053" cy="1111347"/>
          </a:xfrm>
          <a:prstGeom prst="rect">
            <a:avLst/>
          </a:prstGeom>
        </p:spPr>
      </p:pic>
    </p:spTree>
    <p:extLst>
      <p:ext uri="{BB962C8B-B14F-4D97-AF65-F5344CB8AC3E}">
        <p14:creationId xmlns:p14="http://schemas.microsoft.com/office/powerpoint/2010/main" val="1253244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6" name="TextBox 5"/>
          <p:cNvSpPr txBox="1"/>
          <p:nvPr/>
        </p:nvSpPr>
        <p:spPr>
          <a:xfrm>
            <a:off x="646111" y="3429000"/>
            <a:ext cx="10185009" cy="2031325"/>
          </a:xfrm>
          <a:prstGeom prst="rect">
            <a:avLst/>
          </a:prstGeom>
          <a:noFill/>
        </p:spPr>
        <p:txBody>
          <a:bodyPr wrap="square" rtlCol="0">
            <a:spAutoFit/>
          </a:bodyPr>
          <a:lstStyle/>
          <a:p>
            <a:r>
              <a:rPr lang="en-PH" dirty="0" smtClean="0"/>
              <a:t>Here, I declared a variable </a:t>
            </a:r>
            <a:r>
              <a:rPr lang="en-PH" b="1" dirty="0" err="1" smtClean="0"/>
              <a:t>imNumeric</a:t>
            </a:r>
            <a:r>
              <a:rPr lang="en-PH" dirty="0"/>
              <a:t> </a:t>
            </a:r>
            <a:r>
              <a:rPr lang="en-PH" dirty="0" smtClean="0"/>
              <a:t>that has a 143 value. The second is set to </a:t>
            </a:r>
            <a:r>
              <a:rPr lang="en-PH" b="1" dirty="0" smtClean="0"/>
              <a:t>2 + 2</a:t>
            </a:r>
            <a:r>
              <a:rPr lang="en-PH" dirty="0" smtClean="0"/>
              <a:t>.</a:t>
            </a:r>
            <a:r>
              <a:rPr lang="en-PH" b="1" dirty="0" smtClean="0"/>
              <a:t> </a:t>
            </a:r>
            <a:r>
              <a:rPr lang="en-PH" dirty="0" smtClean="0"/>
              <a:t>Here, you meet the plus (+) operator, one of JavaScript's many operators. The third is a variable that doesn’t have a value. It is set to undefined.</a:t>
            </a:r>
          </a:p>
          <a:p>
            <a:endParaRPr lang="en-PH" dirty="0"/>
          </a:p>
          <a:p>
            <a:r>
              <a:rPr lang="en-PH" dirty="0" smtClean="0"/>
              <a:t>Variables can contain letters, numbers and underscores. They cannot start with numbers. </a:t>
            </a:r>
          </a:p>
          <a:p>
            <a:r>
              <a:rPr lang="en-PH" dirty="0" smtClean="0"/>
              <a:t>So the variable 1moment is not valid, whereas moment1 is. Typically, developers doesn’t use numbers on their variables, either they use camel casing and underscore notation.</a:t>
            </a:r>
            <a:endParaRPr lang="en-PH" dirty="0"/>
          </a:p>
        </p:txBody>
      </p:sp>
      <p:pic>
        <p:nvPicPr>
          <p:cNvPr id="3" name="Picture 2"/>
          <p:cNvPicPr>
            <a:picLocks noChangeAspect="1"/>
          </p:cNvPicPr>
          <p:nvPr/>
        </p:nvPicPr>
        <p:blipFill rotWithShape="1">
          <a:blip r:embed="rId3"/>
          <a:srcRect l="14609" t="40626" r="51766" b="44182"/>
          <a:stretch/>
        </p:blipFill>
        <p:spPr>
          <a:xfrm>
            <a:off x="743096" y="2116443"/>
            <a:ext cx="4375053" cy="1111347"/>
          </a:xfrm>
          <a:prstGeom prst="rect">
            <a:avLst/>
          </a:prstGeom>
        </p:spPr>
      </p:pic>
      <p:sp>
        <p:nvSpPr>
          <p:cNvPr id="5" name="Title 1"/>
          <p:cNvSpPr txBox="1">
            <a:spLocks/>
          </p:cNvSpPr>
          <p:nvPr/>
        </p:nvSpPr>
        <p:spPr>
          <a:xfrm>
            <a:off x="646111" y="1426698"/>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Numeric</a:t>
            </a:r>
            <a:endParaRPr lang="en-PH" sz="2400" b="1" dirty="0"/>
          </a:p>
        </p:txBody>
      </p:sp>
    </p:spTree>
    <p:extLst>
      <p:ext uri="{BB962C8B-B14F-4D97-AF65-F5344CB8AC3E}">
        <p14:creationId xmlns:p14="http://schemas.microsoft.com/office/powerpoint/2010/main" val="2569999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6" name="TextBox 5"/>
          <p:cNvSpPr txBox="1"/>
          <p:nvPr/>
        </p:nvSpPr>
        <p:spPr>
          <a:xfrm>
            <a:off x="646111" y="1923011"/>
            <a:ext cx="10185009" cy="2031325"/>
          </a:xfrm>
          <a:prstGeom prst="rect">
            <a:avLst/>
          </a:prstGeom>
          <a:noFill/>
        </p:spPr>
        <p:txBody>
          <a:bodyPr wrap="square" rtlCol="0">
            <a:spAutoFit/>
          </a:bodyPr>
          <a:lstStyle/>
          <a:p>
            <a:r>
              <a:rPr lang="en-PH" dirty="0"/>
              <a:t>Before continuing, you will notice that so far I’ve set all the variables as </a:t>
            </a:r>
            <a:r>
              <a:rPr lang="en-PH" dirty="0" err="1"/>
              <a:t>nondecimal</a:t>
            </a:r>
            <a:r>
              <a:rPr lang="en-PH" dirty="0"/>
              <a:t> numbers. In JavaScript (and </a:t>
            </a:r>
            <a:r>
              <a:rPr lang="en-PH" dirty="0" smtClean="0"/>
              <a:t>all programming </a:t>
            </a:r>
            <a:r>
              <a:rPr lang="en-PH" dirty="0"/>
              <a:t>languages), there is the notion of types. There are a number of types that a variable can be. The </a:t>
            </a:r>
            <a:r>
              <a:rPr lang="en-PH" dirty="0" smtClean="0"/>
              <a:t>most common </a:t>
            </a:r>
            <a:r>
              <a:rPr lang="en-PH" dirty="0"/>
              <a:t>are the number type and the string type. There’s also the Boolean type, which can only be set to true or</a:t>
            </a:r>
            <a:br>
              <a:rPr lang="en-PH" dirty="0"/>
            </a:br>
            <a:r>
              <a:rPr lang="en-PH" dirty="0"/>
              <a:t>false. When working with JavaScript, you usually won’t have to worry too much about types. Even if a variable </a:t>
            </a:r>
            <a:r>
              <a:rPr lang="en-PH" dirty="0" smtClean="0"/>
              <a:t>is declared </a:t>
            </a:r>
            <a:r>
              <a:rPr lang="en-PH" dirty="0"/>
              <a:t>with an integer </a:t>
            </a:r>
            <a:r>
              <a:rPr lang="en-PH" dirty="0" smtClean="0"/>
              <a:t>value, </a:t>
            </a:r>
            <a:r>
              <a:rPr lang="en-PH" dirty="0"/>
              <a:t>it can then be updated to be a string value, as follows</a:t>
            </a:r>
            <a:r>
              <a:rPr lang="en-PH" dirty="0" smtClean="0"/>
              <a:t>:</a:t>
            </a:r>
            <a:endParaRPr lang="en-PH" dirty="0"/>
          </a:p>
        </p:txBody>
      </p:sp>
      <p:pic>
        <p:nvPicPr>
          <p:cNvPr id="7" name="Picture 6"/>
          <p:cNvPicPr>
            <a:picLocks noChangeAspect="1"/>
          </p:cNvPicPr>
          <p:nvPr/>
        </p:nvPicPr>
        <p:blipFill rotWithShape="1">
          <a:blip r:embed="rId3"/>
          <a:srcRect l="16360" t="10375" r="54404" b="73875"/>
          <a:stretch/>
        </p:blipFill>
        <p:spPr>
          <a:xfrm>
            <a:off x="804672" y="4198539"/>
            <a:ext cx="3803904" cy="1152144"/>
          </a:xfrm>
          <a:prstGeom prst="rect">
            <a:avLst/>
          </a:prstGeom>
        </p:spPr>
      </p:pic>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String</a:t>
            </a:r>
            <a:endParaRPr lang="en-PH" sz="2400" b="1" dirty="0"/>
          </a:p>
        </p:txBody>
      </p:sp>
    </p:spTree>
    <p:extLst>
      <p:ext uri="{BB962C8B-B14F-4D97-AF65-F5344CB8AC3E}">
        <p14:creationId xmlns:p14="http://schemas.microsoft.com/office/powerpoint/2010/main" val="2015998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6" name="TextBox 5"/>
          <p:cNvSpPr txBox="1"/>
          <p:nvPr/>
        </p:nvSpPr>
        <p:spPr>
          <a:xfrm>
            <a:off x="646111" y="1923011"/>
            <a:ext cx="10185009" cy="1200329"/>
          </a:xfrm>
          <a:prstGeom prst="rect">
            <a:avLst/>
          </a:prstGeom>
          <a:noFill/>
        </p:spPr>
        <p:txBody>
          <a:bodyPr wrap="square" rtlCol="0">
            <a:spAutoFit/>
          </a:bodyPr>
          <a:lstStyle/>
          <a:p>
            <a:r>
              <a:rPr lang="en-PH" dirty="0" smtClean="0"/>
              <a:t>There are situations in your program that you need to save the current state. We save these states in a Boolean variable. These variables are then passed through an </a:t>
            </a:r>
            <a:r>
              <a:rPr lang="en-PH" b="1" dirty="0" smtClean="0"/>
              <a:t>if()</a:t>
            </a:r>
            <a:r>
              <a:rPr lang="en-PH" dirty="0" smtClean="0"/>
              <a:t> statement to perform a certain code snippet or function. Most often your states are 1s or 0s and true or false;</a:t>
            </a:r>
            <a:endParaRPr lang="en-PH"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Boolean</a:t>
            </a:r>
            <a:endParaRPr lang="en-PH" sz="2400" b="1" dirty="0"/>
          </a:p>
        </p:txBody>
      </p:sp>
      <p:pic>
        <p:nvPicPr>
          <p:cNvPr id="3" name="Picture 2"/>
          <p:cNvPicPr>
            <a:picLocks noChangeAspect="1"/>
          </p:cNvPicPr>
          <p:nvPr/>
        </p:nvPicPr>
        <p:blipFill rotWithShape="1">
          <a:blip r:embed="rId3"/>
          <a:srcRect l="16351" t="10133" r="46806" b="65624"/>
          <a:stretch/>
        </p:blipFill>
        <p:spPr>
          <a:xfrm>
            <a:off x="748145" y="3334783"/>
            <a:ext cx="4793673" cy="1773382"/>
          </a:xfrm>
          <a:prstGeom prst="rect">
            <a:avLst/>
          </a:prstGeom>
        </p:spPr>
      </p:pic>
    </p:spTree>
    <p:extLst>
      <p:ext uri="{BB962C8B-B14F-4D97-AF65-F5344CB8AC3E}">
        <p14:creationId xmlns:p14="http://schemas.microsoft.com/office/powerpoint/2010/main" val="1417574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8968"/>
          </a:xfrm>
        </p:spPr>
        <p:txBody>
          <a:bodyPr/>
          <a:lstStyle/>
          <a:p>
            <a:r>
              <a:rPr lang="en-PH" dirty="0" err="1"/>
              <a:t>Javascript</a:t>
            </a:r>
            <a:r>
              <a:rPr lang="en-PH" dirty="0"/>
              <a:t> </a:t>
            </a:r>
            <a:r>
              <a:rPr lang="en-PH" dirty="0" smtClean="0"/>
              <a:t> Origins</a:t>
            </a:r>
            <a:endParaRPr lang="en-PH" dirty="0"/>
          </a:p>
        </p:txBody>
      </p:sp>
      <p:sp>
        <p:nvSpPr>
          <p:cNvPr id="3" name="Content Placeholder 2"/>
          <p:cNvSpPr>
            <a:spLocks noGrp="1"/>
          </p:cNvSpPr>
          <p:nvPr>
            <p:ph idx="1"/>
          </p:nvPr>
        </p:nvSpPr>
        <p:spPr>
          <a:xfrm>
            <a:off x="706682" y="1589649"/>
            <a:ext cx="5286156" cy="4155114"/>
          </a:xfrm>
        </p:spPr>
        <p:txBody>
          <a:bodyPr/>
          <a:lstStyle/>
          <a:p>
            <a:pPr marL="0" indent="0">
              <a:buNone/>
            </a:pPr>
            <a:r>
              <a:rPr lang="en-PH"/>
              <a:t>A </a:t>
            </a:r>
            <a:r>
              <a:rPr lang="en-PH" smtClean="0"/>
              <a:t>22-year-old </a:t>
            </a:r>
            <a:r>
              <a:rPr lang="en-PH" dirty="0"/>
              <a:t>programming language that is mainly used on the web. Allows dynamic interaction and effects to happen based on conditions and events.</a:t>
            </a:r>
          </a:p>
          <a:p>
            <a:pPr marL="0" indent="0">
              <a:buNone/>
            </a:pPr>
            <a:endParaRPr lang="en-PH"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853" y="2757268"/>
            <a:ext cx="7517129" cy="3772485"/>
          </a:xfrm>
          <a:prstGeom prst="rect">
            <a:avLst/>
          </a:prstGeom>
        </p:spPr>
      </p:pic>
    </p:spTree>
    <p:extLst>
      <p:ext uri="{BB962C8B-B14F-4D97-AF65-F5344CB8AC3E}">
        <p14:creationId xmlns:p14="http://schemas.microsoft.com/office/powerpoint/2010/main" val="2416788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6" name="TextBox 5"/>
          <p:cNvSpPr txBox="1"/>
          <p:nvPr/>
        </p:nvSpPr>
        <p:spPr>
          <a:xfrm>
            <a:off x="646111" y="1923011"/>
            <a:ext cx="10185009" cy="646331"/>
          </a:xfrm>
          <a:prstGeom prst="rect">
            <a:avLst/>
          </a:prstGeom>
          <a:noFill/>
        </p:spPr>
        <p:txBody>
          <a:bodyPr wrap="square" rtlCol="0">
            <a:spAutoFit/>
          </a:bodyPr>
          <a:lstStyle/>
          <a:p>
            <a:r>
              <a:rPr lang="en-PH" dirty="0"/>
              <a:t>These values can be of any type, and not all values within an array have to be the same </a:t>
            </a:r>
            <a:r>
              <a:rPr lang="en-PH" dirty="0" smtClean="0"/>
              <a:t>type. You </a:t>
            </a:r>
            <a:r>
              <a:rPr lang="en-PH" dirty="0"/>
              <a:t>can create an array by listing values between square braces, like so</a:t>
            </a:r>
            <a:r>
              <a:rPr lang="en-PH" dirty="0" smtClean="0"/>
              <a:t>:</a:t>
            </a:r>
            <a:endParaRPr lang="en-PH"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Arrays</a:t>
            </a:r>
          </a:p>
          <a:p>
            <a:endParaRPr lang="en-PH" sz="2400" b="1" dirty="0"/>
          </a:p>
        </p:txBody>
      </p:sp>
      <p:pic>
        <p:nvPicPr>
          <p:cNvPr id="4" name="Picture 3"/>
          <p:cNvPicPr>
            <a:picLocks noChangeAspect="1"/>
          </p:cNvPicPr>
          <p:nvPr/>
        </p:nvPicPr>
        <p:blipFill rotWithShape="1">
          <a:blip r:embed="rId3"/>
          <a:srcRect l="16587" t="10362" r="26944" b="76699"/>
          <a:stretch/>
        </p:blipFill>
        <p:spPr>
          <a:xfrm>
            <a:off x="726321" y="2929541"/>
            <a:ext cx="7347285" cy="946486"/>
          </a:xfrm>
          <a:prstGeom prst="rect">
            <a:avLst/>
          </a:prstGeom>
        </p:spPr>
      </p:pic>
      <p:sp>
        <p:nvSpPr>
          <p:cNvPr id="5" name="TextBox 4"/>
          <p:cNvSpPr txBox="1"/>
          <p:nvPr/>
        </p:nvSpPr>
        <p:spPr>
          <a:xfrm>
            <a:off x="646111" y="5743074"/>
            <a:ext cx="9900678" cy="646331"/>
          </a:xfrm>
          <a:prstGeom prst="rect">
            <a:avLst/>
          </a:prstGeom>
          <a:noFill/>
        </p:spPr>
        <p:txBody>
          <a:bodyPr wrap="square" rtlCol="0">
            <a:spAutoFit/>
          </a:bodyPr>
          <a:lstStyle/>
          <a:p>
            <a:r>
              <a:rPr lang="en-PH" dirty="0"/>
              <a:t>For now, that’s all you need to know about arrays. I will cover them in more detail before this chapter is </a:t>
            </a:r>
            <a:r>
              <a:rPr lang="en-PH" dirty="0" smtClean="0"/>
              <a:t>over.</a:t>
            </a:r>
            <a:endParaRPr lang="en-PH" dirty="0"/>
          </a:p>
        </p:txBody>
      </p:sp>
    </p:spTree>
    <p:extLst>
      <p:ext uri="{BB962C8B-B14F-4D97-AF65-F5344CB8AC3E}">
        <p14:creationId xmlns:p14="http://schemas.microsoft.com/office/powerpoint/2010/main" val="1138249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6" name="TextBox 5"/>
          <p:cNvSpPr txBox="1"/>
          <p:nvPr/>
        </p:nvSpPr>
        <p:spPr>
          <a:xfrm>
            <a:off x="646112" y="1923011"/>
            <a:ext cx="5796892" cy="369332"/>
          </a:xfrm>
          <a:prstGeom prst="rect">
            <a:avLst/>
          </a:prstGeom>
          <a:noFill/>
        </p:spPr>
        <p:txBody>
          <a:bodyPr wrap="square" rtlCol="0">
            <a:spAutoFit/>
          </a:bodyPr>
          <a:lstStyle/>
          <a:p>
            <a:r>
              <a:rPr lang="en-PH" dirty="0" smtClean="0"/>
              <a:t>You can access the values of an array as follows:</a:t>
            </a:r>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Arrays</a:t>
            </a:r>
          </a:p>
          <a:p>
            <a:endParaRPr lang="en-PH" sz="2400" b="1" dirty="0"/>
          </a:p>
        </p:txBody>
      </p:sp>
      <p:pic>
        <p:nvPicPr>
          <p:cNvPr id="3" name="Picture 2"/>
          <p:cNvPicPr>
            <a:picLocks noChangeAspect="1"/>
          </p:cNvPicPr>
          <p:nvPr/>
        </p:nvPicPr>
        <p:blipFill rotWithShape="1">
          <a:blip r:embed="rId3"/>
          <a:srcRect l="9635" t="39855" r="5707" b="45530"/>
          <a:stretch/>
        </p:blipFill>
        <p:spPr>
          <a:xfrm>
            <a:off x="730519" y="2411546"/>
            <a:ext cx="11015004" cy="1069146"/>
          </a:xfrm>
          <a:prstGeom prst="rect">
            <a:avLst/>
          </a:prstGeom>
        </p:spPr>
      </p:pic>
      <p:sp>
        <p:nvSpPr>
          <p:cNvPr id="9" name="TextBox 8"/>
          <p:cNvSpPr txBox="1"/>
          <p:nvPr/>
        </p:nvSpPr>
        <p:spPr>
          <a:xfrm>
            <a:off x="646110" y="3791670"/>
            <a:ext cx="10185009" cy="646331"/>
          </a:xfrm>
          <a:prstGeom prst="rect">
            <a:avLst/>
          </a:prstGeom>
          <a:noFill/>
        </p:spPr>
        <p:txBody>
          <a:bodyPr wrap="square" rtlCol="0">
            <a:spAutoFit/>
          </a:bodyPr>
          <a:lstStyle/>
          <a:p>
            <a:r>
              <a:rPr lang="en-PH" dirty="0" smtClean="0"/>
              <a:t>You can also create an array that has an array as a value. Which means you will have an array within an array or a multi-dimensional array.  See the code below:</a:t>
            </a:r>
          </a:p>
        </p:txBody>
      </p:sp>
      <p:pic>
        <p:nvPicPr>
          <p:cNvPr id="7" name="Picture 6"/>
          <p:cNvPicPr>
            <a:picLocks noChangeAspect="1"/>
          </p:cNvPicPr>
          <p:nvPr/>
        </p:nvPicPr>
        <p:blipFill rotWithShape="1">
          <a:blip r:embed="rId4"/>
          <a:srcRect l="9418" t="39856" r="15113" b="41106"/>
          <a:stretch/>
        </p:blipFill>
        <p:spPr>
          <a:xfrm>
            <a:off x="730518" y="4805251"/>
            <a:ext cx="9819250" cy="1392702"/>
          </a:xfrm>
          <a:prstGeom prst="rect">
            <a:avLst/>
          </a:prstGeom>
        </p:spPr>
      </p:pic>
    </p:spTree>
    <p:extLst>
      <p:ext uri="{BB962C8B-B14F-4D97-AF65-F5344CB8AC3E}">
        <p14:creationId xmlns:p14="http://schemas.microsoft.com/office/powerpoint/2010/main" val="1793262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6" name="TextBox 5"/>
          <p:cNvSpPr txBox="1"/>
          <p:nvPr/>
        </p:nvSpPr>
        <p:spPr>
          <a:xfrm>
            <a:off x="646112" y="1923011"/>
            <a:ext cx="10706516" cy="1200329"/>
          </a:xfrm>
          <a:prstGeom prst="rect">
            <a:avLst/>
          </a:prstGeom>
          <a:noFill/>
        </p:spPr>
        <p:txBody>
          <a:bodyPr wrap="square" rtlCol="0">
            <a:spAutoFit/>
          </a:bodyPr>
          <a:lstStyle/>
          <a:p>
            <a:r>
              <a:rPr lang="en-PH" dirty="0"/>
              <a:t>The other type, object, is more easily explained with an example. Let’s say you have the concept of a car in </a:t>
            </a:r>
            <a:r>
              <a:rPr lang="en-PH" dirty="0" smtClean="0"/>
              <a:t>your application</a:t>
            </a:r>
            <a:r>
              <a:rPr lang="en-PH" dirty="0"/>
              <a:t>. This car has a certain number of wheels and seats, is a certain </a:t>
            </a:r>
            <a:r>
              <a:rPr lang="en-US" dirty="0" smtClean="0"/>
              <a:t>color</a:t>
            </a:r>
            <a:r>
              <a:rPr lang="en-PH" dirty="0" smtClean="0"/>
              <a:t>, </a:t>
            </a:r>
            <a:r>
              <a:rPr lang="en-PH" dirty="0"/>
              <a:t>and has a maximum speed. </a:t>
            </a:r>
            <a:r>
              <a:rPr lang="en-PH" dirty="0" smtClean="0"/>
              <a:t>You could </a:t>
            </a:r>
            <a:r>
              <a:rPr lang="en-PH" dirty="0"/>
              <a:t>model this car with four separate variables</a:t>
            </a:r>
            <a:r>
              <a:rPr lang="en-PH" dirty="0" smtClean="0"/>
              <a:t>:</a:t>
            </a:r>
            <a:endParaRPr lang="en-PH"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Objects</a:t>
            </a:r>
            <a:endParaRPr lang="en-PH" sz="2400" b="1" dirty="0"/>
          </a:p>
        </p:txBody>
      </p:sp>
      <p:pic>
        <p:nvPicPr>
          <p:cNvPr id="3" name="Picture 2"/>
          <p:cNvPicPr>
            <a:picLocks noChangeAspect="1"/>
          </p:cNvPicPr>
          <p:nvPr/>
        </p:nvPicPr>
        <p:blipFill rotWithShape="1">
          <a:blip r:embed="rId3"/>
          <a:srcRect l="16834" t="18476" r="43589" b="65296"/>
          <a:stretch/>
        </p:blipFill>
        <p:spPr>
          <a:xfrm>
            <a:off x="725957" y="3285174"/>
            <a:ext cx="5149515" cy="1187117"/>
          </a:xfrm>
          <a:prstGeom prst="rect">
            <a:avLst/>
          </a:prstGeom>
        </p:spPr>
      </p:pic>
    </p:spTree>
    <p:extLst>
      <p:ext uri="{BB962C8B-B14F-4D97-AF65-F5344CB8AC3E}">
        <p14:creationId xmlns:p14="http://schemas.microsoft.com/office/powerpoint/2010/main" val="1199454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Objects</a:t>
            </a:r>
            <a:endParaRPr lang="en-PH" sz="2400" b="1" dirty="0"/>
          </a:p>
        </p:txBody>
      </p:sp>
      <p:sp>
        <p:nvSpPr>
          <p:cNvPr id="7" name="TextBox 6"/>
          <p:cNvSpPr txBox="1"/>
          <p:nvPr/>
        </p:nvSpPr>
        <p:spPr>
          <a:xfrm>
            <a:off x="646111" y="1923010"/>
            <a:ext cx="11140271" cy="923330"/>
          </a:xfrm>
          <a:prstGeom prst="rect">
            <a:avLst/>
          </a:prstGeom>
          <a:noFill/>
        </p:spPr>
        <p:txBody>
          <a:bodyPr wrap="square" rtlCol="0">
            <a:spAutoFit/>
          </a:bodyPr>
          <a:lstStyle/>
          <a:p>
            <a:r>
              <a:rPr lang="en-PH" dirty="0"/>
              <a:t>It would be easier if you could have just one variable—car—that contained all this information. This is what </a:t>
            </a:r>
            <a:r>
              <a:rPr lang="en-PH" dirty="0" smtClean="0"/>
              <a:t>an object </a:t>
            </a:r>
            <a:r>
              <a:rPr lang="en-PH" dirty="0"/>
              <a:t>does. It’s a way to store lots of information (that is usually related) within one variable. If I were using </a:t>
            </a:r>
            <a:r>
              <a:rPr lang="en-PH" dirty="0" smtClean="0"/>
              <a:t>objects, the </a:t>
            </a:r>
            <a:r>
              <a:rPr lang="en-PH" dirty="0"/>
              <a:t>previous code for the car might look something like</a:t>
            </a:r>
            <a:r>
              <a:rPr lang="en-PH" dirty="0" smtClean="0"/>
              <a:t>:</a:t>
            </a:r>
            <a:endParaRPr lang="en-PH" dirty="0"/>
          </a:p>
        </p:txBody>
      </p:sp>
      <p:pic>
        <p:nvPicPr>
          <p:cNvPr id="4" name="Picture 3"/>
          <p:cNvPicPr>
            <a:picLocks noChangeAspect="1"/>
          </p:cNvPicPr>
          <p:nvPr/>
        </p:nvPicPr>
        <p:blipFill rotWithShape="1">
          <a:blip r:embed="rId3"/>
          <a:srcRect l="4337" t="32163" r="62578" b="40529"/>
          <a:stretch/>
        </p:blipFill>
        <p:spPr>
          <a:xfrm>
            <a:off x="730519" y="3031956"/>
            <a:ext cx="4304713" cy="1997612"/>
          </a:xfrm>
          <a:prstGeom prst="rect">
            <a:avLst/>
          </a:prstGeom>
        </p:spPr>
      </p:pic>
    </p:spTree>
    <p:extLst>
      <p:ext uri="{BB962C8B-B14F-4D97-AF65-F5344CB8AC3E}">
        <p14:creationId xmlns:p14="http://schemas.microsoft.com/office/powerpoint/2010/main" val="3234994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Objects</a:t>
            </a:r>
            <a:endParaRPr lang="en-PH" sz="2400" b="1" dirty="0"/>
          </a:p>
        </p:txBody>
      </p:sp>
      <p:sp>
        <p:nvSpPr>
          <p:cNvPr id="7" name="TextBox 6"/>
          <p:cNvSpPr txBox="1"/>
          <p:nvPr/>
        </p:nvSpPr>
        <p:spPr>
          <a:xfrm>
            <a:off x="646111" y="1923010"/>
            <a:ext cx="11140271" cy="2031325"/>
          </a:xfrm>
          <a:prstGeom prst="rect">
            <a:avLst/>
          </a:prstGeom>
          <a:noFill/>
        </p:spPr>
        <p:txBody>
          <a:bodyPr wrap="square" rtlCol="0">
            <a:spAutoFit/>
          </a:bodyPr>
          <a:lstStyle/>
          <a:p>
            <a:r>
              <a:rPr lang="en-PH" dirty="0"/>
              <a:t>The syntax for creating an object is a little different from anything else you’ve seen so far, so let’s walk </a:t>
            </a:r>
            <a:r>
              <a:rPr lang="en-PH" dirty="0" smtClean="0"/>
              <a:t>through it</a:t>
            </a:r>
            <a:r>
              <a:rPr lang="en-PH" dirty="0"/>
              <a:t>. You create the variable as normal, but then to create an object, you wrap it in curly braces. An object is a set </a:t>
            </a:r>
            <a:r>
              <a:rPr lang="en-PH" dirty="0" smtClean="0"/>
              <a:t>of </a:t>
            </a:r>
            <a:r>
              <a:rPr lang="en-PH" b="1" dirty="0" smtClean="0"/>
              <a:t>key-value </a:t>
            </a:r>
            <a:r>
              <a:rPr lang="en-PH" b="1" dirty="0"/>
              <a:t>pairs</a:t>
            </a:r>
            <a:r>
              <a:rPr lang="en-PH" dirty="0"/>
              <a:t>, also referred to as </a:t>
            </a:r>
            <a:r>
              <a:rPr lang="en-PH" i="1" u="sng" dirty="0"/>
              <a:t>properties</a:t>
            </a:r>
            <a:r>
              <a:rPr lang="en-PH" dirty="0"/>
              <a:t>. You create these by listing them in the format key: value, putting </a:t>
            </a:r>
            <a:r>
              <a:rPr lang="en-PH" dirty="0" smtClean="0"/>
              <a:t>a comma </a:t>
            </a:r>
            <a:r>
              <a:rPr lang="en-PH" dirty="0"/>
              <a:t>at the end of all but the last property. As I hope you can see, this is a much nicer way to model your </a:t>
            </a:r>
            <a:r>
              <a:rPr lang="en-PH" dirty="0" smtClean="0"/>
              <a:t>code programmatically.</a:t>
            </a:r>
          </a:p>
          <a:p>
            <a:r>
              <a:rPr lang="en-PH" dirty="0"/>
              <a:t/>
            </a:r>
            <a:br>
              <a:rPr lang="en-PH" dirty="0"/>
            </a:br>
            <a:r>
              <a:rPr lang="en-PH" dirty="0"/>
              <a:t>To access properties within the object, you have two choices</a:t>
            </a:r>
            <a:r>
              <a:rPr lang="en-PH" dirty="0" smtClean="0"/>
              <a:t>:</a:t>
            </a:r>
            <a:endParaRPr lang="en-PH" dirty="0"/>
          </a:p>
        </p:txBody>
      </p:sp>
      <p:pic>
        <p:nvPicPr>
          <p:cNvPr id="3" name="Picture 2"/>
          <p:cNvPicPr>
            <a:picLocks noChangeAspect="1"/>
          </p:cNvPicPr>
          <p:nvPr/>
        </p:nvPicPr>
        <p:blipFill rotWithShape="1">
          <a:blip r:embed="rId3"/>
          <a:srcRect l="4337" t="34856" r="51551" b="53798"/>
          <a:stretch/>
        </p:blipFill>
        <p:spPr>
          <a:xfrm>
            <a:off x="646111" y="4280661"/>
            <a:ext cx="5739618" cy="829995"/>
          </a:xfrm>
          <a:prstGeom prst="rect">
            <a:avLst/>
          </a:prstGeom>
        </p:spPr>
      </p:pic>
    </p:spTree>
    <p:extLst>
      <p:ext uri="{BB962C8B-B14F-4D97-AF65-F5344CB8AC3E}">
        <p14:creationId xmlns:p14="http://schemas.microsoft.com/office/powerpoint/2010/main" val="2795542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Variables</a:t>
            </a:r>
            <a:endParaRPr lang="en-PH"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Objects</a:t>
            </a:r>
            <a:endParaRPr lang="en-PH" sz="2400" b="1" dirty="0"/>
          </a:p>
        </p:txBody>
      </p:sp>
      <p:sp>
        <p:nvSpPr>
          <p:cNvPr id="7" name="TextBox 6"/>
          <p:cNvSpPr txBox="1"/>
          <p:nvPr/>
        </p:nvSpPr>
        <p:spPr>
          <a:xfrm>
            <a:off x="646111" y="1923010"/>
            <a:ext cx="11140271" cy="2031325"/>
          </a:xfrm>
          <a:prstGeom prst="rect">
            <a:avLst/>
          </a:prstGeom>
          <a:noFill/>
        </p:spPr>
        <p:txBody>
          <a:bodyPr wrap="square" rtlCol="0">
            <a:spAutoFit/>
          </a:bodyPr>
          <a:lstStyle/>
          <a:p>
            <a:r>
              <a:rPr lang="en-PH" dirty="0"/>
              <a:t>The reason for having two ways of accessing properties is easily demonstrated. The vast majority of the time, </a:t>
            </a:r>
            <a:r>
              <a:rPr lang="en-PH" dirty="0" smtClean="0"/>
              <a:t>you will </a:t>
            </a:r>
            <a:r>
              <a:rPr lang="en-PH" dirty="0"/>
              <a:t>be using the first version, the dot notation. The only time you’ll need to use the second version is if you need </a:t>
            </a:r>
            <a:r>
              <a:rPr lang="en-PH" dirty="0" smtClean="0"/>
              <a:t>to access </a:t>
            </a:r>
            <a:r>
              <a:rPr lang="en-PH" dirty="0"/>
              <a:t>a key in an object when the name of that key is stored in a variable. This is clearer to see in a demonstration</a:t>
            </a:r>
            <a:r>
              <a:rPr lang="en-PH" dirty="0" smtClean="0"/>
              <a:t>. Let’s </a:t>
            </a:r>
            <a:r>
              <a:rPr lang="en-PH" dirty="0"/>
              <a:t>say that the key I want to access, </a:t>
            </a:r>
            <a:r>
              <a:rPr lang="en-PH" dirty="0" err="1" smtClean="0"/>
              <a:t>wheelCount</a:t>
            </a:r>
            <a:r>
              <a:rPr lang="en-PH" dirty="0"/>
              <a:t>, is stored in a variable due to some prior code in your application</a:t>
            </a:r>
            <a:r>
              <a:rPr lang="en-PH" dirty="0" smtClean="0"/>
              <a:t>.</a:t>
            </a:r>
          </a:p>
          <a:p>
            <a:r>
              <a:rPr lang="en-PH" dirty="0"/>
              <a:t/>
            </a:r>
            <a:br>
              <a:rPr lang="en-PH" dirty="0"/>
            </a:br>
            <a:r>
              <a:rPr lang="en-PH" dirty="0"/>
              <a:t>If you want to get at the value at </a:t>
            </a:r>
            <a:r>
              <a:rPr lang="en-PH" dirty="0" err="1"/>
              <a:t>wheelCount</a:t>
            </a:r>
            <a:r>
              <a:rPr lang="en-PH" dirty="0"/>
              <a:t>, you have to use the second notation, as follows</a:t>
            </a:r>
            <a:r>
              <a:rPr lang="en-PH" dirty="0" smtClean="0"/>
              <a:t>:</a:t>
            </a:r>
            <a:endParaRPr lang="en-PH" dirty="0"/>
          </a:p>
        </p:txBody>
      </p:sp>
      <p:pic>
        <p:nvPicPr>
          <p:cNvPr id="5" name="Picture 4"/>
          <p:cNvPicPr>
            <a:picLocks noChangeAspect="1"/>
          </p:cNvPicPr>
          <p:nvPr/>
        </p:nvPicPr>
        <p:blipFill rotWithShape="1">
          <a:blip r:embed="rId3"/>
          <a:srcRect l="4338" t="35048" r="45819" b="53413"/>
          <a:stretch/>
        </p:blipFill>
        <p:spPr>
          <a:xfrm>
            <a:off x="646111" y="4287696"/>
            <a:ext cx="6485205" cy="844062"/>
          </a:xfrm>
          <a:prstGeom prst="rect">
            <a:avLst/>
          </a:prstGeom>
        </p:spPr>
      </p:pic>
      <p:sp>
        <p:nvSpPr>
          <p:cNvPr id="6" name="TextBox 5"/>
          <p:cNvSpPr txBox="1"/>
          <p:nvPr/>
        </p:nvSpPr>
        <p:spPr>
          <a:xfrm>
            <a:off x="646111" y="5465119"/>
            <a:ext cx="10622111" cy="369332"/>
          </a:xfrm>
          <a:prstGeom prst="rect">
            <a:avLst/>
          </a:prstGeom>
          <a:noFill/>
        </p:spPr>
        <p:txBody>
          <a:bodyPr wrap="square" rtlCol="0">
            <a:spAutoFit/>
          </a:bodyPr>
          <a:lstStyle/>
          <a:p>
            <a:r>
              <a:rPr lang="en-PH" dirty="0"/>
              <a:t>This situation doesn’t happen a lot, but sometimes you need to use it. </a:t>
            </a:r>
          </a:p>
        </p:txBody>
      </p:sp>
    </p:spTree>
    <p:extLst>
      <p:ext uri="{BB962C8B-B14F-4D97-AF65-F5344CB8AC3E}">
        <p14:creationId xmlns:p14="http://schemas.microsoft.com/office/powerpoint/2010/main" val="40698631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Conditionals</a:t>
            </a:r>
            <a:endParaRPr lang="en-PH" sz="4400" b="1" dirty="0"/>
          </a:p>
        </p:txBody>
      </p:sp>
      <p:sp>
        <p:nvSpPr>
          <p:cNvPr id="7" name="TextBox 6"/>
          <p:cNvSpPr txBox="1"/>
          <p:nvPr/>
        </p:nvSpPr>
        <p:spPr>
          <a:xfrm>
            <a:off x="646111" y="1485900"/>
            <a:ext cx="11140271" cy="3139321"/>
          </a:xfrm>
          <a:prstGeom prst="rect">
            <a:avLst/>
          </a:prstGeom>
          <a:noFill/>
        </p:spPr>
        <p:txBody>
          <a:bodyPr wrap="square" rtlCol="0">
            <a:spAutoFit/>
          </a:bodyPr>
          <a:lstStyle/>
          <a:p>
            <a:r>
              <a:rPr lang="en-PH" dirty="0" smtClean="0"/>
              <a:t>Along with other programming languages JS have a variety of conditionals that you can use in your programs depending on your </a:t>
            </a:r>
            <a:r>
              <a:rPr lang="en-PH" dirty="0"/>
              <a:t>program. Something you’ll often want to do is run code conditionally. That is, only do something if something else is true or false. </a:t>
            </a:r>
            <a:endParaRPr lang="en-PH" dirty="0" smtClean="0"/>
          </a:p>
          <a:p>
            <a:endParaRPr lang="en-PH" dirty="0"/>
          </a:p>
          <a:p>
            <a:pPr marL="342900" indent="-342900">
              <a:buAutoNum type="arabicPeriod"/>
            </a:pPr>
            <a:r>
              <a:rPr lang="en-PH" dirty="0" smtClean="0"/>
              <a:t>if</a:t>
            </a:r>
          </a:p>
          <a:p>
            <a:pPr marL="342900" indent="-342900">
              <a:buAutoNum type="arabicPeriod"/>
            </a:pPr>
            <a:r>
              <a:rPr lang="en-PH" dirty="0"/>
              <a:t>i</a:t>
            </a:r>
            <a:r>
              <a:rPr lang="en-PH" dirty="0" smtClean="0"/>
              <a:t>f-else</a:t>
            </a:r>
          </a:p>
          <a:p>
            <a:pPr marL="342900" indent="-342900">
              <a:buAutoNum type="arabicPeriod"/>
            </a:pPr>
            <a:r>
              <a:rPr lang="en-PH" dirty="0"/>
              <a:t>i</a:t>
            </a:r>
            <a:r>
              <a:rPr lang="en-PH" dirty="0" smtClean="0"/>
              <a:t>f-else </a:t>
            </a:r>
            <a:r>
              <a:rPr lang="en-PH" dirty="0" err="1" smtClean="0"/>
              <a:t>if-else</a:t>
            </a:r>
            <a:endParaRPr lang="en-PH" dirty="0" smtClean="0"/>
          </a:p>
          <a:p>
            <a:r>
              <a:rPr lang="en-PH" dirty="0" smtClean="0"/>
              <a:t>4.  try-catch</a:t>
            </a:r>
          </a:p>
          <a:p>
            <a:pPr marL="342900" indent="-342900">
              <a:buAutoNum type="arabicPeriod" startAt="5"/>
            </a:pPr>
            <a:r>
              <a:rPr lang="en-PH" dirty="0" smtClean="0"/>
              <a:t>ternary operator</a:t>
            </a:r>
          </a:p>
          <a:p>
            <a:pPr marL="342900" indent="-342900">
              <a:buAutoNum type="arabicPeriod" startAt="5"/>
            </a:pPr>
            <a:r>
              <a:rPr lang="en-PH" dirty="0"/>
              <a:t>s</a:t>
            </a:r>
            <a:r>
              <a:rPr lang="en-PH" dirty="0" smtClean="0"/>
              <a:t>witch-case</a:t>
            </a:r>
          </a:p>
          <a:p>
            <a:endParaRPr lang="en-PH" dirty="0" smtClean="0"/>
          </a:p>
        </p:txBody>
      </p:sp>
    </p:spTree>
    <p:extLst>
      <p:ext uri="{BB962C8B-B14F-4D97-AF65-F5344CB8AC3E}">
        <p14:creationId xmlns:p14="http://schemas.microsoft.com/office/powerpoint/2010/main" val="2708560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a:t>Conditionals</a:t>
            </a:r>
            <a:br>
              <a:rPr lang="en-PH" sz="4400" b="1" dirty="0"/>
            </a:br>
            <a:endParaRPr lang="en-PH" sz="4400" b="1"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if</a:t>
            </a:r>
            <a:endParaRPr lang="en-PH" sz="2400" b="1" dirty="0"/>
          </a:p>
        </p:txBody>
      </p:sp>
      <p:sp>
        <p:nvSpPr>
          <p:cNvPr id="7" name="TextBox 6"/>
          <p:cNvSpPr txBox="1"/>
          <p:nvPr/>
        </p:nvSpPr>
        <p:spPr>
          <a:xfrm>
            <a:off x="646111" y="1998305"/>
            <a:ext cx="10484126" cy="646331"/>
          </a:xfrm>
          <a:prstGeom prst="rect">
            <a:avLst/>
          </a:prstGeom>
          <a:noFill/>
        </p:spPr>
        <p:txBody>
          <a:bodyPr wrap="square" rtlCol="0">
            <a:spAutoFit/>
          </a:bodyPr>
          <a:lstStyle/>
          <a:p>
            <a:r>
              <a:rPr lang="en-PH" dirty="0" smtClean="0"/>
              <a:t>For </a:t>
            </a:r>
            <a:r>
              <a:rPr lang="en-PH" dirty="0"/>
              <a:t>example, alert “child” if the age variable is less than 12. JavaScript has this ability through if </a:t>
            </a:r>
            <a:r>
              <a:rPr lang="en-PH" dirty="0" smtClean="0"/>
              <a:t>statements.</a:t>
            </a:r>
            <a:endParaRPr lang="en-PH" dirty="0"/>
          </a:p>
        </p:txBody>
      </p:sp>
      <p:pic>
        <p:nvPicPr>
          <p:cNvPr id="3" name="Picture 2"/>
          <p:cNvPicPr>
            <a:picLocks noChangeAspect="1"/>
          </p:cNvPicPr>
          <p:nvPr/>
        </p:nvPicPr>
        <p:blipFill rotWithShape="1">
          <a:blip r:embed="rId3"/>
          <a:srcRect l="13183" t="7698" r="63896" b="84033"/>
          <a:stretch/>
        </p:blipFill>
        <p:spPr>
          <a:xfrm>
            <a:off x="952410" y="3306512"/>
            <a:ext cx="10068475" cy="2042191"/>
          </a:xfrm>
          <a:prstGeom prst="rect">
            <a:avLst/>
          </a:prstGeom>
        </p:spPr>
      </p:pic>
    </p:spTree>
    <p:extLst>
      <p:ext uri="{BB962C8B-B14F-4D97-AF65-F5344CB8AC3E}">
        <p14:creationId xmlns:p14="http://schemas.microsoft.com/office/powerpoint/2010/main" val="4236766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a:t>Conditionals</a:t>
            </a:r>
            <a:br>
              <a:rPr lang="en-PH" sz="4400" b="1" dirty="0"/>
            </a:br>
            <a:endParaRPr lang="en-PH" sz="4400" b="1" dirty="0"/>
          </a:p>
        </p:txBody>
      </p:sp>
      <p:sp>
        <p:nvSpPr>
          <p:cNvPr id="8" name="Title 1"/>
          <p:cNvSpPr txBox="1">
            <a:spLocks/>
          </p:cNvSpPr>
          <p:nvPr/>
        </p:nvSpPr>
        <p:spPr>
          <a:xfrm>
            <a:off x="646111" y="1434477"/>
            <a:ext cx="5449889" cy="55199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a:t>i</a:t>
            </a:r>
            <a:r>
              <a:rPr lang="en-PH" sz="2400" b="1" dirty="0" smtClean="0"/>
              <a:t>f-else</a:t>
            </a:r>
            <a:endParaRPr lang="en-PH" sz="2400" b="1" dirty="0"/>
          </a:p>
        </p:txBody>
      </p:sp>
      <p:sp>
        <p:nvSpPr>
          <p:cNvPr id="4" name="TextBox 3"/>
          <p:cNvSpPr txBox="1"/>
          <p:nvPr/>
        </p:nvSpPr>
        <p:spPr>
          <a:xfrm>
            <a:off x="646111" y="1986470"/>
            <a:ext cx="10431577" cy="646331"/>
          </a:xfrm>
          <a:prstGeom prst="rect">
            <a:avLst/>
          </a:prstGeom>
          <a:noFill/>
        </p:spPr>
        <p:txBody>
          <a:bodyPr wrap="square" rtlCol="0">
            <a:spAutoFit/>
          </a:bodyPr>
          <a:lstStyle/>
          <a:p>
            <a:r>
              <a:rPr lang="en-PH" dirty="0"/>
              <a:t>But what if you wanted to do something else if the age is greater than 12? Along with the if statement, you can attach an else onto the end of that, as follows:</a:t>
            </a:r>
          </a:p>
        </p:txBody>
      </p:sp>
      <p:pic>
        <p:nvPicPr>
          <p:cNvPr id="9" name="Picture 8"/>
          <p:cNvPicPr>
            <a:picLocks noChangeAspect="1"/>
          </p:cNvPicPr>
          <p:nvPr/>
        </p:nvPicPr>
        <p:blipFill rotWithShape="1">
          <a:blip r:embed="rId3"/>
          <a:srcRect l="13095" t="7164" r="59118" b="79952"/>
          <a:stretch/>
        </p:blipFill>
        <p:spPr>
          <a:xfrm>
            <a:off x="1114312" y="3451654"/>
            <a:ext cx="9963376" cy="2597455"/>
          </a:xfrm>
          <a:prstGeom prst="rect">
            <a:avLst/>
          </a:prstGeom>
        </p:spPr>
      </p:pic>
    </p:spTree>
    <p:extLst>
      <p:ext uri="{BB962C8B-B14F-4D97-AF65-F5344CB8AC3E}">
        <p14:creationId xmlns:p14="http://schemas.microsoft.com/office/powerpoint/2010/main" val="3280232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a:t>Conditionals</a:t>
            </a:r>
            <a:br>
              <a:rPr lang="en-PH" sz="4400" b="1" dirty="0"/>
            </a:br>
            <a:endParaRPr lang="en-PH" sz="4400" b="1" dirty="0"/>
          </a:p>
        </p:txBody>
      </p:sp>
      <p:sp>
        <p:nvSpPr>
          <p:cNvPr id="8" name="Title 1"/>
          <p:cNvSpPr txBox="1">
            <a:spLocks/>
          </p:cNvSpPr>
          <p:nvPr/>
        </p:nvSpPr>
        <p:spPr>
          <a:xfrm>
            <a:off x="646111" y="1434476"/>
            <a:ext cx="1886953" cy="49279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smtClean="0"/>
              <a:t>try-catch</a:t>
            </a:r>
            <a:endParaRPr lang="en-PH" sz="2400" b="1" dirty="0"/>
          </a:p>
        </p:txBody>
      </p:sp>
      <p:sp>
        <p:nvSpPr>
          <p:cNvPr id="4" name="TextBox 3"/>
          <p:cNvSpPr txBox="1"/>
          <p:nvPr/>
        </p:nvSpPr>
        <p:spPr>
          <a:xfrm>
            <a:off x="646111" y="2011682"/>
            <a:ext cx="10636178" cy="923330"/>
          </a:xfrm>
          <a:prstGeom prst="rect">
            <a:avLst/>
          </a:prstGeom>
          <a:noFill/>
        </p:spPr>
        <p:txBody>
          <a:bodyPr wrap="square" rtlCol="0">
            <a:spAutoFit/>
          </a:bodyPr>
          <a:lstStyle/>
          <a:p>
            <a:r>
              <a:rPr lang="en-PH" dirty="0" smtClean="0"/>
              <a:t>The next conditional is try-catch. It is often used to trap errors so it wont mess your program. </a:t>
            </a:r>
          </a:p>
          <a:p>
            <a:pPr lvl="0"/>
            <a:r>
              <a:rPr lang="en-US" dirty="0" smtClean="0">
                <a:latin typeface="+mj-lt"/>
              </a:rPr>
              <a:t>The try-catch</a:t>
            </a:r>
            <a:r>
              <a:rPr lang="en-US" sz="1100" b="1" dirty="0" smtClean="0">
                <a:latin typeface="+mj-lt"/>
              </a:rPr>
              <a:t> </a:t>
            </a:r>
            <a:r>
              <a:rPr lang="en-US" dirty="0" smtClean="0">
                <a:latin typeface="+mj-lt"/>
              </a:rPr>
              <a:t>statement marks a block of statements to try, and specifies a response, should an exception be thrown. </a:t>
            </a:r>
          </a:p>
        </p:txBody>
      </p:sp>
      <p:pic>
        <p:nvPicPr>
          <p:cNvPr id="7" name="Picture 6"/>
          <p:cNvPicPr>
            <a:picLocks noChangeAspect="1"/>
          </p:cNvPicPr>
          <p:nvPr/>
        </p:nvPicPr>
        <p:blipFill rotWithShape="1">
          <a:blip r:embed="rId3"/>
          <a:srcRect l="11905" t="14280" r="8843" b="36681"/>
          <a:stretch/>
        </p:blipFill>
        <p:spPr>
          <a:xfrm>
            <a:off x="723900" y="3131964"/>
            <a:ext cx="8673318" cy="3017320"/>
          </a:xfrm>
          <a:prstGeom prst="rect">
            <a:avLst/>
          </a:prstGeom>
        </p:spPr>
      </p:pic>
    </p:spTree>
    <p:extLst>
      <p:ext uri="{BB962C8B-B14F-4D97-AF65-F5344CB8AC3E}">
        <p14:creationId xmlns:p14="http://schemas.microsoft.com/office/powerpoint/2010/main" val="3150047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History of </a:t>
            </a:r>
            <a:r>
              <a:rPr lang="en-PH" dirty="0" err="1" smtClean="0"/>
              <a:t>Javascript</a:t>
            </a:r>
            <a:endParaRPr lang="en-PH" dirty="0"/>
          </a:p>
        </p:txBody>
      </p:sp>
      <p:sp>
        <p:nvSpPr>
          <p:cNvPr id="3" name="Content Placeholder 2"/>
          <p:cNvSpPr>
            <a:spLocks noGrp="1"/>
          </p:cNvSpPr>
          <p:nvPr>
            <p:ph idx="1"/>
          </p:nvPr>
        </p:nvSpPr>
        <p:spPr>
          <a:xfrm>
            <a:off x="646111" y="1617785"/>
            <a:ext cx="10847193" cy="4630614"/>
          </a:xfrm>
        </p:spPr>
        <p:txBody>
          <a:bodyPr>
            <a:normAutofit/>
          </a:bodyPr>
          <a:lstStyle/>
          <a:p>
            <a:pPr marL="0" indent="0">
              <a:buNone/>
            </a:pPr>
            <a:r>
              <a:rPr lang="en-PH" sz="6000" dirty="0" smtClean="0"/>
              <a:t>May 1995</a:t>
            </a:r>
            <a:endParaRPr lang="en-PH" sz="6000" dirty="0"/>
          </a:p>
          <a:p>
            <a:pPr marL="0" indent="0">
              <a:buNone/>
            </a:pPr>
            <a:r>
              <a:rPr lang="en-PH" dirty="0" smtClean="0"/>
              <a:t>JavaScript</a:t>
            </a:r>
            <a:r>
              <a:rPr lang="en-PH" dirty="0"/>
              <a:t>, not to be confused with Java, was created in </a:t>
            </a:r>
            <a:r>
              <a:rPr lang="en-PH" u="sng" dirty="0"/>
              <a:t>May 10, 1995</a:t>
            </a:r>
            <a:r>
              <a:rPr lang="en-PH" dirty="0"/>
              <a:t> by Brendan </a:t>
            </a:r>
            <a:r>
              <a:rPr lang="en-PH" dirty="0" err="1"/>
              <a:t>Eich</a:t>
            </a:r>
            <a:r>
              <a:rPr lang="en-PH" dirty="0"/>
              <a:t>, then working at Netscape and now of Mozilla</a:t>
            </a:r>
            <a:r>
              <a:rPr lang="en-PH" dirty="0" smtClean="0"/>
              <a:t>.</a:t>
            </a:r>
            <a:endParaRPr lang="en-PH" dirty="0"/>
          </a:p>
          <a:p>
            <a:pPr marL="0" indent="0">
              <a:buNone/>
            </a:pPr>
            <a:r>
              <a:rPr lang="en-PH" dirty="0"/>
              <a:t>JavaScript was not always known </a:t>
            </a:r>
            <a:r>
              <a:rPr lang="en-PH" dirty="0" smtClean="0"/>
              <a:t>as </a:t>
            </a:r>
            <a:r>
              <a:rPr lang="en-PH" dirty="0"/>
              <a:t>JavaScript: the original name was</a:t>
            </a:r>
            <a:r>
              <a:rPr lang="en-PH" b="1" dirty="0"/>
              <a:t> </a:t>
            </a:r>
            <a:r>
              <a:rPr lang="en-PH" b="1" u="sng" dirty="0"/>
              <a:t>Mocha</a:t>
            </a:r>
            <a:r>
              <a:rPr lang="en-PH" dirty="0"/>
              <a:t>, a name chosen by </a:t>
            </a:r>
            <a:r>
              <a:rPr lang="en-PH" b="1" dirty="0"/>
              <a:t>Marc Andreessen, founder of Netscape</a:t>
            </a:r>
            <a:r>
              <a:rPr lang="en-PH" dirty="0"/>
              <a:t>. </a:t>
            </a:r>
            <a:endParaRPr lang="en-PH" dirty="0" smtClean="0"/>
          </a:p>
        </p:txBody>
      </p:sp>
    </p:spTree>
    <p:extLst>
      <p:ext uri="{BB962C8B-B14F-4D97-AF65-F5344CB8AC3E}">
        <p14:creationId xmlns:p14="http://schemas.microsoft.com/office/powerpoint/2010/main" val="3671024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a:t>Conditionals</a:t>
            </a:r>
            <a:br>
              <a:rPr lang="en-PH" sz="4400" b="1" dirty="0"/>
            </a:br>
            <a:endParaRPr lang="en-PH" sz="4400" b="1"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2400" b="1" dirty="0"/>
              <a:t>t</a:t>
            </a:r>
            <a:r>
              <a:rPr lang="en-PH" sz="2400" b="1" dirty="0" smtClean="0"/>
              <a:t>ernary </a:t>
            </a:r>
            <a:r>
              <a:rPr lang="en-PH" sz="2400" b="1" dirty="0"/>
              <a:t>o</a:t>
            </a:r>
            <a:r>
              <a:rPr lang="en-PH" sz="2400" b="1" dirty="0" smtClean="0"/>
              <a:t>peration</a:t>
            </a:r>
            <a:endParaRPr lang="en-PH" sz="2400" b="1" dirty="0"/>
          </a:p>
        </p:txBody>
      </p:sp>
      <p:sp>
        <p:nvSpPr>
          <p:cNvPr id="4" name="TextBox 3"/>
          <p:cNvSpPr txBox="1"/>
          <p:nvPr/>
        </p:nvSpPr>
        <p:spPr>
          <a:xfrm>
            <a:off x="646111" y="2025159"/>
            <a:ext cx="6415871" cy="3970318"/>
          </a:xfrm>
          <a:prstGeom prst="rect">
            <a:avLst/>
          </a:prstGeom>
          <a:noFill/>
        </p:spPr>
        <p:txBody>
          <a:bodyPr wrap="square" rtlCol="0">
            <a:spAutoFit/>
          </a:bodyPr>
          <a:lstStyle/>
          <a:p>
            <a:r>
              <a:rPr lang="en-PH" dirty="0"/>
              <a:t>The ternary operator is an operator that takes three arguments. The first argument is a comparison argument, the second is the result upon a true comparison, and the third is the result upon a false comparison. If it helps you can think of the operator as shortened way of writing an if-else statement. It is often used as a way to assign variables based on the result of an comparison. When used correctly it can help increase the readability and reduce the amount of lines in your code</a:t>
            </a:r>
            <a:r>
              <a:rPr lang="en-PH" dirty="0" smtClean="0"/>
              <a:t>. </a:t>
            </a:r>
          </a:p>
          <a:p>
            <a:endParaRPr lang="en-PH" dirty="0"/>
          </a:p>
          <a:p>
            <a:r>
              <a:rPr lang="en-PH" dirty="0" smtClean="0"/>
              <a:t>In our sample code snippet, we assign the value of 100 to variable </a:t>
            </a:r>
            <a:r>
              <a:rPr lang="en-PH" b="1" dirty="0" smtClean="0"/>
              <a:t>b</a:t>
            </a:r>
            <a:r>
              <a:rPr lang="en-PH" dirty="0" smtClean="0"/>
              <a:t> if the value of variable </a:t>
            </a:r>
            <a:r>
              <a:rPr lang="en-PH" b="1" dirty="0" smtClean="0"/>
              <a:t>a</a:t>
            </a:r>
            <a:r>
              <a:rPr lang="en-PH" dirty="0" smtClean="0"/>
              <a:t> is 0 otherwise the value of </a:t>
            </a:r>
            <a:r>
              <a:rPr lang="en-PH" b="1" dirty="0" smtClean="0"/>
              <a:t>b</a:t>
            </a:r>
            <a:r>
              <a:rPr lang="en-PH" dirty="0" smtClean="0"/>
              <a:t> is zero</a:t>
            </a:r>
            <a:endParaRPr lang="en-PH" dirty="0"/>
          </a:p>
        </p:txBody>
      </p:sp>
      <p:pic>
        <p:nvPicPr>
          <p:cNvPr id="3" name="Picture 2"/>
          <p:cNvPicPr>
            <a:picLocks noChangeAspect="1"/>
          </p:cNvPicPr>
          <p:nvPr/>
        </p:nvPicPr>
        <p:blipFill rotWithShape="1">
          <a:blip r:embed="rId3"/>
          <a:srcRect l="16879" t="7356" r="63011" b="77260"/>
          <a:stretch/>
        </p:blipFill>
        <p:spPr>
          <a:xfrm>
            <a:off x="7296025" y="2095500"/>
            <a:ext cx="4678512" cy="2012266"/>
          </a:xfrm>
          <a:prstGeom prst="rect">
            <a:avLst/>
          </a:prstGeom>
        </p:spPr>
      </p:pic>
    </p:spTree>
    <p:extLst>
      <p:ext uri="{BB962C8B-B14F-4D97-AF65-F5344CB8AC3E}">
        <p14:creationId xmlns:p14="http://schemas.microsoft.com/office/powerpoint/2010/main" val="4058784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a:t>Comparison operators</a:t>
            </a:r>
          </a:p>
        </p:txBody>
      </p:sp>
      <p:sp>
        <p:nvSpPr>
          <p:cNvPr id="7" name="TextBox 6"/>
          <p:cNvSpPr txBox="1"/>
          <p:nvPr/>
        </p:nvSpPr>
        <p:spPr>
          <a:xfrm>
            <a:off x="646111" y="1485900"/>
            <a:ext cx="11140271" cy="4247317"/>
          </a:xfrm>
          <a:prstGeom prst="rect">
            <a:avLst/>
          </a:prstGeom>
          <a:noFill/>
        </p:spPr>
        <p:txBody>
          <a:bodyPr wrap="square" rtlCol="0">
            <a:spAutoFit/>
          </a:bodyPr>
          <a:lstStyle/>
          <a:p>
            <a:r>
              <a:rPr lang="en-PH" dirty="0" smtClean="0"/>
              <a:t>You have used some comparison operators with our conditionals. We can discuss it more now. There are </a:t>
            </a:r>
          </a:p>
          <a:p>
            <a:endParaRPr lang="en-PH" dirty="0"/>
          </a:p>
          <a:p>
            <a:pPr marL="342900" indent="-342900">
              <a:buFont typeface="+mj-lt"/>
              <a:buAutoNum type="arabicPeriod"/>
            </a:pPr>
            <a:r>
              <a:rPr lang="en-PH" dirty="0"/>
              <a:t>Equality </a:t>
            </a:r>
            <a:r>
              <a:rPr lang="en-PH" dirty="0" smtClean="0"/>
              <a:t>operators</a:t>
            </a:r>
          </a:p>
          <a:p>
            <a:pPr marL="800100" lvl="1" indent="-342900">
              <a:buFont typeface="+mj-lt"/>
              <a:buAutoNum type="alphaLcParenR"/>
            </a:pPr>
            <a:r>
              <a:rPr lang="en-PH" dirty="0" smtClean="0"/>
              <a:t>Equality (==)</a:t>
            </a:r>
            <a:endParaRPr lang="en-PH" dirty="0"/>
          </a:p>
          <a:p>
            <a:pPr marL="800100" lvl="1" indent="-342900">
              <a:buFont typeface="+mj-lt"/>
              <a:buAutoNum type="alphaLcParenR"/>
            </a:pPr>
            <a:r>
              <a:rPr lang="en-PH" dirty="0" smtClean="0"/>
              <a:t>Inequality (!=)</a:t>
            </a:r>
          </a:p>
          <a:p>
            <a:pPr marL="800100" lvl="1" indent="-342900">
              <a:buFont typeface="+mj-lt"/>
              <a:buAutoNum type="alphaLcParenR"/>
            </a:pPr>
            <a:r>
              <a:rPr lang="en-PH" dirty="0" smtClean="0"/>
              <a:t>Identity / strict equality (===)</a:t>
            </a:r>
          </a:p>
          <a:p>
            <a:pPr marL="800100" lvl="1" indent="-342900">
              <a:buFont typeface="+mj-lt"/>
              <a:buAutoNum type="alphaLcParenR"/>
            </a:pPr>
            <a:r>
              <a:rPr lang="en-PH" dirty="0" smtClean="0"/>
              <a:t>Not-Identity </a:t>
            </a:r>
            <a:r>
              <a:rPr lang="en-PH" dirty="0"/>
              <a:t>/ strict </a:t>
            </a:r>
            <a:r>
              <a:rPr lang="en-PH" dirty="0" smtClean="0"/>
              <a:t>inequality (!==)</a:t>
            </a:r>
          </a:p>
          <a:p>
            <a:pPr lvl="1"/>
            <a:endParaRPr lang="en-PH" dirty="0" smtClean="0"/>
          </a:p>
          <a:p>
            <a:pPr marL="342900" indent="-342900">
              <a:buFont typeface="+mj-lt"/>
              <a:buAutoNum type="arabicPeriod"/>
            </a:pPr>
            <a:r>
              <a:rPr lang="en-PH" dirty="0" smtClean="0"/>
              <a:t>Relational operators</a:t>
            </a:r>
          </a:p>
          <a:p>
            <a:pPr marL="800100" lvl="1" indent="-342900">
              <a:buFont typeface="+mj-lt"/>
              <a:buAutoNum type="alphaLcParenR"/>
            </a:pPr>
            <a:r>
              <a:rPr lang="en-PH" dirty="0"/>
              <a:t>Greater than operator (&gt;)</a:t>
            </a:r>
          </a:p>
          <a:p>
            <a:pPr marL="800100" lvl="1" indent="-342900">
              <a:buFont typeface="+mj-lt"/>
              <a:buAutoNum type="alphaLcParenR"/>
            </a:pPr>
            <a:r>
              <a:rPr lang="en-PH" dirty="0"/>
              <a:t>Greater than or equal operator (&gt;=)</a:t>
            </a:r>
          </a:p>
          <a:p>
            <a:pPr marL="800100" lvl="1" indent="-342900">
              <a:buFont typeface="+mj-lt"/>
              <a:buAutoNum type="alphaLcParenR"/>
            </a:pPr>
            <a:r>
              <a:rPr lang="en-PH" dirty="0"/>
              <a:t>Less than operator (&lt;)</a:t>
            </a:r>
          </a:p>
          <a:p>
            <a:pPr marL="800100" lvl="1" indent="-342900">
              <a:buFont typeface="+mj-lt"/>
              <a:buAutoNum type="alphaLcParenR"/>
            </a:pPr>
            <a:r>
              <a:rPr lang="en-PH" dirty="0"/>
              <a:t>Less than or equal operator (&lt;=)</a:t>
            </a:r>
          </a:p>
          <a:p>
            <a:endParaRPr lang="en-PH" dirty="0" smtClean="0"/>
          </a:p>
        </p:txBody>
      </p:sp>
    </p:spTree>
    <p:extLst>
      <p:ext uri="{BB962C8B-B14F-4D97-AF65-F5344CB8AC3E}">
        <p14:creationId xmlns:p14="http://schemas.microsoft.com/office/powerpoint/2010/main" val="5176779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a:t>Comparison operators</a:t>
            </a:r>
          </a:p>
        </p:txBody>
      </p:sp>
      <p:sp>
        <p:nvSpPr>
          <p:cNvPr id="8" name="Title 1"/>
          <p:cNvSpPr txBox="1">
            <a:spLocks/>
          </p:cNvSpPr>
          <p:nvPr/>
        </p:nvSpPr>
        <p:spPr>
          <a:xfrm>
            <a:off x="646110" y="1668959"/>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r>
              <a:rPr lang="en-PH" b="1" dirty="0"/>
              <a:t>Equality (==)</a:t>
            </a:r>
          </a:p>
        </p:txBody>
      </p:sp>
      <p:sp>
        <p:nvSpPr>
          <p:cNvPr id="4" name="TextBox 3"/>
          <p:cNvSpPr txBox="1"/>
          <p:nvPr/>
        </p:nvSpPr>
        <p:spPr>
          <a:xfrm>
            <a:off x="646111" y="1997023"/>
            <a:ext cx="10551772" cy="923330"/>
          </a:xfrm>
          <a:prstGeom prst="rect">
            <a:avLst/>
          </a:prstGeom>
          <a:noFill/>
        </p:spPr>
        <p:txBody>
          <a:bodyPr wrap="square" rtlCol="0">
            <a:spAutoFit/>
          </a:bodyPr>
          <a:lstStyle/>
          <a:p>
            <a:r>
              <a:rPr lang="en-PH" dirty="0"/>
              <a:t>The equality operator converts the operands if they are </a:t>
            </a:r>
            <a:r>
              <a:rPr lang="en-PH" b="1" dirty="0"/>
              <a:t>not of the same type</a:t>
            </a:r>
            <a:r>
              <a:rPr lang="en-PH" dirty="0"/>
              <a:t>, then applies strict comparison. If </a:t>
            </a:r>
            <a:r>
              <a:rPr lang="en-PH" b="1" dirty="0"/>
              <a:t>both operands are objects</a:t>
            </a:r>
            <a:r>
              <a:rPr lang="en-PH" dirty="0"/>
              <a:t>, then JavaScript compares internal references which are equal when operands refer to the same object in memory.</a:t>
            </a:r>
          </a:p>
        </p:txBody>
      </p:sp>
      <p:sp>
        <p:nvSpPr>
          <p:cNvPr id="9" name="Title 1"/>
          <p:cNvSpPr txBox="1">
            <a:spLocks/>
          </p:cNvSpPr>
          <p:nvPr/>
        </p:nvSpPr>
        <p:spPr>
          <a:xfrm>
            <a:off x="646110" y="3210070"/>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1800" b="1" dirty="0"/>
              <a:t>Inequality (!=)</a:t>
            </a:r>
          </a:p>
        </p:txBody>
      </p:sp>
      <p:sp>
        <p:nvSpPr>
          <p:cNvPr id="10" name="TextBox 9"/>
          <p:cNvSpPr txBox="1"/>
          <p:nvPr/>
        </p:nvSpPr>
        <p:spPr>
          <a:xfrm>
            <a:off x="646110" y="3530401"/>
            <a:ext cx="10397027" cy="1200329"/>
          </a:xfrm>
          <a:prstGeom prst="rect">
            <a:avLst/>
          </a:prstGeom>
          <a:noFill/>
        </p:spPr>
        <p:txBody>
          <a:bodyPr wrap="square" rtlCol="0">
            <a:spAutoFit/>
          </a:bodyPr>
          <a:lstStyle/>
          <a:p>
            <a:r>
              <a:rPr lang="en-PH" dirty="0"/>
              <a:t>The inequality operator returns true if the operands are not equal. If the two operands are </a:t>
            </a:r>
            <a:r>
              <a:rPr lang="en-PH" b="1" dirty="0"/>
              <a:t>not of the same type</a:t>
            </a:r>
            <a:r>
              <a:rPr lang="en-PH" dirty="0"/>
              <a:t>, JavaScript attempts to convert the operands to an appropriate type for the comparison. If </a:t>
            </a:r>
            <a:r>
              <a:rPr lang="en-PH" b="1" dirty="0"/>
              <a:t>both operands are objects</a:t>
            </a:r>
            <a:r>
              <a:rPr lang="en-PH" dirty="0"/>
              <a:t>, then JavaScript compares internal references which are not equal when operands refer to different objects in memory.</a:t>
            </a:r>
          </a:p>
        </p:txBody>
      </p:sp>
      <p:sp>
        <p:nvSpPr>
          <p:cNvPr id="11" name="Title 1"/>
          <p:cNvSpPr txBox="1">
            <a:spLocks/>
          </p:cNvSpPr>
          <p:nvPr/>
        </p:nvSpPr>
        <p:spPr>
          <a:xfrm>
            <a:off x="646110" y="5163605"/>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1800" b="1" dirty="0"/>
              <a:t>Identity / strict equality (===)</a:t>
            </a:r>
          </a:p>
        </p:txBody>
      </p:sp>
      <p:sp>
        <p:nvSpPr>
          <p:cNvPr id="12" name="TextBox 11"/>
          <p:cNvSpPr txBox="1"/>
          <p:nvPr/>
        </p:nvSpPr>
        <p:spPr>
          <a:xfrm>
            <a:off x="646110" y="5485809"/>
            <a:ext cx="10397027" cy="646331"/>
          </a:xfrm>
          <a:prstGeom prst="rect">
            <a:avLst/>
          </a:prstGeom>
          <a:noFill/>
        </p:spPr>
        <p:txBody>
          <a:bodyPr wrap="square" rtlCol="0">
            <a:spAutoFit/>
          </a:bodyPr>
          <a:lstStyle/>
          <a:p>
            <a:r>
              <a:rPr lang="en-PH" dirty="0"/>
              <a:t>The identity operator returns true if the operands are strictly equal (see above) </a:t>
            </a:r>
            <a:r>
              <a:rPr lang="en-PH" b="1" dirty="0"/>
              <a:t>with no type conversion</a:t>
            </a:r>
            <a:r>
              <a:rPr lang="en-PH" dirty="0"/>
              <a:t>. </a:t>
            </a:r>
          </a:p>
        </p:txBody>
      </p:sp>
    </p:spTree>
    <p:extLst>
      <p:ext uri="{BB962C8B-B14F-4D97-AF65-F5344CB8AC3E}">
        <p14:creationId xmlns:p14="http://schemas.microsoft.com/office/powerpoint/2010/main" val="4246040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a:t>Comparison </a:t>
            </a:r>
            <a:r>
              <a:rPr lang="en-PH" sz="4400" b="1" dirty="0" smtClean="0"/>
              <a:t>operators </a:t>
            </a:r>
            <a:r>
              <a:rPr lang="en-PH" sz="4400" b="1" dirty="0" err="1" smtClean="0"/>
              <a:t>cont</a:t>
            </a:r>
            <a:r>
              <a:rPr lang="en-PH" sz="4400" b="1" dirty="0" smtClean="0"/>
              <a:t>’</a:t>
            </a:r>
            <a:endParaRPr lang="en-PH" sz="4400" b="1" dirty="0"/>
          </a:p>
        </p:txBody>
      </p:sp>
      <p:sp>
        <p:nvSpPr>
          <p:cNvPr id="8" name="Title 1"/>
          <p:cNvSpPr txBox="1">
            <a:spLocks/>
          </p:cNvSpPr>
          <p:nvPr/>
        </p:nvSpPr>
        <p:spPr>
          <a:xfrm>
            <a:off x="646111" y="1420409"/>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1800" b="1" dirty="0"/>
              <a:t>Non-identity / strict inequality (!==)</a:t>
            </a:r>
          </a:p>
        </p:txBody>
      </p:sp>
      <p:sp>
        <p:nvSpPr>
          <p:cNvPr id="4" name="TextBox 3"/>
          <p:cNvSpPr txBox="1"/>
          <p:nvPr/>
        </p:nvSpPr>
        <p:spPr>
          <a:xfrm>
            <a:off x="646111" y="1729736"/>
            <a:ext cx="10397027" cy="646331"/>
          </a:xfrm>
          <a:prstGeom prst="rect">
            <a:avLst/>
          </a:prstGeom>
          <a:noFill/>
        </p:spPr>
        <p:txBody>
          <a:bodyPr wrap="square" rtlCol="0">
            <a:spAutoFit/>
          </a:bodyPr>
          <a:lstStyle/>
          <a:p>
            <a:r>
              <a:rPr lang="en-PH" dirty="0"/>
              <a:t>The non-identity operator returns true if the operands </a:t>
            </a:r>
            <a:r>
              <a:rPr lang="en-PH" u="sng" dirty="0"/>
              <a:t>are not equal and/or not of the same type.</a:t>
            </a:r>
          </a:p>
        </p:txBody>
      </p:sp>
      <p:sp>
        <p:nvSpPr>
          <p:cNvPr id="7" name="Title 1"/>
          <p:cNvSpPr txBox="1">
            <a:spLocks/>
          </p:cNvSpPr>
          <p:nvPr/>
        </p:nvSpPr>
        <p:spPr>
          <a:xfrm>
            <a:off x="622665" y="2623756"/>
            <a:ext cx="5496782" cy="443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1800" b="1" dirty="0"/>
              <a:t>Greater than operator (&gt;)</a:t>
            </a:r>
          </a:p>
        </p:txBody>
      </p:sp>
      <p:sp>
        <p:nvSpPr>
          <p:cNvPr id="9" name="TextBox 8"/>
          <p:cNvSpPr txBox="1"/>
          <p:nvPr/>
        </p:nvSpPr>
        <p:spPr>
          <a:xfrm>
            <a:off x="646111" y="2980657"/>
            <a:ext cx="10397027" cy="369332"/>
          </a:xfrm>
          <a:prstGeom prst="rect">
            <a:avLst/>
          </a:prstGeom>
          <a:noFill/>
        </p:spPr>
        <p:txBody>
          <a:bodyPr wrap="square" rtlCol="0">
            <a:spAutoFit/>
          </a:bodyPr>
          <a:lstStyle/>
          <a:p>
            <a:r>
              <a:rPr lang="en-PH" dirty="0"/>
              <a:t>The greater than operator returns true if the left operand is greater than the right operand.</a:t>
            </a:r>
          </a:p>
        </p:txBody>
      </p:sp>
      <p:sp>
        <p:nvSpPr>
          <p:cNvPr id="10" name="Title 1"/>
          <p:cNvSpPr txBox="1">
            <a:spLocks/>
          </p:cNvSpPr>
          <p:nvPr/>
        </p:nvSpPr>
        <p:spPr>
          <a:xfrm>
            <a:off x="660179" y="3552987"/>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1800" b="1" dirty="0"/>
              <a:t>Greater than or equal operator (&gt;=)</a:t>
            </a:r>
          </a:p>
        </p:txBody>
      </p:sp>
      <p:sp>
        <p:nvSpPr>
          <p:cNvPr id="11" name="TextBox 10"/>
          <p:cNvSpPr txBox="1"/>
          <p:nvPr/>
        </p:nvSpPr>
        <p:spPr>
          <a:xfrm>
            <a:off x="646111" y="3932656"/>
            <a:ext cx="10397027" cy="369332"/>
          </a:xfrm>
          <a:prstGeom prst="rect">
            <a:avLst/>
          </a:prstGeom>
          <a:noFill/>
        </p:spPr>
        <p:txBody>
          <a:bodyPr wrap="square" rtlCol="0">
            <a:spAutoFit/>
          </a:bodyPr>
          <a:lstStyle/>
          <a:p>
            <a:r>
              <a:rPr lang="en-PH" dirty="0"/>
              <a:t>The greater than operator returns true if the left operand is greater than the right operand.</a:t>
            </a:r>
          </a:p>
        </p:txBody>
      </p:sp>
      <p:sp>
        <p:nvSpPr>
          <p:cNvPr id="12" name="Title 1"/>
          <p:cNvSpPr txBox="1">
            <a:spLocks/>
          </p:cNvSpPr>
          <p:nvPr/>
        </p:nvSpPr>
        <p:spPr>
          <a:xfrm>
            <a:off x="660179" y="4506577"/>
            <a:ext cx="5496782" cy="443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1800" b="1" dirty="0"/>
              <a:t>Less than operator (&lt;)</a:t>
            </a:r>
          </a:p>
        </p:txBody>
      </p:sp>
      <p:sp>
        <p:nvSpPr>
          <p:cNvPr id="13" name="TextBox 12"/>
          <p:cNvSpPr txBox="1"/>
          <p:nvPr/>
        </p:nvSpPr>
        <p:spPr>
          <a:xfrm>
            <a:off x="655489" y="4863478"/>
            <a:ext cx="10397027" cy="369332"/>
          </a:xfrm>
          <a:prstGeom prst="rect">
            <a:avLst/>
          </a:prstGeom>
          <a:noFill/>
        </p:spPr>
        <p:txBody>
          <a:bodyPr wrap="square" rtlCol="0">
            <a:spAutoFit/>
          </a:bodyPr>
          <a:lstStyle/>
          <a:p>
            <a:r>
              <a:rPr lang="en-PH" dirty="0"/>
              <a:t>The less than operator returns true if the left operand is less than the right operand.</a:t>
            </a:r>
          </a:p>
        </p:txBody>
      </p:sp>
      <p:sp>
        <p:nvSpPr>
          <p:cNvPr id="14" name="Title 1"/>
          <p:cNvSpPr txBox="1">
            <a:spLocks/>
          </p:cNvSpPr>
          <p:nvPr/>
        </p:nvSpPr>
        <p:spPr>
          <a:xfrm>
            <a:off x="669557" y="5435808"/>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1800" b="1" dirty="0"/>
              <a:t>Less than or equal operator (&lt;=)</a:t>
            </a:r>
          </a:p>
        </p:txBody>
      </p:sp>
      <p:sp>
        <p:nvSpPr>
          <p:cNvPr id="15" name="TextBox 14"/>
          <p:cNvSpPr txBox="1"/>
          <p:nvPr/>
        </p:nvSpPr>
        <p:spPr>
          <a:xfrm>
            <a:off x="655489" y="5815477"/>
            <a:ext cx="10397027" cy="646331"/>
          </a:xfrm>
          <a:prstGeom prst="rect">
            <a:avLst/>
          </a:prstGeom>
          <a:noFill/>
        </p:spPr>
        <p:txBody>
          <a:bodyPr wrap="square" rtlCol="0">
            <a:spAutoFit/>
          </a:bodyPr>
          <a:lstStyle/>
          <a:p>
            <a:r>
              <a:rPr lang="en-PH" dirty="0"/>
              <a:t>The less than or equal operator returns true if the left operand is less than or equal to the right operand.</a:t>
            </a:r>
          </a:p>
        </p:txBody>
      </p:sp>
    </p:spTree>
    <p:extLst>
      <p:ext uri="{BB962C8B-B14F-4D97-AF65-F5344CB8AC3E}">
        <p14:creationId xmlns:p14="http://schemas.microsoft.com/office/powerpoint/2010/main" val="37254104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Logical </a:t>
            </a:r>
            <a:r>
              <a:rPr lang="en-PH" sz="4400" b="1" dirty="0"/>
              <a:t>operators</a:t>
            </a:r>
          </a:p>
        </p:txBody>
      </p:sp>
      <p:sp>
        <p:nvSpPr>
          <p:cNvPr id="7" name="TextBox 6"/>
          <p:cNvSpPr txBox="1"/>
          <p:nvPr/>
        </p:nvSpPr>
        <p:spPr>
          <a:xfrm>
            <a:off x="646111" y="1485900"/>
            <a:ext cx="11140271" cy="2308324"/>
          </a:xfrm>
          <a:prstGeom prst="rect">
            <a:avLst/>
          </a:prstGeom>
          <a:noFill/>
        </p:spPr>
        <p:txBody>
          <a:bodyPr wrap="square" rtlCol="0">
            <a:spAutoFit/>
          </a:bodyPr>
          <a:lstStyle/>
          <a:p>
            <a:r>
              <a:rPr lang="en-PH" dirty="0"/>
              <a:t>Logical operators are typically used with Boolean (logical) values. When they are, they return a Boolean value. However, the &amp;&amp; and </a:t>
            </a:r>
            <a:r>
              <a:rPr lang="en-PH" dirty="0" smtClean="0"/>
              <a:t>|| </a:t>
            </a:r>
            <a:r>
              <a:rPr lang="en-PH" dirty="0"/>
              <a:t>operators actually return the value of one of the specified operands, so if these operators are used with non-Boolean values, they may return a non-Boolean value</a:t>
            </a:r>
            <a:r>
              <a:rPr lang="en-PH" dirty="0" smtClean="0"/>
              <a:t>.</a:t>
            </a:r>
          </a:p>
          <a:p>
            <a:r>
              <a:rPr lang="en-PH" dirty="0" smtClean="0"/>
              <a:t>Logical Operators are:</a:t>
            </a:r>
          </a:p>
          <a:p>
            <a:pPr marL="342900" indent="-342900">
              <a:buAutoNum type="arabicPeriod"/>
            </a:pPr>
            <a:r>
              <a:rPr lang="en-PH" dirty="0" smtClean="0"/>
              <a:t>AND (&amp;&amp;)</a:t>
            </a:r>
          </a:p>
          <a:p>
            <a:pPr marL="342900" indent="-342900">
              <a:buAutoNum type="arabicPeriod"/>
            </a:pPr>
            <a:r>
              <a:rPr lang="en-PH" dirty="0" smtClean="0"/>
              <a:t>OR (||)</a:t>
            </a:r>
          </a:p>
          <a:p>
            <a:pPr marL="342900" indent="-342900">
              <a:buAutoNum type="arabicPeriod"/>
            </a:pPr>
            <a:r>
              <a:rPr lang="en-PH" dirty="0" smtClean="0"/>
              <a:t>NOT (!)</a:t>
            </a:r>
          </a:p>
        </p:txBody>
      </p:sp>
    </p:spTree>
    <p:extLst>
      <p:ext uri="{BB962C8B-B14F-4D97-AF65-F5344CB8AC3E}">
        <p14:creationId xmlns:p14="http://schemas.microsoft.com/office/powerpoint/2010/main" val="38017327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Loops</a:t>
            </a:r>
            <a:endParaRPr lang="en-PH" sz="4400" b="1" dirty="0"/>
          </a:p>
        </p:txBody>
      </p:sp>
      <p:sp>
        <p:nvSpPr>
          <p:cNvPr id="7" name="TextBox 6"/>
          <p:cNvSpPr txBox="1"/>
          <p:nvPr/>
        </p:nvSpPr>
        <p:spPr>
          <a:xfrm>
            <a:off x="646111" y="1485900"/>
            <a:ext cx="11140271" cy="2585323"/>
          </a:xfrm>
          <a:prstGeom prst="rect">
            <a:avLst/>
          </a:prstGeom>
          <a:noFill/>
        </p:spPr>
        <p:txBody>
          <a:bodyPr wrap="square" rtlCol="0">
            <a:spAutoFit/>
          </a:bodyPr>
          <a:lstStyle/>
          <a:p>
            <a:r>
              <a:rPr lang="en-PH" dirty="0"/>
              <a:t>JavaScript performs several types of repetitive operations, called "looping". Loops are set of instructions used to repeat the same block of code till a specified condition returns false or true depending on how you need it. To control the loops you can use counter variable that  increments or decrements with each repetition of the loop</a:t>
            </a:r>
            <a:r>
              <a:rPr lang="en-PH" dirty="0" smtClean="0"/>
              <a:t>.</a:t>
            </a:r>
          </a:p>
          <a:p>
            <a:endParaRPr lang="en-PH" dirty="0"/>
          </a:p>
          <a:p>
            <a:r>
              <a:rPr lang="en-PH" dirty="0"/>
              <a:t>JavaScript supports two loop statements: for and while. The For statements are best used when you want to perform a loop a specific number of times. The While statements are best used to perform a loop an undetermined number of times. In addition, you can use the break and continue statements within loop statements. </a:t>
            </a:r>
          </a:p>
        </p:txBody>
      </p:sp>
    </p:spTree>
    <p:extLst>
      <p:ext uri="{BB962C8B-B14F-4D97-AF65-F5344CB8AC3E}">
        <p14:creationId xmlns:p14="http://schemas.microsoft.com/office/powerpoint/2010/main" val="2274982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Loops</a:t>
            </a:r>
            <a:endParaRPr lang="en-PH" sz="4400" b="1" dirty="0"/>
          </a:p>
        </p:txBody>
      </p:sp>
      <p:sp>
        <p:nvSpPr>
          <p:cNvPr id="7" name="TextBox 6"/>
          <p:cNvSpPr txBox="1"/>
          <p:nvPr/>
        </p:nvSpPr>
        <p:spPr>
          <a:xfrm>
            <a:off x="646111" y="1865728"/>
            <a:ext cx="11140271" cy="646331"/>
          </a:xfrm>
          <a:prstGeom prst="rect">
            <a:avLst/>
          </a:prstGeom>
          <a:noFill/>
        </p:spPr>
        <p:txBody>
          <a:bodyPr wrap="square" rtlCol="0">
            <a:spAutoFit/>
          </a:bodyPr>
          <a:lstStyle/>
          <a:p>
            <a:r>
              <a:rPr lang="en-PH" dirty="0" smtClean="0"/>
              <a:t>A for loop repeats until a specified condition evaluates to false. The JavaScript for loop is similar to the Java and C for loop. A for statement looks as follows:</a:t>
            </a:r>
          </a:p>
        </p:txBody>
      </p:sp>
      <p:sp>
        <p:nvSpPr>
          <p:cNvPr id="3" name="Rectangle 2"/>
          <p:cNvSpPr/>
          <p:nvPr/>
        </p:nvSpPr>
        <p:spPr>
          <a:xfrm>
            <a:off x="646111" y="1444551"/>
            <a:ext cx="1204176" cy="400110"/>
          </a:xfrm>
          <a:prstGeom prst="rect">
            <a:avLst/>
          </a:prstGeom>
        </p:spPr>
        <p:txBody>
          <a:bodyPr wrap="none">
            <a:spAutoFit/>
          </a:bodyPr>
          <a:lstStyle/>
          <a:p>
            <a:r>
              <a:rPr lang="en-PH" sz="2000" b="1" u="sng" dirty="0" smtClean="0"/>
              <a:t>for loop </a:t>
            </a:r>
            <a:endParaRPr lang="en-PH" sz="2000" dirty="0"/>
          </a:p>
        </p:txBody>
      </p:sp>
      <p:pic>
        <p:nvPicPr>
          <p:cNvPr id="4" name="Picture 3"/>
          <p:cNvPicPr>
            <a:picLocks noChangeAspect="1"/>
          </p:cNvPicPr>
          <p:nvPr/>
        </p:nvPicPr>
        <p:blipFill rotWithShape="1">
          <a:blip r:embed="rId3"/>
          <a:srcRect l="39584" t="6972" r="6247" b="70720"/>
          <a:stretch/>
        </p:blipFill>
        <p:spPr>
          <a:xfrm>
            <a:off x="723900" y="2757267"/>
            <a:ext cx="7047915" cy="1631852"/>
          </a:xfrm>
          <a:prstGeom prst="rect">
            <a:avLst/>
          </a:prstGeom>
        </p:spPr>
      </p:pic>
    </p:spTree>
    <p:extLst>
      <p:ext uri="{BB962C8B-B14F-4D97-AF65-F5344CB8AC3E}">
        <p14:creationId xmlns:p14="http://schemas.microsoft.com/office/powerpoint/2010/main" val="3061565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Loops</a:t>
            </a:r>
            <a:endParaRPr lang="en-PH" sz="4400" b="1" dirty="0"/>
          </a:p>
        </p:txBody>
      </p:sp>
      <p:sp>
        <p:nvSpPr>
          <p:cNvPr id="7" name="TextBox 6"/>
          <p:cNvSpPr txBox="1"/>
          <p:nvPr/>
        </p:nvSpPr>
        <p:spPr>
          <a:xfrm>
            <a:off x="646111" y="1865728"/>
            <a:ext cx="11140271" cy="646331"/>
          </a:xfrm>
          <a:prstGeom prst="rect">
            <a:avLst/>
          </a:prstGeom>
          <a:noFill/>
        </p:spPr>
        <p:txBody>
          <a:bodyPr wrap="square" rtlCol="0">
            <a:spAutoFit/>
          </a:bodyPr>
          <a:lstStyle/>
          <a:p>
            <a:r>
              <a:rPr lang="en-PH" dirty="0"/>
              <a:t>A while statement executes its statements as long as a specified condition evaluates to true. A while statement looks as follows:</a:t>
            </a:r>
          </a:p>
        </p:txBody>
      </p:sp>
      <p:sp>
        <p:nvSpPr>
          <p:cNvPr id="3" name="Rectangle 2"/>
          <p:cNvSpPr/>
          <p:nvPr/>
        </p:nvSpPr>
        <p:spPr>
          <a:xfrm>
            <a:off x="646111" y="1444551"/>
            <a:ext cx="1531188" cy="400110"/>
          </a:xfrm>
          <a:prstGeom prst="rect">
            <a:avLst/>
          </a:prstGeom>
        </p:spPr>
        <p:txBody>
          <a:bodyPr wrap="none">
            <a:spAutoFit/>
          </a:bodyPr>
          <a:lstStyle/>
          <a:p>
            <a:r>
              <a:rPr lang="en-PH" sz="2000" b="1" u="sng" dirty="0" smtClean="0"/>
              <a:t>while loop </a:t>
            </a:r>
            <a:endParaRPr lang="en-PH" sz="2000" dirty="0"/>
          </a:p>
        </p:txBody>
      </p:sp>
      <p:pic>
        <p:nvPicPr>
          <p:cNvPr id="5" name="Picture 4"/>
          <p:cNvPicPr>
            <a:picLocks noChangeAspect="1"/>
          </p:cNvPicPr>
          <p:nvPr/>
        </p:nvPicPr>
        <p:blipFill rotWithShape="1">
          <a:blip r:embed="rId3"/>
          <a:srcRect l="39368" t="11010" r="28628" b="57452"/>
          <a:stretch/>
        </p:blipFill>
        <p:spPr>
          <a:xfrm>
            <a:off x="723900" y="2672860"/>
            <a:ext cx="4164037" cy="2307103"/>
          </a:xfrm>
          <a:prstGeom prst="rect">
            <a:avLst/>
          </a:prstGeom>
        </p:spPr>
      </p:pic>
      <p:sp>
        <p:nvSpPr>
          <p:cNvPr id="6" name="Rectangle 5"/>
          <p:cNvSpPr/>
          <p:nvPr/>
        </p:nvSpPr>
        <p:spPr>
          <a:xfrm>
            <a:off x="5348472" y="2581083"/>
            <a:ext cx="6437910" cy="3416320"/>
          </a:xfrm>
          <a:prstGeom prst="rect">
            <a:avLst/>
          </a:prstGeom>
        </p:spPr>
        <p:txBody>
          <a:bodyPr wrap="square">
            <a:spAutoFit/>
          </a:bodyPr>
          <a:lstStyle/>
          <a:p>
            <a:r>
              <a:rPr lang="en-PH" dirty="0"/>
              <a:t>If the condition becomes false, statement within the loop stops executing and control passes to the statement following the loop.</a:t>
            </a:r>
          </a:p>
          <a:p>
            <a:endParaRPr lang="en-PH" dirty="0"/>
          </a:p>
          <a:p>
            <a:r>
              <a:rPr lang="en-PH" dirty="0"/>
              <a:t>The condition test occurs before statement in the loop is executed. If the condition returns true, statement is executed and the condition is tested again. If the condition returns false, execution stops and control is passed to the statement following while.</a:t>
            </a:r>
          </a:p>
          <a:p>
            <a:endParaRPr lang="en-PH" dirty="0"/>
          </a:p>
          <a:p>
            <a:r>
              <a:rPr lang="en-PH" dirty="0"/>
              <a:t>To execute multiple statements, use a block statement ({ ... }) to group those statements.</a:t>
            </a:r>
          </a:p>
        </p:txBody>
      </p:sp>
    </p:spTree>
    <p:extLst>
      <p:ext uri="{BB962C8B-B14F-4D97-AF65-F5344CB8AC3E}">
        <p14:creationId xmlns:p14="http://schemas.microsoft.com/office/powerpoint/2010/main" val="7414500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Loops</a:t>
            </a:r>
            <a:endParaRPr lang="en-PH" sz="4400" b="1" dirty="0"/>
          </a:p>
        </p:txBody>
      </p:sp>
      <p:sp>
        <p:nvSpPr>
          <p:cNvPr id="7" name="TextBox 6"/>
          <p:cNvSpPr txBox="1"/>
          <p:nvPr/>
        </p:nvSpPr>
        <p:spPr>
          <a:xfrm>
            <a:off x="646111" y="1865728"/>
            <a:ext cx="11140271" cy="646331"/>
          </a:xfrm>
          <a:prstGeom prst="rect">
            <a:avLst/>
          </a:prstGeom>
          <a:noFill/>
        </p:spPr>
        <p:txBody>
          <a:bodyPr wrap="square" rtlCol="0">
            <a:spAutoFit/>
          </a:bodyPr>
          <a:lstStyle/>
          <a:p>
            <a:r>
              <a:rPr lang="en-PH" dirty="0" smtClean="0"/>
              <a:t>The </a:t>
            </a:r>
            <a:r>
              <a:rPr lang="en-PH" dirty="0"/>
              <a:t>do...while statement repeats until a specified condition evaluates to false. A do...while statement looks as follows:</a:t>
            </a:r>
          </a:p>
        </p:txBody>
      </p:sp>
      <p:sp>
        <p:nvSpPr>
          <p:cNvPr id="3" name="Rectangle 2"/>
          <p:cNvSpPr/>
          <p:nvPr/>
        </p:nvSpPr>
        <p:spPr>
          <a:xfrm>
            <a:off x="646111" y="1444551"/>
            <a:ext cx="1972015" cy="400110"/>
          </a:xfrm>
          <a:prstGeom prst="rect">
            <a:avLst/>
          </a:prstGeom>
        </p:spPr>
        <p:txBody>
          <a:bodyPr wrap="none">
            <a:spAutoFit/>
          </a:bodyPr>
          <a:lstStyle/>
          <a:p>
            <a:r>
              <a:rPr lang="en-PH" sz="2000" b="1" u="sng" dirty="0"/>
              <a:t>d</a:t>
            </a:r>
            <a:r>
              <a:rPr lang="en-PH" sz="2000" b="1" u="sng" dirty="0" smtClean="0"/>
              <a:t>o-while loop </a:t>
            </a:r>
            <a:endParaRPr lang="en-PH" sz="2000" dirty="0"/>
          </a:p>
        </p:txBody>
      </p:sp>
      <p:pic>
        <p:nvPicPr>
          <p:cNvPr id="4" name="Picture 3"/>
          <p:cNvPicPr>
            <a:picLocks noChangeAspect="1"/>
          </p:cNvPicPr>
          <p:nvPr/>
        </p:nvPicPr>
        <p:blipFill rotWithShape="1">
          <a:blip r:embed="rId3"/>
          <a:srcRect l="38827" t="8317" r="26034" b="51491"/>
          <a:stretch/>
        </p:blipFill>
        <p:spPr>
          <a:xfrm>
            <a:off x="776471" y="2729132"/>
            <a:ext cx="4572001" cy="2940147"/>
          </a:xfrm>
          <a:prstGeom prst="rect">
            <a:avLst/>
          </a:prstGeom>
        </p:spPr>
      </p:pic>
    </p:spTree>
    <p:extLst>
      <p:ext uri="{BB962C8B-B14F-4D97-AF65-F5344CB8AC3E}">
        <p14:creationId xmlns:p14="http://schemas.microsoft.com/office/powerpoint/2010/main" val="2085927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Loops</a:t>
            </a:r>
            <a:endParaRPr lang="en-PH" sz="4400" b="1" dirty="0"/>
          </a:p>
        </p:txBody>
      </p:sp>
      <p:sp>
        <p:nvSpPr>
          <p:cNvPr id="7" name="TextBox 6"/>
          <p:cNvSpPr txBox="1"/>
          <p:nvPr/>
        </p:nvSpPr>
        <p:spPr>
          <a:xfrm>
            <a:off x="646111" y="1865728"/>
            <a:ext cx="11140271" cy="923330"/>
          </a:xfrm>
          <a:prstGeom prst="rect">
            <a:avLst/>
          </a:prstGeom>
          <a:noFill/>
        </p:spPr>
        <p:txBody>
          <a:bodyPr wrap="square" rtlCol="0">
            <a:spAutoFit/>
          </a:bodyPr>
          <a:lstStyle/>
          <a:p>
            <a:r>
              <a:rPr lang="en-PH" dirty="0" smtClean="0"/>
              <a:t>The </a:t>
            </a:r>
            <a:r>
              <a:rPr lang="en-PH" dirty="0"/>
              <a:t>for...in statement iterates a specified variable over all the enumerable properties of an object. For each distinct property, JavaScript executes the specified statements. A for...in statement looks as follows</a:t>
            </a:r>
            <a:r>
              <a:rPr lang="en-PH" dirty="0" smtClean="0"/>
              <a:t>:</a:t>
            </a:r>
            <a:endParaRPr lang="en-PH" dirty="0"/>
          </a:p>
        </p:txBody>
      </p:sp>
      <p:sp>
        <p:nvSpPr>
          <p:cNvPr id="3" name="Rectangle 2"/>
          <p:cNvSpPr/>
          <p:nvPr/>
        </p:nvSpPr>
        <p:spPr>
          <a:xfrm>
            <a:off x="646111" y="1444551"/>
            <a:ext cx="1526380" cy="400110"/>
          </a:xfrm>
          <a:prstGeom prst="rect">
            <a:avLst/>
          </a:prstGeom>
        </p:spPr>
        <p:txBody>
          <a:bodyPr wrap="none">
            <a:spAutoFit/>
          </a:bodyPr>
          <a:lstStyle/>
          <a:p>
            <a:r>
              <a:rPr lang="en-PH" sz="2000" b="1" u="sng" dirty="0" smtClean="0"/>
              <a:t>for-in loop </a:t>
            </a:r>
            <a:endParaRPr lang="en-PH" sz="2000" dirty="0"/>
          </a:p>
        </p:txBody>
      </p:sp>
      <p:pic>
        <p:nvPicPr>
          <p:cNvPr id="5" name="Picture 4"/>
          <p:cNvPicPr>
            <a:picLocks noChangeAspect="1"/>
          </p:cNvPicPr>
          <p:nvPr/>
        </p:nvPicPr>
        <p:blipFill rotWithShape="1">
          <a:blip r:embed="rId3"/>
          <a:srcRect l="38936" t="11203" r="19438" b="58413"/>
          <a:stretch/>
        </p:blipFill>
        <p:spPr>
          <a:xfrm>
            <a:off x="723900" y="2810125"/>
            <a:ext cx="5416063" cy="2222696"/>
          </a:xfrm>
          <a:prstGeom prst="rect">
            <a:avLst/>
          </a:prstGeom>
        </p:spPr>
      </p:pic>
    </p:spTree>
    <p:extLst>
      <p:ext uri="{BB962C8B-B14F-4D97-AF65-F5344CB8AC3E}">
        <p14:creationId xmlns:p14="http://schemas.microsoft.com/office/powerpoint/2010/main" val="513576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History of </a:t>
            </a:r>
            <a:r>
              <a:rPr lang="en-PH" dirty="0" err="1" smtClean="0"/>
              <a:t>Javascript</a:t>
            </a:r>
            <a:endParaRPr lang="en-PH" dirty="0"/>
          </a:p>
        </p:txBody>
      </p:sp>
      <p:sp>
        <p:nvSpPr>
          <p:cNvPr id="3" name="Content Placeholder 2"/>
          <p:cNvSpPr>
            <a:spLocks noGrp="1"/>
          </p:cNvSpPr>
          <p:nvPr>
            <p:ph idx="1"/>
          </p:nvPr>
        </p:nvSpPr>
        <p:spPr>
          <a:xfrm>
            <a:off x="646111" y="1603717"/>
            <a:ext cx="10847193" cy="4644682"/>
          </a:xfrm>
        </p:spPr>
        <p:txBody>
          <a:bodyPr>
            <a:normAutofit/>
          </a:bodyPr>
          <a:lstStyle/>
          <a:p>
            <a:pPr marL="0" indent="0">
              <a:buNone/>
            </a:pPr>
            <a:r>
              <a:rPr lang="en-PH" sz="6000" dirty="0" smtClean="0"/>
              <a:t>September 1995</a:t>
            </a:r>
            <a:endParaRPr lang="en-PH" sz="6000" dirty="0"/>
          </a:p>
          <a:p>
            <a:pPr marL="0" indent="0">
              <a:buNone/>
            </a:pPr>
            <a:r>
              <a:rPr lang="en-PH" dirty="0" smtClean="0"/>
              <a:t>In </a:t>
            </a:r>
            <a:r>
              <a:rPr lang="en-PH" u="sng" dirty="0"/>
              <a:t>September of 1995</a:t>
            </a:r>
            <a:r>
              <a:rPr lang="en-PH" dirty="0"/>
              <a:t> the name was changed to </a:t>
            </a:r>
            <a:r>
              <a:rPr lang="en-PH" b="1" u="sng" dirty="0" err="1"/>
              <a:t>LiveScript</a:t>
            </a:r>
            <a:r>
              <a:rPr lang="en-PH" dirty="0"/>
              <a:t>, then in December of the same year, upon receiving a trademark license from Sun, the name JavaScript was adopted. This was somewhat of a marketing move at the time, with Java being very popular around then</a:t>
            </a:r>
            <a:r>
              <a:rPr lang="en-PH" dirty="0" smtClean="0"/>
              <a:t>.</a:t>
            </a:r>
            <a:endParaRPr lang="en-PH" dirty="0"/>
          </a:p>
        </p:txBody>
      </p:sp>
    </p:spTree>
    <p:extLst>
      <p:ext uri="{BB962C8B-B14F-4D97-AF65-F5344CB8AC3E}">
        <p14:creationId xmlns:p14="http://schemas.microsoft.com/office/powerpoint/2010/main" val="1209789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Loops</a:t>
            </a:r>
            <a:endParaRPr lang="en-PH" sz="4400" b="1" dirty="0"/>
          </a:p>
        </p:txBody>
      </p:sp>
      <p:sp>
        <p:nvSpPr>
          <p:cNvPr id="7" name="TextBox 6"/>
          <p:cNvSpPr txBox="1"/>
          <p:nvPr/>
        </p:nvSpPr>
        <p:spPr>
          <a:xfrm>
            <a:off x="646111" y="1865728"/>
            <a:ext cx="11140271" cy="923330"/>
          </a:xfrm>
          <a:prstGeom prst="rect">
            <a:avLst/>
          </a:prstGeom>
          <a:noFill/>
        </p:spPr>
        <p:txBody>
          <a:bodyPr wrap="square" rtlCol="0">
            <a:spAutoFit/>
          </a:bodyPr>
          <a:lstStyle/>
          <a:p>
            <a:r>
              <a:rPr lang="en-PH" dirty="0" smtClean="0"/>
              <a:t>The </a:t>
            </a:r>
            <a:r>
              <a:rPr lang="en-PH" dirty="0"/>
              <a:t>for...of statement creates a loop Iterating over </a:t>
            </a:r>
            <a:r>
              <a:rPr lang="en-PH" dirty="0" err="1"/>
              <a:t>iterable</a:t>
            </a:r>
            <a:r>
              <a:rPr lang="en-PH" dirty="0"/>
              <a:t> objects (including Array, Map, Set, arguments object and so on), invoking a custom iteration hook with statements to be executed for the value of each distinct property.</a:t>
            </a:r>
          </a:p>
        </p:txBody>
      </p:sp>
      <p:sp>
        <p:nvSpPr>
          <p:cNvPr id="3" name="Rectangle 2"/>
          <p:cNvSpPr/>
          <p:nvPr/>
        </p:nvSpPr>
        <p:spPr>
          <a:xfrm>
            <a:off x="646111" y="1444551"/>
            <a:ext cx="1547218" cy="400110"/>
          </a:xfrm>
          <a:prstGeom prst="rect">
            <a:avLst/>
          </a:prstGeom>
        </p:spPr>
        <p:txBody>
          <a:bodyPr wrap="none">
            <a:spAutoFit/>
          </a:bodyPr>
          <a:lstStyle/>
          <a:p>
            <a:r>
              <a:rPr lang="en-PH" sz="2000" b="1" u="sng" dirty="0" smtClean="0"/>
              <a:t>for-of loop </a:t>
            </a:r>
            <a:endParaRPr lang="en-PH" sz="2000" dirty="0"/>
          </a:p>
        </p:txBody>
      </p:sp>
      <p:sp>
        <p:nvSpPr>
          <p:cNvPr id="4" name="Rectangle 3"/>
          <p:cNvSpPr/>
          <p:nvPr/>
        </p:nvSpPr>
        <p:spPr>
          <a:xfrm>
            <a:off x="646111" y="5811187"/>
            <a:ext cx="11468100" cy="646331"/>
          </a:xfrm>
          <a:prstGeom prst="rect">
            <a:avLst/>
          </a:prstGeom>
        </p:spPr>
        <p:txBody>
          <a:bodyPr wrap="square">
            <a:spAutoFit/>
          </a:bodyPr>
          <a:lstStyle/>
          <a:p>
            <a:r>
              <a:rPr lang="en-PH" dirty="0" smtClean="0"/>
              <a:t>The </a:t>
            </a:r>
            <a:r>
              <a:rPr lang="en-PH" dirty="0"/>
              <a:t>following example shows the difference between a for...of loop and a for...in loop. While for...in iterates over property names, for...of iterates over property values.</a:t>
            </a:r>
          </a:p>
        </p:txBody>
      </p:sp>
      <p:pic>
        <p:nvPicPr>
          <p:cNvPr id="6" name="Picture 5"/>
          <p:cNvPicPr>
            <a:picLocks noChangeAspect="1"/>
          </p:cNvPicPr>
          <p:nvPr/>
        </p:nvPicPr>
        <p:blipFill rotWithShape="1">
          <a:blip r:embed="rId3"/>
          <a:srcRect l="38611" t="11779" r="2463" b="57452"/>
          <a:stretch/>
        </p:blipFill>
        <p:spPr>
          <a:xfrm>
            <a:off x="723900" y="3174707"/>
            <a:ext cx="7666892" cy="2250831"/>
          </a:xfrm>
          <a:prstGeom prst="rect">
            <a:avLst/>
          </a:prstGeom>
        </p:spPr>
      </p:pic>
    </p:spTree>
    <p:extLst>
      <p:ext uri="{BB962C8B-B14F-4D97-AF65-F5344CB8AC3E}">
        <p14:creationId xmlns:p14="http://schemas.microsoft.com/office/powerpoint/2010/main" val="786566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Loops</a:t>
            </a:r>
            <a:endParaRPr lang="en-PH" sz="4400" b="1" dirty="0"/>
          </a:p>
        </p:txBody>
      </p:sp>
      <p:sp>
        <p:nvSpPr>
          <p:cNvPr id="7" name="TextBox 6"/>
          <p:cNvSpPr txBox="1"/>
          <p:nvPr/>
        </p:nvSpPr>
        <p:spPr>
          <a:xfrm>
            <a:off x="646111" y="1865728"/>
            <a:ext cx="11140271" cy="1754326"/>
          </a:xfrm>
          <a:prstGeom prst="rect">
            <a:avLst/>
          </a:prstGeom>
          <a:noFill/>
        </p:spPr>
        <p:txBody>
          <a:bodyPr wrap="square" rtlCol="0">
            <a:spAutoFit/>
          </a:bodyPr>
          <a:lstStyle/>
          <a:p>
            <a:r>
              <a:rPr lang="en-PH" dirty="0" smtClean="0"/>
              <a:t>Sometimes </a:t>
            </a:r>
            <a:r>
              <a:rPr lang="en-PH" dirty="0"/>
              <a:t>you may want to let the loops start without any condition, and allow the statements inside the brackets to decide when to exit the loop. There are two special statements that can be used inside loops: break and continue. The break statement terminates the current while or for loop and continues executing the code that follows after the loop (if any). A continue statement terminates execution of the block of statements in a while or for loop and continues execution of the loop with the next iteration.</a:t>
            </a:r>
          </a:p>
        </p:txBody>
      </p:sp>
      <p:sp>
        <p:nvSpPr>
          <p:cNvPr id="3" name="Rectangle 2"/>
          <p:cNvSpPr/>
          <p:nvPr/>
        </p:nvSpPr>
        <p:spPr>
          <a:xfrm>
            <a:off x="646111" y="1444551"/>
            <a:ext cx="4102405" cy="400110"/>
          </a:xfrm>
          <a:prstGeom prst="rect">
            <a:avLst/>
          </a:prstGeom>
        </p:spPr>
        <p:txBody>
          <a:bodyPr wrap="none">
            <a:spAutoFit/>
          </a:bodyPr>
          <a:lstStyle/>
          <a:p>
            <a:r>
              <a:rPr lang="en-PH" sz="2000" b="1" u="sng" dirty="0"/>
              <a:t>Break and Continue Statements</a:t>
            </a:r>
            <a:endParaRPr lang="en-PH" sz="2000" dirty="0"/>
          </a:p>
        </p:txBody>
      </p:sp>
      <p:pic>
        <p:nvPicPr>
          <p:cNvPr id="4" name="Picture 3"/>
          <p:cNvPicPr>
            <a:picLocks noChangeAspect="1"/>
          </p:cNvPicPr>
          <p:nvPr/>
        </p:nvPicPr>
        <p:blipFill rotWithShape="1">
          <a:blip r:embed="rId3"/>
          <a:srcRect l="12770" t="6697" r="23979" b="40922"/>
          <a:stretch/>
        </p:blipFill>
        <p:spPr>
          <a:xfrm>
            <a:off x="723900" y="3803049"/>
            <a:ext cx="5952671" cy="2771615"/>
          </a:xfrm>
          <a:prstGeom prst="rect">
            <a:avLst/>
          </a:prstGeom>
        </p:spPr>
      </p:pic>
      <p:pic>
        <p:nvPicPr>
          <p:cNvPr id="5" name="Picture 4"/>
          <p:cNvPicPr>
            <a:picLocks noChangeAspect="1"/>
          </p:cNvPicPr>
          <p:nvPr/>
        </p:nvPicPr>
        <p:blipFill rotWithShape="1">
          <a:blip r:embed="rId4"/>
          <a:srcRect l="8948" t="23760" r="59482" b="33978"/>
          <a:stretch/>
        </p:blipFill>
        <p:spPr>
          <a:xfrm>
            <a:off x="7431316" y="3803049"/>
            <a:ext cx="3682474" cy="2771615"/>
          </a:xfrm>
          <a:prstGeom prst="rect">
            <a:avLst/>
          </a:prstGeom>
        </p:spPr>
      </p:pic>
    </p:spTree>
    <p:extLst>
      <p:ext uri="{BB962C8B-B14F-4D97-AF65-F5344CB8AC3E}">
        <p14:creationId xmlns:p14="http://schemas.microsoft.com/office/powerpoint/2010/main" val="519749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Functions</a:t>
            </a:r>
            <a:endParaRPr lang="en-PH" sz="4400" b="1" dirty="0"/>
          </a:p>
        </p:txBody>
      </p:sp>
      <p:sp>
        <p:nvSpPr>
          <p:cNvPr id="7" name="TextBox 6"/>
          <p:cNvSpPr txBox="1"/>
          <p:nvPr/>
        </p:nvSpPr>
        <p:spPr>
          <a:xfrm>
            <a:off x="602569" y="1671935"/>
            <a:ext cx="11140271" cy="923330"/>
          </a:xfrm>
          <a:prstGeom prst="rect">
            <a:avLst/>
          </a:prstGeom>
          <a:noFill/>
        </p:spPr>
        <p:txBody>
          <a:bodyPr wrap="square" rtlCol="0">
            <a:spAutoFit/>
          </a:bodyPr>
          <a:lstStyle/>
          <a:p>
            <a:r>
              <a:rPr lang="en-PH" dirty="0"/>
              <a:t>Functions are one of the fundamental building blocks in JavaScript. A function is a JavaScript procedure—a set of statements that performs a task or calculates a value. To use a function, you must define it somewhere in the scope from which you wish to call it.</a:t>
            </a:r>
            <a:endParaRPr lang="en-PH" dirty="0"/>
          </a:p>
        </p:txBody>
      </p:sp>
      <p:sp>
        <p:nvSpPr>
          <p:cNvPr id="5" name="Rectangle 1"/>
          <p:cNvSpPr>
            <a:spLocks noChangeArrowheads="1"/>
          </p:cNvSpPr>
          <p:nvPr/>
        </p:nvSpPr>
        <p:spPr bwMode="auto">
          <a:xfrm>
            <a:off x="723901" y="3019531"/>
            <a:ext cx="11018940" cy="1384995"/>
          </a:xfrm>
          <a:prstGeom prst="rect">
            <a:avLst/>
          </a:prstGeom>
          <a:noFill/>
          <a:ln>
            <a:noFill/>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PH" dirty="0">
                <a:latin typeface="+mj-lt"/>
              </a:rPr>
              <a:t>A function definition (also called a function declaration, or function statement) consists of the function keyword, followed by:</a:t>
            </a:r>
          </a:p>
          <a:p>
            <a:pPr lvl="0" eaLnBrk="0" fontAlgn="base" hangingPunct="0">
              <a:spcBef>
                <a:spcPct val="0"/>
              </a:spcBef>
              <a:spcAft>
                <a:spcPct val="0"/>
              </a:spcAft>
            </a:pPr>
            <a:r>
              <a:rPr lang="en-PH" dirty="0">
                <a:latin typeface="+mj-lt"/>
              </a:rPr>
              <a:t>The name of the function.</a:t>
            </a:r>
          </a:p>
          <a:p>
            <a:pPr lvl="0" eaLnBrk="0" fontAlgn="base" hangingPunct="0">
              <a:spcBef>
                <a:spcPct val="0"/>
              </a:spcBef>
              <a:spcAft>
                <a:spcPct val="0"/>
              </a:spcAft>
            </a:pPr>
            <a:r>
              <a:rPr lang="en-PH" dirty="0">
                <a:latin typeface="+mj-lt"/>
              </a:rPr>
              <a:t>A list of parameters to the function, enclosed in parentheses and separated by commas.</a:t>
            </a:r>
          </a:p>
          <a:p>
            <a:pPr lvl="0" eaLnBrk="0" fontAlgn="base" hangingPunct="0">
              <a:spcBef>
                <a:spcPct val="0"/>
              </a:spcBef>
              <a:spcAft>
                <a:spcPct val="0"/>
              </a:spcAft>
            </a:pPr>
            <a:r>
              <a:rPr lang="en-PH" dirty="0">
                <a:latin typeface="+mj-lt"/>
              </a:rPr>
              <a:t>The JavaScript statements that define the function, enclosed in curly brackets, { </a:t>
            </a:r>
            <a:r>
              <a:rPr lang="en-PH" dirty="0" smtClean="0">
                <a:latin typeface="+mj-lt"/>
              </a:rPr>
              <a:t>}.</a:t>
            </a:r>
            <a:endParaRPr lang="en-PH" dirty="0">
              <a:latin typeface="+mj-lt"/>
            </a:endParaRPr>
          </a:p>
        </p:txBody>
      </p:sp>
    </p:spTree>
    <p:extLst>
      <p:ext uri="{BB962C8B-B14F-4D97-AF65-F5344CB8AC3E}">
        <p14:creationId xmlns:p14="http://schemas.microsoft.com/office/powerpoint/2010/main" val="26433019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Functions</a:t>
            </a:r>
            <a:endParaRPr lang="en-PH" sz="4400" b="1" dirty="0"/>
          </a:p>
        </p:txBody>
      </p:sp>
      <p:sp>
        <p:nvSpPr>
          <p:cNvPr id="7" name="TextBox 6"/>
          <p:cNvSpPr txBox="1"/>
          <p:nvPr/>
        </p:nvSpPr>
        <p:spPr>
          <a:xfrm>
            <a:off x="646111" y="1865728"/>
            <a:ext cx="11140271" cy="646331"/>
          </a:xfrm>
          <a:prstGeom prst="rect">
            <a:avLst/>
          </a:prstGeom>
          <a:noFill/>
        </p:spPr>
        <p:txBody>
          <a:bodyPr wrap="square" rtlCol="0">
            <a:spAutoFit/>
          </a:bodyPr>
          <a:lstStyle/>
          <a:p>
            <a:r>
              <a:rPr lang="en-PH" dirty="0"/>
              <a:t>One can define "named" function expressions (where the name of the expression might be used in the call stack for example</a:t>
            </a:r>
            <a:r>
              <a:rPr lang="en-PH" dirty="0" smtClean="0"/>
              <a:t>).</a:t>
            </a:r>
            <a:endParaRPr lang="en-PH" dirty="0"/>
          </a:p>
        </p:txBody>
      </p:sp>
      <p:sp>
        <p:nvSpPr>
          <p:cNvPr id="3" name="Rectangle 2"/>
          <p:cNvSpPr/>
          <p:nvPr/>
        </p:nvSpPr>
        <p:spPr>
          <a:xfrm>
            <a:off x="646111" y="1444551"/>
            <a:ext cx="2188420" cy="400110"/>
          </a:xfrm>
          <a:prstGeom prst="rect">
            <a:avLst/>
          </a:prstGeom>
        </p:spPr>
        <p:txBody>
          <a:bodyPr wrap="none">
            <a:spAutoFit/>
          </a:bodyPr>
          <a:lstStyle/>
          <a:p>
            <a:r>
              <a:rPr lang="en-PH" sz="2000" b="1" u="sng" dirty="0" smtClean="0"/>
              <a:t>Named function</a:t>
            </a:r>
            <a:endParaRPr lang="en-PH" sz="2000" dirty="0"/>
          </a:p>
        </p:txBody>
      </p:sp>
      <p:pic>
        <p:nvPicPr>
          <p:cNvPr id="5" name="Picture 4"/>
          <p:cNvPicPr>
            <a:picLocks noChangeAspect="1"/>
          </p:cNvPicPr>
          <p:nvPr/>
        </p:nvPicPr>
        <p:blipFill rotWithShape="1">
          <a:blip r:embed="rId3"/>
          <a:srcRect l="13522" t="10863" r="38287" b="46876"/>
          <a:stretch/>
        </p:blipFill>
        <p:spPr>
          <a:xfrm>
            <a:off x="723900" y="2917371"/>
            <a:ext cx="6270171" cy="3091544"/>
          </a:xfrm>
          <a:prstGeom prst="rect">
            <a:avLst/>
          </a:prstGeom>
        </p:spPr>
      </p:pic>
    </p:spTree>
    <p:extLst>
      <p:ext uri="{BB962C8B-B14F-4D97-AF65-F5344CB8AC3E}">
        <p14:creationId xmlns:p14="http://schemas.microsoft.com/office/powerpoint/2010/main" val="16299500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b="1" dirty="0" smtClean="0"/>
              <a:t>Functions</a:t>
            </a:r>
            <a:endParaRPr lang="en-PH" sz="4400" b="1" dirty="0"/>
          </a:p>
        </p:txBody>
      </p:sp>
      <p:sp>
        <p:nvSpPr>
          <p:cNvPr id="7" name="TextBox 6"/>
          <p:cNvSpPr txBox="1"/>
          <p:nvPr/>
        </p:nvSpPr>
        <p:spPr>
          <a:xfrm>
            <a:off x="646111" y="1865728"/>
            <a:ext cx="11140271" cy="369332"/>
          </a:xfrm>
          <a:prstGeom prst="rect">
            <a:avLst/>
          </a:prstGeom>
          <a:noFill/>
        </p:spPr>
        <p:txBody>
          <a:bodyPr wrap="square" rtlCol="0">
            <a:spAutoFit/>
          </a:bodyPr>
          <a:lstStyle/>
          <a:p>
            <a:r>
              <a:rPr lang="en-PH" dirty="0" smtClean="0"/>
              <a:t>Anonymous functions are functions that doesn’t have a name.</a:t>
            </a:r>
            <a:endParaRPr lang="en-PH" dirty="0"/>
          </a:p>
        </p:txBody>
      </p:sp>
      <p:sp>
        <p:nvSpPr>
          <p:cNvPr id="3" name="Rectangle 2"/>
          <p:cNvSpPr/>
          <p:nvPr/>
        </p:nvSpPr>
        <p:spPr>
          <a:xfrm>
            <a:off x="646111" y="1444551"/>
            <a:ext cx="2735044" cy="400110"/>
          </a:xfrm>
          <a:prstGeom prst="rect">
            <a:avLst/>
          </a:prstGeom>
        </p:spPr>
        <p:txBody>
          <a:bodyPr wrap="none">
            <a:spAutoFit/>
          </a:bodyPr>
          <a:lstStyle/>
          <a:p>
            <a:r>
              <a:rPr lang="en-PH" sz="2000" b="1" u="sng" dirty="0" smtClean="0"/>
              <a:t>Anonymous function</a:t>
            </a:r>
            <a:endParaRPr lang="en-PH" sz="2000" dirty="0"/>
          </a:p>
        </p:txBody>
      </p:sp>
      <p:pic>
        <p:nvPicPr>
          <p:cNvPr id="4" name="Picture 3"/>
          <p:cNvPicPr>
            <a:picLocks noChangeAspect="1"/>
          </p:cNvPicPr>
          <p:nvPr/>
        </p:nvPicPr>
        <p:blipFill rotWithShape="1">
          <a:blip r:embed="rId3"/>
          <a:srcRect l="13076" t="11062" r="53904" b="60367"/>
          <a:stretch/>
        </p:blipFill>
        <p:spPr>
          <a:xfrm>
            <a:off x="723900" y="2542771"/>
            <a:ext cx="4296229" cy="2090059"/>
          </a:xfrm>
          <a:prstGeom prst="rect">
            <a:avLst/>
          </a:prstGeom>
        </p:spPr>
      </p:pic>
      <p:pic>
        <p:nvPicPr>
          <p:cNvPr id="5" name="Picture 4"/>
          <p:cNvPicPr>
            <a:picLocks noChangeAspect="1"/>
          </p:cNvPicPr>
          <p:nvPr/>
        </p:nvPicPr>
        <p:blipFill rotWithShape="1">
          <a:blip r:embed="rId4"/>
          <a:srcRect l="12900" t="10863" r="51847" b="31994"/>
          <a:stretch/>
        </p:blipFill>
        <p:spPr>
          <a:xfrm>
            <a:off x="6216246" y="2542772"/>
            <a:ext cx="4294439" cy="3901572"/>
          </a:xfrm>
          <a:prstGeom prst="rect">
            <a:avLst/>
          </a:prstGeom>
        </p:spPr>
      </p:pic>
    </p:spTree>
    <p:extLst>
      <p:ext uri="{BB962C8B-B14F-4D97-AF65-F5344CB8AC3E}">
        <p14:creationId xmlns:p14="http://schemas.microsoft.com/office/powerpoint/2010/main" val="71186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Resources:</a:t>
            </a:r>
            <a:endParaRPr lang="en-PH"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PH" sz="2400" b="1" dirty="0"/>
          </a:p>
        </p:txBody>
      </p:sp>
      <p:sp>
        <p:nvSpPr>
          <p:cNvPr id="3" name="TextBox 2"/>
          <p:cNvSpPr txBox="1"/>
          <p:nvPr/>
        </p:nvSpPr>
        <p:spPr>
          <a:xfrm>
            <a:off x="672904" y="1728204"/>
            <a:ext cx="10846191" cy="1200329"/>
          </a:xfrm>
          <a:prstGeom prst="rect">
            <a:avLst/>
          </a:prstGeom>
          <a:noFill/>
        </p:spPr>
        <p:txBody>
          <a:bodyPr wrap="square" rtlCol="0">
            <a:spAutoFit/>
          </a:bodyPr>
          <a:lstStyle/>
          <a:p>
            <a:r>
              <a:rPr lang="en-PH" dirty="0">
                <a:hlinkClick r:id="rId3"/>
              </a:rPr>
              <a:t>http://www.dnawebagency.com/ternary-operator</a:t>
            </a:r>
            <a:r>
              <a:rPr lang="en-PH" dirty="0" smtClean="0">
                <a:hlinkClick r:id="rId3"/>
              </a:rPr>
              <a:t>/</a:t>
            </a:r>
            <a:endParaRPr lang="en-PH" dirty="0" smtClean="0"/>
          </a:p>
          <a:p>
            <a:r>
              <a:rPr lang="en-PH" dirty="0">
                <a:hlinkClick r:id="rId4"/>
              </a:rPr>
              <a:t>https://</a:t>
            </a:r>
            <a:r>
              <a:rPr lang="en-PH" dirty="0" smtClean="0">
                <a:hlinkClick r:id="rId4"/>
              </a:rPr>
              <a:t>developer.mozilla.org/en-US/docs/Web/JavaScript/Reference/Statements/try</a:t>
            </a:r>
            <a:r>
              <a:rPr lang="en-PH" dirty="0">
                <a:hlinkClick r:id="rId4"/>
              </a:rPr>
              <a:t>...</a:t>
            </a:r>
            <a:r>
              <a:rPr lang="en-PH" dirty="0" smtClean="0">
                <a:hlinkClick r:id="rId4"/>
              </a:rPr>
              <a:t>catch</a:t>
            </a:r>
            <a:endParaRPr lang="en-PH" dirty="0" smtClean="0"/>
          </a:p>
          <a:p>
            <a:r>
              <a:rPr lang="en-PH" dirty="0"/>
              <a:t>https://developer.mozilla.org/en-US/docs/Web/JavaScript/Reference/Operators/Comparison_Operators</a:t>
            </a:r>
          </a:p>
        </p:txBody>
      </p:sp>
    </p:spTree>
    <p:extLst>
      <p:ext uri="{BB962C8B-B14F-4D97-AF65-F5344CB8AC3E}">
        <p14:creationId xmlns:p14="http://schemas.microsoft.com/office/powerpoint/2010/main" val="2732317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History of </a:t>
            </a:r>
            <a:r>
              <a:rPr lang="en-PH" dirty="0" err="1" smtClean="0"/>
              <a:t>Javascript</a:t>
            </a:r>
            <a:endParaRPr lang="en-PH" dirty="0"/>
          </a:p>
        </p:txBody>
      </p:sp>
      <p:sp>
        <p:nvSpPr>
          <p:cNvPr id="3" name="Content Placeholder 2"/>
          <p:cNvSpPr>
            <a:spLocks noGrp="1"/>
          </p:cNvSpPr>
          <p:nvPr>
            <p:ph idx="1"/>
          </p:nvPr>
        </p:nvSpPr>
        <p:spPr>
          <a:xfrm>
            <a:off x="646111" y="1589649"/>
            <a:ext cx="10847193" cy="4658750"/>
          </a:xfrm>
        </p:spPr>
        <p:txBody>
          <a:bodyPr>
            <a:normAutofit/>
          </a:bodyPr>
          <a:lstStyle/>
          <a:p>
            <a:pPr marL="0" indent="0">
              <a:buNone/>
            </a:pPr>
            <a:r>
              <a:rPr lang="en-PH" sz="6000" dirty="0"/>
              <a:t>1996 - 1997</a:t>
            </a:r>
          </a:p>
          <a:p>
            <a:pPr marL="0" indent="0">
              <a:buNone/>
            </a:pPr>
            <a:r>
              <a:rPr lang="en-PH" dirty="0" smtClean="0"/>
              <a:t>In </a:t>
            </a:r>
            <a:r>
              <a:rPr lang="en-PH" u="sng" dirty="0"/>
              <a:t>1996 - 1997</a:t>
            </a:r>
            <a:r>
              <a:rPr lang="en-PH" dirty="0"/>
              <a:t> JavaScript was taken to ECMA to carve out a standard specification, which other browser vendors could then implement based on the work done at Netscape. </a:t>
            </a:r>
          </a:p>
          <a:p>
            <a:pPr marL="0" indent="0">
              <a:buNone/>
            </a:pPr>
            <a:r>
              <a:rPr lang="en-PH" dirty="0"/>
              <a:t>The work done over this period of time eventually led to the official release of ECMA-262 Ed.1: </a:t>
            </a:r>
            <a:r>
              <a:rPr lang="en-PH" b="1" u="sng" dirty="0" err="1"/>
              <a:t>ECMAScript</a:t>
            </a:r>
            <a:r>
              <a:rPr lang="en-PH" dirty="0"/>
              <a:t> is the name of the official standard, with JavaScript being the most well known of the implementations.</a:t>
            </a:r>
          </a:p>
        </p:txBody>
      </p:sp>
    </p:spTree>
    <p:extLst>
      <p:ext uri="{BB962C8B-B14F-4D97-AF65-F5344CB8AC3E}">
        <p14:creationId xmlns:p14="http://schemas.microsoft.com/office/powerpoint/2010/main" val="297701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History of </a:t>
            </a:r>
            <a:r>
              <a:rPr lang="en-PH" dirty="0" err="1" smtClean="0"/>
              <a:t>Javascript</a:t>
            </a:r>
            <a:endParaRPr lang="en-PH" dirty="0"/>
          </a:p>
        </p:txBody>
      </p:sp>
      <p:sp>
        <p:nvSpPr>
          <p:cNvPr id="3" name="Content Placeholder 2"/>
          <p:cNvSpPr>
            <a:spLocks noGrp="1"/>
          </p:cNvSpPr>
          <p:nvPr>
            <p:ph idx="1"/>
          </p:nvPr>
        </p:nvSpPr>
        <p:spPr>
          <a:xfrm>
            <a:off x="646111" y="1617785"/>
            <a:ext cx="10847193" cy="4630614"/>
          </a:xfrm>
        </p:spPr>
        <p:txBody>
          <a:bodyPr>
            <a:normAutofit/>
          </a:bodyPr>
          <a:lstStyle/>
          <a:p>
            <a:pPr marL="0" indent="0">
              <a:buNone/>
            </a:pPr>
            <a:r>
              <a:rPr lang="en-PH" sz="6000" dirty="0" smtClean="0"/>
              <a:t>Microsoft</a:t>
            </a:r>
          </a:p>
          <a:p>
            <a:pPr marL="0" indent="0">
              <a:buNone/>
            </a:pPr>
            <a:r>
              <a:rPr lang="en-PH" dirty="0" smtClean="0"/>
              <a:t>Over </a:t>
            </a:r>
            <a:r>
              <a:rPr lang="en-PH" dirty="0"/>
              <a:t>time it was clear though that Microsoft had no intention of cooperating or implementing proper JS in IE, even though they had no competing proposal and they had a partial (and diverged at this point) implementation on the .NET server side</a:t>
            </a:r>
          </a:p>
          <a:p>
            <a:pPr marL="0" indent="0">
              <a:buNone/>
            </a:pPr>
            <a:r>
              <a:rPr lang="en-PH" dirty="0"/>
              <a:t>While all of this was happening the open source and developer communities set to work to revolutionize what could be done with JavaScript</a:t>
            </a:r>
            <a:r>
              <a:rPr lang="en-PH" dirty="0" smtClean="0"/>
              <a:t>.</a:t>
            </a:r>
          </a:p>
        </p:txBody>
      </p:sp>
    </p:spTree>
    <p:extLst>
      <p:ext uri="{BB962C8B-B14F-4D97-AF65-F5344CB8AC3E}">
        <p14:creationId xmlns:p14="http://schemas.microsoft.com/office/powerpoint/2010/main" val="3250103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History of </a:t>
            </a:r>
            <a:r>
              <a:rPr lang="en-PH" dirty="0" err="1" smtClean="0"/>
              <a:t>Javascript</a:t>
            </a:r>
            <a:endParaRPr lang="en-PH" dirty="0"/>
          </a:p>
        </p:txBody>
      </p:sp>
      <p:sp>
        <p:nvSpPr>
          <p:cNvPr id="3" name="Content Placeholder 2"/>
          <p:cNvSpPr>
            <a:spLocks noGrp="1"/>
          </p:cNvSpPr>
          <p:nvPr>
            <p:ph idx="1"/>
          </p:nvPr>
        </p:nvSpPr>
        <p:spPr>
          <a:xfrm>
            <a:off x="646111" y="1617786"/>
            <a:ext cx="10847193" cy="4061119"/>
          </a:xfrm>
        </p:spPr>
        <p:txBody>
          <a:bodyPr>
            <a:normAutofit fontScale="77500" lnSpcReduction="20000"/>
          </a:bodyPr>
          <a:lstStyle/>
          <a:p>
            <a:pPr marL="0" indent="0">
              <a:buNone/>
            </a:pPr>
            <a:r>
              <a:rPr lang="en-PH" sz="12600" dirty="0"/>
              <a:t>2005</a:t>
            </a:r>
            <a:endParaRPr lang="en-PH" sz="12600" dirty="0" smtClean="0"/>
          </a:p>
          <a:p>
            <a:pPr marL="0" indent="0">
              <a:lnSpc>
                <a:spcPct val="120000"/>
              </a:lnSpc>
              <a:buNone/>
            </a:pPr>
            <a:r>
              <a:rPr lang="en-PH" sz="2600" dirty="0" smtClean="0"/>
              <a:t>This </a:t>
            </a:r>
            <a:r>
              <a:rPr lang="en-PH" sz="2600" dirty="0"/>
              <a:t>community effort was sparked in 2005 when </a:t>
            </a:r>
            <a:r>
              <a:rPr lang="en-PH" sz="2600" u="sng" dirty="0"/>
              <a:t>Jesse James Garrett</a:t>
            </a:r>
            <a:r>
              <a:rPr lang="en-PH" sz="2600" dirty="0"/>
              <a:t> released a white paper in which he coined the term </a:t>
            </a:r>
            <a:r>
              <a:rPr lang="en-PH" sz="2600" b="1" dirty="0"/>
              <a:t>Ajax</a:t>
            </a:r>
            <a:r>
              <a:rPr lang="en-PH" sz="2600" dirty="0"/>
              <a:t>, and described a set of technologies, of which JavaScript was the backbone, used to create web applications where data can be loaded in the background, avoiding the need for full page reloads and resulting in more dynamic applications. </a:t>
            </a:r>
            <a:endParaRPr lang="en-PH" sz="2600" dirty="0" smtClean="0"/>
          </a:p>
          <a:p>
            <a:pPr marL="0" indent="0">
              <a:lnSpc>
                <a:spcPct val="120000"/>
              </a:lnSpc>
              <a:buNone/>
            </a:pPr>
            <a:r>
              <a:rPr lang="en-PH" sz="2600" dirty="0" smtClean="0"/>
              <a:t>This </a:t>
            </a:r>
            <a:r>
              <a:rPr lang="en-PH" sz="2600" dirty="0"/>
              <a:t>resulted in a renaissance period of JavaScript usage spearheaded by open source libraries and the communities that formed around them, with libraries such as </a:t>
            </a:r>
            <a:r>
              <a:rPr lang="en-PH" sz="2600" b="1" dirty="0"/>
              <a:t>Prototype</a:t>
            </a:r>
            <a:r>
              <a:rPr lang="en-PH" sz="2600" dirty="0"/>
              <a:t>, </a:t>
            </a:r>
            <a:r>
              <a:rPr lang="en-PH" sz="2600" b="1" dirty="0"/>
              <a:t>jQuery</a:t>
            </a:r>
            <a:r>
              <a:rPr lang="en-PH" sz="2600" dirty="0"/>
              <a:t>, </a:t>
            </a:r>
            <a:r>
              <a:rPr lang="en-PH" sz="2600" b="1" dirty="0" smtClean="0"/>
              <a:t>Dojo </a:t>
            </a:r>
            <a:r>
              <a:rPr lang="en-PH" sz="2600" dirty="0" smtClean="0"/>
              <a:t>and </a:t>
            </a:r>
            <a:r>
              <a:rPr lang="en-PH" sz="2600" b="1" dirty="0" err="1"/>
              <a:t>Mootools</a:t>
            </a:r>
            <a:r>
              <a:rPr lang="en-PH" sz="2600" dirty="0"/>
              <a:t> and others being released</a:t>
            </a:r>
            <a:r>
              <a:rPr lang="en-PH" sz="2600" dirty="0" smtClean="0"/>
              <a:t>.</a:t>
            </a:r>
            <a:endParaRPr lang="en-PH" sz="2600" dirty="0"/>
          </a:p>
        </p:txBody>
      </p:sp>
    </p:spTree>
    <p:extLst>
      <p:ext uri="{BB962C8B-B14F-4D97-AF65-F5344CB8AC3E}">
        <p14:creationId xmlns:p14="http://schemas.microsoft.com/office/powerpoint/2010/main" val="3806891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404" y="1125416"/>
            <a:ext cx="5295260" cy="4377026"/>
          </a:xfrm>
        </p:spPr>
        <p:txBody>
          <a:bodyPr>
            <a:normAutofit/>
          </a:bodyPr>
          <a:lstStyle/>
          <a:p>
            <a:pPr marL="0" indent="0">
              <a:buNone/>
            </a:pPr>
            <a:r>
              <a:rPr lang="en-PH" sz="6000" dirty="0" smtClean="0"/>
              <a:t>Now let’s start coding!</a:t>
            </a:r>
            <a:endParaRPr lang="en-PH" sz="6000" dirty="0"/>
          </a:p>
        </p:txBody>
      </p:sp>
      <p:pic>
        <p:nvPicPr>
          <p:cNvPr id="1026" name="Picture 2" descr="Image result for programmer image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274" y="1283368"/>
            <a:ext cx="5574631" cy="557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495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Alert</a:t>
            </a:r>
            <a:endParaRPr lang="en-PH" dirty="0"/>
          </a:p>
        </p:txBody>
      </p:sp>
      <p:pic>
        <p:nvPicPr>
          <p:cNvPr id="4" name="Content Placeholder 3"/>
          <p:cNvPicPr>
            <a:picLocks noGrp="1" noChangeAspect="1"/>
          </p:cNvPicPr>
          <p:nvPr>
            <p:ph idx="1"/>
          </p:nvPr>
        </p:nvPicPr>
        <p:blipFill rotWithShape="1">
          <a:blip r:embed="rId2"/>
          <a:srcRect l="27546" t="6990" r="27706" b="30430"/>
          <a:stretch/>
        </p:blipFill>
        <p:spPr>
          <a:xfrm>
            <a:off x="6096000" y="1397675"/>
            <a:ext cx="5558061" cy="4370079"/>
          </a:xfrm>
          <a:prstGeom prst="rect">
            <a:avLst/>
          </a:prstGeom>
        </p:spPr>
      </p:pic>
      <p:sp>
        <p:nvSpPr>
          <p:cNvPr id="8" name="TextBox 7"/>
          <p:cNvSpPr txBox="1"/>
          <p:nvPr/>
        </p:nvSpPr>
        <p:spPr>
          <a:xfrm>
            <a:off x="510929" y="1397675"/>
            <a:ext cx="5270893" cy="1477328"/>
          </a:xfrm>
          <a:prstGeom prst="rect">
            <a:avLst/>
          </a:prstGeom>
          <a:noFill/>
        </p:spPr>
        <p:txBody>
          <a:bodyPr wrap="square" rtlCol="0">
            <a:spAutoFit/>
          </a:bodyPr>
          <a:lstStyle/>
          <a:p>
            <a:r>
              <a:rPr lang="en-PH" dirty="0" smtClean="0"/>
              <a:t>This time I will use the alert because it is much easier to get started with rather than using the browser’s console.  There’s no need to open the developer tools which takes time to familiarize.</a:t>
            </a:r>
            <a:endParaRPr lang="en-PH" dirty="0"/>
          </a:p>
        </p:txBody>
      </p:sp>
      <p:pic>
        <p:nvPicPr>
          <p:cNvPr id="11" name="Picture 10"/>
          <p:cNvPicPr>
            <a:picLocks noChangeAspect="1"/>
          </p:cNvPicPr>
          <p:nvPr/>
        </p:nvPicPr>
        <p:blipFill rotWithShape="1">
          <a:blip r:embed="rId3"/>
          <a:srcRect l="6716" t="10433" r="61929" b="56305"/>
          <a:stretch/>
        </p:blipFill>
        <p:spPr>
          <a:xfrm>
            <a:off x="646111" y="3105060"/>
            <a:ext cx="4347920" cy="2592355"/>
          </a:xfrm>
          <a:prstGeom prst="rect">
            <a:avLst/>
          </a:prstGeom>
        </p:spPr>
      </p:pic>
    </p:spTree>
    <p:extLst>
      <p:ext uri="{BB962C8B-B14F-4D97-AF65-F5344CB8AC3E}">
        <p14:creationId xmlns:p14="http://schemas.microsoft.com/office/powerpoint/2010/main" val="20082798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4804</TotalTime>
  <Words>2981</Words>
  <Application>Microsoft Office PowerPoint</Application>
  <PresentationFormat>Widescreen</PresentationFormat>
  <Paragraphs>225</Paragraphs>
  <Slides>45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Century Gothic</vt:lpstr>
      <vt:lpstr>Wingdings 3</vt:lpstr>
      <vt:lpstr>Ion</vt:lpstr>
      <vt:lpstr>Introduction to Javascript</vt:lpstr>
      <vt:lpstr>Javascript  Origins</vt:lpstr>
      <vt:lpstr>History of Javascript</vt:lpstr>
      <vt:lpstr>History of Javascript</vt:lpstr>
      <vt:lpstr>History of Javascript</vt:lpstr>
      <vt:lpstr>History of Javascript</vt:lpstr>
      <vt:lpstr>History of Javascript</vt:lpstr>
      <vt:lpstr>PowerPoint Presentation</vt:lpstr>
      <vt:lpstr>Alert</vt:lpstr>
      <vt:lpstr>Adding script</vt:lpstr>
      <vt:lpstr>Where to put your script?</vt:lpstr>
      <vt:lpstr>Take note</vt:lpstr>
      <vt:lpstr>Syntax Conventions  </vt:lpstr>
      <vt:lpstr>Syntax Conventions  </vt:lpstr>
      <vt:lpstr>Comments</vt:lpstr>
      <vt:lpstr>Variables</vt:lpstr>
      <vt:lpstr>Variables</vt:lpstr>
      <vt:lpstr>Variables</vt:lpstr>
      <vt:lpstr>Variables</vt:lpstr>
      <vt:lpstr>Variables</vt:lpstr>
      <vt:lpstr>Variables</vt:lpstr>
      <vt:lpstr>Variables</vt:lpstr>
      <vt:lpstr>Variables</vt:lpstr>
      <vt:lpstr>Variables</vt:lpstr>
      <vt:lpstr>Variables</vt:lpstr>
      <vt:lpstr>Conditionals</vt:lpstr>
      <vt:lpstr>Conditionals </vt:lpstr>
      <vt:lpstr>Conditionals </vt:lpstr>
      <vt:lpstr>Conditionals </vt:lpstr>
      <vt:lpstr>Conditionals </vt:lpstr>
      <vt:lpstr>Comparison operators</vt:lpstr>
      <vt:lpstr>Comparison operators</vt:lpstr>
      <vt:lpstr>Comparison operators cont’</vt:lpstr>
      <vt:lpstr>Logical operators</vt:lpstr>
      <vt:lpstr>Loops</vt:lpstr>
      <vt:lpstr>Loops</vt:lpstr>
      <vt:lpstr>Loops</vt:lpstr>
      <vt:lpstr>Loops</vt:lpstr>
      <vt:lpstr>Loops</vt:lpstr>
      <vt:lpstr>Loops</vt:lpstr>
      <vt:lpstr>Loops</vt:lpstr>
      <vt:lpstr>Functions</vt:lpstr>
      <vt:lpstr>Functions</vt:lpstr>
      <vt:lpstr>Functions</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 </dc:title>
  <dc:creator>acer</dc:creator>
  <cp:lastModifiedBy>acer</cp:lastModifiedBy>
  <cp:revision>250</cp:revision>
  <cp:lastPrinted>2017-09-06T04:21:50Z</cp:lastPrinted>
  <dcterms:created xsi:type="dcterms:W3CDTF">2017-01-27T08:14:10Z</dcterms:created>
  <dcterms:modified xsi:type="dcterms:W3CDTF">2017-10-11T01:27:02Z</dcterms:modified>
</cp:coreProperties>
</file>