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5" r:id="rId4"/>
    <p:sldId id="258" r:id="rId5"/>
    <p:sldId id="259" r:id="rId6"/>
    <p:sldId id="260" r:id="rId7"/>
    <p:sldId id="261" r:id="rId8"/>
    <p:sldId id="263" r:id="rId9"/>
    <p:sldId id="265" r:id="rId10"/>
    <p:sldId id="266" r:id="rId11"/>
    <p:sldId id="264"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9" autoAdjust="0"/>
    <p:restoredTop sz="94660"/>
  </p:normalViewPr>
  <p:slideViewPr>
    <p:cSldViewPr snapToGrid="0">
      <p:cViewPr varScale="1">
        <p:scale>
          <a:sx n="69" d="100"/>
          <a:sy n="69"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onvergence%20stu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Convergence</a:t>
            </a:r>
            <a:r>
              <a:rPr lang="en-US" baseline="0"/>
              <a:t> Study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Load(kN)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Sheet1!$B$2:$B$9</c:f>
              <c:numCache>
                <c:formatCode>General</c:formatCode>
                <c:ptCount val="8"/>
                <c:pt idx="0">
                  <c:v>3636.2</c:v>
                </c:pt>
                <c:pt idx="1">
                  <c:v>3586.1</c:v>
                </c:pt>
                <c:pt idx="2">
                  <c:v>3583.2</c:v>
                </c:pt>
                <c:pt idx="3">
                  <c:v>3582.7</c:v>
                </c:pt>
                <c:pt idx="4">
                  <c:v>3582.6</c:v>
                </c:pt>
                <c:pt idx="5">
                  <c:v>3582.5</c:v>
                </c:pt>
                <c:pt idx="6">
                  <c:v>3582.5</c:v>
                </c:pt>
                <c:pt idx="7">
                  <c:v>3582.5</c:v>
                </c:pt>
              </c:numCache>
            </c:numRef>
          </c:yVal>
          <c:smooth val="1"/>
          <c:extLst>
            <c:ext xmlns:c16="http://schemas.microsoft.com/office/drawing/2014/chart" uri="{C3380CC4-5D6E-409C-BE32-E72D297353CC}">
              <c16:uniqueId val="{00000000-11EE-4210-9F32-9BC2C6A55401}"/>
            </c:ext>
          </c:extLst>
        </c:ser>
        <c:dLbls>
          <c:showLegendKey val="0"/>
          <c:showVal val="0"/>
          <c:showCatName val="0"/>
          <c:showSerName val="0"/>
          <c:showPercent val="0"/>
          <c:showBubbleSize val="0"/>
        </c:dLbls>
        <c:axId val="360657056"/>
        <c:axId val="360657384"/>
      </c:scatterChart>
      <c:valAx>
        <c:axId val="360657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Mesh Elements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657384"/>
        <c:crosses val="autoZero"/>
        <c:crossBetween val="midCat"/>
      </c:valAx>
      <c:valAx>
        <c:axId val="360657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Buckling</a:t>
                </a:r>
                <a:r>
                  <a:rPr lang="en-IN" baseline="0"/>
                  <a:t> load(kN)</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657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1AD9D2-7324-4E29-A90C-84DA16593A4B}"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4205-6C5B-48DF-B333-D3B59AD06A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76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AD9D2-7324-4E29-A90C-84DA16593A4B}"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254131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AD9D2-7324-4E29-A90C-84DA16593A4B}"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195234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1AD9D2-7324-4E29-A90C-84DA16593A4B}"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191848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1AD9D2-7324-4E29-A90C-84DA16593A4B}"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84205-6C5B-48DF-B333-D3B59AD06AE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12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1AD9D2-7324-4E29-A90C-84DA16593A4B}"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375773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1AD9D2-7324-4E29-A90C-84DA16593A4B}"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230243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1AD9D2-7324-4E29-A90C-84DA16593A4B}"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32826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1AD9D2-7324-4E29-A90C-84DA16593A4B}" type="datetimeFigureOut">
              <a:rPr lang="en-IN" smtClean="0"/>
              <a:t>06-09-2022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55447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1AD9D2-7324-4E29-A90C-84DA16593A4B}" type="datetimeFigureOut">
              <a:rPr lang="en-IN" smtClean="0"/>
              <a:t>06-09-2022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184205-6C5B-48DF-B333-D3B59AD06AE8}" type="slidenum">
              <a:rPr lang="en-IN" smtClean="0"/>
              <a:t>‹#›</a:t>
            </a:fld>
            <a:endParaRPr lang="en-IN"/>
          </a:p>
        </p:txBody>
      </p:sp>
    </p:spTree>
    <p:extLst>
      <p:ext uri="{BB962C8B-B14F-4D97-AF65-F5344CB8AC3E}">
        <p14:creationId xmlns:p14="http://schemas.microsoft.com/office/powerpoint/2010/main" val="131812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1AD9D2-7324-4E29-A90C-84DA16593A4B}"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84205-6C5B-48DF-B333-D3B59AD06AE8}" type="slidenum">
              <a:rPr lang="en-IN" smtClean="0"/>
              <a:t>‹#›</a:t>
            </a:fld>
            <a:endParaRPr lang="en-IN"/>
          </a:p>
        </p:txBody>
      </p:sp>
    </p:spTree>
    <p:extLst>
      <p:ext uri="{BB962C8B-B14F-4D97-AF65-F5344CB8AC3E}">
        <p14:creationId xmlns:p14="http://schemas.microsoft.com/office/powerpoint/2010/main" val="219233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1AD9D2-7324-4E29-A90C-84DA16593A4B}" type="datetimeFigureOut">
              <a:rPr lang="en-IN" smtClean="0"/>
              <a:t>06-09-2022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184205-6C5B-48DF-B333-D3B59AD06AE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16165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1253-0E9D-C927-995F-10855317EF15}"/>
              </a:ext>
            </a:extLst>
          </p:cNvPr>
          <p:cNvSpPr>
            <a:spLocks noGrp="1"/>
          </p:cNvSpPr>
          <p:nvPr>
            <p:ph type="ctrTitle"/>
          </p:nvPr>
        </p:nvSpPr>
        <p:spPr>
          <a:xfrm>
            <a:off x="1618964" y="1287618"/>
            <a:ext cx="9144000" cy="1163637"/>
          </a:xfrm>
        </p:spPr>
        <p:txBody>
          <a:bodyPr>
            <a:normAutofit/>
          </a:bodyPr>
          <a:lstStyle/>
          <a:p>
            <a:pPr algn="ctr"/>
            <a:r>
              <a:rPr lang="en-IN" sz="4000" dirty="0"/>
              <a:t>Advanced Structural Analysis using ANSYS</a:t>
            </a:r>
          </a:p>
        </p:txBody>
      </p:sp>
      <p:sp>
        <p:nvSpPr>
          <p:cNvPr id="3" name="Subtitle 2">
            <a:extLst>
              <a:ext uri="{FF2B5EF4-FFF2-40B4-BE49-F238E27FC236}">
                <a16:creationId xmlns:a16="http://schemas.microsoft.com/office/drawing/2014/main" id="{6C599583-6249-9397-89A7-321FA75E1347}"/>
              </a:ext>
            </a:extLst>
          </p:cNvPr>
          <p:cNvSpPr>
            <a:spLocks noGrp="1"/>
          </p:cNvSpPr>
          <p:nvPr>
            <p:ph type="subTitle" idx="1"/>
          </p:nvPr>
        </p:nvSpPr>
        <p:spPr>
          <a:xfrm>
            <a:off x="6224268" y="4490720"/>
            <a:ext cx="5646421" cy="1836265"/>
          </a:xfrm>
        </p:spPr>
        <p:txBody>
          <a:bodyPr>
            <a:normAutofit/>
          </a:bodyPr>
          <a:lstStyle/>
          <a:p>
            <a:pPr algn="l">
              <a:lnSpc>
                <a:spcPct val="100000"/>
              </a:lnSpc>
            </a:pPr>
            <a:r>
              <a:rPr lang="en-IN" sz="1800" b="0" i="0" u="none" strike="noStrike" baseline="0" dirty="0">
                <a:latin typeface="CMBX12"/>
              </a:rPr>
              <a:t>Devang Keshavlal Kachhadiya </a:t>
            </a:r>
            <a:r>
              <a:rPr lang="en-IN" sz="1800" b="0" i="0" u="none" strike="noStrike" baseline="0" dirty="0">
                <a:latin typeface="CMR12"/>
              </a:rPr>
              <a:t>(3127394)</a:t>
            </a:r>
          </a:p>
          <a:p>
            <a:pPr algn="l">
              <a:lnSpc>
                <a:spcPct val="100000"/>
              </a:lnSpc>
            </a:pPr>
            <a:r>
              <a:rPr lang="en-IN" sz="1800" b="0" i="0" u="none" strike="noStrike" baseline="0" dirty="0" err="1">
                <a:latin typeface="CMBX12"/>
              </a:rPr>
              <a:t>Sasank</a:t>
            </a:r>
            <a:r>
              <a:rPr lang="en-IN" sz="1800" b="0" i="0" u="none" strike="noStrike" baseline="0" dirty="0">
                <a:latin typeface="CMBX12"/>
              </a:rPr>
              <a:t> </a:t>
            </a:r>
            <a:r>
              <a:rPr lang="en-IN" sz="1800" b="0" i="0" u="none" strike="noStrike" baseline="0" dirty="0" err="1">
                <a:latin typeface="CMBX12"/>
              </a:rPr>
              <a:t>Maduku</a:t>
            </a:r>
            <a:r>
              <a:rPr lang="en-IN" sz="1800" b="0" i="0" u="none" strike="noStrike" baseline="0" dirty="0">
                <a:latin typeface="CMBX12"/>
              </a:rPr>
              <a:t> Naga </a:t>
            </a:r>
            <a:r>
              <a:rPr lang="en-IN" sz="1800" b="0" i="0" u="none" strike="noStrike" baseline="0" dirty="0">
                <a:latin typeface="CMR12"/>
              </a:rPr>
              <a:t>(3129054)</a:t>
            </a:r>
          </a:p>
          <a:p>
            <a:pPr algn="l">
              <a:lnSpc>
                <a:spcPct val="100000"/>
              </a:lnSpc>
            </a:pPr>
            <a:r>
              <a:rPr lang="en-IN" sz="1800" b="0" i="0" u="none" strike="noStrike" baseline="0" dirty="0">
                <a:latin typeface="CMBX12"/>
              </a:rPr>
              <a:t>Nikunj </a:t>
            </a:r>
            <a:r>
              <a:rPr lang="en-IN" sz="1800" b="0" i="0" u="none" strike="noStrike" baseline="0" dirty="0" err="1">
                <a:latin typeface="CMBX12"/>
              </a:rPr>
              <a:t>Ashokbhai</a:t>
            </a:r>
            <a:r>
              <a:rPr lang="en-IN" sz="1800" b="0" i="0" u="none" strike="noStrike" baseline="0" dirty="0">
                <a:latin typeface="CMBX12"/>
              </a:rPr>
              <a:t> Panchal</a:t>
            </a:r>
            <a:r>
              <a:rPr lang="en-IN" sz="1800" b="0" i="0" u="none" strike="noStrike" baseline="0" dirty="0">
                <a:latin typeface="CMR12"/>
              </a:rPr>
              <a:t>(3105056)</a:t>
            </a:r>
          </a:p>
          <a:p>
            <a:pPr algn="l">
              <a:lnSpc>
                <a:spcPct val="100000"/>
              </a:lnSpc>
            </a:pPr>
            <a:r>
              <a:rPr lang="en-IN" sz="1800" b="0" i="0" u="none" strike="noStrike" baseline="0" dirty="0">
                <a:latin typeface="CMBX12"/>
              </a:rPr>
              <a:t>Ahmed Yassin </a:t>
            </a:r>
            <a:r>
              <a:rPr lang="en-IN" sz="1800" b="0" i="0" u="none" strike="noStrike" baseline="0" dirty="0">
                <a:latin typeface="CMR12"/>
              </a:rPr>
              <a:t>(3076314)</a:t>
            </a:r>
            <a:endParaRPr lang="en-IN" sz="2400" dirty="0"/>
          </a:p>
        </p:txBody>
      </p:sp>
      <p:sp>
        <p:nvSpPr>
          <p:cNvPr id="4" name="TextBox 3">
            <a:extLst>
              <a:ext uri="{FF2B5EF4-FFF2-40B4-BE49-F238E27FC236}">
                <a16:creationId xmlns:a16="http://schemas.microsoft.com/office/drawing/2014/main" id="{2C9141E5-DD5D-7494-6B20-A6D88D6CB6F9}"/>
              </a:ext>
            </a:extLst>
          </p:cNvPr>
          <p:cNvSpPr txBox="1"/>
          <p:nvPr/>
        </p:nvSpPr>
        <p:spPr>
          <a:xfrm>
            <a:off x="3272790" y="2938780"/>
            <a:ext cx="5646420" cy="461665"/>
          </a:xfrm>
          <a:prstGeom prst="rect">
            <a:avLst/>
          </a:prstGeom>
          <a:noFill/>
        </p:spPr>
        <p:txBody>
          <a:bodyPr wrap="square" rtlCol="0">
            <a:spAutoFit/>
          </a:bodyPr>
          <a:lstStyle/>
          <a:p>
            <a:pPr algn="ctr"/>
            <a:r>
              <a:rPr lang="en-IN" sz="2400" b="0" i="0" u="none" strike="noStrike" baseline="0" dirty="0">
                <a:latin typeface="CMBX12"/>
              </a:rPr>
              <a:t>Project 6: Buckling Analysis</a:t>
            </a:r>
            <a:endParaRPr lang="en-IN" sz="2400" dirty="0"/>
          </a:p>
        </p:txBody>
      </p:sp>
      <p:pic>
        <p:nvPicPr>
          <p:cNvPr id="6" name="Picture 5">
            <a:extLst>
              <a:ext uri="{FF2B5EF4-FFF2-40B4-BE49-F238E27FC236}">
                <a16:creationId xmlns:a16="http://schemas.microsoft.com/office/drawing/2014/main" id="{B505CB8B-9E37-0C00-2A67-D34D341B019A}"/>
              </a:ext>
            </a:extLst>
          </p:cNvPr>
          <p:cNvPicPr>
            <a:picLocks noChangeAspect="1"/>
          </p:cNvPicPr>
          <p:nvPr/>
        </p:nvPicPr>
        <p:blipFill>
          <a:blip r:embed="rId2"/>
          <a:stretch>
            <a:fillRect/>
          </a:stretch>
        </p:blipFill>
        <p:spPr>
          <a:xfrm>
            <a:off x="8818880" y="0"/>
            <a:ext cx="3373120" cy="1313227"/>
          </a:xfrm>
          <a:prstGeom prst="rect">
            <a:avLst/>
          </a:prstGeom>
        </p:spPr>
      </p:pic>
    </p:spTree>
    <p:extLst>
      <p:ext uri="{BB962C8B-B14F-4D97-AF65-F5344CB8AC3E}">
        <p14:creationId xmlns:p14="http://schemas.microsoft.com/office/powerpoint/2010/main" val="420566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CB49-FD4D-B0E3-C2B8-499501C2DF6F}"/>
              </a:ext>
            </a:extLst>
          </p:cNvPr>
          <p:cNvSpPr>
            <a:spLocks noGrp="1"/>
          </p:cNvSpPr>
          <p:nvPr>
            <p:ph type="title"/>
          </p:nvPr>
        </p:nvSpPr>
        <p:spPr/>
        <p:txBody>
          <a:bodyPr/>
          <a:lstStyle/>
          <a:p>
            <a:endParaRPr lang="en-IN"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59E7B4F-2498-7D21-91EA-6A1B93ADF52D}"/>
                  </a:ext>
                </a:extLst>
              </p:cNvPr>
              <p:cNvSpPr>
                <a:spLocks noGrp="1"/>
              </p:cNvSpPr>
              <p:nvPr>
                <p:ph idx="1"/>
              </p:nvPr>
            </p:nvSpPr>
            <p:spPr>
              <a:xfrm>
                <a:off x="1096963" y="1846263"/>
                <a:ext cx="10058400" cy="4022725"/>
              </a:xfrm>
            </p:spPr>
            <p:txBody>
              <a:bodyPr/>
              <a:lstStyle/>
              <a:p>
                <a:pPr marL="0" indent="0">
                  <a:buNone/>
                </a:pPr>
                <a:endParaRPr lang="de-D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𝑒𝑓𝑓𝑒𝑐𝑡𝑖𝑣𝑒</m:t>
                      </m:r>
                      <m:r>
                        <a:rPr lang="de-DE" b="0" i="1" smtClean="0">
                          <a:latin typeface="Cambria Math" panose="02040503050406030204" pitchFamily="18" charset="0"/>
                        </a:rPr>
                        <m:t> </m:t>
                      </m:r>
                      <m:r>
                        <a:rPr lang="de-DE" b="0" i="1" smtClean="0">
                          <a:latin typeface="Cambria Math" panose="02040503050406030204" pitchFamily="18" charset="0"/>
                        </a:rPr>
                        <m:t>𝑙𝑒𝑛𝑔𝑡h</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𝐿</m:t>
                          </m:r>
                        </m:e>
                        <m:sub>
                          <m:r>
                            <a:rPr lang="de-DE" b="0" i="1" smtClean="0">
                              <a:latin typeface="Cambria Math" panose="02040503050406030204" pitchFamily="18" charset="0"/>
                            </a:rPr>
                            <m:t>𝑒</m:t>
                          </m:r>
                        </m:sub>
                      </m:sSub>
                      <m:r>
                        <a:rPr lang="de-DE" b="0" i="1" smtClean="0">
                          <a:latin typeface="Cambria Math" panose="02040503050406030204" pitchFamily="18" charset="0"/>
                        </a:rPr>
                        <m:t>=2</m:t>
                      </m:r>
                      <m:r>
                        <a:rPr lang="de-DE" b="0" i="1" smtClean="0">
                          <a:latin typeface="Cambria Math" panose="02040503050406030204" pitchFamily="18" charset="0"/>
                        </a:rPr>
                        <m:t>𝐿</m:t>
                      </m:r>
                      <m:r>
                        <a:rPr lang="de-DE" b="0" i="1" smtClean="0">
                          <a:latin typeface="Cambria Math" panose="02040503050406030204" pitchFamily="18" charset="0"/>
                        </a:rPr>
                        <m:t>=2×1200=2400</m:t>
                      </m:r>
                      <m:r>
                        <a:rPr lang="de-DE" b="0" i="1" smtClean="0">
                          <a:latin typeface="Cambria Math" panose="02040503050406030204" pitchFamily="18" charset="0"/>
                          <a:ea typeface="Cambria Math" panose="02040503050406030204" pitchFamily="18" charset="0"/>
                        </a:rPr>
                        <m:t>𝑚𝑚</m:t>
                      </m:r>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𝑆𝑙𝑒𝑛𝑑𝑒𝑟𝑛𝑒𝑠𝑠</m:t>
                      </m:r>
                      <m:r>
                        <a:rPr lang="de-DE" b="0" i="1" smtClean="0">
                          <a:latin typeface="Cambria Math" panose="02040503050406030204" pitchFamily="18" charset="0"/>
                        </a:rPr>
                        <m:t> </m:t>
                      </m:r>
                      <m:r>
                        <a:rPr lang="de-DE" b="0" i="1" smtClean="0">
                          <a:latin typeface="Cambria Math" panose="02040503050406030204" pitchFamily="18" charset="0"/>
                        </a:rPr>
                        <m:t>𝑟𝑎𝑡𝑖𝑜</m:t>
                      </m:r>
                      <m:r>
                        <a:rPr lang="de-DE" b="0" i="1" smtClean="0">
                          <a:latin typeface="Cambria Math" panose="02040503050406030204" pitchFamily="18" charset="0"/>
                        </a:rPr>
                        <m:t>: </m:t>
                      </m:r>
                      <m:r>
                        <a:rPr lang="en-IN" b="0" i="1" smtClean="0">
                          <a:latin typeface="Cambria Math" panose="02040503050406030204" pitchFamily="18" charset="0"/>
                        </a:rPr>
                        <m:t>𝑆</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𝑒</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𝑒</m:t>
                              </m:r>
                            </m:sub>
                          </m:sSub>
                        </m:num>
                        <m:den>
                          <m:rad>
                            <m:radPr>
                              <m:degHide m:val="on"/>
                              <m:ctrlPr>
                                <a:rPr lang="en-IN" b="0" i="1" smtClean="0">
                                  <a:latin typeface="Cambria Math" panose="02040503050406030204" pitchFamily="18" charset="0"/>
                                  <a:ea typeface="Cambria Math" panose="02040503050406030204" pitchFamily="18" charset="0"/>
                                </a:rPr>
                              </m:ctrlPr>
                            </m:radPr>
                            <m:deg/>
                            <m:e>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𝑚𝑖𝑛</m:t>
                                      </m:r>
                                    </m:sub>
                                  </m:sSub>
                                </m:num>
                                <m:den>
                                  <m:r>
                                    <a:rPr lang="en-IN" b="0" i="1" smtClean="0">
                                      <a:latin typeface="Cambria Math" panose="02040503050406030204" pitchFamily="18" charset="0"/>
                                      <a:ea typeface="Cambria Math" panose="02040503050406030204" pitchFamily="18" charset="0"/>
                                    </a:rPr>
                                    <m:t>𝐴</m:t>
                                  </m:r>
                                </m:den>
                              </m:f>
                            </m:e>
                          </m:ra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2400</m:t>
                          </m:r>
                        </m:num>
                        <m:den>
                          <m:rad>
                            <m:radPr>
                              <m:degHide m:val="on"/>
                              <m:ctrlPr>
                                <a:rPr lang="en-IN" b="0" i="1" smtClean="0">
                                  <a:latin typeface="Cambria Math" panose="02040503050406030204" pitchFamily="18" charset="0"/>
                                  <a:ea typeface="Cambria Math" panose="02040503050406030204" pitchFamily="18" charset="0"/>
                                </a:rPr>
                              </m:ctrlPr>
                            </m:radPr>
                            <m:deg/>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10×</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6</m:t>
                                      </m:r>
                                    </m:sup>
                                  </m:sSup>
                                </m:num>
                                <m:den>
                                  <m:r>
                                    <a:rPr lang="en-IN" b="0" i="1" smtClean="0">
                                      <a:latin typeface="Cambria Math" panose="02040503050406030204" pitchFamily="18" charset="0"/>
                                      <a:ea typeface="Cambria Math" panose="02040503050406030204" pitchFamily="18" charset="0"/>
                                    </a:rPr>
                                    <m:t>120×100</m:t>
                                  </m:r>
                                </m:den>
                              </m:f>
                            </m:e>
                          </m:rad>
                        </m:den>
                      </m:f>
                      <m:r>
                        <a:rPr lang="en-IN" b="0" i="1" smtClean="0">
                          <a:latin typeface="Cambria Math" panose="02040503050406030204" pitchFamily="18" charset="0"/>
                          <a:ea typeface="Cambria Math" panose="02040503050406030204" pitchFamily="18" charset="0"/>
                        </a:rPr>
                        <m:t>=83.138</m:t>
                      </m:r>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𝐵𝑢𝑐𝑘𝑙𝑖𝑛𝑔</m:t>
                      </m:r>
                      <m:r>
                        <a:rPr lang="de-DE" b="0" i="1" smtClean="0">
                          <a:latin typeface="Cambria Math" panose="02040503050406030204" pitchFamily="18" charset="0"/>
                        </a:rPr>
                        <m:t> </m:t>
                      </m:r>
                      <m:r>
                        <a:rPr lang="de-DE" b="0" i="1" smtClean="0">
                          <a:latin typeface="Cambria Math" panose="02040503050406030204" pitchFamily="18" charset="0"/>
                        </a:rPr>
                        <m:t>𝑙𝑜𝑎𝑑</m:t>
                      </m:r>
                      <m:r>
                        <a:rPr lang="de-DE" b="0" i="1" smtClean="0">
                          <a:latin typeface="Cambria Math" panose="02040503050406030204" pitchFamily="18" charset="0"/>
                        </a:rPr>
                        <m:t> </m:t>
                      </m:r>
                      <m:r>
                        <a:rPr lang="en-IN" b="0" i="1" smtClean="0">
                          <a:latin typeface="Cambria Math" panose="02040503050406030204" pitchFamily="18" charset="0"/>
                        </a:rPr>
                        <m:t>𝐹</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𝑐𝑟𝑖𝑡𝑖𝑐</m:t>
                          </m:r>
                          <m:r>
                            <a:rPr lang="de-DE" b="0" i="1" smtClean="0">
                              <a:latin typeface="Cambria Math" panose="02040503050406030204" pitchFamily="18" charset="0"/>
                            </a:rPr>
                            <m:t>𝑎</m:t>
                          </m:r>
                          <m:r>
                            <a:rPr lang="en-IN" b="0" i="1" smtClean="0">
                              <a:latin typeface="Cambria Math" panose="02040503050406030204" pitchFamily="18" charset="0"/>
                            </a:rPr>
                            <m:t>𝑙</m:t>
                          </m:r>
                        </m:sub>
                      </m:sSub>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𝜋</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𝐸</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𝑚𝑖𝑛</m:t>
                              </m:r>
                            </m:sub>
                          </m:sSub>
                        </m:num>
                        <m:den>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𝐿</m:t>
                              </m:r>
                            </m:e>
                            <m:sub>
                              <m:r>
                                <a:rPr lang="en-IN" b="0" i="1" smtClean="0">
                                  <a:latin typeface="Cambria Math" panose="02040503050406030204" pitchFamily="18" charset="0"/>
                                  <a:ea typeface="Cambria Math" panose="02040503050406030204" pitchFamily="18" charset="0"/>
                                </a:rPr>
                                <m:t>𝑒</m:t>
                              </m:r>
                            </m:sub>
                            <m:sup>
                              <m:r>
                                <a:rPr lang="en-IN" b="0" i="1" smtClean="0">
                                  <a:latin typeface="Cambria Math" panose="02040503050406030204" pitchFamily="18" charset="0"/>
                                  <a:ea typeface="Cambria Math" panose="02040503050406030204" pitchFamily="18" charset="0"/>
                                </a:rPr>
                                <m:t>2</m:t>
                              </m:r>
                            </m:sup>
                          </m:sSubSup>
                        </m:den>
                      </m:f>
                      <m:r>
                        <a:rPr lang="en-IN" b="0" i="1" smtClean="0">
                          <a:latin typeface="Cambria Math" panose="02040503050406030204" pitchFamily="18" charset="0"/>
                          <a:ea typeface="Cambria Math" panose="02040503050406030204" pitchFamily="18" charset="0"/>
                        </a:rPr>
                        <m:t>=3598.3</m:t>
                      </m:r>
                      <m:r>
                        <a:rPr lang="en-IN" b="0" i="1" smtClean="0">
                          <a:latin typeface="Cambria Math" panose="02040503050406030204" pitchFamily="18" charset="0"/>
                          <a:ea typeface="Cambria Math" panose="02040503050406030204" pitchFamily="18" charset="0"/>
                        </a:rPr>
                        <m:t>𝑘𝑁</m:t>
                      </m:r>
                    </m:oMath>
                  </m:oMathPara>
                </a14:m>
                <a:endParaRPr lang="en-IN" dirty="0"/>
              </a:p>
            </p:txBody>
          </p:sp>
        </mc:Choice>
        <mc:Fallback>
          <p:sp>
            <p:nvSpPr>
              <p:cNvPr id="4" name="Content Placeholder 2">
                <a:extLst>
                  <a:ext uri="{FF2B5EF4-FFF2-40B4-BE49-F238E27FC236}">
                    <a16:creationId xmlns:a16="http://schemas.microsoft.com/office/drawing/2014/main" id="{559E7B4F-2498-7D21-91EA-6A1B93ADF52D}"/>
                  </a:ext>
                </a:extLst>
              </p:cNvPr>
              <p:cNvSpPr>
                <a:spLocks noGrp="1" noRot="1" noChangeAspect="1" noMove="1" noResize="1" noEditPoints="1" noAdjustHandles="1" noChangeArrowheads="1" noChangeShapeType="1" noTextEdit="1"/>
              </p:cNvSpPr>
              <p:nvPr>
                <p:ph idx="1"/>
              </p:nvPr>
            </p:nvSpPr>
            <p:spPr>
              <a:xfrm>
                <a:off x="1096963" y="1846263"/>
                <a:ext cx="10058400" cy="402272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6628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137A6C-8F39-609E-5690-8D1C231B94B1}"/>
              </a:ext>
            </a:extLst>
          </p:cNvPr>
          <p:cNvSpPr/>
          <p:nvPr/>
        </p:nvSpPr>
        <p:spPr>
          <a:xfrm>
            <a:off x="768626" y="1391478"/>
            <a:ext cx="10787270" cy="5698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FC8A0B0-1CDE-EA16-1379-F8A1506EF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87" y="0"/>
            <a:ext cx="5844209" cy="6334539"/>
          </a:xfrm>
          <a:prstGeom prst="rect">
            <a:avLst/>
          </a:prstGeom>
        </p:spPr>
      </p:pic>
      <p:sp>
        <p:nvSpPr>
          <p:cNvPr id="7" name="Title 1">
            <a:extLst>
              <a:ext uri="{FF2B5EF4-FFF2-40B4-BE49-F238E27FC236}">
                <a16:creationId xmlns:a16="http://schemas.microsoft.com/office/drawing/2014/main" id="{35D34686-9AD1-CEF8-1532-70A5B64FE136}"/>
              </a:ext>
            </a:extLst>
          </p:cNvPr>
          <p:cNvSpPr>
            <a:spLocks noGrp="1"/>
          </p:cNvSpPr>
          <p:nvPr>
            <p:ph type="title"/>
          </p:nvPr>
        </p:nvSpPr>
        <p:spPr>
          <a:xfrm>
            <a:off x="1097280" y="286603"/>
            <a:ext cx="10058400" cy="1104875"/>
          </a:xfrm>
        </p:spPr>
        <p:txBody>
          <a:bodyPr/>
          <a:lstStyle/>
          <a:p>
            <a:r>
              <a:rPr lang="en-US" dirty="0"/>
              <a:t>Process flow in APDL</a:t>
            </a:r>
          </a:p>
        </p:txBody>
      </p:sp>
    </p:spTree>
    <p:extLst>
      <p:ext uri="{BB962C8B-B14F-4D97-AF65-F5344CB8AC3E}">
        <p14:creationId xmlns:p14="http://schemas.microsoft.com/office/powerpoint/2010/main" val="162468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839-35BE-3AF5-4FCE-B04B4DB774F2}"/>
              </a:ext>
            </a:extLst>
          </p:cNvPr>
          <p:cNvSpPr>
            <a:spLocks noGrp="1"/>
          </p:cNvSpPr>
          <p:nvPr>
            <p:ph type="title"/>
          </p:nvPr>
        </p:nvSpPr>
        <p:spPr/>
        <p:txBody>
          <a:bodyPr/>
          <a:lstStyle/>
          <a:p>
            <a:r>
              <a:rPr lang="de-DE" dirty="0"/>
              <a:t>Description of APDL script (Linear)</a:t>
            </a:r>
            <a:endParaRPr lang="en-IN" dirty="0"/>
          </a:p>
        </p:txBody>
      </p:sp>
      <p:pic>
        <p:nvPicPr>
          <p:cNvPr id="5" name="Content Placeholder 4">
            <a:extLst>
              <a:ext uri="{FF2B5EF4-FFF2-40B4-BE49-F238E27FC236}">
                <a16:creationId xmlns:a16="http://schemas.microsoft.com/office/drawing/2014/main" id="{AAD539AC-49C8-D441-2667-A227B733E5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914"/>
          <a:stretch/>
        </p:blipFill>
        <p:spPr>
          <a:xfrm>
            <a:off x="2923735" y="1830125"/>
            <a:ext cx="3202745" cy="4491162"/>
          </a:xfrm>
        </p:spPr>
      </p:pic>
      <p:sp>
        <p:nvSpPr>
          <p:cNvPr id="7" name="Rectangle: Rounded Corners 6">
            <a:extLst>
              <a:ext uri="{FF2B5EF4-FFF2-40B4-BE49-F238E27FC236}">
                <a16:creationId xmlns:a16="http://schemas.microsoft.com/office/drawing/2014/main" id="{8EC98897-588D-7D5F-521D-63D80F60AAC5}"/>
              </a:ext>
            </a:extLst>
          </p:cNvPr>
          <p:cNvSpPr/>
          <p:nvPr/>
        </p:nvSpPr>
        <p:spPr>
          <a:xfrm>
            <a:off x="2671944" y="2584174"/>
            <a:ext cx="2271117" cy="217335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FDAC2C6F-E8AE-BBFC-A7D1-F40700708413}"/>
              </a:ext>
            </a:extLst>
          </p:cNvPr>
          <p:cNvCxnSpPr>
            <a:cxnSpLocks/>
          </p:cNvCxnSpPr>
          <p:nvPr/>
        </p:nvCxnSpPr>
        <p:spPr>
          <a:xfrm flipH="1">
            <a:off x="4960288" y="3670852"/>
            <a:ext cx="13079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F18B99C-2CA7-1653-454C-E5D5669B1F8E}"/>
              </a:ext>
            </a:extLst>
          </p:cNvPr>
          <p:cNvSpPr txBox="1"/>
          <p:nvPr/>
        </p:nvSpPr>
        <p:spPr>
          <a:xfrm>
            <a:off x="6268278" y="3347686"/>
            <a:ext cx="2716696" cy="646331"/>
          </a:xfrm>
          <a:prstGeom prst="rect">
            <a:avLst/>
          </a:prstGeom>
          <a:noFill/>
        </p:spPr>
        <p:txBody>
          <a:bodyPr wrap="square" rtlCol="0">
            <a:spAutoFit/>
          </a:bodyPr>
          <a:lstStyle/>
          <a:p>
            <a:r>
              <a:rPr lang="de-DE" dirty="0"/>
              <a:t>Creating and meshing the Geometry</a:t>
            </a:r>
            <a:endParaRPr lang="en-IN" dirty="0"/>
          </a:p>
        </p:txBody>
      </p:sp>
      <p:sp>
        <p:nvSpPr>
          <p:cNvPr id="13" name="Rectangle: Rounded Corners 12">
            <a:extLst>
              <a:ext uri="{FF2B5EF4-FFF2-40B4-BE49-F238E27FC236}">
                <a16:creationId xmlns:a16="http://schemas.microsoft.com/office/drawing/2014/main" id="{0E9081CB-B32B-84D2-6BD8-E0305E40CC19}"/>
              </a:ext>
            </a:extLst>
          </p:cNvPr>
          <p:cNvSpPr/>
          <p:nvPr/>
        </p:nvSpPr>
        <p:spPr>
          <a:xfrm>
            <a:off x="2781936" y="5128595"/>
            <a:ext cx="1564777" cy="119269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33DC509D-94DF-0CA1-E09B-A1E49EA5E36C}"/>
              </a:ext>
            </a:extLst>
          </p:cNvPr>
          <p:cNvCxnSpPr>
            <a:cxnSpLocks/>
          </p:cNvCxnSpPr>
          <p:nvPr/>
        </p:nvCxnSpPr>
        <p:spPr>
          <a:xfrm flipH="1">
            <a:off x="4346713" y="5738191"/>
            <a:ext cx="9183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D102A39-F778-01D1-AEAB-BC28380C68A1}"/>
              </a:ext>
            </a:extLst>
          </p:cNvPr>
          <p:cNvSpPr txBox="1"/>
          <p:nvPr/>
        </p:nvSpPr>
        <p:spPr>
          <a:xfrm>
            <a:off x="5265088" y="5415025"/>
            <a:ext cx="2716696" cy="646331"/>
          </a:xfrm>
          <a:prstGeom prst="rect">
            <a:avLst/>
          </a:prstGeom>
          <a:noFill/>
        </p:spPr>
        <p:txBody>
          <a:bodyPr wrap="square" rtlCol="0">
            <a:spAutoFit/>
          </a:bodyPr>
          <a:lstStyle/>
          <a:p>
            <a:r>
              <a:rPr lang="de-DE" dirty="0"/>
              <a:t>Static Analysis before doing the buckling analysis</a:t>
            </a:r>
            <a:endParaRPr lang="en-IN" dirty="0"/>
          </a:p>
        </p:txBody>
      </p:sp>
    </p:spTree>
    <p:extLst>
      <p:ext uri="{BB962C8B-B14F-4D97-AF65-F5344CB8AC3E}">
        <p14:creationId xmlns:p14="http://schemas.microsoft.com/office/powerpoint/2010/main" val="289685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E61E61EA-F928-E2F3-7757-001C4C930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926" y="1881808"/>
            <a:ext cx="1510900" cy="3477467"/>
          </a:xfrm>
        </p:spPr>
      </p:pic>
      <p:sp>
        <p:nvSpPr>
          <p:cNvPr id="14" name="Rectangle: Rounded Corners 13">
            <a:extLst>
              <a:ext uri="{FF2B5EF4-FFF2-40B4-BE49-F238E27FC236}">
                <a16:creationId xmlns:a16="http://schemas.microsoft.com/office/drawing/2014/main" id="{B18B39FD-05CE-CCD4-442C-B2D442DC7BDA}"/>
              </a:ext>
            </a:extLst>
          </p:cNvPr>
          <p:cNvSpPr/>
          <p:nvPr/>
        </p:nvSpPr>
        <p:spPr>
          <a:xfrm>
            <a:off x="1842052" y="2107096"/>
            <a:ext cx="1868557" cy="151074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D3E0B9A5-F1CE-03FE-059F-78247BA88FE5}"/>
              </a:ext>
            </a:extLst>
          </p:cNvPr>
          <p:cNvCxnSpPr/>
          <p:nvPr/>
        </p:nvCxnSpPr>
        <p:spPr>
          <a:xfrm flipH="1">
            <a:off x="3710609" y="2782957"/>
            <a:ext cx="9276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308FD37-CD6D-452B-50E2-68ED1C607DE2}"/>
              </a:ext>
            </a:extLst>
          </p:cNvPr>
          <p:cNvSpPr txBox="1"/>
          <p:nvPr/>
        </p:nvSpPr>
        <p:spPr>
          <a:xfrm>
            <a:off x="4585252" y="2459791"/>
            <a:ext cx="2464905" cy="646331"/>
          </a:xfrm>
          <a:prstGeom prst="rect">
            <a:avLst/>
          </a:prstGeom>
          <a:noFill/>
        </p:spPr>
        <p:txBody>
          <a:bodyPr wrap="square" rtlCol="0">
            <a:spAutoFit/>
          </a:bodyPr>
          <a:lstStyle/>
          <a:p>
            <a:r>
              <a:rPr lang="de-DE" dirty="0"/>
              <a:t>Defining the parameters for Buckling analysis</a:t>
            </a:r>
            <a:endParaRPr lang="en-IN" dirty="0"/>
          </a:p>
        </p:txBody>
      </p:sp>
      <p:sp>
        <p:nvSpPr>
          <p:cNvPr id="18" name="Rectangle: Rounded Corners 17">
            <a:extLst>
              <a:ext uri="{FF2B5EF4-FFF2-40B4-BE49-F238E27FC236}">
                <a16:creationId xmlns:a16="http://schemas.microsoft.com/office/drawing/2014/main" id="{E3753581-2522-2C16-7BD8-FA588D7C2CA6}"/>
              </a:ext>
            </a:extLst>
          </p:cNvPr>
          <p:cNvSpPr/>
          <p:nvPr/>
        </p:nvSpPr>
        <p:spPr>
          <a:xfrm>
            <a:off x="1842052" y="4028661"/>
            <a:ext cx="1669774" cy="133061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07A9F5AE-1F31-58A8-D150-D4F5517E208B}"/>
              </a:ext>
            </a:extLst>
          </p:cNvPr>
          <p:cNvCxnSpPr/>
          <p:nvPr/>
        </p:nvCxnSpPr>
        <p:spPr>
          <a:xfrm flipH="1">
            <a:off x="3511826" y="4611757"/>
            <a:ext cx="834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8FF8C287-159E-1F15-7E44-EB415F045801}"/>
              </a:ext>
            </a:extLst>
          </p:cNvPr>
          <p:cNvSpPr txBox="1"/>
          <p:nvPr/>
        </p:nvSpPr>
        <p:spPr>
          <a:xfrm>
            <a:off x="4346713" y="4427091"/>
            <a:ext cx="1630896" cy="369332"/>
          </a:xfrm>
          <a:prstGeom prst="rect">
            <a:avLst/>
          </a:prstGeom>
          <a:noFill/>
        </p:spPr>
        <p:txBody>
          <a:bodyPr wrap="none" rtlCol="0">
            <a:spAutoFit/>
          </a:bodyPr>
          <a:lstStyle/>
          <a:p>
            <a:r>
              <a:rPr lang="de-DE" dirty="0"/>
              <a:t>Post Processing</a:t>
            </a:r>
            <a:endParaRPr lang="en-IN" dirty="0"/>
          </a:p>
        </p:txBody>
      </p:sp>
    </p:spTree>
    <p:extLst>
      <p:ext uri="{BB962C8B-B14F-4D97-AF65-F5344CB8AC3E}">
        <p14:creationId xmlns:p14="http://schemas.microsoft.com/office/powerpoint/2010/main" val="133225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24ADC-F3FA-7924-0472-ABBA44856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260281"/>
            <a:ext cx="3514477" cy="5019210"/>
          </a:xfrm>
        </p:spPr>
      </p:pic>
      <p:sp>
        <p:nvSpPr>
          <p:cNvPr id="6" name="Rectangle 5">
            <a:extLst>
              <a:ext uri="{FF2B5EF4-FFF2-40B4-BE49-F238E27FC236}">
                <a16:creationId xmlns:a16="http://schemas.microsoft.com/office/drawing/2014/main" id="{F4B7AD80-5014-865C-20B3-05C202CF107E}"/>
              </a:ext>
            </a:extLst>
          </p:cNvPr>
          <p:cNvSpPr/>
          <p:nvPr/>
        </p:nvSpPr>
        <p:spPr>
          <a:xfrm>
            <a:off x="4426226" y="1603513"/>
            <a:ext cx="6851374" cy="26504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B055EF9-D7B8-49FC-A6E9-DDFE90AE3178}"/>
              </a:ext>
            </a:extLst>
          </p:cNvPr>
          <p:cNvSpPr/>
          <p:nvPr/>
        </p:nvSpPr>
        <p:spPr>
          <a:xfrm>
            <a:off x="1097280" y="1260281"/>
            <a:ext cx="3328946" cy="44924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F99416B9-3240-2ED2-8DEA-C2CC2771EE71}"/>
              </a:ext>
            </a:extLst>
          </p:cNvPr>
          <p:cNvCxnSpPr/>
          <p:nvPr/>
        </p:nvCxnSpPr>
        <p:spPr>
          <a:xfrm flipH="1">
            <a:off x="4426226" y="1500146"/>
            <a:ext cx="1245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44B8CE7-6F19-55A2-0701-0169D1FDD867}"/>
              </a:ext>
            </a:extLst>
          </p:cNvPr>
          <p:cNvSpPr txBox="1"/>
          <p:nvPr/>
        </p:nvSpPr>
        <p:spPr>
          <a:xfrm>
            <a:off x="5687832" y="1161739"/>
            <a:ext cx="2310441" cy="646331"/>
          </a:xfrm>
          <a:prstGeom prst="rect">
            <a:avLst/>
          </a:prstGeom>
          <a:noFill/>
        </p:spPr>
        <p:txBody>
          <a:bodyPr wrap="none" rtlCol="0">
            <a:spAutoFit/>
          </a:bodyPr>
          <a:lstStyle/>
          <a:p>
            <a:r>
              <a:rPr lang="de-DE" dirty="0"/>
              <a:t>Importing the result of</a:t>
            </a:r>
          </a:p>
          <a:p>
            <a:r>
              <a:rPr lang="de-DE" dirty="0"/>
              <a:t> Eigen value buckling</a:t>
            </a:r>
            <a:endParaRPr lang="en-IN" dirty="0"/>
          </a:p>
        </p:txBody>
      </p:sp>
      <p:sp>
        <p:nvSpPr>
          <p:cNvPr id="11" name="Rectangle: Rounded Corners 10">
            <a:extLst>
              <a:ext uri="{FF2B5EF4-FFF2-40B4-BE49-F238E27FC236}">
                <a16:creationId xmlns:a16="http://schemas.microsoft.com/office/drawing/2014/main" id="{125C2644-B124-7637-48FD-C1B43EA32562}"/>
              </a:ext>
            </a:extLst>
          </p:cNvPr>
          <p:cNvSpPr/>
          <p:nvPr/>
        </p:nvSpPr>
        <p:spPr>
          <a:xfrm>
            <a:off x="985962" y="1808070"/>
            <a:ext cx="1789043" cy="248563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D2307FA4-D774-9A64-8C26-77762C779CB2}"/>
              </a:ext>
            </a:extLst>
          </p:cNvPr>
          <p:cNvCxnSpPr/>
          <p:nvPr/>
        </p:nvCxnSpPr>
        <p:spPr>
          <a:xfrm flipH="1">
            <a:off x="2775005" y="3034748"/>
            <a:ext cx="11343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73BBA48-5674-C37B-1EB3-3134EED25B4D}"/>
              </a:ext>
            </a:extLst>
          </p:cNvPr>
          <p:cNvSpPr txBox="1"/>
          <p:nvPr/>
        </p:nvSpPr>
        <p:spPr>
          <a:xfrm>
            <a:off x="3909391" y="2711582"/>
            <a:ext cx="2597426" cy="646331"/>
          </a:xfrm>
          <a:prstGeom prst="rect">
            <a:avLst/>
          </a:prstGeom>
          <a:noFill/>
        </p:spPr>
        <p:txBody>
          <a:bodyPr wrap="square" rtlCol="0">
            <a:spAutoFit/>
          </a:bodyPr>
          <a:lstStyle/>
          <a:p>
            <a:r>
              <a:rPr lang="de-DE" dirty="0"/>
              <a:t>Defining the parameters for Non-linear buckling</a:t>
            </a:r>
            <a:endParaRPr lang="en-IN" dirty="0"/>
          </a:p>
        </p:txBody>
      </p:sp>
      <p:sp>
        <p:nvSpPr>
          <p:cNvPr id="16" name="Rectangle: Rounded Corners 15">
            <a:extLst>
              <a:ext uri="{FF2B5EF4-FFF2-40B4-BE49-F238E27FC236}">
                <a16:creationId xmlns:a16="http://schemas.microsoft.com/office/drawing/2014/main" id="{2CD18C73-2A42-4EFA-6BA7-DED72AFD64E6}"/>
              </a:ext>
            </a:extLst>
          </p:cNvPr>
          <p:cNvSpPr/>
          <p:nvPr/>
        </p:nvSpPr>
        <p:spPr>
          <a:xfrm>
            <a:off x="985961" y="4342974"/>
            <a:ext cx="1664473" cy="198578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4768331D-01D0-C56F-BDE0-979772240A4B}"/>
              </a:ext>
            </a:extLst>
          </p:cNvPr>
          <p:cNvCxnSpPr/>
          <p:nvPr/>
        </p:nvCxnSpPr>
        <p:spPr>
          <a:xfrm flipH="1">
            <a:off x="2650435" y="5088835"/>
            <a:ext cx="1113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149AC19-BC88-1D3B-1AD2-154D47D00A6A}"/>
              </a:ext>
            </a:extLst>
          </p:cNvPr>
          <p:cNvSpPr txBox="1"/>
          <p:nvPr/>
        </p:nvSpPr>
        <p:spPr>
          <a:xfrm>
            <a:off x="3763617" y="4904169"/>
            <a:ext cx="1630896" cy="369332"/>
          </a:xfrm>
          <a:prstGeom prst="rect">
            <a:avLst/>
          </a:prstGeom>
          <a:noFill/>
        </p:spPr>
        <p:txBody>
          <a:bodyPr wrap="none" rtlCol="0">
            <a:spAutoFit/>
          </a:bodyPr>
          <a:lstStyle/>
          <a:p>
            <a:r>
              <a:rPr lang="de-DE" dirty="0"/>
              <a:t>Post Processing</a:t>
            </a:r>
            <a:endParaRPr lang="en-IN" dirty="0"/>
          </a:p>
        </p:txBody>
      </p:sp>
      <p:sp>
        <p:nvSpPr>
          <p:cNvPr id="4" name="Title 1">
            <a:extLst>
              <a:ext uri="{FF2B5EF4-FFF2-40B4-BE49-F238E27FC236}">
                <a16:creationId xmlns:a16="http://schemas.microsoft.com/office/drawing/2014/main" id="{AD6024C5-5A7C-EC2B-CB33-98F218A66A63}"/>
              </a:ext>
            </a:extLst>
          </p:cNvPr>
          <p:cNvSpPr>
            <a:spLocks noGrp="1"/>
          </p:cNvSpPr>
          <p:nvPr>
            <p:ph type="title"/>
          </p:nvPr>
        </p:nvSpPr>
        <p:spPr>
          <a:xfrm>
            <a:off x="1097280" y="286604"/>
            <a:ext cx="10058400" cy="924408"/>
          </a:xfrm>
        </p:spPr>
        <p:txBody>
          <a:bodyPr/>
          <a:lstStyle/>
          <a:p>
            <a:r>
              <a:rPr lang="de-DE" dirty="0"/>
              <a:t>Description of APDL script (Non-linear)</a:t>
            </a:r>
            <a:endParaRPr lang="en-IN" dirty="0"/>
          </a:p>
        </p:txBody>
      </p:sp>
    </p:spTree>
    <p:extLst>
      <p:ext uri="{BB962C8B-B14F-4D97-AF65-F5344CB8AC3E}">
        <p14:creationId xmlns:p14="http://schemas.microsoft.com/office/powerpoint/2010/main" val="391975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FF19-D88E-66E6-FF2A-B828A485062C}"/>
              </a:ext>
            </a:extLst>
          </p:cNvPr>
          <p:cNvSpPr>
            <a:spLocks noGrp="1"/>
          </p:cNvSpPr>
          <p:nvPr>
            <p:ph type="title"/>
          </p:nvPr>
        </p:nvSpPr>
        <p:spPr/>
        <p:txBody>
          <a:bodyPr/>
          <a:lstStyle/>
          <a:p>
            <a:r>
              <a:rPr lang="de-DE" dirty="0"/>
              <a:t>Results</a:t>
            </a:r>
            <a:endParaRPr lang="en-IN" dirty="0"/>
          </a:p>
        </p:txBody>
      </p:sp>
      <p:graphicFrame>
        <p:nvGraphicFramePr>
          <p:cNvPr id="4" name="Content Placeholder 3">
            <a:extLst>
              <a:ext uri="{FF2B5EF4-FFF2-40B4-BE49-F238E27FC236}">
                <a16:creationId xmlns:a16="http://schemas.microsoft.com/office/drawing/2014/main" id="{A136937B-E4B5-0CFB-46CA-4200B10455FA}"/>
              </a:ext>
            </a:extLst>
          </p:cNvPr>
          <p:cNvGraphicFramePr>
            <a:graphicFrameLocks noGrp="1"/>
          </p:cNvGraphicFramePr>
          <p:nvPr>
            <p:ph idx="1"/>
            <p:extLst>
              <p:ext uri="{D42A27DB-BD31-4B8C-83A1-F6EECF244321}">
                <p14:modId xmlns:p14="http://schemas.microsoft.com/office/powerpoint/2010/main" val="3328653047"/>
              </p:ext>
            </p:extLst>
          </p:nvPr>
        </p:nvGraphicFramePr>
        <p:xfrm>
          <a:off x="1097280" y="1850012"/>
          <a:ext cx="7079628"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BDB068E-E370-F337-E910-7733771BF760}"/>
              </a:ext>
            </a:extLst>
          </p:cNvPr>
          <p:cNvSpPr txBox="1"/>
          <p:nvPr/>
        </p:nvSpPr>
        <p:spPr>
          <a:xfrm>
            <a:off x="3211735" y="5871147"/>
            <a:ext cx="2850717" cy="369332"/>
          </a:xfrm>
          <a:prstGeom prst="rect">
            <a:avLst/>
          </a:prstGeom>
          <a:noFill/>
        </p:spPr>
        <p:txBody>
          <a:bodyPr wrap="none" rtlCol="0">
            <a:spAutoFit/>
          </a:bodyPr>
          <a:lstStyle/>
          <a:p>
            <a:r>
              <a:rPr lang="de-DE" dirty="0"/>
              <a:t>Figure 3: Convergence Study</a:t>
            </a:r>
            <a:endParaRPr lang="en-IN" dirty="0"/>
          </a:p>
        </p:txBody>
      </p:sp>
      <p:sp>
        <p:nvSpPr>
          <p:cNvPr id="3" name="TextBox 2">
            <a:extLst>
              <a:ext uri="{FF2B5EF4-FFF2-40B4-BE49-F238E27FC236}">
                <a16:creationId xmlns:a16="http://schemas.microsoft.com/office/drawing/2014/main" id="{73D2E89F-32DC-FD24-EDC7-65DE950AD336}"/>
              </a:ext>
            </a:extLst>
          </p:cNvPr>
          <p:cNvSpPr txBox="1"/>
          <p:nvPr/>
        </p:nvSpPr>
        <p:spPr>
          <a:xfrm>
            <a:off x="8176908" y="2984211"/>
            <a:ext cx="311727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in the convergence study that the convergence occurs at 6 mesh elements. After that critical buckling load doesn’t vary.</a:t>
            </a:r>
            <a:endParaRPr lang="en-IN" dirty="0"/>
          </a:p>
        </p:txBody>
      </p:sp>
    </p:spTree>
    <p:extLst>
      <p:ext uri="{BB962C8B-B14F-4D97-AF65-F5344CB8AC3E}">
        <p14:creationId xmlns:p14="http://schemas.microsoft.com/office/powerpoint/2010/main" val="102545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508AFD-6A41-2E82-5E8B-80E51C4A80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120" t="28884" r="37457" b="19124"/>
          <a:stretch/>
        </p:blipFill>
        <p:spPr>
          <a:xfrm>
            <a:off x="1236701" y="1815549"/>
            <a:ext cx="5446644" cy="4038562"/>
          </a:xfrm>
        </p:spPr>
      </p:pic>
      <p:sp>
        <p:nvSpPr>
          <p:cNvPr id="6" name="Title 1">
            <a:extLst>
              <a:ext uri="{FF2B5EF4-FFF2-40B4-BE49-F238E27FC236}">
                <a16:creationId xmlns:a16="http://schemas.microsoft.com/office/drawing/2014/main" id="{7018606E-5D57-3C59-EA94-6985B0B23506}"/>
              </a:ext>
            </a:extLst>
          </p:cNvPr>
          <p:cNvSpPr>
            <a:spLocks noGrp="1"/>
          </p:cNvSpPr>
          <p:nvPr>
            <p:ph type="title"/>
          </p:nvPr>
        </p:nvSpPr>
        <p:spPr>
          <a:xfrm>
            <a:off x="1097280" y="286603"/>
            <a:ext cx="10058400" cy="1450757"/>
          </a:xfrm>
          <a:ln>
            <a:noFill/>
          </a:ln>
        </p:spPr>
        <p:txBody>
          <a:bodyPr/>
          <a:lstStyle/>
          <a:p>
            <a:r>
              <a:rPr lang="de-DE" dirty="0"/>
              <a:t>Results</a:t>
            </a:r>
            <a:endParaRPr lang="en-IN" dirty="0"/>
          </a:p>
        </p:txBody>
      </p:sp>
      <p:sp>
        <p:nvSpPr>
          <p:cNvPr id="8" name="TextBox 7">
            <a:extLst>
              <a:ext uri="{FF2B5EF4-FFF2-40B4-BE49-F238E27FC236}">
                <a16:creationId xmlns:a16="http://schemas.microsoft.com/office/drawing/2014/main" id="{B675BE7A-DE0F-921D-FB41-BE156194821D}"/>
              </a:ext>
            </a:extLst>
          </p:cNvPr>
          <p:cNvSpPr txBox="1"/>
          <p:nvPr/>
        </p:nvSpPr>
        <p:spPr>
          <a:xfrm>
            <a:off x="2261934" y="5854111"/>
            <a:ext cx="2858796" cy="369332"/>
          </a:xfrm>
          <a:prstGeom prst="rect">
            <a:avLst/>
          </a:prstGeom>
          <a:noFill/>
        </p:spPr>
        <p:txBody>
          <a:bodyPr wrap="none" rtlCol="0">
            <a:spAutoFit/>
          </a:bodyPr>
          <a:lstStyle/>
          <a:p>
            <a:r>
              <a:rPr lang="de-DE" dirty="0"/>
              <a:t>Figure 4: Load vs Deflection</a:t>
            </a:r>
            <a:endParaRPr lang="en-IN" dirty="0"/>
          </a:p>
        </p:txBody>
      </p:sp>
      <p:pic>
        <p:nvPicPr>
          <p:cNvPr id="4" name="Picture 3">
            <a:extLst>
              <a:ext uri="{FF2B5EF4-FFF2-40B4-BE49-F238E27FC236}">
                <a16:creationId xmlns:a16="http://schemas.microsoft.com/office/drawing/2014/main" id="{25028E26-821B-32BA-F50D-E219D8A7B159}"/>
              </a:ext>
            </a:extLst>
          </p:cNvPr>
          <p:cNvPicPr>
            <a:picLocks noChangeAspect="1"/>
          </p:cNvPicPr>
          <p:nvPr/>
        </p:nvPicPr>
        <p:blipFill rotWithShape="1">
          <a:blip r:embed="rId3">
            <a:extLst>
              <a:ext uri="{28A0092B-C50C-407E-A947-70E740481C1C}">
                <a14:useLocalDpi xmlns:a14="http://schemas.microsoft.com/office/drawing/2010/main" val="0"/>
              </a:ext>
            </a:extLst>
          </a:blip>
          <a:srcRect l="29773" t="19379" r="38137" b="14621"/>
          <a:stretch/>
        </p:blipFill>
        <p:spPr>
          <a:xfrm>
            <a:off x="7170237" y="1815549"/>
            <a:ext cx="3539327" cy="4092641"/>
          </a:xfrm>
          <a:prstGeom prst="rect">
            <a:avLst/>
          </a:prstGeom>
        </p:spPr>
      </p:pic>
      <p:sp>
        <p:nvSpPr>
          <p:cNvPr id="9" name="TextBox 8">
            <a:extLst>
              <a:ext uri="{FF2B5EF4-FFF2-40B4-BE49-F238E27FC236}">
                <a16:creationId xmlns:a16="http://schemas.microsoft.com/office/drawing/2014/main" id="{A75938B8-A887-4615-27C3-45EE21B93FE7}"/>
              </a:ext>
            </a:extLst>
          </p:cNvPr>
          <p:cNvSpPr txBox="1"/>
          <p:nvPr/>
        </p:nvSpPr>
        <p:spPr>
          <a:xfrm>
            <a:off x="7635055" y="5908190"/>
            <a:ext cx="2609689" cy="369332"/>
          </a:xfrm>
          <a:prstGeom prst="rect">
            <a:avLst/>
          </a:prstGeom>
          <a:noFill/>
        </p:spPr>
        <p:txBody>
          <a:bodyPr wrap="none" rtlCol="0">
            <a:spAutoFit/>
          </a:bodyPr>
          <a:lstStyle/>
          <a:p>
            <a:r>
              <a:rPr lang="de-DE" dirty="0"/>
              <a:t>Figure 5: Deformed shape</a:t>
            </a:r>
            <a:endParaRPr lang="en-IN" dirty="0"/>
          </a:p>
        </p:txBody>
      </p:sp>
    </p:spTree>
    <p:extLst>
      <p:ext uri="{BB962C8B-B14F-4D97-AF65-F5344CB8AC3E}">
        <p14:creationId xmlns:p14="http://schemas.microsoft.com/office/powerpoint/2010/main" val="101881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0946-1889-8CEA-15BE-47034C65AABB}"/>
              </a:ext>
            </a:extLst>
          </p:cNvPr>
          <p:cNvSpPr>
            <a:spLocks noGrp="1"/>
          </p:cNvSpPr>
          <p:nvPr>
            <p:ph type="title"/>
          </p:nvPr>
        </p:nvSpPr>
        <p:spPr/>
        <p:txBody>
          <a:bodyPr/>
          <a:lstStyle/>
          <a:p>
            <a:r>
              <a:rPr lang="de-DE" dirty="0"/>
              <a:t>Results</a:t>
            </a:r>
            <a:endParaRPr lang="en-IN" dirty="0"/>
          </a:p>
        </p:txBody>
      </p:sp>
      <p:sp>
        <p:nvSpPr>
          <p:cNvPr id="5" name="Content Placeholder 4">
            <a:extLst>
              <a:ext uri="{FF2B5EF4-FFF2-40B4-BE49-F238E27FC236}">
                <a16:creationId xmlns:a16="http://schemas.microsoft.com/office/drawing/2014/main" id="{E86BF112-F753-6E68-AE52-F9DD514FA218}"/>
              </a:ext>
            </a:extLst>
          </p:cNvPr>
          <p:cNvSpPr txBox="1">
            <a:spLocks noGrp="1"/>
          </p:cNvSpPr>
          <p:nvPr>
            <p:ph idx="1"/>
          </p:nvPr>
        </p:nvSpPr>
        <p:spPr>
          <a:xfrm>
            <a:off x="1097280" y="1845734"/>
            <a:ext cx="10058400" cy="2472472"/>
          </a:xfrm>
          <a:prstGeom prst="rect">
            <a:avLst/>
          </a:prstGeom>
          <a:noFill/>
        </p:spPr>
        <p:txBody>
          <a:bodyPr wrap="square" rtlCol="0">
            <a:spAutoFit/>
          </a:bodyPr>
          <a:lstStyle/>
          <a:p>
            <a:pPr marL="285750" indent="-285750">
              <a:buFont typeface="Arial" panose="020B0604020202020204" pitchFamily="34" charset="0"/>
              <a:buChar char="•"/>
            </a:pPr>
            <a:r>
              <a:rPr lang="en-US" dirty="0"/>
              <a:t>The Load-Deflection plot displays the softening behavior which indicates the onset of buckling.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can be seen from the graph that the column starts to buckle around 3000 </a:t>
            </a:r>
            <a:r>
              <a:rPr lang="en-US" dirty="0" err="1"/>
              <a:t>kN</a:t>
            </a:r>
            <a:r>
              <a:rPr lang="en-US" dirty="0"/>
              <a:t> of load and then it carries the load for a large amount of deflection.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graph also tells us about how much the beam deflects with the progression of load.</a:t>
            </a:r>
            <a:endParaRPr lang="en-IN" dirty="0"/>
          </a:p>
        </p:txBody>
      </p:sp>
    </p:spTree>
    <p:extLst>
      <p:ext uri="{BB962C8B-B14F-4D97-AF65-F5344CB8AC3E}">
        <p14:creationId xmlns:p14="http://schemas.microsoft.com/office/powerpoint/2010/main" val="101610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90AD-910D-1A6D-492B-9857B3119406}"/>
              </a:ext>
            </a:extLst>
          </p:cNvPr>
          <p:cNvSpPr>
            <a:spLocks noGrp="1"/>
          </p:cNvSpPr>
          <p:nvPr>
            <p:ph type="title"/>
          </p:nvPr>
        </p:nvSpPr>
        <p:spPr/>
        <p:txBody>
          <a:bodyPr/>
          <a:lstStyle/>
          <a:p>
            <a:r>
              <a:rPr lang="de-DE" dirty="0"/>
              <a:t>Conclusion and Outlook</a:t>
            </a:r>
            <a:endParaRPr lang="en-IN" dirty="0"/>
          </a:p>
        </p:txBody>
      </p:sp>
      <p:sp>
        <p:nvSpPr>
          <p:cNvPr id="3" name="Content Placeholder 2">
            <a:extLst>
              <a:ext uri="{FF2B5EF4-FFF2-40B4-BE49-F238E27FC236}">
                <a16:creationId xmlns:a16="http://schemas.microsoft.com/office/drawing/2014/main" id="{82686818-6037-0E9D-4E82-9C903AA3E5A1}"/>
              </a:ext>
            </a:extLst>
          </p:cNvPr>
          <p:cNvSpPr>
            <a:spLocks noGrp="1"/>
          </p:cNvSpPr>
          <p:nvPr>
            <p:ph idx="1"/>
          </p:nvPr>
        </p:nvSpPr>
        <p:spPr/>
        <p:txBody>
          <a:bodyPr>
            <a:normAutofit/>
          </a:bodyPr>
          <a:lstStyle/>
          <a:p>
            <a:pPr>
              <a:buFont typeface="Arial" panose="020B0604020202020204" pitchFamily="34" charset="0"/>
              <a:buChar char="•"/>
            </a:pPr>
            <a:r>
              <a:rPr lang="en-US" b="0" i="0" u="none" strike="noStrike" baseline="0" dirty="0">
                <a:cs typeface="Calibri" panose="020F0502020204030204" pitchFamily="34" charset="0"/>
              </a:rPr>
              <a:t>If loads and boundary conditions are carefully considered, linear solutions may be suitable for simple structures. However, a complete nonlinear analysis is is necessary for the majority of unstable structures.</a:t>
            </a:r>
          </a:p>
          <a:p>
            <a:pPr algn="l">
              <a:buFont typeface="Arial" panose="020B0604020202020204" pitchFamily="34" charset="0"/>
              <a:buChar char="•"/>
            </a:pPr>
            <a:r>
              <a:rPr lang="en-US" b="0" i="0" u="none" strike="noStrike" baseline="0" dirty="0">
                <a:cs typeface="Calibri" panose="020F0502020204030204" pitchFamily="34" charset="0"/>
              </a:rPr>
              <a:t>Because linear buckling overestimates the model’s capacity, the results of eigen value buckling and non-linear buckling may differ.</a:t>
            </a:r>
          </a:p>
          <a:p>
            <a:pPr algn="l">
              <a:buFont typeface="Arial" panose="020B0604020202020204" pitchFamily="34" charset="0"/>
              <a:buChar char="•"/>
            </a:pPr>
            <a:r>
              <a:rPr lang="en-US" b="0" i="0" u="none" strike="noStrike" baseline="0" dirty="0">
                <a:cs typeface="Calibri" panose="020F0502020204030204" pitchFamily="34" charset="0"/>
              </a:rPr>
              <a:t>A linear buckling analysis might be suitable in some circumstances to fulfill checks against buckling, but in others, it might only serve as a decent beginning point for a </a:t>
            </a:r>
            <a:r>
              <a:rPr lang="en-IN" b="0" i="0" u="none" strike="noStrike" baseline="0" dirty="0">
                <a:cs typeface="Calibri" panose="020F0502020204030204" pitchFamily="34" charset="0"/>
              </a:rPr>
              <a:t>comprehensive nonlinear buckling analysis.</a:t>
            </a:r>
          </a:p>
          <a:p>
            <a:pPr algn="l">
              <a:buFont typeface="Arial" panose="020B0604020202020204" pitchFamily="34" charset="0"/>
              <a:buChar char="•"/>
            </a:pPr>
            <a:r>
              <a:rPr lang="en-US" b="0" i="0" u="none" strike="noStrike" baseline="0" dirty="0">
                <a:cs typeface="Calibri" panose="020F0502020204030204" pitchFamily="34" charset="0"/>
              </a:rPr>
              <a:t>An in-depth evaluation of buckling is provided by nonlinear analysis, which can take boundary, material, and geometric influences into account.</a:t>
            </a:r>
            <a:endParaRPr lang="en-IN" sz="2400" dirty="0">
              <a:cs typeface="Calibri" panose="020F0502020204030204" pitchFamily="34" charset="0"/>
            </a:endParaRPr>
          </a:p>
        </p:txBody>
      </p:sp>
    </p:spTree>
    <p:extLst>
      <p:ext uri="{BB962C8B-B14F-4D97-AF65-F5344CB8AC3E}">
        <p14:creationId xmlns:p14="http://schemas.microsoft.com/office/powerpoint/2010/main" val="392402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A571-1325-5710-4C93-E6265612AE05}"/>
              </a:ext>
            </a:extLst>
          </p:cNvPr>
          <p:cNvSpPr>
            <a:spLocks noGrp="1"/>
          </p:cNvSpPr>
          <p:nvPr>
            <p:ph type="title"/>
          </p:nvPr>
        </p:nvSpPr>
        <p:spPr/>
        <p:txBody>
          <a:bodyPr/>
          <a:lstStyle/>
          <a:p>
            <a:r>
              <a:rPr lang="de-DE" dirty="0"/>
              <a:t>References</a:t>
            </a:r>
            <a:endParaRPr lang="en-IN" dirty="0"/>
          </a:p>
        </p:txBody>
      </p:sp>
      <p:sp>
        <p:nvSpPr>
          <p:cNvPr id="3" name="Content Placeholder 2">
            <a:extLst>
              <a:ext uri="{FF2B5EF4-FFF2-40B4-BE49-F238E27FC236}">
                <a16:creationId xmlns:a16="http://schemas.microsoft.com/office/drawing/2014/main" id="{D564C7D6-58F8-20B8-7B3F-13FB775F1153}"/>
              </a:ext>
            </a:extLst>
          </p:cNvPr>
          <p:cNvSpPr>
            <a:spLocks noGrp="1"/>
          </p:cNvSpPr>
          <p:nvPr>
            <p:ph idx="1"/>
          </p:nvPr>
        </p:nvSpPr>
        <p:spPr/>
        <p:txBody>
          <a:bodyPr>
            <a:normAutofit/>
          </a:bodyPr>
          <a:lstStyle/>
          <a:p>
            <a:pPr algn="l">
              <a:buFont typeface="Arial" panose="020B0604020202020204" pitchFamily="34" charset="0"/>
              <a:buChar char="•"/>
            </a:pPr>
            <a:r>
              <a:rPr lang="en-US" sz="1800" b="0" i="0" u="none" strike="noStrike" baseline="0" dirty="0"/>
              <a:t>ANSYS Mechanical APDL Technology Demonstration Guide, ANSYS Mechanical APDL 2 - ANSYS, Inc; Release 14.0, November 2011</a:t>
            </a:r>
          </a:p>
          <a:p>
            <a:pPr marL="0" indent="0" algn="l">
              <a:buNone/>
            </a:pPr>
            <a:endParaRPr lang="en-IN" sz="1800" dirty="0"/>
          </a:p>
        </p:txBody>
      </p:sp>
    </p:spTree>
    <p:extLst>
      <p:ext uri="{BB962C8B-B14F-4D97-AF65-F5344CB8AC3E}">
        <p14:creationId xmlns:p14="http://schemas.microsoft.com/office/powerpoint/2010/main" val="318099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2CCF-2318-D9D8-0C15-04BD202108E7}"/>
              </a:ext>
            </a:extLst>
          </p:cNvPr>
          <p:cNvSpPr>
            <a:spLocks noGrp="1"/>
          </p:cNvSpPr>
          <p:nvPr>
            <p:ph type="title"/>
          </p:nvPr>
        </p:nvSpPr>
        <p:spPr>
          <a:xfrm>
            <a:off x="1198880" y="124043"/>
            <a:ext cx="10058400" cy="859291"/>
          </a:xfrm>
        </p:spPr>
        <p:txBody>
          <a:bodyPr>
            <a:normAutofit/>
          </a:bodyPr>
          <a:lstStyle/>
          <a:p>
            <a:r>
              <a:rPr lang="en-US" sz="4000" dirty="0"/>
              <a:t>Buckling</a:t>
            </a:r>
            <a:r>
              <a:rPr lang="de-DE" sz="4000" dirty="0"/>
              <a:t> Analysis : Problem </a:t>
            </a:r>
            <a:r>
              <a:rPr lang="en-US" sz="4000" noProof="1"/>
              <a:t>overview</a:t>
            </a:r>
            <a:r>
              <a:rPr lang="de-DE" sz="4000" dirty="0"/>
              <a:t> </a:t>
            </a:r>
            <a:endParaRPr lang="en-IN" sz="4000" dirty="0"/>
          </a:p>
        </p:txBody>
      </p:sp>
      <p:pic>
        <p:nvPicPr>
          <p:cNvPr id="5" name="Content Placeholder 4">
            <a:extLst>
              <a:ext uri="{FF2B5EF4-FFF2-40B4-BE49-F238E27FC236}">
                <a16:creationId xmlns:a16="http://schemas.microsoft.com/office/drawing/2014/main" id="{98398066-2C6F-4884-9D79-6178FD53A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17" y="1397675"/>
            <a:ext cx="4464163" cy="3755030"/>
          </a:xfr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142BB5-C182-F95D-A11C-8ECE9519E597}"/>
                  </a:ext>
                </a:extLst>
              </p:cNvPr>
              <p:cNvSpPr txBox="1">
                <a:spLocks noGrp="1" noRot="1" noMove="1" noResize="1" noEditPoints="1" noAdjustHandles="1" noChangeArrowheads="1" noChangeShapeType="1"/>
              </p:cNvSpPr>
              <p:nvPr/>
            </p:nvSpPr>
            <p:spPr>
              <a:xfrm>
                <a:off x="4724400" y="1080529"/>
                <a:ext cx="6553200" cy="4989058"/>
              </a:xfrm>
              <a:prstGeom prst="rect">
                <a:avLst/>
              </a:prstGeom>
              <a:solidFill>
                <a:schemeClr val="bg1"/>
              </a:solidFill>
            </p:spPr>
            <p:txBody>
              <a:bodyPr wrap="square" rtlCol="0">
                <a:spAutoFit/>
              </a:bodyPr>
              <a:lstStyle/>
              <a:p>
                <a:r>
                  <a:rPr lang="en-US" sz="2400" b="1" dirty="0"/>
                  <a:t>Objective</a:t>
                </a:r>
                <a:r>
                  <a:rPr lang="de-DE" sz="2400" b="1" dirty="0"/>
                  <a:t>:-</a:t>
                </a:r>
              </a:p>
              <a:p>
                <a:endParaRPr lang="de-DE" dirty="0"/>
              </a:p>
              <a:p>
                <a:pPr algn="l"/>
                <a:r>
                  <a:rPr lang="en-IN" sz="1800" b="0" i="0" u="none" strike="noStrike" baseline="0" dirty="0"/>
                  <a:t>The capabilities of ANSYS to simulate buckling should be explored. For this purpose, the simple buckling problem shown in the figure above has to be solved using the two primary methods provided by ANSYS to solve such problems: </a:t>
                </a:r>
                <a:r>
                  <a:rPr lang="en-IN" b="1" i="1" u="none" strike="noStrike" baseline="0" dirty="0"/>
                  <a:t>1) </a:t>
                </a:r>
                <a:r>
                  <a:rPr lang="en-IN" b="1" i="1" dirty="0"/>
                  <a:t>E</a:t>
                </a:r>
                <a:r>
                  <a:rPr lang="en-IN" b="1" i="1" u="none" strike="noStrike" baseline="0" dirty="0"/>
                  <a:t>igenvalue buckling analysis </a:t>
                </a:r>
              </a:p>
              <a:p>
                <a:pPr algn="l"/>
                <a:r>
                  <a:rPr lang="en-IN" b="1" i="1" u="none" strike="noStrike" baseline="0" dirty="0"/>
                  <a:t>                                                       2) </a:t>
                </a:r>
                <a:r>
                  <a:rPr lang="en-US" b="1" i="1" dirty="0"/>
                  <a:t>N</a:t>
                </a:r>
                <a:r>
                  <a:rPr lang="en-US" b="1" i="1" u="none" strike="noStrike" baseline="0" dirty="0"/>
                  <a:t>on-linear buckling analysis</a:t>
                </a:r>
                <a:r>
                  <a:rPr lang="en-IN" sz="2000" b="1" i="1" u="none" strike="noStrike" baseline="0" dirty="0"/>
                  <a:t>                                                             </a:t>
                </a:r>
              </a:p>
              <a:p>
                <a:pPr algn="l"/>
                <a:endParaRPr lang="en-IN" sz="2000" b="1" i="1" dirty="0"/>
              </a:p>
              <a:p>
                <a:pPr algn="l"/>
                <a:r>
                  <a:rPr lang="en-IN" sz="2000" b="1" i="1" u="none" strike="noStrike" baseline="0" dirty="0"/>
                  <a:t>                                                 </a:t>
                </a:r>
                <a:endParaRPr lang="de-DE" i="1" dirty="0"/>
              </a:p>
              <a:p>
                <a:pPr marL="285750" indent="-285750" algn="l">
                  <a:buFont typeface="Arial" panose="020B0604020202020204" pitchFamily="34" charset="0"/>
                  <a:buChar char="•"/>
                </a:pPr>
                <a:r>
                  <a:rPr lang="en-US" sz="1800" b="0" i="0" u="none" strike="noStrike" baseline="0" dirty="0"/>
                  <a:t> </a:t>
                </a:r>
                <a:r>
                  <a:rPr lang="en-US" dirty="0"/>
                  <a:t>G</a:t>
                </a:r>
                <a:r>
                  <a:rPr lang="en-US" sz="1800" b="0" i="0" u="none" strike="noStrike" baseline="0" dirty="0"/>
                  <a:t>eometric data: </a:t>
                </a:r>
              </a:p>
              <a:p>
                <a:pPr algn="l"/>
                <a:r>
                  <a:rPr lang="pt-BR" sz="1800" b="0" i="0" u="none" strike="noStrike" baseline="0" dirty="0"/>
                  <a:t>      a = 0.1 m, b = 0.12 m, l = 1.2 m</a:t>
                </a:r>
              </a:p>
              <a:p>
                <a:pPr algn="l"/>
                <a:endParaRPr lang="pt-BR" sz="1800" b="0" i="0" u="none" strike="noStrike" baseline="0" dirty="0"/>
              </a:p>
              <a:p>
                <a:pPr marL="285750" indent="-285750" algn="l">
                  <a:buFont typeface="Arial" panose="020B0604020202020204" pitchFamily="34" charset="0"/>
                  <a:buChar char="•"/>
                </a:pPr>
                <a:r>
                  <a:rPr lang="en-US" sz="1800" b="0" i="0" u="none" strike="noStrike" baseline="0" dirty="0"/>
                  <a:t> </a:t>
                </a:r>
                <a:r>
                  <a:rPr lang="en-US" dirty="0"/>
                  <a:t>M</a:t>
                </a:r>
                <a:r>
                  <a:rPr lang="en-US" sz="1800" b="0" i="0" u="none" strike="noStrike" baseline="0" dirty="0"/>
                  <a:t>aterial data:</a:t>
                </a:r>
              </a:p>
              <a:p>
                <a:pPr algn="l"/>
                <a:r>
                  <a:rPr lang="it-IT" sz="1800" b="0" i="0" u="none" strike="noStrike" baseline="0" dirty="0"/>
                  <a:t>      E = 2.1 x </a:t>
                </a:r>
                <a14:m>
                  <m:oMath xmlns:m="http://schemas.openxmlformats.org/officeDocument/2006/math">
                    <m:sSup>
                      <m:sSupPr>
                        <m:ctrlPr>
                          <a:rPr lang="it-IT" sz="1800" b="0" i="1" u="none" strike="noStrike" baseline="0" smtClean="0">
                            <a:latin typeface="Cambria Math" panose="02040503050406030204" pitchFamily="18" charset="0"/>
                          </a:rPr>
                        </m:ctrlPr>
                      </m:sSupPr>
                      <m:e>
                        <m:r>
                          <a:rPr lang="de-DE" sz="1800" b="0" i="1" u="none" strike="noStrike" baseline="0" smtClean="0">
                            <a:latin typeface="Cambria Math" panose="02040503050406030204" pitchFamily="18" charset="0"/>
                          </a:rPr>
                          <m:t>10</m:t>
                        </m:r>
                      </m:e>
                      <m:sup>
                        <m:r>
                          <a:rPr lang="de-DE" sz="1800" b="0" i="1" u="none" strike="noStrike" baseline="0" smtClean="0">
                            <a:latin typeface="Cambria Math" panose="02040503050406030204" pitchFamily="18" charset="0"/>
                          </a:rPr>
                          <m:t>5</m:t>
                        </m:r>
                      </m:sup>
                    </m:sSup>
                  </m:oMath>
                </a14:m>
                <a:r>
                  <a:rPr lang="it-IT" sz="1800" b="0" i="0" u="none" strike="noStrike" baseline="0" dirty="0"/>
                  <a:t> </a:t>
                </a:r>
                <a:r>
                  <a:rPr lang="it-IT" sz="1800" b="0" i="0" u="none" strike="noStrike" baseline="0" dirty="0" err="1"/>
                  <a:t>MPa</a:t>
                </a:r>
                <a:r>
                  <a:rPr lang="it-IT" sz="1800" b="0" i="0" u="none" strike="noStrike" baseline="0" dirty="0"/>
                  <a:t>  </a:t>
                </a:r>
                <a:r>
                  <a:rPr lang="it-IT" dirty="0"/>
                  <a:t> </a:t>
                </a:r>
              </a:p>
              <a:p>
                <a:pPr algn="l"/>
                <a:r>
                  <a:rPr lang="it-IT" dirty="0">
                    <a:cs typeface="Calibri" panose="020F0502020204030204" pitchFamily="34" charset="0"/>
                  </a:rPr>
                  <a:t>      ν = </a:t>
                </a:r>
                <a:r>
                  <a:rPr lang="it-IT" sz="1800" b="0" i="0" u="none" strike="noStrike" baseline="0" dirty="0"/>
                  <a:t>0.3  </a:t>
                </a:r>
              </a:p>
              <a:p>
                <a:pPr algn="l"/>
                <a:r>
                  <a:rPr lang="it-IT" dirty="0">
                    <a:cs typeface="Calibri" panose="020F0502020204030204" pitchFamily="34" charset="0"/>
                  </a:rPr>
                  <a:t>      </a:t>
                </a:r>
                <a:r>
                  <a:rPr lang="el-GR" dirty="0">
                    <a:cs typeface="Calibri" panose="020F0502020204030204" pitchFamily="34" charset="0"/>
                  </a:rPr>
                  <a:t>ρ</a:t>
                </a:r>
                <a:r>
                  <a:rPr lang="it-IT" sz="1800" b="0" i="0" u="none" strike="noStrike" baseline="0" dirty="0"/>
                  <a:t> = 7.9 g/cm3</a:t>
                </a:r>
                <a:endParaRPr lang="de-DE" i="1" dirty="0"/>
              </a:p>
              <a:p>
                <a:endParaRPr lang="en-IN" dirty="0">
                  <a:latin typeface="+mj-lt"/>
                </a:endParaRPr>
              </a:p>
            </p:txBody>
          </p:sp>
        </mc:Choice>
        <mc:Fallback xmlns="">
          <p:sp>
            <p:nvSpPr>
              <p:cNvPr id="8" name="TextBox 7">
                <a:extLst>
                  <a:ext uri="{FF2B5EF4-FFF2-40B4-BE49-F238E27FC236}">
                    <a16:creationId xmlns:a16="http://schemas.microsoft.com/office/drawing/2014/main" id="{F4142BB5-C182-F95D-A11C-8ECE9519E597}"/>
                  </a:ext>
                </a:extLst>
              </p:cNvPr>
              <p:cNvSpPr txBox="1">
                <a:spLocks noGrp="1" noRot="1" noChangeAspect="1" noMove="1" noResize="1" noEditPoints="1" noAdjustHandles="1" noChangeArrowheads="1" noChangeShapeType="1" noTextEdit="1"/>
              </p:cNvSpPr>
              <p:nvPr/>
            </p:nvSpPr>
            <p:spPr>
              <a:xfrm>
                <a:off x="4724400" y="1080529"/>
                <a:ext cx="6553200" cy="4989058"/>
              </a:xfrm>
              <a:prstGeom prst="rect">
                <a:avLst/>
              </a:prstGeom>
              <a:blipFill>
                <a:blip r:embed="rId3"/>
                <a:stretch>
                  <a:fillRect l="-1395" t="-977"/>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1E97C2FD-6BF5-7EA6-C410-7FE3A0136F30}"/>
              </a:ext>
            </a:extLst>
          </p:cNvPr>
          <p:cNvSpPr txBox="1"/>
          <p:nvPr/>
        </p:nvSpPr>
        <p:spPr>
          <a:xfrm>
            <a:off x="914400" y="5232400"/>
            <a:ext cx="3139440" cy="369332"/>
          </a:xfrm>
          <a:prstGeom prst="rect">
            <a:avLst/>
          </a:prstGeom>
          <a:noFill/>
        </p:spPr>
        <p:txBody>
          <a:bodyPr wrap="square" rtlCol="0">
            <a:spAutoFit/>
          </a:bodyPr>
          <a:lstStyle/>
          <a:p>
            <a:r>
              <a:rPr lang="en-US" dirty="0"/>
              <a:t>Figure 1: Column under load F</a:t>
            </a:r>
          </a:p>
        </p:txBody>
      </p:sp>
    </p:spTree>
    <p:extLst>
      <p:ext uri="{BB962C8B-B14F-4D97-AF65-F5344CB8AC3E}">
        <p14:creationId xmlns:p14="http://schemas.microsoft.com/office/powerpoint/2010/main" val="241666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D8C8-AE47-3C70-F776-509F2FBAEC8A}"/>
              </a:ext>
            </a:extLst>
          </p:cNvPr>
          <p:cNvSpPr>
            <a:spLocks noGrp="1"/>
          </p:cNvSpPr>
          <p:nvPr>
            <p:ph type="title"/>
          </p:nvPr>
        </p:nvSpPr>
        <p:spPr/>
        <p:txBody>
          <a:bodyPr/>
          <a:lstStyle/>
          <a:p>
            <a:r>
              <a:rPr lang="de-DE" dirty="0"/>
              <a:t>Buckling Analysis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49D8FD-8133-FFDB-3292-C4C8B6DC975A}"/>
                  </a:ext>
                </a:extLst>
              </p:cNvPr>
              <p:cNvSpPr>
                <a:spLocks noGrp="1"/>
              </p:cNvSpPr>
              <p:nvPr>
                <p:ph idx="1"/>
              </p:nvPr>
            </p:nvSpPr>
            <p:spPr/>
            <p:txBody>
              <a:bodyPr/>
              <a:lstStyle/>
              <a:p>
                <a:pPr>
                  <a:buFont typeface="Arial" panose="020B0604020202020204" pitchFamily="34" charset="0"/>
                  <a:buChar char="•"/>
                </a:pPr>
                <a:r>
                  <a:rPr lang="en-US" dirty="0"/>
                  <a:t>Material failure and structural instability, also referred to as buckling, are the two main causes of the rapid breakdown of a mechanical component.</a:t>
                </a:r>
              </a:p>
              <a:p>
                <a:pPr>
                  <a:buFont typeface="Arial" panose="020B0604020202020204" pitchFamily="34" charset="0"/>
                  <a:buChar char="•"/>
                </a:pPr>
                <a:r>
                  <a:rPr lang="en-US" dirty="0"/>
                  <a:t>Axial tension and axial compression tests on short columns of the material are used to determine the material’s characteristics.</a:t>
                </a:r>
              </a:p>
              <a:p>
                <a:pPr>
                  <a:buFont typeface="Arial" panose="020B0604020202020204" pitchFamily="34" charset="0"/>
                  <a:buChar char="•"/>
                </a:pPr>
                <a:r>
                  <a:rPr lang="en-US" dirty="0"/>
                  <a:t>It is possible to predict material failure using linear finite element analysis. Specifically, by resolving a system of linear equations for the unknown displacements, </a:t>
                </a:r>
                <a14:m>
                  <m:oMath xmlns:m="http://schemas.openxmlformats.org/officeDocument/2006/math">
                    <m:r>
                      <a:rPr lang="en-IN" b="0" i="0" smtClean="0">
                        <a:latin typeface="Cambria Math" panose="02040503050406030204" pitchFamily="18" charset="0"/>
                      </a:rPr>
                      <m:t> </m:t>
                    </m:r>
                    <m:r>
                      <a:rPr lang="de-DE" b="0" i="1" smtClean="0">
                        <a:latin typeface="Cambria Math" panose="02040503050406030204" pitchFamily="18" charset="0"/>
                      </a:rPr>
                      <m:t>𝐾</m:t>
                    </m:r>
                    <m:r>
                      <a:rPr lang="de-DE" b="0"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m:t>
                    </m:r>
                  </m:oMath>
                </a14:m>
                <a:endParaRPr lang="en-IN" dirty="0"/>
              </a:p>
            </p:txBody>
          </p:sp>
        </mc:Choice>
        <mc:Fallback>
          <p:sp>
            <p:nvSpPr>
              <p:cNvPr id="3" name="Content Placeholder 2">
                <a:extLst>
                  <a:ext uri="{FF2B5EF4-FFF2-40B4-BE49-F238E27FC236}">
                    <a16:creationId xmlns:a16="http://schemas.microsoft.com/office/drawing/2014/main" id="{5049D8FD-8133-FFDB-3292-C4C8B6DC975A}"/>
                  </a:ext>
                </a:extLst>
              </p:cNvPr>
              <p:cNvSpPr>
                <a:spLocks noGrp="1" noRot="1" noChangeAspect="1" noMove="1" noResize="1" noEditPoints="1" noAdjustHandles="1" noChangeArrowheads="1" noChangeShapeType="1" noTextEdit="1"/>
              </p:cNvSpPr>
              <p:nvPr>
                <p:ph idx="1"/>
              </p:nvPr>
            </p:nvSpPr>
            <p:spPr>
              <a:blipFill>
                <a:blip r:embed="rId2"/>
                <a:stretch>
                  <a:fillRect l="-1455" t="-1667" r="-1879"/>
                </a:stretch>
              </a:blipFill>
            </p:spPr>
            <p:txBody>
              <a:bodyPr/>
              <a:lstStyle/>
              <a:p>
                <a:r>
                  <a:rPr lang="en-IN">
                    <a:noFill/>
                  </a:rPr>
                  <a:t> </a:t>
                </a:r>
              </a:p>
            </p:txBody>
          </p:sp>
        </mc:Fallback>
      </mc:AlternateContent>
    </p:spTree>
    <p:extLst>
      <p:ext uri="{BB962C8B-B14F-4D97-AF65-F5344CB8AC3E}">
        <p14:creationId xmlns:p14="http://schemas.microsoft.com/office/powerpoint/2010/main" val="47348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A95B-FF0D-8BEB-9B9D-3B94849350BA}"/>
              </a:ext>
            </a:extLst>
          </p:cNvPr>
          <p:cNvSpPr>
            <a:spLocks noGrp="1"/>
          </p:cNvSpPr>
          <p:nvPr>
            <p:ph type="title"/>
          </p:nvPr>
        </p:nvSpPr>
        <p:spPr>
          <a:xfrm>
            <a:off x="1066800" y="466727"/>
            <a:ext cx="10058400" cy="986153"/>
          </a:xfrm>
        </p:spPr>
        <p:txBody>
          <a:bodyPr>
            <a:normAutofit/>
          </a:bodyPr>
          <a:lstStyle/>
          <a:p>
            <a:r>
              <a:rPr lang="en-IN" sz="4800" b="0" i="0" dirty="0">
                <a:solidFill>
                  <a:srgbClr val="172B4D"/>
                </a:solidFill>
                <a:effectLst/>
              </a:rPr>
              <a:t>Eigenvalue </a:t>
            </a:r>
            <a:r>
              <a:rPr lang="en-US" sz="4800" dirty="0"/>
              <a:t>Buckling</a:t>
            </a:r>
            <a:r>
              <a:rPr lang="de-DE" sz="4800" dirty="0"/>
              <a:t> </a:t>
            </a:r>
            <a:r>
              <a:rPr lang="en-IN" sz="4800" b="0" i="0" dirty="0">
                <a:solidFill>
                  <a:srgbClr val="172B4D"/>
                </a:solidFill>
                <a:effectLst/>
              </a:rPr>
              <a:t>analysis</a:t>
            </a:r>
            <a:endParaRPr lang="en-US" dirty="0"/>
          </a:p>
        </p:txBody>
      </p:sp>
      <p:sp>
        <p:nvSpPr>
          <p:cNvPr id="3" name="Content Placeholder 2">
            <a:extLst>
              <a:ext uri="{FF2B5EF4-FFF2-40B4-BE49-F238E27FC236}">
                <a16:creationId xmlns:a16="http://schemas.microsoft.com/office/drawing/2014/main" id="{BAA17691-E3A1-28A2-DEA1-49C5183D8797}"/>
              </a:ext>
            </a:extLst>
          </p:cNvPr>
          <p:cNvSpPr>
            <a:spLocks noGrp="1"/>
          </p:cNvSpPr>
          <p:nvPr>
            <p:ph idx="1"/>
          </p:nvPr>
        </p:nvSpPr>
        <p:spPr>
          <a:xfrm>
            <a:off x="731520" y="1452880"/>
            <a:ext cx="10627360" cy="4416214"/>
          </a:xfrm>
          <a:solidFill>
            <a:schemeClr val="bg1"/>
          </a:solidFill>
        </p:spPr>
        <p:txBody>
          <a:bodyPr>
            <a:normAutofit/>
          </a:bodyPr>
          <a:lstStyle/>
          <a:p>
            <a:pPr marL="0" indent="0" algn="just">
              <a:buNone/>
            </a:pPr>
            <a:endParaRPr lang="en-IN" sz="2400" b="0" i="0" dirty="0">
              <a:solidFill>
                <a:srgbClr val="172B4D"/>
              </a:solidFill>
              <a:effectLst/>
            </a:endParaRPr>
          </a:p>
          <a:p>
            <a:pPr marL="284163" indent="-284163" algn="just">
              <a:buFont typeface="Arial" panose="020B0604020202020204" pitchFamily="34" charset="0"/>
              <a:buChar char="•"/>
            </a:pPr>
            <a:r>
              <a:rPr lang="en-IN" sz="2400" b="0" i="0" dirty="0">
                <a:solidFill>
                  <a:srgbClr val="172B4D"/>
                </a:solidFill>
                <a:effectLst/>
              </a:rPr>
              <a:t>Eigenvalue analysis predicts the theoretical buckling strength of a structure which   is idealized as elastic.  </a:t>
            </a:r>
          </a:p>
          <a:p>
            <a:pPr marL="284163" indent="-284163" algn="just">
              <a:buFont typeface="Arial" panose="020B0604020202020204" pitchFamily="34" charset="0"/>
              <a:buChar char="•"/>
            </a:pPr>
            <a:r>
              <a:rPr lang="en-IN" sz="2400" b="0" i="0" dirty="0">
                <a:solidFill>
                  <a:srgbClr val="172B4D"/>
                </a:solidFill>
                <a:effectLst/>
              </a:rPr>
              <a:t>For a basic structural configuration, structural eigenvalues are computed from constraints and loading conditions. </a:t>
            </a:r>
          </a:p>
          <a:p>
            <a:pPr marL="284163" indent="-284163" algn="just">
              <a:buFont typeface="Arial" panose="020B0604020202020204" pitchFamily="34" charset="0"/>
              <a:buChar char="•"/>
            </a:pPr>
            <a:r>
              <a:rPr lang="en-IN" sz="2400" b="0" i="0" dirty="0">
                <a:solidFill>
                  <a:srgbClr val="172B4D"/>
                </a:solidFill>
                <a:effectLst/>
              </a:rPr>
              <a:t>Buckling loads are then derived, each associated with a buckled mode shape which represents the shape a structure assumes under buckling. </a:t>
            </a:r>
          </a:p>
          <a:p>
            <a:pPr marL="284163" indent="-284163" algn="just">
              <a:buFont typeface="Arial" panose="020B0604020202020204" pitchFamily="34" charset="0"/>
              <a:buChar char="•"/>
            </a:pPr>
            <a:r>
              <a:rPr lang="en-IN" sz="2400" b="0" i="0" dirty="0">
                <a:solidFill>
                  <a:srgbClr val="172B4D"/>
                </a:solidFill>
                <a:effectLst/>
              </a:rPr>
              <a:t>In a real structure, imperfections and nonlinear behaviour keep the system from achieving this theoretical buckling strength, leading Eigenvalue analysis to over predict buckling load. Therefore, we recommend Nonlinear buckling analysis</a:t>
            </a:r>
            <a:endParaRPr lang="en-US" sz="2400" dirty="0"/>
          </a:p>
        </p:txBody>
      </p:sp>
    </p:spTree>
    <p:extLst>
      <p:ext uri="{BB962C8B-B14F-4D97-AF65-F5344CB8AC3E}">
        <p14:creationId xmlns:p14="http://schemas.microsoft.com/office/powerpoint/2010/main" val="271152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5AC1-4409-41FC-E1CF-B8551C83C2B2}"/>
              </a:ext>
            </a:extLst>
          </p:cNvPr>
          <p:cNvSpPr>
            <a:spLocks noGrp="1"/>
          </p:cNvSpPr>
          <p:nvPr>
            <p:ph type="title"/>
          </p:nvPr>
        </p:nvSpPr>
        <p:spPr>
          <a:xfrm>
            <a:off x="863600" y="386079"/>
            <a:ext cx="10058400" cy="883921"/>
          </a:xfrm>
        </p:spPr>
        <p:txBody>
          <a:bodyPr/>
          <a:lstStyle/>
          <a:p>
            <a:r>
              <a:rPr lang="en-US" dirty="0">
                <a:solidFill>
                  <a:srgbClr val="172B4D"/>
                </a:solidFill>
              </a:rPr>
              <a:t>Non-linear buckling analysis</a:t>
            </a:r>
          </a:p>
        </p:txBody>
      </p:sp>
      <p:sp>
        <p:nvSpPr>
          <p:cNvPr id="3" name="Content Placeholder 2">
            <a:extLst>
              <a:ext uri="{FF2B5EF4-FFF2-40B4-BE49-F238E27FC236}">
                <a16:creationId xmlns:a16="http://schemas.microsoft.com/office/drawing/2014/main" id="{066BD037-F06B-0019-ED88-19D9ECAD3A04}"/>
              </a:ext>
            </a:extLst>
          </p:cNvPr>
          <p:cNvSpPr>
            <a:spLocks noGrp="1"/>
          </p:cNvSpPr>
          <p:nvPr>
            <p:ph idx="1"/>
          </p:nvPr>
        </p:nvSpPr>
        <p:spPr>
          <a:xfrm>
            <a:off x="629920" y="1737360"/>
            <a:ext cx="10525760" cy="4172374"/>
          </a:xfrm>
          <a:solidFill>
            <a:schemeClr val="bg1"/>
          </a:solidFill>
        </p:spPr>
        <p:txBody>
          <a:bodyPr>
            <a:normAutofit/>
          </a:bodyPr>
          <a:lstStyle/>
          <a:p>
            <a:pPr marL="233363" indent="-173038" algn="just">
              <a:buFont typeface="Arial" panose="020B0604020202020204" pitchFamily="34" charset="0"/>
              <a:buChar char="•"/>
            </a:pPr>
            <a:r>
              <a:rPr lang="en-IN" sz="2400" b="0" i="0" u="none" strike="noStrike" baseline="0" dirty="0"/>
              <a:t>Greater accuracy is offered by nonlinear buckling analysis than by elastic formulation.</a:t>
            </a:r>
          </a:p>
          <a:p>
            <a:pPr marL="233363" indent="-173038" algn="just">
              <a:buFont typeface="Arial" panose="020B0604020202020204" pitchFamily="34" charset="0"/>
              <a:buChar char="•"/>
            </a:pPr>
            <a:r>
              <a:rPr lang="en-IN" sz="2400" b="0" i="0" u="none" strike="noStrike" baseline="0" dirty="0"/>
              <a:t> The amount of applied force is gradually increased until a little change in the load level results in a considerable change in displacement.</a:t>
            </a:r>
          </a:p>
          <a:p>
            <a:pPr marL="233363" indent="-173038" algn="just">
              <a:buFont typeface="Arial" panose="020B0604020202020204" pitchFamily="34" charset="0"/>
              <a:buChar char="•"/>
            </a:pPr>
            <a:r>
              <a:rPr lang="en-IN" sz="2400" b="0" i="0" u="none" strike="noStrike" baseline="0" dirty="0"/>
              <a:t>A structure has become unstable if it is in this state. Nonlinear buckling analysis is a static approach that takes into consideration gaps, load disturbances, geometrical flaws, and material and geometric non-linearities. </a:t>
            </a:r>
          </a:p>
          <a:p>
            <a:pPr marL="233363" indent="-173038" algn="just">
              <a:buFont typeface="Arial" panose="020B0604020202020204" pitchFamily="34" charset="0"/>
              <a:buChar char="•"/>
            </a:pPr>
            <a:r>
              <a:rPr lang="en-IN" sz="2400" b="0" i="0" u="none" strike="noStrike" baseline="0" dirty="0"/>
              <a:t>The initiation of a desirable buckling mode requires either a minor destabilizing force or an initial defect.</a:t>
            </a:r>
            <a:endParaRPr lang="en-US" sz="2800" dirty="0"/>
          </a:p>
        </p:txBody>
      </p:sp>
    </p:spTree>
    <p:extLst>
      <p:ext uri="{BB962C8B-B14F-4D97-AF65-F5344CB8AC3E}">
        <p14:creationId xmlns:p14="http://schemas.microsoft.com/office/powerpoint/2010/main" val="69199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3531-66CD-C541-8575-20FCCAB237AB}"/>
              </a:ext>
            </a:extLst>
          </p:cNvPr>
          <p:cNvSpPr>
            <a:spLocks noGrp="1"/>
          </p:cNvSpPr>
          <p:nvPr>
            <p:ph type="title"/>
          </p:nvPr>
        </p:nvSpPr>
        <p:spPr>
          <a:xfrm>
            <a:off x="1097280" y="286603"/>
            <a:ext cx="10058400" cy="1034197"/>
          </a:xfrm>
        </p:spPr>
        <p:txBody>
          <a:bodyPr/>
          <a:lstStyle/>
          <a:p>
            <a:r>
              <a:rPr lang="en-US" dirty="0"/>
              <a:t>Comparison</a:t>
            </a:r>
          </a:p>
        </p:txBody>
      </p:sp>
      <p:sp>
        <p:nvSpPr>
          <p:cNvPr id="3" name="Content Placeholder 2">
            <a:extLst>
              <a:ext uri="{FF2B5EF4-FFF2-40B4-BE49-F238E27FC236}">
                <a16:creationId xmlns:a16="http://schemas.microsoft.com/office/drawing/2014/main" id="{AA6D94A1-BE6A-AA1D-B50D-59ADEB0D9638}"/>
              </a:ext>
            </a:extLst>
          </p:cNvPr>
          <p:cNvSpPr>
            <a:spLocks noGrp="1"/>
          </p:cNvSpPr>
          <p:nvPr>
            <p:ph idx="1"/>
          </p:nvPr>
        </p:nvSpPr>
        <p:spPr>
          <a:xfrm>
            <a:off x="798700" y="1856378"/>
            <a:ext cx="4104604" cy="4273974"/>
          </a:xfrm>
          <a:solidFill>
            <a:schemeClr val="bg1"/>
          </a:solidFill>
        </p:spPr>
        <p:txBody>
          <a:bodyPr>
            <a:normAutofit/>
          </a:bodyPr>
          <a:lstStyle/>
          <a:p>
            <a:pPr marL="233363" indent="-173038" algn="just">
              <a:buFont typeface="Arial" panose="020B0604020202020204" pitchFamily="34" charset="0"/>
              <a:buChar char="•"/>
              <a:tabLst>
                <a:tab pos="284163" algn="l"/>
              </a:tabLst>
            </a:pPr>
            <a:r>
              <a:rPr lang="en-IN" dirty="0"/>
              <a:t>Results from Nonlinear Buckling Analysis are frequently more accurate than those from eigenvalue Buckling Analysis because it takes material nonlinearity into account while generating buckling response.</a:t>
            </a:r>
          </a:p>
          <a:p>
            <a:pPr marL="233363" indent="-173038" algn="just">
              <a:buFont typeface="Arial" panose="020B0604020202020204" pitchFamily="34" charset="0"/>
              <a:buChar char="•"/>
              <a:tabLst>
                <a:tab pos="284163" algn="l"/>
              </a:tabLst>
            </a:pPr>
            <a:r>
              <a:rPr lang="en-IN" dirty="0"/>
              <a:t> A graph of the deformed configuration against the application of load shows the outcomes of the nonlinear-static analysis. </a:t>
            </a:r>
          </a:p>
          <a:p>
            <a:pPr marL="233363" indent="-173038" algn="just">
              <a:buFont typeface="Arial" panose="020B0604020202020204" pitchFamily="34" charset="0"/>
              <a:buChar char="•"/>
              <a:tabLst>
                <a:tab pos="284163" algn="l"/>
              </a:tabLst>
            </a:pPr>
            <a:r>
              <a:rPr lang="en-IN" dirty="0"/>
              <a:t>This plot exhibits the characteristic that signals the beginning of buckling: Softening.</a:t>
            </a:r>
            <a:endParaRPr lang="en-US" sz="2800" dirty="0"/>
          </a:p>
        </p:txBody>
      </p:sp>
      <p:pic>
        <p:nvPicPr>
          <p:cNvPr id="5" name="Picture 4">
            <a:extLst>
              <a:ext uri="{FF2B5EF4-FFF2-40B4-BE49-F238E27FC236}">
                <a16:creationId xmlns:a16="http://schemas.microsoft.com/office/drawing/2014/main" id="{42A91968-AE15-CE4A-4AFD-B24AF9F6C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698" y="1756787"/>
            <a:ext cx="7078302" cy="4174383"/>
          </a:xfrm>
          <a:prstGeom prst="rect">
            <a:avLst/>
          </a:prstGeom>
        </p:spPr>
      </p:pic>
      <p:sp>
        <p:nvSpPr>
          <p:cNvPr id="6" name="TextBox 5">
            <a:extLst>
              <a:ext uri="{FF2B5EF4-FFF2-40B4-BE49-F238E27FC236}">
                <a16:creationId xmlns:a16="http://schemas.microsoft.com/office/drawing/2014/main" id="{4B08C5EC-F8FF-0119-410F-A8E4234F126E}"/>
              </a:ext>
            </a:extLst>
          </p:cNvPr>
          <p:cNvSpPr txBox="1"/>
          <p:nvPr/>
        </p:nvSpPr>
        <p:spPr>
          <a:xfrm>
            <a:off x="6255026" y="5931170"/>
            <a:ext cx="3233530" cy="369332"/>
          </a:xfrm>
          <a:prstGeom prst="rect">
            <a:avLst/>
          </a:prstGeom>
          <a:noFill/>
        </p:spPr>
        <p:txBody>
          <a:bodyPr wrap="square" rtlCol="0">
            <a:spAutoFit/>
          </a:bodyPr>
          <a:lstStyle/>
          <a:p>
            <a:r>
              <a:rPr lang="de-DE" dirty="0"/>
              <a:t>Figure:2 Force vs Deflection plot</a:t>
            </a:r>
            <a:endParaRPr lang="en-IN" dirty="0"/>
          </a:p>
        </p:txBody>
      </p:sp>
    </p:spTree>
    <p:extLst>
      <p:ext uri="{BB962C8B-B14F-4D97-AF65-F5344CB8AC3E}">
        <p14:creationId xmlns:p14="http://schemas.microsoft.com/office/powerpoint/2010/main" val="209329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9EFDB06E-0A19-2ACB-BD14-70FC0EA87BB9}"/>
              </a:ext>
            </a:extLst>
          </p:cNvPr>
          <p:cNvSpPr>
            <a:spLocks noGrp="1"/>
          </p:cNvSpPr>
          <p:nvPr>
            <p:ph type="body" idx="1"/>
          </p:nvPr>
        </p:nvSpPr>
        <p:spPr>
          <a:xfrm>
            <a:off x="1005840" y="467813"/>
            <a:ext cx="4937760" cy="736282"/>
          </a:xfrm>
        </p:spPr>
        <p:txBody>
          <a:bodyPr>
            <a:normAutofit/>
          </a:bodyPr>
          <a:lstStyle/>
          <a:p>
            <a:r>
              <a:rPr lang="en-US" sz="2400" b="1" cap="none" dirty="0"/>
              <a:t>Eigenvalue buckling analysis</a:t>
            </a:r>
          </a:p>
        </p:txBody>
      </p:sp>
      <p:sp>
        <p:nvSpPr>
          <p:cNvPr id="3" name="Content Placeholder 2">
            <a:extLst>
              <a:ext uri="{FF2B5EF4-FFF2-40B4-BE49-F238E27FC236}">
                <a16:creationId xmlns:a16="http://schemas.microsoft.com/office/drawing/2014/main" id="{8F7EA30E-A1C4-3951-2650-9A146771A486}"/>
              </a:ext>
            </a:extLst>
          </p:cNvPr>
          <p:cNvSpPr>
            <a:spLocks noGrp="1"/>
          </p:cNvSpPr>
          <p:nvPr>
            <p:ph sz="half" idx="2"/>
          </p:nvPr>
        </p:nvSpPr>
        <p:spPr>
          <a:xfrm>
            <a:off x="1097280" y="1352939"/>
            <a:ext cx="4846320" cy="4607595"/>
          </a:xfrm>
          <a:solidFill>
            <a:schemeClr val="bg1"/>
          </a:solidFill>
        </p:spPr>
        <p:txBody>
          <a:bodyPr>
            <a:normAutofit/>
          </a:bodyPr>
          <a:lstStyle/>
          <a:p>
            <a:r>
              <a:rPr lang="en-US" dirty="0"/>
              <a:t>Positives:-</a:t>
            </a:r>
          </a:p>
          <a:p>
            <a:pPr marL="457200" indent="-457200">
              <a:buFont typeface="+mj-lt"/>
              <a:buAutoNum type="arabicPeriod"/>
            </a:pPr>
            <a:r>
              <a:rPr lang="en-US" dirty="0"/>
              <a:t>Computing time is less.</a:t>
            </a:r>
          </a:p>
          <a:p>
            <a:pPr marL="457200" indent="-457200">
              <a:buFont typeface="+mj-lt"/>
              <a:buAutoNum type="arabicPeriod"/>
            </a:pPr>
            <a:r>
              <a:rPr lang="en-US" dirty="0"/>
              <a:t>Easy to define.</a:t>
            </a:r>
          </a:p>
          <a:p>
            <a:pPr marL="457200" indent="-457200">
              <a:buFont typeface="+mj-lt"/>
              <a:buAutoNum type="arabicPeriod"/>
            </a:pPr>
            <a:r>
              <a:rPr lang="en-US" dirty="0"/>
              <a:t>No convergence problems.</a:t>
            </a:r>
          </a:p>
          <a:p>
            <a:pPr marL="0" indent="0">
              <a:buNone/>
            </a:pPr>
            <a:endParaRPr lang="en-US" dirty="0"/>
          </a:p>
          <a:p>
            <a:pPr marL="0" indent="0">
              <a:buNone/>
            </a:pPr>
            <a:r>
              <a:rPr lang="en-US" dirty="0"/>
              <a:t>Negatives:-</a:t>
            </a:r>
          </a:p>
          <a:p>
            <a:pPr marL="457200" indent="-457200">
              <a:buFont typeface="+mj-lt"/>
              <a:buAutoNum type="arabicPeriod"/>
            </a:pPr>
            <a:r>
              <a:rPr lang="en-US" dirty="0"/>
              <a:t>In few cases the outcome is not suitable or wrong.</a:t>
            </a:r>
          </a:p>
          <a:p>
            <a:pPr marL="457200" indent="-457200">
              <a:buFont typeface="+mj-lt"/>
              <a:buAutoNum type="arabicPeriod"/>
            </a:pPr>
            <a:r>
              <a:rPr lang="en-US" dirty="0"/>
              <a:t>Cannot take material nor geometrical nonlinearity into account.</a:t>
            </a:r>
          </a:p>
        </p:txBody>
      </p:sp>
      <p:sp>
        <p:nvSpPr>
          <p:cNvPr id="12" name="Text Placeholder 11">
            <a:extLst>
              <a:ext uri="{FF2B5EF4-FFF2-40B4-BE49-F238E27FC236}">
                <a16:creationId xmlns:a16="http://schemas.microsoft.com/office/drawing/2014/main" id="{9CF99A58-60F4-F0F6-45EC-ECAD3D717A3A}"/>
              </a:ext>
            </a:extLst>
          </p:cNvPr>
          <p:cNvSpPr>
            <a:spLocks noGrp="1"/>
          </p:cNvSpPr>
          <p:nvPr>
            <p:ph type="body" sz="quarter" idx="3"/>
          </p:nvPr>
        </p:nvSpPr>
        <p:spPr>
          <a:xfrm>
            <a:off x="5943600" y="467813"/>
            <a:ext cx="4937760" cy="736282"/>
          </a:xfrm>
        </p:spPr>
        <p:txBody>
          <a:bodyPr>
            <a:normAutofit/>
          </a:bodyPr>
          <a:lstStyle/>
          <a:p>
            <a:r>
              <a:rPr lang="en-US" sz="2400" b="1" cap="none" dirty="0"/>
              <a:t>Non- linear buckling analysis</a:t>
            </a:r>
          </a:p>
        </p:txBody>
      </p:sp>
      <p:sp>
        <p:nvSpPr>
          <p:cNvPr id="13" name="Content Placeholder 12">
            <a:extLst>
              <a:ext uri="{FF2B5EF4-FFF2-40B4-BE49-F238E27FC236}">
                <a16:creationId xmlns:a16="http://schemas.microsoft.com/office/drawing/2014/main" id="{70AB0965-BAE9-1BA2-9309-ACCE6C49B1E0}"/>
              </a:ext>
            </a:extLst>
          </p:cNvPr>
          <p:cNvSpPr>
            <a:spLocks noGrp="1"/>
          </p:cNvSpPr>
          <p:nvPr>
            <p:ph sz="quarter" idx="4"/>
          </p:nvPr>
        </p:nvSpPr>
        <p:spPr>
          <a:xfrm>
            <a:off x="6035040" y="1352939"/>
            <a:ext cx="5120640" cy="4607595"/>
          </a:xfrm>
          <a:solidFill>
            <a:schemeClr val="bg1"/>
          </a:solidFill>
        </p:spPr>
        <p:txBody>
          <a:bodyPr>
            <a:normAutofit/>
          </a:bodyPr>
          <a:lstStyle/>
          <a:p>
            <a:r>
              <a:rPr lang="en-US" dirty="0"/>
              <a:t>Positives:- </a:t>
            </a:r>
          </a:p>
          <a:p>
            <a:pPr marL="457200" indent="-457200">
              <a:buFont typeface="+mj-lt"/>
              <a:buAutoNum type="arabicPeriod"/>
            </a:pPr>
            <a:r>
              <a:rPr lang="en-US" dirty="0"/>
              <a:t>Instability failure process can be animated easily.</a:t>
            </a:r>
          </a:p>
          <a:p>
            <a:pPr marL="457200" indent="-457200">
              <a:buFont typeface="+mj-lt"/>
              <a:buAutoNum type="arabicPeriod"/>
            </a:pPr>
            <a:r>
              <a:rPr lang="en-US" dirty="0"/>
              <a:t>Result is more robust and accurate.</a:t>
            </a:r>
          </a:p>
          <a:p>
            <a:pPr marL="457200" indent="-457200">
              <a:buFont typeface="+mj-lt"/>
              <a:buAutoNum type="arabicPeriod"/>
            </a:pPr>
            <a:r>
              <a:rPr lang="en-US" dirty="0"/>
              <a:t>Can account for non linearity of the material.</a:t>
            </a:r>
          </a:p>
          <a:p>
            <a:pPr marL="457200" indent="-457200">
              <a:buFont typeface="+mj-lt"/>
              <a:buAutoNum type="arabicPeriod"/>
            </a:pPr>
            <a:endParaRPr lang="en-US" dirty="0"/>
          </a:p>
          <a:p>
            <a:pPr marL="0" indent="0">
              <a:buNone/>
            </a:pPr>
            <a:r>
              <a:rPr lang="en-US" dirty="0"/>
              <a:t>Negatives:-</a:t>
            </a:r>
          </a:p>
          <a:p>
            <a:pPr marL="457200" indent="-457200">
              <a:buFont typeface="+mj-lt"/>
              <a:buAutoNum type="arabicPeriod"/>
            </a:pPr>
            <a:r>
              <a:rPr lang="en-US" dirty="0"/>
              <a:t>Computation time is longer.</a:t>
            </a:r>
          </a:p>
          <a:p>
            <a:pPr marL="457200" indent="-457200">
              <a:buFont typeface="+mj-lt"/>
              <a:buAutoNum type="arabicPeriod"/>
            </a:pPr>
            <a:r>
              <a:rPr lang="en-US" dirty="0"/>
              <a:t>Convergence problems.</a:t>
            </a:r>
          </a:p>
          <a:p>
            <a:pPr marL="457200" indent="-457200">
              <a:buFont typeface="+mj-lt"/>
              <a:buAutoNum type="arabicPeriod"/>
            </a:pPr>
            <a:r>
              <a:rPr lang="en-US" dirty="0"/>
              <a:t>Far more difficult to set up.</a:t>
            </a:r>
          </a:p>
        </p:txBody>
      </p:sp>
    </p:spTree>
    <p:extLst>
      <p:ext uri="{BB962C8B-B14F-4D97-AF65-F5344CB8AC3E}">
        <p14:creationId xmlns:p14="http://schemas.microsoft.com/office/powerpoint/2010/main" val="270938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B964-AD4E-CE6A-EE5A-8E59772D775B}"/>
              </a:ext>
            </a:extLst>
          </p:cNvPr>
          <p:cNvSpPr>
            <a:spLocks noGrp="1"/>
          </p:cNvSpPr>
          <p:nvPr>
            <p:ph type="title"/>
          </p:nvPr>
        </p:nvSpPr>
        <p:spPr/>
        <p:txBody>
          <a:bodyPr/>
          <a:lstStyle/>
          <a:p>
            <a:r>
              <a:rPr lang="en-US" dirty="0"/>
              <a:t>Boundary Value Problem</a:t>
            </a:r>
          </a:p>
        </p:txBody>
      </p:sp>
      <p:pic>
        <p:nvPicPr>
          <p:cNvPr id="9" name="Content Placeholder 4">
            <a:extLst>
              <a:ext uri="{FF2B5EF4-FFF2-40B4-BE49-F238E27FC236}">
                <a16:creationId xmlns:a16="http://schemas.microsoft.com/office/drawing/2014/main" id="{3C216652-21EF-FB89-EA3B-D295A405CE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063" r="39907" b="11936"/>
          <a:stretch/>
        </p:blipFill>
        <p:spPr>
          <a:xfrm>
            <a:off x="2258079" y="2207045"/>
            <a:ext cx="715617" cy="3306847"/>
          </a:xfrm>
        </p:spPr>
      </p:pic>
      <p:sp>
        <p:nvSpPr>
          <p:cNvPr id="10" name="Rectangle 9">
            <a:extLst>
              <a:ext uri="{FF2B5EF4-FFF2-40B4-BE49-F238E27FC236}">
                <a16:creationId xmlns:a16="http://schemas.microsoft.com/office/drawing/2014/main" id="{16B1F718-B824-483A-EF80-B9FC9F4E2B8A}"/>
              </a:ext>
            </a:extLst>
          </p:cNvPr>
          <p:cNvSpPr/>
          <p:nvPr/>
        </p:nvSpPr>
        <p:spPr>
          <a:xfrm rot="19231084">
            <a:off x="2816827" y="5380674"/>
            <a:ext cx="334349" cy="270357"/>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90C1C7D6-0E9E-CCA4-5053-D9C62A3C8B90}"/>
              </a:ext>
            </a:extLst>
          </p:cNvPr>
          <p:cNvSpPr/>
          <p:nvPr/>
        </p:nvSpPr>
        <p:spPr>
          <a:xfrm>
            <a:off x="2269884" y="5490701"/>
            <a:ext cx="79514" cy="92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829CDB6B-DE3F-A894-C6DE-07B19A6D19FD}"/>
              </a:ext>
            </a:extLst>
          </p:cNvPr>
          <p:cNvSpPr/>
          <p:nvPr/>
        </p:nvSpPr>
        <p:spPr>
          <a:xfrm>
            <a:off x="2410479" y="5490701"/>
            <a:ext cx="79514" cy="92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5AB2C029-F652-A3D9-5267-E92AF1C1A63F}"/>
              </a:ext>
            </a:extLst>
          </p:cNvPr>
          <p:cNvSpPr/>
          <p:nvPr/>
        </p:nvSpPr>
        <p:spPr>
          <a:xfrm>
            <a:off x="2549626" y="5490701"/>
            <a:ext cx="79514" cy="92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07E42F05-5D55-22F3-6398-3826BBBBCD3C}"/>
              </a:ext>
            </a:extLst>
          </p:cNvPr>
          <p:cNvSpPr/>
          <p:nvPr/>
        </p:nvSpPr>
        <p:spPr>
          <a:xfrm>
            <a:off x="2688773" y="5492661"/>
            <a:ext cx="79514" cy="927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918BB2FF-A272-64AE-C4E0-E18C7FDDC216}"/>
              </a:ext>
            </a:extLst>
          </p:cNvPr>
          <p:cNvCxnSpPr>
            <a:cxnSpLocks/>
            <a:stCxn id="11" idx="2"/>
            <a:endCxn id="17" idx="4"/>
          </p:cNvCxnSpPr>
          <p:nvPr/>
        </p:nvCxnSpPr>
        <p:spPr>
          <a:xfrm>
            <a:off x="2269884" y="5583467"/>
            <a:ext cx="498403" cy="1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49FA90-CAE6-9B0B-38ED-2147AA66AAAD}"/>
              </a:ext>
            </a:extLst>
          </p:cNvPr>
          <p:cNvCxnSpPr>
            <a:endCxn id="11" idx="3"/>
          </p:cNvCxnSpPr>
          <p:nvPr/>
        </p:nvCxnSpPr>
        <p:spPr>
          <a:xfrm flipV="1">
            <a:off x="2269884"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752731B-E133-ABFC-FAD9-D77B82BC4B84}"/>
              </a:ext>
            </a:extLst>
          </p:cNvPr>
          <p:cNvCxnSpPr/>
          <p:nvPr/>
        </p:nvCxnSpPr>
        <p:spPr>
          <a:xfrm flipV="1">
            <a:off x="2349398"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81E8C9-88CA-EEA3-827F-AEEE1F9339F4}"/>
              </a:ext>
            </a:extLst>
          </p:cNvPr>
          <p:cNvCxnSpPr/>
          <p:nvPr/>
        </p:nvCxnSpPr>
        <p:spPr>
          <a:xfrm flipV="1">
            <a:off x="2430724"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42AD5B-182F-BBA5-00F7-23BFE0D96505}"/>
              </a:ext>
            </a:extLst>
          </p:cNvPr>
          <p:cNvCxnSpPr/>
          <p:nvPr/>
        </p:nvCxnSpPr>
        <p:spPr>
          <a:xfrm flipV="1">
            <a:off x="2542296"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50E79A-1BAF-3CC9-4A4C-B766403BBD43}"/>
              </a:ext>
            </a:extLst>
          </p:cNvPr>
          <p:cNvCxnSpPr/>
          <p:nvPr/>
        </p:nvCxnSpPr>
        <p:spPr>
          <a:xfrm flipV="1">
            <a:off x="2616591"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D28FE7-2F2B-7C3F-9FCA-782D32E17E54}"/>
              </a:ext>
            </a:extLst>
          </p:cNvPr>
          <p:cNvCxnSpPr/>
          <p:nvPr/>
        </p:nvCxnSpPr>
        <p:spPr>
          <a:xfrm flipV="1">
            <a:off x="2685279"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CC1DCF-FCC1-9843-B23A-3C6187C40244}"/>
              </a:ext>
            </a:extLst>
          </p:cNvPr>
          <p:cNvCxnSpPr/>
          <p:nvPr/>
        </p:nvCxnSpPr>
        <p:spPr>
          <a:xfrm flipV="1">
            <a:off x="2734174" y="5583467"/>
            <a:ext cx="39757" cy="69548"/>
          </a:xfrm>
          <a:prstGeom prst="line">
            <a:avLst/>
          </a:prstGeom>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EF33CB3F-EE31-F4D4-7BF9-299C5BE71FD2}"/>
              </a:ext>
            </a:extLst>
          </p:cNvPr>
          <p:cNvSpPr/>
          <p:nvPr/>
        </p:nvSpPr>
        <p:spPr>
          <a:xfrm>
            <a:off x="2489993" y="2205085"/>
            <a:ext cx="278294" cy="7246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id="{A5A433EA-CD57-C2FA-26EA-F4540A4172D0}"/>
              </a:ext>
            </a:extLst>
          </p:cNvPr>
          <p:cNvSpPr/>
          <p:nvPr/>
        </p:nvSpPr>
        <p:spPr>
          <a:xfrm rot="21342628">
            <a:off x="2876325" y="5336377"/>
            <a:ext cx="89033" cy="955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Isosceles Triangle 36">
            <a:extLst>
              <a:ext uri="{FF2B5EF4-FFF2-40B4-BE49-F238E27FC236}">
                <a16:creationId xmlns:a16="http://schemas.microsoft.com/office/drawing/2014/main" id="{266100CD-6D23-9E78-90C0-C2E8F0DC581C}"/>
              </a:ext>
            </a:extLst>
          </p:cNvPr>
          <p:cNvSpPr/>
          <p:nvPr/>
        </p:nvSpPr>
        <p:spPr>
          <a:xfrm rot="21342628">
            <a:off x="2793513" y="5438328"/>
            <a:ext cx="89033" cy="955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210D8A8E-AB41-A4C1-8DDC-585128F6D8C0}"/>
              </a:ext>
            </a:extLst>
          </p:cNvPr>
          <p:cNvSpPr txBox="1"/>
          <p:nvPr/>
        </p:nvSpPr>
        <p:spPr>
          <a:xfrm>
            <a:off x="2498948" y="1806935"/>
            <a:ext cx="510208" cy="400110"/>
          </a:xfrm>
          <a:prstGeom prst="rect">
            <a:avLst/>
          </a:prstGeom>
          <a:noFill/>
        </p:spPr>
        <p:txBody>
          <a:bodyPr wrap="square" rtlCol="0">
            <a:spAutoFit/>
          </a:bodyPr>
          <a:lstStyle/>
          <a:p>
            <a:r>
              <a:rPr lang="de-DE" sz="2000" dirty="0"/>
              <a:t>F</a:t>
            </a:r>
            <a:endParaRPr lang="en-IN" sz="2000" dirty="0"/>
          </a:p>
        </p:txBody>
      </p:sp>
      <p:sp>
        <p:nvSpPr>
          <p:cNvPr id="45" name="TextBox 44">
            <a:extLst>
              <a:ext uri="{FF2B5EF4-FFF2-40B4-BE49-F238E27FC236}">
                <a16:creationId xmlns:a16="http://schemas.microsoft.com/office/drawing/2014/main" id="{FC0CC6FA-DCF1-6724-FE1F-C4BD6C8618A7}"/>
              </a:ext>
            </a:extLst>
          </p:cNvPr>
          <p:cNvSpPr txBox="1"/>
          <p:nvPr/>
        </p:nvSpPr>
        <p:spPr>
          <a:xfrm>
            <a:off x="4982817" y="2398643"/>
            <a:ext cx="5157942" cy="2554545"/>
          </a:xfrm>
          <a:prstGeom prst="rect">
            <a:avLst/>
          </a:prstGeom>
          <a:noFill/>
        </p:spPr>
        <p:txBody>
          <a:bodyPr wrap="square" rtlCol="0">
            <a:spAutoFit/>
          </a:bodyPr>
          <a:lstStyle/>
          <a:p>
            <a:pPr marL="285750" indent="-285750">
              <a:buFont typeface="Arial" panose="020B0604020202020204" pitchFamily="34" charset="0"/>
              <a:buChar char="•"/>
            </a:pPr>
            <a:r>
              <a:rPr lang="de-DE" sz="2000" dirty="0"/>
              <a:t>In our boundary value problem we have contrained our beam at the bottom in all 6 DOF.</a:t>
            </a:r>
          </a:p>
          <a:p>
            <a:pPr marL="285750" indent="-285750">
              <a:buFont typeface="Arial" panose="020B0604020202020204" pitchFamily="34" charset="0"/>
              <a:buChar char="•"/>
            </a:pPr>
            <a:r>
              <a:rPr lang="de-DE" sz="2000" dirty="0"/>
              <a:t>The vertical load is applied at the center of the surface the top of the load.</a:t>
            </a:r>
          </a:p>
          <a:p>
            <a:pPr marL="285750" indent="-285750">
              <a:buFont typeface="Arial" panose="020B0604020202020204" pitchFamily="34" charset="0"/>
              <a:buChar char="•"/>
            </a:pPr>
            <a:r>
              <a:rPr lang="de-DE" sz="2000" dirty="0"/>
              <a:t>The beam will be deflected due to applied load and the load required for the deflection has to be calculated.</a:t>
            </a:r>
            <a:endParaRPr lang="en-IN" sz="2000" dirty="0"/>
          </a:p>
        </p:txBody>
      </p:sp>
    </p:spTree>
    <p:extLst>
      <p:ext uri="{BB962C8B-B14F-4D97-AF65-F5344CB8AC3E}">
        <p14:creationId xmlns:p14="http://schemas.microsoft.com/office/powerpoint/2010/main" val="201151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285-45B0-018D-71A3-09C3084B9F8D}"/>
              </a:ext>
            </a:extLst>
          </p:cNvPr>
          <p:cNvSpPr>
            <a:spLocks noGrp="1"/>
          </p:cNvSpPr>
          <p:nvPr>
            <p:ph type="title"/>
          </p:nvPr>
        </p:nvSpPr>
        <p:spPr/>
        <p:txBody>
          <a:bodyPr/>
          <a:lstStyle/>
          <a:p>
            <a:r>
              <a:rPr lang="de-DE" dirty="0"/>
              <a:t>Analytical Calculations</a:t>
            </a:r>
            <a:endParaRPr lang="en-IN"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AD01678-29A0-487D-0EF2-FC71F6352954}"/>
                  </a:ext>
                </a:extLst>
              </p:cNvPr>
              <p:cNvSpPr>
                <a:spLocks noGrp="1"/>
              </p:cNvSpPr>
              <p:nvPr>
                <p:ph idx="1"/>
              </p:nvPr>
            </p:nvSpPr>
            <p:spPr>
              <a:xfrm>
                <a:off x="1096963" y="1846263"/>
                <a:ext cx="10058400" cy="4022725"/>
              </a:xfrm>
            </p:spPr>
            <p:txBody>
              <a:bodyPr/>
              <a:lstStyle/>
              <a:p>
                <a:pPr marL="0" indent="0">
                  <a:buNone/>
                </a:pPr>
                <a:r>
                  <a:rPr lang="en-IN" dirty="0"/>
                  <a:t>Given Data:</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=100</m:t>
                      </m:r>
                      <m:r>
                        <a:rPr lang="en-IN" b="0" i="1" smtClean="0">
                          <a:latin typeface="Cambria Math" panose="02040503050406030204" pitchFamily="18" charset="0"/>
                        </a:rPr>
                        <m:t>𝑚𝑚</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=120</m:t>
                      </m:r>
                      <m:r>
                        <a:rPr lang="en-IN" b="0" i="1" smtClean="0">
                          <a:latin typeface="Cambria Math" panose="02040503050406030204" pitchFamily="18" charset="0"/>
                        </a:rPr>
                        <m:t>𝑚𝑚</m:t>
                      </m:r>
                      <m:r>
                        <a:rPr lang="en-IN" b="0" i="1" smtClean="0">
                          <a:latin typeface="Cambria Math" panose="02040503050406030204" pitchFamily="18" charset="0"/>
                        </a:rPr>
                        <m:t>,  </m:t>
                      </m:r>
                      <m:r>
                        <a:rPr lang="de-DE" b="0" i="1" smtClean="0">
                          <a:latin typeface="Cambria Math" panose="02040503050406030204" pitchFamily="18" charset="0"/>
                        </a:rPr>
                        <m:t>𝐿</m:t>
                      </m:r>
                      <m:r>
                        <a:rPr lang="en-IN" b="0" i="1" smtClean="0">
                          <a:latin typeface="Cambria Math" panose="02040503050406030204" pitchFamily="18" charset="0"/>
                        </a:rPr>
                        <m:t>=1200</m:t>
                      </m:r>
                      <m:r>
                        <a:rPr lang="en-IN" b="0" i="1" smtClean="0">
                          <a:latin typeface="Cambria Math" panose="02040503050406030204" pitchFamily="18" charset="0"/>
                        </a:rPr>
                        <m:t>𝑚𝑚</m:t>
                      </m:r>
                      <m:r>
                        <a:rPr lang="en-IN" b="0" i="1" smtClean="0">
                          <a:latin typeface="Cambria Math" panose="02040503050406030204" pitchFamily="18" charset="0"/>
                        </a:rPr>
                        <m:t>,  </m:t>
                      </m:r>
                      <m:r>
                        <a:rPr lang="de-DE" b="0" i="1" smtClean="0">
                          <a:latin typeface="Cambria Math" panose="02040503050406030204" pitchFamily="18" charset="0"/>
                        </a:rPr>
                        <m:t>𝐸</m:t>
                      </m:r>
                      <m:r>
                        <a:rPr lang="en-IN" b="0" i="1" smtClean="0">
                          <a:latin typeface="Cambria Math" panose="02040503050406030204" pitchFamily="18" charset="0"/>
                        </a:rPr>
                        <m:t>=2.1</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5</m:t>
                          </m:r>
                        </m:sup>
                      </m:sSup>
                      <m:r>
                        <a:rPr lang="en-IN" b="0" i="1" smtClean="0">
                          <a:latin typeface="Cambria Math" panose="02040503050406030204" pitchFamily="18" charset="0"/>
                          <a:ea typeface="Cambria Math" panose="02040503050406030204" pitchFamily="18" charset="0"/>
                        </a:rPr>
                        <m:t>𝑀𝑃𝑎</m:t>
                      </m:r>
                      <m:r>
                        <a:rPr lang="en-IN" b="0" i="1" smtClean="0">
                          <a:latin typeface="Cambria Math" panose="02040503050406030204" pitchFamily="18" charset="0"/>
                          <a:ea typeface="Cambria Math" panose="02040503050406030204" pitchFamily="18" charset="0"/>
                        </a:rPr>
                        <m:t> </m:t>
                      </m:r>
                    </m:oMath>
                  </m:oMathPara>
                </a14:m>
                <a:endParaRPr lang="en-I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𝜗</m:t>
                      </m:r>
                      <m:r>
                        <a:rPr lang="en-IN" b="0" i="1" smtClean="0">
                          <a:latin typeface="Cambria Math" panose="02040503050406030204" pitchFamily="18" charset="0"/>
                          <a:ea typeface="Cambria Math" panose="02040503050406030204" pitchFamily="18" charset="0"/>
                        </a:rPr>
                        <m:t>=0.3</m:t>
                      </m:r>
                    </m:oMath>
                  </m:oMathPara>
                </a14:m>
                <a:endParaRPr lang="en-IN" dirty="0"/>
              </a:p>
              <a:p>
                <a:pPr marL="0" indent="0">
                  <a:buNone/>
                </a:pPr>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𝑚𝑖𝑛</m:t>
                          </m:r>
                        </m:sub>
                      </m:sSub>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rPr>
                            <m:t>𝑏</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𝑎</m:t>
                              </m:r>
                            </m:e>
                            <m:sup>
                              <m:r>
                                <a:rPr lang="en-IN" b="0" i="1" smtClean="0">
                                  <a:latin typeface="Cambria Math" panose="02040503050406030204" pitchFamily="18" charset="0"/>
                                  <a:ea typeface="Cambria Math" panose="02040503050406030204" pitchFamily="18" charset="0"/>
                                </a:rPr>
                                <m:t>3</m:t>
                              </m:r>
                            </m:sup>
                          </m:sSup>
                        </m:num>
                        <m:den>
                          <m:r>
                            <a:rPr lang="en-IN" b="0" i="1" smtClean="0">
                              <a:latin typeface="Cambria Math" panose="02040503050406030204" pitchFamily="18" charset="0"/>
                              <a:ea typeface="Cambria Math" panose="02040503050406030204" pitchFamily="18" charset="0"/>
                            </a:rPr>
                            <m:t>12</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120×</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100</m:t>
                                  </m:r>
                                </m:e>
                                <m:sup>
                                  <m:r>
                                    <a:rPr lang="en-IN" b="0" i="1" smtClean="0">
                                      <a:latin typeface="Cambria Math" panose="02040503050406030204" pitchFamily="18" charset="0"/>
                                      <a:ea typeface="Cambria Math" panose="02040503050406030204" pitchFamily="18" charset="0"/>
                                    </a:rPr>
                                    <m:t>3</m:t>
                                  </m:r>
                                </m:sup>
                              </m:sSup>
                            </m:e>
                          </m:d>
                        </m:num>
                        <m:den>
                          <m:r>
                            <a:rPr lang="en-IN" b="0" i="1" smtClean="0">
                              <a:latin typeface="Cambria Math" panose="02040503050406030204" pitchFamily="18" charset="0"/>
                              <a:ea typeface="Cambria Math" panose="02040503050406030204" pitchFamily="18" charset="0"/>
                            </a:rPr>
                            <m:t>12</m:t>
                          </m:r>
                        </m:den>
                      </m:f>
                      <m:r>
                        <a:rPr lang="en-IN" b="0" i="1" smtClean="0">
                          <a:latin typeface="Cambria Math" panose="02040503050406030204" pitchFamily="18" charset="0"/>
                          <a:ea typeface="Cambria Math" panose="02040503050406030204" pitchFamily="18" charset="0"/>
                        </a:rPr>
                        <m:t>=10×</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10</m:t>
                          </m:r>
                        </m:e>
                        <m:sup>
                          <m:r>
                            <a:rPr lang="en-IN" b="0" i="1" smtClean="0">
                              <a:latin typeface="Cambria Math" panose="02040503050406030204" pitchFamily="18" charset="0"/>
                              <a:ea typeface="Cambria Math" panose="02040503050406030204" pitchFamily="18" charset="0"/>
                            </a:rPr>
                            <m:t>6</m:t>
                          </m:r>
                        </m:sup>
                      </m:sSup>
                      <m:r>
                        <a:rPr lang="en-IN" b="0" i="1" smtClean="0">
                          <a:latin typeface="Cambria Math" panose="02040503050406030204" pitchFamily="18" charset="0"/>
                          <a:ea typeface="Cambria Math" panose="02040503050406030204" pitchFamily="18" charset="0"/>
                        </a:rPr>
                        <m:t>𝑚</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𝑚</m:t>
                          </m:r>
                        </m:e>
                        <m:sup>
                          <m:r>
                            <a:rPr lang="en-IN" b="0" i="1" smtClean="0">
                              <a:latin typeface="Cambria Math" panose="02040503050406030204" pitchFamily="18" charset="0"/>
                              <a:ea typeface="Cambria Math" panose="02040503050406030204" pitchFamily="18" charset="0"/>
                            </a:rPr>
                            <m:t>4</m:t>
                          </m:r>
                        </m:sup>
                      </m:sSup>
                    </m:oMath>
                  </m:oMathPara>
                </a14:m>
                <a:endParaRPr lang="en-IN" dirty="0"/>
              </a:p>
              <a:p>
                <a:pPr marL="0" indent="0">
                  <a:buNone/>
                </a:pPr>
                <a:endParaRPr lang="en-IN" dirty="0"/>
              </a:p>
            </p:txBody>
          </p:sp>
        </mc:Choice>
        <mc:Fallback xmlns="">
          <p:sp>
            <p:nvSpPr>
              <p:cNvPr id="4" name="Content Placeholder 2">
                <a:extLst>
                  <a:ext uri="{FF2B5EF4-FFF2-40B4-BE49-F238E27FC236}">
                    <a16:creationId xmlns:a16="http://schemas.microsoft.com/office/drawing/2014/main" id="{7AD01678-29A0-487D-0EF2-FC71F6352954}"/>
                  </a:ext>
                </a:extLst>
              </p:cNvPr>
              <p:cNvSpPr>
                <a:spLocks noGrp="1" noRot="1" noChangeAspect="1" noMove="1" noResize="1" noEditPoints="1" noAdjustHandles="1" noChangeArrowheads="1" noChangeShapeType="1" noTextEdit="1"/>
              </p:cNvSpPr>
              <p:nvPr>
                <p:ph idx="1"/>
              </p:nvPr>
            </p:nvSpPr>
            <p:spPr>
              <a:xfrm>
                <a:off x="1096963" y="1846263"/>
                <a:ext cx="10058400" cy="4022725"/>
              </a:xfrm>
              <a:blipFill>
                <a:blip r:embed="rId2"/>
                <a:stretch>
                  <a:fillRect l="-1576" t="-1667"/>
                </a:stretch>
              </a:blipFill>
            </p:spPr>
            <p:txBody>
              <a:bodyPr/>
              <a:lstStyle/>
              <a:p>
                <a:r>
                  <a:rPr lang="en-IN">
                    <a:noFill/>
                  </a:rPr>
                  <a:t> </a:t>
                </a:r>
              </a:p>
            </p:txBody>
          </p:sp>
        </mc:Fallback>
      </mc:AlternateContent>
    </p:spTree>
    <p:extLst>
      <p:ext uri="{BB962C8B-B14F-4D97-AF65-F5344CB8AC3E}">
        <p14:creationId xmlns:p14="http://schemas.microsoft.com/office/powerpoint/2010/main" val="13219702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289</TotalTime>
  <Words>1007</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CMBX12</vt:lpstr>
      <vt:lpstr>CMR12</vt:lpstr>
      <vt:lpstr>Retrospect</vt:lpstr>
      <vt:lpstr>Advanced Structural Analysis using ANSYS</vt:lpstr>
      <vt:lpstr>Buckling Analysis : Problem overview </vt:lpstr>
      <vt:lpstr>Buckling Analysis</vt:lpstr>
      <vt:lpstr>Eigenvalue Buckling analysis</vt:lpstr>
      <vt:lpstr>Non-linear buckling analysis</vt:lpstr>
      <vt:lpstr>Comparison</vt:lpstr>
      <vt:lpstr>PowerPoint Presentation</vt:lpstr>
      <vt:lpstr>Boundary Value Problem</vt:lpstr>
      <vt:lpstr>Analytical Calculations</vt:lpstr>
      <vt:lpstr>PowerPoint Presentation</vt:lpstr>
      <vt:lpstr>Process flow in APDL</vt:lpstr>
      <vt:lpstr>Description of APDL script (Linear)</vt:lpstr>
      <vt:lpstr>PowerPoint Presentation</vt:lpstr>
      <vt:lpstr>Description of APDL script (Non-linear)</vt:lpstr>
      <vt:lpstr>Results</vt:lpstr>
      <vt:lpstr>Results</vt:lpstr>
      <vt:lpstr>Results</vt:lpstr>
      <vt:lpstr>Conclusion and Outlook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Structural Analysis using ANSYS</dc:title>
  <dc:creator>Devang Keshavlal Kachhadiya</dc:creator>
  <cp:lastModifiedBy>Nikunj Panchal</cp:lastModifiedBy>
  <cp:revision>18</cp:revision>
  <dcterms:created xsi:type="dcterms:W3CDTF">2022-09-05T14:13:55Z</dcterms:created>
  <dcterms:modified xsi:type="dcterms:W3CDTF">2022-09-06T08:50:40Z</dcterms:modified>
</cp:coreProperties>
</file>