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305" r:id="rId4"/>
    <p:sldId id="310" r:id="rId5"/>
    <p:sldId id="322" r:id="rId6"/>
    <p:sldId id="323" r:id="rId7"/>
    <p:sldId id="312" r:id="rId8"/>
    <p:sldId id="306" r:id="rId9"/>
    <p:sldId id="316" r:id="rId10"/>
    <p:sldId id="317" r:id="rId11"/>
    <p:sldId id="318" r:id="rId12"/>
    <p:sldId id="319" r:id="rId13"/>
    <p:sldId id="300" r:id="rId14"/>
    <p:sldId id="304" r:id="rId15"/>
    <p:sldId id="301" r:id="rId16"/>
    <p:sldId id="311" r:id="rId17"/>
    <p:sldId id="313" r:id="rId18"/>
    <p:sldId id="314" r:id="rId19"/>
    <p:sldId id="315" r:id="rId20"/>
    <p:sldId id="283" r:id="rId21"/>
    <p:sldId id="320" r:id="rId22"/>
    <p:sldId id="308" r:id="rId23"/>
    <p:sldId id="321" r:id="rId24"/>
    <p:sldId id="324" r:id="rId25"/>
    <p:sldId id="325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/>
    <p:restoredTop sz="96327"/>
  </p:normalViewPr>
  <p:slideViewPr>
    <p:cSldViewPr snapToGrid="0">
      <p:cViewPr varScale="1">
        <p:scale>
          <a:sx n="248" d="100"/>
          <a:sy n="248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415553" y="282388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Tibbles helpfully tell you what data type is in a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0214-9E36-1476-0DF5-D736010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67335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926541" y="24204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coerce one data type into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754C-C8FA-721C-AF71-CF453A0B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83" y="1324162"/>
            <a:ext cx="6626039" cy="344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FBA7-E965-1785-0C3D-8B03CF9B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2" y="783620"/>
            <a:ext cx="6413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8D68E-84EE-0BEE-4DD3-1300BD1905CF}"/>
              </a:ext>
            </a:extLst>
          </p:cNvPr>
          <p:cNvSpPr txBox="1"/>
          <p:nvPr/>
        </p:nvSpPr>
        <p:spPr>
          <a:xfrm>
            <a:off x="4356847" y="248770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that make sense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76658-5273-7C19-41EB-404AAB01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727200"/>
            <a:ext cx="6451600" cy="340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B697D-95F0-BFF2-6351-72F6A44F2B0E}"/>
              </a:ext>
            </a:extLst>
          </p:cNvPr>
          <p:cNvCxnSpPr/>
          <p:nvPr/>
        </p:nvCxnSpPr>
        <p:spPr>
          <a:xfrm flipH="1">
            <a:off x="9076765" y="2454088"/>
            <a:ext cx="1351429" cy="77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09C352-54C4-07C6-1E55-AF5160929DFE}"/>
              </a:ext>
            </a:extLst>
          </p:cNvPr>
          <p:cNvSpPr txBox="1"/>
          <p:nvPr/>
        </p:nvSpPr>
        <p:spPr>
          <a:xfrm>
            <a:off x="10428194" y="1710391"/>
            <a:ext cx="166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species has been replaced by an integer representing the group (1,2,3)</a:t>
            </a:r>
          </a:p>
        </p:txBody>
      </p:sp>
    </p:spTree>
    <p:extLst>
      <p:ext uri="{BB962C8B-B14F-4D97-AF65-F5344CB8AC3E}">
        <p14:creationId xmlns:p14="http://schemas.microsoft.com/office/powerpoint/2010/main" val="179294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444221"/>
            <a:ext cx="9495292" cy="186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dirty="0"/>
              <a:t>Time savings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 </a:t>
            </a:r>
            <a:r>
              <a:rPr lang="en-US" dirty="0"/>
              <a:t>descriptive</a:t>
            </a:r>
            <a:r>
              <a:rPr dirty="0"/>
              <a:t>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3239510" y="217808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AB6A5-131B-1B94-1BE1-975CE2D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054491"/>
            <a:ext cx="35941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B3A31-4713-10F1-264E-753EE869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27" y="1529571"/>
            <a:ext cx="5630326" cy="120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6F9A7-E702-6C17-D8C5-F7823C8D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27" y="3003550"/>
            <a:ext cx="2722684" cy="27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61EF-8C35-B3B2-CDA4-DF4E463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314841"/>
            <a:ext cx="45847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5C157-B92B-1D93-7E74-7ECBDB0F38AF}"/>
              </a:ext>
            </a:extLst>
          </p:cNvPr>
          <p:cNvSpPr txBox="1"/>
          <p:nvPr/>
        </p:nvSpPr>
        <p:spPr>
          <a:xfrm>
            <a:off x="6291385" y="2407138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takes a number and prints it out</a:t>
            </a:r>
          </a:p>
          <a:p>
            <a:r>
              <a:rPr lang="en-US" dirty="0"/>
              <a:t>Just like the loop on the last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F36A-7BDA-359D-95B7-2D2256B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47" y="3804532"/>
            <a:ext cx="593239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FA8-DE07-6A7B-16C2-23979434500E}"/>
              </a:ext>
            </a:extLst>
          </p:cNvPr>
          <p:cNvSpPr txBox="1"/>
          <p:nvPr/>
        </p:nvSpPr>
        <p:spPr>
          <a:xfrm>
            <a:off x="7088742" y="3216842"/>
            <a:ext cx="450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is a function that takes a list </a:t>
            </a:r>
          </a:p>
          <a:p>
            <a:r>
              <a:rPr lang="en-US" dirty="0"/>
              <a:t>and applies a function to each element </a:t>
            </a:r>
          </a:p>
          <a:p>
            <a:r>
              <a:rPr lang="en-US" dirty="0"/>
              <a:t>of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3071446" y="520192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5410927" y="52019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3298752" y="4509477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/>
          <p:nvPr/>
        </p:nvCxnSpPr>
        <p:spPr>
          <a:xfrm flipV="1">
            <a:off x="5895995" y="4589362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5DA46-7ACF-58D5-7AD7-23973A49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14" y="3804532"/>
            <a:ext cx="1128633" cy="2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1639334" y="4479432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4826375" y="517327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1866640" y="3837124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>
            <a:cxnSpLocks/>
          </p:cNvCxnSpPr>
          <p:nvPr/>
        </p:nvCxnSpPr>
        <p:spPr>
          <a:xfrm flipH="1" flipV="1">
            <a:off x="5311588" y="3966882"/>
            <a:ext cx="584407" cy="11773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108EBC-2ACB-C669-1CC0-01016B4C1C5C}"/>
              </a:ext>
            </a:extLst>
          </p:cNvPr>
          <p:cNvSpPr txBox="1"/>
          <p:nvPr/>
        </p:nvSpPr>
        <p:spPr>
          <a:xfrm>
            <a:off x="3915915" y="2569393"/>
            <a:ext cx="396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doesn’t have to be have already been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4D14-3976-5568-B66E-72973C39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" y="3312733"/>
            <a:ext cx="6642100" cy="444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5300D-4C89-2514-E380-A4707B2BC2C0}"/>
              </a:ext>
            </a:extLst>
          </p:cNvPr>
          <p:cNvCxnSpPr/>
          <p:nvPr/>
        </p:nvCxnSpPr>
        <p:spPr>
          <a:xfrm>
            <a:off x="2703729" y="3906371"/>
            <a:ext cx="43425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A31BF-DADA-ADC0-B660-082C48F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5489"/>
            <a:ext cx="7772400" cy="243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F919-6AB9-FE21-094E-C97BB265B330}"/>
              </a:ext>
            </a:extLst>
          </p:cNvPr>
          <p:cNvSpPr txBox="1"/>
          <p:nvPr/>
        </p:nvSpPr>
        <p:spPr>
          <a:xfrm>
            <a:off x="5116606" y="605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C2518-E085-7E04-0827-5F4698149F3A}"/>
              </a:ext>
            </a:extLst>
          </p:cNvPr>
          <p:cNvSpPr txBox="1"/>
          <p:nvPr/>
        </p:nvSpPr>
        <p:spPr>
          <a:xfrm>
            <a:off x="4985498" y="31905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https://www.guru99.com/r-apply-</a:t>
            </a:r>
            <a:r>
              <a:rPr lang="en-US" dirty="0" err="1"/>
              <a:t>sapply</a:t>
            </a:r>
            <a:r>
              <a:rPr lang="en-US" dirty="0"/>
              <a:t>-</a:t>
            </a:r>
            <a:r>
              <a:rPr lang="en-US" dirty="0" err="1"/>
              <a:t>tapply.html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22" y="1887877"/>
            <a:ext cx="10515600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47BD-2FEA-61ED-BFCF-BE9424EC3D86}"/>
              </a:ext>
            </a:extLst>
          </p:cNvPr>
          <p:cNvSpPr txBox="1"/>
          <p:nvPr/>
        </p:nvSpPr>
        <p:spPr>
          <a:xfrm>
            <a:off x="9405992" y="781595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to class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461258" y="1973849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 err="1"/>
              <a:t>R</a:t>
            </a:r>
            <a:r>
              <a:rPr sz="900" b="1" dirty="0" err="1"/>
              <a:t>angedSummarizedExperiment</a:t>
            </a:r>
            <a:r>
              <a:rPr sz="900" dirty="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4592287" y="2225489"/>
            <a:ext cx="1890016" cy="1408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961131" y="2962206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 dirty="0" err="1"/>
              <a:t>DESeqDataSet</a:t>
            </a:r>
            <a:endParaRPr sz="900" dirty="0"/>
          </a:p>
          <a:p>
            <a:pPr marL="152400" indent="-152400">
              <a:buSzPct val="123000"/>
              <a:buChar char="-"/>
            </a:pPr>
            <a:r>
              <a:rPr sz="900" dirty="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 dirty="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545379" y="2163645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</p:spTree>
    <p:extLst>
      <p:ext uri="{BB962C8B-B14F-4D97-AF65-F5344CB8AC3E}">
        <p14:creationId xmlns:p14="http://schemas.microsoft.com/office/powerpoint/2010/main" val="371324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D5DA-1D3D-2647-609E-9676951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91" y="2974789"/>
            <a:ext cx="224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  <a:p>
            <a:pPr marL="342900" indent="-342900">
              <a:buAutoNum type="arabicPeriod"/>
            </a:pPr>
            <a:r>
              <a:rPr lang="en-US" dirty="0"/>
              <a:t>Use R projects – keep data and script files together</a:t>
            </a:r>
          </a:p>
          <a:p>
            <a:pPr marL="342900" indent="-342900">
              <a:buAutoNum type="arabicPeriod"/>
            </a:pPr>
            <a:r>
              <a:rPr lang="en-US" dirty="0"/>
              <a:t>Put libraries first</a:t>
            </a:r>
          </a:p>
          <a:p>
            <a:pPr marL="342900" indent="-342900">
              <a:buAutoNum type="arabicPeriod"/>
            </a:pPr>
            <a:r>
              <a:rPr lang="en-US" dirty="0"/>
              <a:t>Put hardcoded paths second</a:t>
            </a:r>
          </a:p>
          <a:p>
            <a:pPr marL="342900" indent="-342900">
              <a:buAutoNum type="arabicPeriod"/>
            </a:pPr>
            <a:r>
              <a:rPr lang="en-US" dirty="0"/>
              <a:t>Don’t repeat yourself – write a function</a:t>
            </a:r>
          </a:p>
          <a:p>
            <a:pPr marL="342900" indent="-342900">
              <a:buAutoNum type="arabicPeriod"/>
            </a:pPr>
            <a:r>
              <a:rPr lang="en-US" dirty="0"/>
              <a:t>Use a consistent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A16D-B4F6-302B-80BA-FBAD8C396E43}"/>
              </a:ext>
            </a:extLst>
          </p:cNvPr>
          <p:cNvSpPr txBox="1"/>
          <p:nvPr/>
        </p:nvSpPr>
        <p:spPr>
          <a:xfrm>
            <a:off x="4304713" y="6347012"/>
            <a:ext cx="788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/best-practices-for-r-programming-ec0754010b5a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3994-9C85-B49E-135C-64F659864501}"/>
              </a:ext>
            </a:extLst>
          </p:cNvPr>
          <p:cNvSpPr txBox="1"/>
          <p:nvPr/>
        </p:nvSpPr>
        <p:spPr>
          <a:xfrm>
            <a:off x="7553886" y="59776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https://r4ds.had.co.nz/workflow-</a:t>
            </a:r>
            <a:r>
              <a:rPr lang="en-US" dirty="0" err="1"/>
              <a:t>projects.html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2388-7CB7-C595-5083-3BB7B08D142E}"/>
              </a:ext>
            </a:extLst>
          </p:cNvPr>
          <p:cNvSpPr txBox="1"/>
          <p:nvPr/>
        </p:nvSpPr>
        <p:spPr>
          <a:xfrm>
            <a:off x="8342114" y="5608348"/>
            <a:ext cx="68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style.tidyverse.org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B23D8-A74A-36D6-1740-FB3674DC5646}"/>
              </a:ext>
            </a:extLst>
          </p:cNvPr>
          <p:cNvSpPr txBox="1"/>
          <p:nvPr/>
        </p:nvSpPr>
        <p:spPr>
          <a:xfrm>
            <a:off x="7149108" y="5239016"/>
            <a:ext cx="75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Rguide.html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6EE62-CE85-3404-07A6-C94319D0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4" y="718457"/>
            <a:ext cx="5867768" cy="5421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F5E365-D6F3-5971-16A9-F2EAAACE5CE0}"/>
              </a:ext>
            </a:extLst>
          </p:cNvPr>
          <p:cNvSpPr txBox="1"/>
          <p:nvPr/>
        </p:nvSpPr>
        <p:spPr>
          <a:xfrm>
            <a:off x="4174177" y="190005"/>
            <a:ext cx="393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Project templates can help set this 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58556-5CAB-5075-8D93-D0E6E17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26" y="718457"/>
            <a:ext cx="5444844" cy="56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CFDD4-6D6E-A85B-5BF1-3E46D508D3FC}"/>
              </a:ext>
            </a:extLst>
          </p:cNvPr>
          <p:cNvSpPr txBox="1"/>
          <p:nvPr/>
        </p:nvSpPr>
        <p:spPr>
          <a:xfrm>
            <a:off x="3282594" y="297950"/>
            <a:ext cx="58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Crash Course – what you need to (should) know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E61C4-629E-16C4-0EF8-ED198C66467C}"/>
              </a:ext>
            </a:extLst>
          </p:cNvPr>
          <p:cNvSpPr txBox="1"/>
          <p:nvPr/>
        </p:nvSpPr>
        <p:spPr>
          <a:xfrm>
            <a:off x="2178121" y="1469205"/>
            <a:ext cx="8065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Basic data structures – vector, </a:t>
            </a:r>
            <a:r>
              <a:rPr lang="en-US" dirty="0" err="1"/>
              <a:t>data.frame</a:t>
            </a:r>
            <a:r>
              <a:rPr lang="en-US" dirty="0"/>
              <a:t>, matrix, </a:t>
            </a:r>
            <a:r>
              <a:rPr lang="en-US" dirty="0" err="1"/>
              <a:t>summarizedExperiment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to get data into R (</a:t>
            </a:r>
            <a:r>
              <a:rPr lang="en-US" dirty="0" err="1"/>
              <a:t>read_csv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How to use </a:t>
            </a:r>
            <a:r>
              <a:rPr lang="en-US" dirty="0" err="1"/>
              <a:t>tidyverse</a:t>
            </a:r>
            <a:r>
              <a:rPr lang="en-US" dirty="0"/>
              <a:t> to manipulate and explore data</a:t>
            </a:r>
          </a:p>
          <a:p>
            <a:pPr marL="800100" lvl="1" indent="-342900">
              <a:buAutoNum type="arabicPeriod"/>
            </a:pPr>
            <a:r>
              <a:rPr lang="en-US" dirty="0"/>
              <a:t>filter() </a:t>
            </a:r>
            <a:r>
              <a:rPr lang="en-US" dirty="0" err="1"/>
              <a:t>group_by</a:t>
            </a:r>
            <a:r>
              <a:rPr lang="en-US" dirty="0"/>
              <a:t>() mutate()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How to plot data </a:t>
            </a:r>
          </a:p>
          <a:p>
            <a:pPr marL="800100" lvl="1" indent="-342900">
              <a:buAutoNum type="arabicPeriod"/>
            </a:pPr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(x = , y =, color = , fill = , shape = ) ) +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geom_col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		</a:t>
            </a:r>
          </a:p>
          <a:p>
            <a:pPr lvl="1"/>
            <a:r>
              <a:rPr lang="en-US" dirty="0"/>
              <a:t>What is a function – why might you make your own	</a:t>
            </a:r>
          </a:p>
        </p:txBody>
      </p:sp>
    </p:spTree>
    <p:extLst>
      <p:ext uri="{BB962C8B-B14F-4D97-AF65-F5344CB8AC3E}">
        <p14:creationId xmlns:p14="http://schemas.microsoft.com/office/powerpoint/2010/main" val="145204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872D-FE63-4CF4-8116-B6B3526FA5A1}"/>
              </a:ext>
            </a:extLst>
          </p:cNvPr>
          <p:cNvSpPr txBox="1"/>
          <p:nvPr/>
        </p:nvSpPr>
        <p:spPr>
          <a:xfrm>
            <a:off x="2790265" y="2245659"/>
            <a:ext cx="72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intro_R_skeleton_3.R</a:t>
            </a:r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Plotting</a:t>
            </a:r>
          </a:p>
          <a:p>
            <a:pPr marL="342900" indent="-342900">
              <a:buAutoNum type="arabicPeriod"/>
            </a:pPr>
            <a:r>
              <a:rPr lang="en-US" dirty="0"/>
              <a:t>Factors 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AutoNum type="arabicPeriod"/>
            </a:pPr>
            <a:r>
              <a:rPr lang="en-US" dirty="0"/>
              <a:t>Summarized experiment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Practice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017DA-2B89-B380-F3EF-DFFBD74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789268"/>
            <a:ext cx="6832600" cy="77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C2513-0F52-F1ED-7FC1-80E8C708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29" y="1806014"/>
            <a:ext cx="5312145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A8E80-44A6-20A1-EF75-B6FA93AA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0" y="3267636"/>
            <a:ext cx="5594736" cy="200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2CE85-4F70-0E98-1A26-729A49FC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76930"/>
            <a:ext cx="5147235" cy="7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923AA-FAA7-32B7-22FD-BC1287E9C888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3770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318" y="4290727"/>
            <a:ext cx="53467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836B8A-BB8C-0BE1-B04B-B8D05D903C00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3D43-0DEA-90AD-3304-3C37D72EC5D3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BE73B-816F-9E18-728B-C2CD118CAB28}"/>
              </a:ext>
            </a:extLst>
          </p:cNvPr>
          <p:cNvSpPr txBox="1"/>
          <p:nvPr/>
        </p:nvSpPr>
        <p:spPr>
          <a:xfrm>
            <a:off x="223666" y="2980023"/>
            <a:ext cx="2927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are less picky and behave as you’d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predetermined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an order with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R will read in all strings as factors (</a:t>
            </a:r>
            <a:r>
              <a:rPr lang="en-US" dirty="0" err="1"/>
              <a:t>read.csv</a:t>
            </a:r>
            <a:r>
              <a:rPr lang="en-US" dirty="0"/>
              <a:t>) – but this can be turned off globally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81D7-8DF9-59C7-ADAC-3D4D4FFACB2E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264E-4FBC-5267-3DB2-AC65EC259D7C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9151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893</Words>
  <Application>Microsoft Macintosh PowerPoint</Application>
  <PresentationFormat>Widescreen</PresentationFormat>
  <Paragraphs>127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Recap from last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8</cp:revision>
  <dcterms:created xsi:type="dcterms:W3CDTF">2023-04-14T16:35:59Z</dcterms:created>
  <dcterms:modified xsi:type="dcterms:W3CDTF">2024-04-19T16:03:56Z</dcterms:modified>
</cp:coreProperties>
</file>