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301" r:id="rId2"/>
    <p:sldId id="284" r:id="rId3"/>
    <p:sldId id="285" r:id="rId4"/>
    <p:sldId id="286" r:id="rId5"/>
    <p:sldId id="287" r:id="rId6"/>
    <p:sldId id="302" r:id="rId7"/>
    <p:sldId id="304" r:id="rId8"/>
    <p:sldId id="288" r:id="rId9"/>
    <p:sldId id="303" r:id="rId10"/>
    <p:sldId id="289" r:id="rId11"/>
    <p:sldId id="290" r:id="rId12"/>
    <p:sldId id="291" r:id="rId13"/>
    <p:sldId id="293" r:id="rId14"/>
    <p:sldId id="294" r:id="rId15"/>
    <p:sldId id="295" r:id="rId16"/>
    <p:sldId id="296" r:id="rId17"/>
    <p:sldId id="297" r:id="rId18"/>
    <p:sldId id="298" r:id="rId19"/>
    <p:sldId id="299" r:id="rId20"/>
    <p:sldId id="30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22"/>
    <p:restoredTop sz="96327"/>
  </p:normalViewPr>
  <p:slideViewPr>
    <p:cSldViewPr snapToGrid="0">
      <p:cViewPr varScale="1">
        <p:scale>
          <a:sx n="194" d="100"/>
          <a:sy n="194" d="100"/>
        </p:scale>
        <p:origin x="232" y="1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242AA-3937-624B-9BD8-F1C01C498458}" type="datetimeFigureOut">
              <a:rPr lang="en-US" smtClean="0"/>
              <a:t>4/13/23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9833A-1346-CB44-93C1-7B57C9261BB6}" type="slidenum">
              <a:rPr lang="en-US" smtClean="0"/>
              <a:t>‹#›</a:t>
            </a:fld>
            <a:endParaRPr lang="en-US"/>
          </a:p>
        </p:txBody>
      </p:sp>
    </p:spTree>
    <p:extLst>
      <p:ext uri="{BB962C8B-B14F-4D97-AF65-F5344CB8AC3E}">
        <p14:creationId xmlns:p14="http://schemas.microsoft.com/office/powerpoint/2010/main" val="1726089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Shape 347"/>
          <p:cNvSpPr>
            <a:spLocks noGrp="1" noRot="1" noChangeAspect="1"/>
          </p:cNvSpPr>
          <p:nvPr>
            <p:ph type="sldImg"/>
          </p:nvPr>
        </p:nvSpPr>
        <p:spPr>
          <a:xfrm>
            <a:off x="381000" y="685800"/>
            <a:ext cx="6096000" cy="3429000"/>
          </a:xfrm>
          <a:prstGeom prst="rect">
            <a:avLst/>
          </a:prstGeom>
        </p:spPr>
        <p:txBody>
          <a:bodyPr/>
          <a:lstStyle/>
          <a:p>
            <a:endParaRPr/>
          </a:p>
        </p:txBody>
      </p:sp>
      <p:sp>
        <p:nvSpPr>
          <p:cNvPr id="348" name="Shape 348"/>
          <p:cNvSpPr>
            <a:spLocks noGrp="1"/>
          </p:cNvSpPr>
          <p:nvPr>
            <p:ph type="body" sz="quarter" idx="1"/>
          </p:nvPr>
        </p:nvSpPr>
        <p:spPr>
          <a:prstGeom prst="rect">
            <a:avLst/>
          </a:prstGeom>
        </p:spPr>
        <p:txBody>
          <a:bodyPr/>
          <a:lstStyle/>
          <a:p>
            <a:r>
              <a:t>Now lets try somethign a little more involved. On the left is the wide data. You can see I’ve added 3 more samples, lets assume from some drug treatment or somethign. On the right I’ve made this into a tidy/long dataset and added a new column to describe the treatment (treated vs untreated). We might want to know what effect treatment has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Shape 354"/>
          <p:cNvSpPr>
            <a:spLocks noGrp="1" noRot="1" noChangeAspect="1"/>
          </p:cNvSpPr>
          <p:nvPr>
            <p:ph type="sldImg"/>
          </p:nvPr>
        </p:nvSpPr>
        <p:spPr>
          <a:xfrm>
            <a:off x="381000" y="685800"/>
            <a:ext cx="6096000" cy="3429000"/>
          </a:xfrm>
          <a:prstGeom prst="rect">
            <a:avLst/>
          </a:prstGeom>
        </p:spPr>
        <p:txBody>
          <a:bodyPr/>
          <a:lstStyle/>
          <a:p>
            <a:endParaRPr/>
          </a:p>
        </p:txBody>
      </p:sp>
      <p:sp>
        <p:nvSpPr>
          <p:cNvPr id="355" name="Shape 355"/>
          <p:cNvSpPr>
            <a:spLocks noGrp="1"/>
          </p:cNvSpPr>
          <p:nvPr>
            <p:ph type="body" sz="quarter" idx="1"/>
          </p:nvPr>
        </p:nvSpPr>
        <p:spPr>
          <a:prstGeom prst="rect">
            <a:avLst/>
          </a:prstGeom>
        </p:spPr>
        <p:txBody>
          <a:bodyPr/>
          <a:lstStyle/>
          <a:p>
            <a:r>
              <a:t>Thats very simple using ggplot when we have data in this orientation. You just change the aes parameters to reflect what you’re now asking. We can still put Gene on the x axis, and value on the y (here I’m log2 transforming just so the plot looks a little better since the values are pretty different in the two groups). Instead of of color by sample, we can color by treatment and the difference is really clear.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a:spLocks noGrp="1" noRot="1" noChangeAspect="1"/>
          </p:cNvSpPr>
          <p:nvPr>
            <p:ph type="sldImg"/>
          </p:nvPr>
        </p:nvSpPr>
        <p:spPr>
          <a:xfrm>
            <a:off x="381000" y="685800"/>
            <a:ext cx="6096000" cy="3429000"/>
          </a:xfrm>
          <a:prstGeom prst="rect">
            <a:avLst/>
          </a:prstGeom>
        </p:spPr>
        <p:txBody>
          <a:bodyPr/>
          <a:lstStyle/>
          <a:p>
            <a:endParaRPr/>
          </a:p>
        </p:txBody>
      </p:sp>
      <p:sp>
        <p:nvSpPr>
          <p:cNvPr id="362" name="Shape 362"/>
          <p:cNvSpPr>
            <a:spLocks noGrp="1"/>
          </p:cNvSpPr>
          <p:nvPr>
            <p:ph type="body" sz="quarter" idx="1"/>
          </p:nvPr>
        </p:nvSpPr>
        <p:spPr>
          <a:prstGeom prst="rect">
            <a:avLst/>
          </a:prstGeom>
        </p:spPr>
        <p:txBody>
          <a:bodyPr/>
          <a:lstStyle/>
          <a:p>
            <a:r>
              <a:t>You can make very different plots using this same basic structure, I find this really lets you dig into the data and explore quickly. Here all we did was again change what we are mapping to the x and y axis, we kept Gene on the X, but now put the samples on the y and made the color fill equal to the counts. </a:t>
            </a:r>
          </a:p>
          <a:p>
            <a:r>
              <a:t>These plots are much harder (for me at least) to make from base R graphics and without using tidyverse syntax. Its definitely worth taking some toy data or some of your own data and getting comfortable plotting things. I spend a lot of time doing exploratory data analysis in R, and the tidyverse packages and ggplot make it very interactive and fun.</a:t>
            </a:r>
          </a:p>
          <a:p>
            <a:endParaRPr/>
          </a:p>
          <a:p>
            <a:r>
              <a:t>I’ll put a script covering some of this onto sakai if you want to play around more. I included some prompts for other things to look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CA0AA-603A-C7FC-AD87-418E24423E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CD2A89-6C6E-E67E-8E04-67CF0B7E65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8A69F-56CC-A3C2-7302-4B2E1BBC1855}"/>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5" name="Footer Placeholder 4">
            <a:extLst>
              <a:ext uri="{FF2B5EF4-FFF2-40B4-BE49-F238E27FC236}">
                <a16:creationId xmlns:a16="http://schemas.microsoft.com/office/drawing/2014/main" id="{7ACD22BE-6BD5-F1C5-BCB2-D526D9635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A9521-3A87-B165-46BB-F7225B61DA3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18844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FCA7-8512-3177-01A2-AFDA402EE5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688EBC-E6BE-6E7C-E248-9875E8ECF0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BDB5B8-6E90-6F80-D3A2-6BD4634D51CF}"/>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5" name="Footer Placeholder 4">
            <a:extLst>
              <a:ext uri="{FF2B5EF4-FFF2-40B4-BE49-F238E27FC236}">
                <a16:creationId xmlns:a16="http://schemas.microsoft.com/office/drawing/2014/main" id="{1D94EF3A-78CC-741B-49E4-336310BEEE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0E277-B2F8-4DD2-2804-7BD2B0FE4461}"/>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1713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CCDED-6BFA-2AB2-6665-BEAC0BE154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66A6DA0-C31E-66D0-FE81-C69A46AA61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0C408-C6E6-6B88-8EED-035236D90821}"/>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5" name="Footer Placeholder 4">
            <a:extLst>
              <a:ext uri="{FF2B5EF4-FFF2-40B4-BE49-F238E27FC236}">
                <a16:creationId xmlns:a16="http://schemas.microsoft.com/office/drawing/2014/main" id="{C4654697-1CE9-673E-0825-10EE1BDDF9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A8658-6561-B06C-1145-FF92C95F35A9}"/>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94744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EBF8-0823-0D7B-1FB9-62906E1A2F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6E0866-084B-F95C-B6C3-5AB11F1D66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03A365-61A7-C7F8-1E6C-CDF405CBE09A}"/>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5" name="Footer Placeholder 4">
            <a:extLst>
              <a:ext uri="{FF2B5EF4-FFF2-40B4-BE49-F238E27FC236}">
                <a16:creationId xmlns:a16="http://schemas.microsoft.com/office/drawing/2014/main" id="{A54906E4-F40C-ABAC-8841-814D2DE1B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3BF04A-A5A8-E35A-7090-85DAE8E3B48A}"/>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74515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EC03-D7EA-ACB5-B232-2AD0E9B4B0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3C074D-0CFC-2F43-5AF9-08F376863F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8699F-B932-B846-61CC-70ABCB1C32DA}"/>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5" name="Footer Placeholder 4">
            <a:extLst>
              <a:ext uri="{FF2B5EF4-FFF2-40B4-BE49-F238E27FC236}">
                <a16:creationId xmlns:a16="http://schemas.microsoft.com/office/drawing/2014/main" id="{5DA8F706-87A5-CDE8-78F4-13551931F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59E9C-66F0-7468-D5C5-C0BAB4BC14FB}"/>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100233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C7EE-F27A-5D99-5894-17FE707BB3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C7E2CA-7616-55AC-DCC9-669D3248E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965CCC-839D-A9BA-7448-DA0C7D770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16345B9-8668-FC53-933B-BBD82F1EE080}"/>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6" name="Footer Placeholder 5">
            <a:extLst>
              <a:ext uri="{FF2B5EF4-FFF2-40B4-BE49-F238E27FC236}">
                <a16:creationId xmlns:a16="http://schemas.microsoft.com/office/drawing/2014/main" id="{C38F4919-0431-3793-29C7-9B19BE9CA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80227-DD29-432C-99F7-F4842DC768A2}"/>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2727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CFCD3-5DE5-D12E-9BB2-E8D572CD8D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946A73-7D7B-C219-8630-17260E721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5DEEB-9D18-75FA-DF93-12A4352166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AA612D-D740-D239-B7B5-D867A6D914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8E5D-7361-0DD1-9FB0-9EA9BCBFB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A6F91-6C33-87CB-A7D5-7C178F247B97}"/>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8" name="Footer Placeholder 7">
            <a:extLst>
              <a:ext uri="{FF2B5EF4-FFF2-40B4-BE49-F238E27FC236}">
                <a16:creationId xmlns:a16="http://schemas.microsoft.com/office/drawing/2014/main" id="{3FEC0FA1-775F-9E34-85F1-E44BD36B4D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C039CA-AD98-E6A2-0884-8C3E76B9E816}"/>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456739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EF62-F142-A92C-A965-B298782FAA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D9A81A-2ECF-63AD-5FEE-8D543CE55A5B}"/>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4" name="Footer Placeholder 3">
            <a:extLst>
              <a:ext uri="{FF2B5EF4-FFF2-40B4-BE49-F238E27FC236}">
                <a16:creationId xmlns:a16="http://schemas.microsoft.com/office/drawing/2014/main" id="{2E156180-B0FD-5FAE-8020-04A650DA14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67B11D-87C9-CA1D-6A0B-F1060F89519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2977886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8BF26-A891-45F5-6FE5-9228CB42CBB5}"/>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3" name="Footer Placeholder 2">
            <a:extLst>
              <a:ext uri="{FF2B5EF4-FFF2-40B4-BE49-F238E27FC236}">
                <a16:creationId xmlns:a16="http://schemas.microsoft.com/office/drawing/2014/main" id="{5C9ECA45-E493-DA20-ACBE-C3DCD6F237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89A527-4874-4843-9916-A778F315A9BF}"/>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396257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A74A6-DF42-1720-D74A-41BCA3428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7B9E7D-5A60-8FDC-EF16-60530A2C0A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16EFE2-3836-7FE6-CF15-404487E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1180E-DABA-4BE0-52A3-243B77F2C8C3}"/>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6" name="Footer Placeholder 5">
            <a:extLst>
              <a:ext uri="{FF2B5EF4-FFF2-40B4-BE49-F238E27FC236}">
                <a16:creationId xmlns:a16="http://schemas.microsoft.com/office/drawing/2014/main" id="{6D1444B3-68CF-36FA-5B21-AF220096F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9ED45E-5FD7-003B-8183-67D7E43611D5}"/>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3484218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05EB3-09AA-2A7E-2960-6F4C047A93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9BC06-4F3F-F1A6-B7CA-B91665F959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1F558-192A-BCE5-3E0A-D16465F44E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660-E94D-4BF8-93E5-238D47A0DB22}"/>
              </a:ext>
            </a:extLst>
          </p:cNvPr>
          <p:cNvSpPr>
            <a:spLocks noGrp="1"/>
          </p:cNvSpPr>
          <p:nvPr>
            <p:ph type="dt" sz="half" idx="10"/>
          </p:nvPr>
        </p:nvSpPr>
        <p:spPr/>
        <p:txBody>
          <a:bodyPr/>
          <a:lstStyle/>
          <a:p>
            <a:fld id="{B56C126C-0D09-7346-9096-8E1075EB9758}" type="datetimeFigureOut">
              <a:rPr lang="en-US" smtClean="0"/>
              <a:t>4/13/23</a:t>
            </a:fld>
            <a:endParaRPr lang="en-US"/>
          </a:p>
        </p:txBody>
      </p:sp>
      <p:sp>
        <p:nvSpPr>
          <p:cNvPr id="6" name="Footer Placeholder 5">
            <a:extLst>
              <a:ext uri="{FF2B5EF4-FFF2-40B4-BE49-F238E27FC236}">
                <a16:creationId xmlns:a16="http://schemas.microsoft.com/office/drawing/2014/main" id="{75A14507-1286-1D2C-C8A2-5072B400E7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8F2E4F-5186-6183-2DF2-FEDFB50EFD7D}"/>
              </a:ext>
            </a:extLst>
          </p:cNvPr>
          <p:cNvSpPr>
            <a:spLocks noGrp="1"/>
          </p:cNvSpPr>
          <p:nvPr>
            <p:ph type="sldNum" sz="quarter" idx="12"/>
          </p:nvPr>
        </p:nvSpPr>
        <p:spPr/>
        <p:txBody>
          <a:bodyPr/>
          <a:lstStyle/>
          <a:p>
            <a:fld id="{DC4F53FF-DFDC-DE4B-B9BB-8EC76DF26D84}" type="slidenum">
              <a:rPr lang="en-US" smtClean="0"/>
              <a:t>‹#›</a:t>
            </a:fld>
            <a:endParaRPr lang="en-US"/>
          </a:p>
        </p:txBody>
      </p:sp>
    </p:spTree>
    <p:extLst>
      <p:ext uri="{BB962C8B-B14F-4D97-AF65-F5344CB8AC3E}">
        <p14:creationId xmlns:p14="http://schemas.microsoft.com/office/powerpoint/2010/main" val="1734780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3B085-170E-196C-6132-9C02F3B79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83A8D2-F085-10EB-9372-B7677A49E30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92DB3-3572-A4A2-529B-69066B242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6C126C-0D09-7346-9096-8E1075EB9758}" type="datetimeFigureOut">
              <a:rPr lang="en-US" smtClean="0"/>
              <a:t>4/13/23</a:t>
            </a:fld>
            <a:endParaRPr lang="en-US"/>
          </a:p>
        </p:txBody>
      </p:sp>
      <p:sp>
        <p:nvSpPr>
          <p:cNvPr id="5" name="Footer Placeholder 4">
            <a:extLst>
              <a:ext uri="{FF2B5EF4-FFF2-40B4-BE49-F238E27FC236}">
                <a16:creationId xmlns:a16="http://schemas.microsoft.com/office/drawing/2014/main" id="{7F043494-F50D-FF1C-BD94-11912DDB2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7861F9-1465-8DEB-7032-7E9006F161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F53FF-DFDC-DE4B-B9BB-8EC76DF26D84}" type="slidenum">
              <a:rPr lang="en-US" smtClean="0"/>
              <a:t>‹#›</a:t>
            </a:fld>
            <a:endParaRPr lang="en-US"/>
          </a:p>
        </p:txBody>
      </p:sp>
    </p:spTree>
    <p:extLst>
      <p:ext uri="{BB962C8B-B14F-4D97-AF65-F5344CB8AC3E}">
        <p14:creationId xmlns:p14="http://schemas.microsoft.com/office/powerpoint/2010/main" val="131921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406750-AF3A-74A7-39ED-B9494E90C5EC}"/>
              </a:ext>
            </a:extLst>
          </p:cNvPr>
          <p:cNvSpPr txBox="1"/>
          <p:nvPr/>
        </p:nvSpPr>
        <p:spPr>
          <a:xfrm>
            <a:off x="4108594" y="318592"/>
            <a:ext cx="5883605" cy="369332"/>
          </a:xfrm>
          <a:prstGeom prst="rect">
            <a:avLst/>
          </a:prstGeom>
          <a:noFill/>
        </p:spPr>
        <p:txBody>
          <a:bodyPr wrap="square" rtlCol="0">
            <a:spAutoFit/>
          </a:bodyPr>
          <a:lstStyle/>
          <a:p>
            <a:r>
              <a:rPr lang="en-US" dirty="0"/>
              <a:t>Class 2 – Plotting and Data Exploration</a:t>
            </a:r>
          </a:p>
        </p:txBody>
      </p:sp>
    </p:spTree>
    <p:extLst>
      <p:ext uri="{BB962C8B-B14F-4D97-AF65-F5344CB8AC3E}">
        <p14:creationId xmlns:p14="http://schemas.microsoft.com/office/powerpoint/2010/main" val="831436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 name="Image" descr="Image"/>
          <p:cNvPicPr>
            <a:picLocks noChangeAspect="1"/>
          </p:cNvPicPr>
          <p:nvPr/>
        </p:nvPicPr>
        <p:blipFill>
          <a:blip r:embed="rId3"/>
          <a:stretch>
            <a:fillRect/>
          </a:stretch>
        </p:blipFill>
        <p:spPr>
          <a:xfrm>
            <a:off x="202599" y="2139318"/>
            <a:ext cx="7412239" cy="1593559"/>
          </a:xfrm>
          <a:prstGeom prst="rect">
            <a:avLst/>
          </a:prstGeom>
          <a:ln w="12700">
            <a:miter lim="400000"/>
          </a:ln>
        </p:spPr>
      </p:pic>
      <p:sp>
        <p:nvSpPr>
          <p:cNvPr id="339"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sp>
        <p:nvSpPr>
          <p:cNvPr id="340" name="Untreated"/>
          <p:cNvSpPr txBox="1"/>
          <p:nvPr/>
        </p:nvSpPr>
        <p:spPr>
          <a:xfrm>
            <a:off x="2004675" y="1526185"/>
            <a:ext cx="135594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Untreated</a:t>
            </a:r>
          </a:p>
        </p:txBody>
      </p:sp>
      <p:sp>
        <p:nvSpPr>
          <p:cNvPr id="341" name="Treated"/>
          <p:cNvSpPr txBox="1"/>
          <p:nvPr/>
        </p:nvSpPr>
        <p:spPr>
          <a:xfrm>
            <a:off x="5376405" y="1526185"/>
            <a:ext cx="102245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Treated</a:t>
            </a:r>
          </a:p>
        </p:txBody>
      </p:sp>
      <p:sp>
        <p:nvSpPr>
          <p:cNvPr id="342" name="Line"/>
          <p:cNvSpPr/>
          <p:nvPr/>
        </p:nvSpPr>
        <p:spPr>
          <a:xfrm>
            <a:off x="1584692" y="1990499"/>
            <a:ext cx="2342480" cy="1"/>
          </a:xfrm>
          <a:prstGeom prst="line">
            <a:avLst/>
          </a:prstGeom>
          <a:ln w="101600">
            <a:solidFill>
              <a:srgbClr val="000000"/>
            </a:solidFill>
            <a:miter lim="400000"/>
          </a:ln>
        </p:spPr>
        <p:txBody>
          <a:bodyPr lIns="25400" tIns="25400" rIns="25400" bIns="25400" anchor="ctr"/>
          <a:lstStyle/>
          <a:p>
            <a:endParaRPr sz="900"/>
          </a:p>
        </p:txBody>
      </p:sp>
      <p:sp>
        <p:nvSpPr>
          <p:cNvPr id="343" name="Line"/>
          <p:cNvSpPr/>
          <p:nvPr/>
        </p:nvSpPr>
        <p:spPr>
          <a:xfrm>
            <a:off x="4778570" y="2040473"/>
            <a:ext cx="2342480" cy="1"/>
          </a:xfrm>
          <a:prstGeom prst="line">
            <a:avLst/>
          </a:prstGeom>
          <a:ln w="101600">
            <a:solidFill>
              <a:srgbClr val="000000"/>
            </a:solidFill>
            <a:miter lim="400000"/>
          </a:ln>
        </p:spPr>
        <p:txBody>
          <a:bodyPr lIns="25400" tIns="25400" rIns="25400" bIns="25400" anchor="ctr"/>
          <a:lstStyle/>
          <a:p>
            <a:endParaRPr sz="900"/>
          </a:p>
        </p:txBody>
      </p:sp>
      <p:pic>
        <p:nvPicPr>
          <p:cNvPr id="344" name="Image" descr="Image"/>
          <p:cNvPicPr>
            <a:picLocks noChangeAspect="1"/>
          </p:cNvPicPr>
          <p:nvPr/>
        </p:nvPicPr>
        <p:blipFill>
          <a:blip r:embed="rId4"/>
          <a:stretch>
            <a:fillRect/>
          </a:stretch>
        </p:blipFill>
        <p:spPr>
          <a:xfrm>
            <a:off x="8169033" y="2142844"/>
            <a:ext cx="3510206" cy="3194288"/>
          </a:xfrm>
          <a:prstGeom prst="rect">
            <a:avLst/>
          </a:prstGeom>
          <a:ln w="12700">
            <a:miter lim="400000"/>
          </a:ln>
        </p:spPr>
      </p:pic>
      <p:sp>
        <p:nvSpPr>
          <p:cNvPr id="345" name="Wide"/>
          <p:cNvSpPr txBox="1"/>
          <p:nvPr/>
        </p:nvSpPr>
        <p:spPr>
          <a:xfrm>
            <a:off x="3771499" y="3835594"/>
            <a:ext cx="7261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Wide</a:t>
            </a:r>
          </a:p>
        </p:txBody>
      </p:sp>
      <p:sp>
        <p:nvSpPr>
          <p:cNvPr id="346" name="Long"/>
          <p:cNvSpPr txBox="1"/>
          <p:nvPr/>
        </p:nvSpPr>
        <p:spPr>
          <a:xfrm>
            <a:off x="9528582" y="5396883"/>
            <a:ext cx="65723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Long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0" name="Image" descr="Image"/>
          <p:cNvPicPr>
            <a:picLocks noChangeAspect="1"/>
          </p:cNvPicPr>
          <p:nvPr/>
        </p:nvPicPr>
        <p:blipFill>
          <a:blip r:embed="rId3"/>
          <a:stretch>
            <a:fillRect/>
          </a:stretch>
        </p:blipFill>
        <p:spPr>
          <a:xfrm>
            <a:off x="6672906" y="3124151"/>
            <a:ext cx="5067520" cy="3091072"/>
          </a:xfrm>
          <a:prstGeom prst="rect">
            <a:avLst/>
          </a:prstGeom>
          <a:ln w="12700">
            <a:miter lim="400000"/>
          </a:ln>
        </p:spPr>
      </p:pic>
      <p:pic>
        <p:nvPicPr>
          <p:cNvPr id="351" name="Image" descr="Image"/>
          <p:cNvPicPr>
            <a:picLocks noChangeAspect="1"/>
          </p:cNvPicPr>
          <p:nvPr/>
        </p:nvPicPr>
        <p:blipFill>
          <a:blip r:embed="rId4"/>
          <a:stretch>
            <a:fillRect/>
          </a:stretch>
        </p:blipFill>
        <p:spPr>
          <a:xfrm>
            <a:off x="889780" y="1831857"/>
            <a:ext cx="3510206" cy="3194287"/>
          </a:xfrm>
          <a:prstGeom prst="rect">
            <a:avLst/>
          </a:prstGeom>
          <a:ln w="12700">
            <a:miter lim="400000"/>
          </a:ln>
        </p:spPr>
      </p:pic>
      <p:sp>
        <p:nvSpPr>
          <p:cNvPr id="352"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3" name="Image" descr="Image"/>
          <p:cNvPicPr>
            <a:picLocks noChangeAspect="1"/>
          </p:cNvPicPr>
          <p:nvPr/>
        </p:nvPicPr>
        <p:blipFill>
          <a:blip r:embed="rId5"/>
          <a:stretch>
            <a:fillRect/>
          </a:stretch>
        </p:blipFill>
        <p:spPr>
          <a:xfrm>
            <a:off x="5312266" y="1746648"/>
            <a:ext cx="5475550" cy="882045"/>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7" name="Image" descr="Image"/>
          <p:cNvPicPr>
            <a:picLocks noChangeAspect="1"/>
          </p:cNvPicPr>
          <p:nvPr/>
        </p:nvPicPr>
        <p:blipFill>
          <a:blip r:embed="rId3"/>
          <a:stretch>
            <a:fillRect/>
          </a:stretch>
        </p:blipFill>
        <p:spPr>
          <a:xfrm>
            <a:off x="889780" y="1831857"/>
            <a:ext cx="3510206" cy="3194287"/>
          </a:xfrm>
          <a:prstGeom prst="rect">
            <a:avLst/>
          </a:prstGeom>
          <a:ln w="12700">
            <a:miter lim="400000"/>
          </a:ln>
        </p:spPr>
      </p:pic>
      <p:sp>
        <p:nvSpPr>
          <p:cNvPr id="358" name="A little more complicated example - samples from different conditions"/>
          <p:cNvSpPr txBox="1"/>
          <p:nvPr/>
        </p:nvSpPr>
        <p:spPr>
          <a:xfrm>
            <a:off x="1197886" y="163197"/>
            <a:ext cx="897809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b="1"/>
            </a:lvl1pPr>
          </a:lstStyle>
          <a:p>
            <a:r>
              <a:rPr sz="2400"/>
              <a:t>A little more complicated example - samples from different conditions</a:t>
            </a:r>
          </a:p>
        </p:txBody>
      </p:sp>
      <p:pic>
        <p:nvPicPr>
          <p:cNvPr id="359" name="Image" descr="Image"/>
          <p:cNvPicPr>
            <a:picLocks noChangeAspect="1"/>
          </p:cNvPicPr>
          <p:nvPr/>
        </p:nvPicPr>
        <p:blipFill>
          <a:blip r:embed="rId4"/>
          <a:stretch>
            <a:fillRect/>
          </a:stretch>
        </p:blipFill>
        <p:spPr>
          <a:xfrm>
            <a:off x="4859685" y="3045933"/>
            <a:ext cx="6626289" cy="3194287"/>
          </a:xfrm>
          <a:prstGeom prst="rect">
            <a:avLst/>
          </a:prstGeom>
          <a:ln w="12700">
            <a:miter lim="400000"/>
          </a:ln>
        </p:spPr>
      </p:pic>
      <p:pic>
        <p:nvPicPr>
          <p:cNvPr id="360" name="Image" descr="Image"/>
          <p:cNvPicPr>
            <a:picLocks noChangeAspect="1"/>
          </p:cNvPicPr>
          <p:nvPr/>
        </p:nvPicPr>
        <p:blipFill>
          <a:blip r:embed="rId5"/>
          <a:stretch>
            <a:fillRect/>
          </a:stretch>
        </p:blipFill>
        <p:spPr>
          <a:xfrm>
            <a:off x="4602042" y="1695828"/>
            <a:ext cx="7141574" cy="828009"/>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67" name="Table 1"/>
          <p:cNvGraphicFramePr/>
          <p:nvPr/>
        </p:nvGraphicFramePr>
        <p:xfrm>
          <a:off x="2197395" y="1421165"/>
          <a:ext cx="2924760" cy="336771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68" name="Table 1-1"/>
          <p:cNvGraphicFramePr/>
          <p:nvPr/>
        </p:nvGraphicFramePr>
        <p:xfrm>
          <a:off x="7261420" y="1356725"/>
          <a:ext cx="2924760" cy="1514470"/>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335910">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294640">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294640">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294640">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294640">
                <a:tc>
                  <a:txBody>
                    <a:bodyPr/>
                    <a:lstStyle/>
                    <a:p>
                      <a:pPr defTabSz="914400">
                        <a:tabLst>
                          <a:tab pos="1663700" algn="l"/>
                        </a:tabLst>
                        <a:defRPr b="0"/>
                      </a:pPr>
                      <a:r>
                        <a:rPr sz="1600" b="1"/>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Merging and Joining (relational data)"/>
          <p:cNvSpPr txBox="1"/>
          <p:nvPr/>
        </p:nvSpPr>
        <p:spPr>
          <a:xfrm>
            <a:off x="3437070" y="248014"/>
            <a:ext cx="5255926"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Merging and Joining (relational data)</a:t>
            </a:r>
          </a:p>
        </p:txBody>
      </p:sp>
      <p:graphicFrame>
        <p:nvGraphicFramePr>
          <p:cNvPr id="371" name="Table 1"/>
          <p:cNvGraphicFramePr/>
          <p:nvPr/>
        </p:nvGraphicFramePr>
        <p:xfrm>
          <a:off x="2197395" y="1421165"/>
          <a:ext cx="2931110" cy="3374067"/>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72" name="Table 1-1"/>
          <p:cNvGraphicFramePr/>
          <p:nvPr/>
        </p:nvGraphicFramePr>
        <p:xfrm>
          <a:off x="7261420" y="1356725"/>
          <a:ext cx="2931110" cy="3374066"/>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542504">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463828">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446884">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bl>
          </a:graphicData>
        </a:graphic>
      </p:graphicFrame>
      <p:sp>
        <p:nvSpPr>
          <p:cNvPr id="373" name="Line"/>
          <p:cNvSpPr/>
          <p:nvPr/>
        </p:nvSpPr>
        <p:spPr>
          <a:xfrm>
            <a:off x="4995678" y="2202900"/>
            <a:ext cx="2648622" cy="1"/>
          </a:xfrm>
          <a:prstGeom prst="line">
            <a:avLst/>
          </a:prstGeom>
          <a:ln w="25400">
            <a:solidFill>
              <a:srgbClr val="000000"/>
            </a:solidFill>
            <a:miter lim="400000"/>
          </a:ln>
        </p:spPr>
        <p:txBody>
          <a:bodyPr lIns="25400" tIns="25400" rIns="25400" bIns="25400" anchor="ctr"/>
          <a:lstStyle/>
          <a:p>
            <a:endParaRPr sz="9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5" name="Table 1"/>
          <p:cNvGraphicFramePr/>
          <p:nvPr/>
        </p:nvGraphicFramePr>
        <p:xfrm>
          <a:off x="2197395" y="1421165"/>
          <a:ext cx="4153436" cy="3374067"/>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D</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376" name="left_join()"/>
          <p:cNvSpPr txBox="1"/>
          <p:nvPr/>
        </p:nvSpPr>
        <p:spPr>
          <a:xfrm>
            <a:off x="5312664" y="337171"/>
            <a:ext cx="1583575" cy="5129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6000"/>
            </a:lvl1pPr>
          </a:lstStyle>
          <a:p>
            <a:r>
              <a:rPr sz="3000"/>
              <a:t>left_join()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 name="Table 1"/>
          <p:cNvGraphicFramePr/>
          <p:nvPr/>
        </p:nvGraphicFramePr>
        <p:xfrm>
          <a:off x="2197395" y="1421165"/>
          <a:ext cx="2931110" cy="3374067"/>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C</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79" name="Table 1-1"/>
          <p:cNvGraphicFramePr/>
          <p:nvPr/>
        </p:nvGraphicFramePr>
        <p:xfrm>
          <a:off x="7261420" y="1356725"/>
          <a:ext cx="2931110" cy="3374066"/>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335910">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294640">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294640">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294640">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Stroma</a:t>
                      </a:r>
                    </a:p>
                  </a:txBody>
                  <a:tcPr marL="25400" marR="25400" marT="25400" marB="25400" anchor="ctr" horzOverflow="overflow"/>
                </a:tc>
                <a:extLst>
                  <a:ext uri="{0D108BD9-81ED-4DB2-BD59-A6C34878D82A}">
                    <a16:rowId xmlns:a16="http://schemas.microsoft.com/office/drawing/2014/main" val="10003"/>
                  </a:ext>
                </a:extLst>
              </a:tr>
              <a:tr h="294640">
                <a:tc>
                  <a:txBody>
                    <a:bodyPr/>
                    <a:lstStyle/>
                    <a:p>
                      <a:pPr defTabSz="914400">
                        <a:tabLst>
                          <a:tab pos="1663700" algn="l"/>
                        </a:tabLst>
                        <a:defRPr b="0"/>
                      </a:pPr>
                      <a:r>
                        <a:rPr sz="1600" b="1"/>
                        <a:t>D</a:t>
                      </a:r>
                    </a:p>
                  </a:txBody>
                  <a:tcPr marL="25400" marR="25400" marT="25400" marB="25400" anchor="ctr" horzOverflow="overflow"/>
                </a:tc>
                <a:tc>
                  <a:txBody>
                    <a:bodyPr/>
                    <a:lstStyle/>
                    <a:p>
                      <a:pPr defTabSz="914400"/>
                      <a:r>
                        <a:rPr sz="1600"/>
                        <a:t>Brain</a:t>
                      </a:r>
                    </a:p>
                  </a:txBody>
                  <a:tcPr marL="25400" marR="25400" marT="25400" marB="25400" anchor="ctr" horzOverflow="overflow"/>
                </a:tc>
                <a:extLst>
                  <a:ext uri="{0D108BD9-81ED-4DB2-BD59-A6C34878D82A}">
                    <a16:rowId xmlns:a16="http://schemas.microsoft.com/office/drawing/2014/main" val="10004"/>
                  </a:ext>
                </a:extLst>
              </a:tr>
            </a:tbl>
          </a:graphicData>
        </a:graphic>
      </p:graphicFrame>
      <p:sp>
        <p:nvSpPr>
          <p:cNvPr id="380" name="inner_join()"/>
          <p:cNvSpPr txBox="1"/>
          <p:nvPr/>
        </p:nvSpPr>
        <p:spPr>
          <a:xfrm>
            <a:off x="5226551" y="248014"/>
            <a:ext cx="163506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inner_join()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inner_join()"/>
          <p:cNvSpPr txBox="1"/>
          <p:nvPr/>
        </p:nvSpPr>
        <p:spPr>
          <a:xfrm>
            <a:off x="5226551" y="248014"/>
            <a:ext cx="1635063"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inner_join()</a:t>
            </a:r>
          </a:p>
        </p:txBody>
      </p:sp>
      <p:graphicFrame>
        <p:nvGraphicFramePr>
          <p:cNvPr id="383" name="Table 1"/>
          <p:cNvGraphicFramePr/>
          <p:nvPr/>
        </p:nvGraphicFramePr>
        <p:xfrm>
          <a:off x="670173" y="1234290"/>
          <a:ext cx="2931110" cy="3374066"/>
        </p:xfrm>
        <a:graphic>
          <a:graphicData uri="http://schemas.openxmlformats.org/drawingml/2006/table">
            <a:tbl>
              <a:tblPr firstRow="1" firstCol="1"/>
              <a:tblGrid>
                <a:gridCol w="888649">
                  <a:extLst>
                    <a:ext uri="{9D8B030D-6E8A-4147-A177-3AD203B41FA5}">
                      <a16:colId xmlns:a16="http://schemas.microsoft.com/office/drawing/2014/main" val="20000"/>
                    </a:ext>
                  </a:extLst>
                </a:gridCol>
                <a:gridCol w="888649">
                  <a:extLst>
                    <a:ext uri="{9D8B030D-6E8A-4147-A177-3AD203B41FA5}">
                      <a16:colId xmlns:a16="http://schemas.microsoft.com/office/drawing/2014/main" val="20001"/>
                    </a:ext>
                  </a:extLst>
                </a:gridCol>
                <a:gridCol w="1147462">
                  <a:extLst>
                    <a:ext uri="{9D8B030D-6E8A-4147-A177-3AD203B41FA5}">
                      <a16:colId xmlns:a16="http://schemas.microsoft.com/office/drawing/2014/main" val="20002"/>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B</a:t>
                      </a:r>
                    </a:p>
                  </a:txBody>
                  <a:tcPr marL="25400" marR="25400" marT="25400" marB="25400" anchor="ctr" horzOverflow="overflow"/>
                </a:tc>
                <a:extLst>
                  <a:ext uri="{0D108BD9-81ED-4DB2-BD59-A6C34878D82A}">
                    <a16:rowId xmlns:a16="http://schemas.microsoft.com/office/drawing/2014/main" val="10004"/>
                  </a:ext>
                </a:extLst>
              </a:tr>
            </a:tbl>
          </a:graphicData>
        </a:graphic>
      </p:graphicFrame>
      <p:graphicFrame>
        <p:nvGraphicFramePr>
          <p:cNvPr id="384" name="Table 1-1"/>
          <p:cNvGraphicFramePr/>
          <p:nvPr/>
        </p:nvGraphicFramePr>
        <p:xfrm>
          <a:off x="3936329" y="1234290"/>
          <a:ext cx="2931110" cy="3374066"/>
        </p:xfrm>
        <a:graphic>
          <a:graphicData uri="http://schemas.openxmlformats.org/drawingml/2006/table">
            <a:tbl>
              <a:tblPr firstRow="1" firstCol="1"/>
              <a:tblGrid>
                <a:gridCol w="1462380">
                  <a:extLst>
                    <a:ext uri="{9D8B030D-6E8A-4147-A177-3AD203B41FA5}">
                      <a16:colId xmlns:a16="http://schemas.microsoft.com/office/drawing/2014/main" val="20000"/>
                    </a:ext>
                  </a:extLst>
                </a:gridCol>
                <a:gridCol w="1462380">
                  <a:extLst>
                    <a:ext uri="{9D8B030D-6E8A-4147-A177-3AD203B41FA5}">
                      <a16:colId xmlns:a16="http://schemas.microsoft.com/office/drawing/2014/main" val="20001"/>
                    </a:ext>
                  </a:extLst>
                </a:gridCol>
              </a:tblGrid>
              <a:tr h="414912">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354741">
                <a:tc>
                  <a:txBody>
                    <a:bodyPr/>
                    <a:lstStyle/>
                    <a:p>
                      <a:pPr defTabSz="914400">
                        <a:tabLst>
                          <a:tab pos="1663700" algn="l"/>
                        </a:tabLst>
                        <a:defRPr b="0"/>
                      </a:pPr>
                      <a:r>
                        <a:rPr sz="1600" b="1"/>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341781">
                <a:tc>
                  <a:txBody>
                    <a:bodyPr/>
                    <a:lstStyle/>
                    <a:p>
                      <a:pPr defTabSz="914400">
                        <a:tabLst>
                          <a:tab pos="1663700" algn="l"/>
                        </a:tabLst>
                        <a:defRPr b="0"/>
                      </a:pPr>
                      <a:r>
                        <a:rPr sz="1600" b="1"/>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341781">
                <a:tc>
                  <a:txBody>
                    <a:bodyPr/>
                    <a:lstStyle/>
                    <a:p>
                      <a:pPr defTabSz="914400">
                        <a:tabLst>
                          <a:tab pos="1663700" algn="l"/>
                        </a:tabLst>
                        <a:defRPr b="0"/>
                      </a:pPr>
                      <a:r>
                        <a:rPr sz="1600" b="1"/>
                        <a:t>C</a:t>
                      </a:r>
                    </a:p>
                  </a:txBody>
                  <a:tcPr marL="25400" marR="25400" marT="25400" marB="25400" anchor="ctr" horzOverflow="overflow"/>
                </a:tc>
                <a:tc>
                  <a:txBody>
                    <a:bodyPr/>
                    <a:lstStyle/>
                    <a:p>
                      <a:pPr defTabSz="914400"/>
                      <a:r>
                        <a:rPr sz="1600"/>
                        <a:t>Stroma</a:t>
                      </a:r>
                    </a:p>
                  </a:txBody>
                  <a:tcPr marL="25400" marR="25400" marT="25400" marB="25400" anchor="ctr" horzOverflow="overflow"/>
                </a:tc>
                <a:extLst>
                  <a:ext uri="{0D108BD9-81ED-4DB2-BD59-A6C34878D82A}">
                    <a16:rowId xmlns:a16="http://schemas.microsoft.com/office/drawing/2014/main" val="10003"/>
                  </a:ext>
                </a:extLst>
              </a:tr>
            </a:tbl>
          </a:graphicData>
        </a:graphic>
      </p:graphicFrame>
      <p:graphicFrame>
        <p:nvGraphicFramePr>
          <p:cNvPr id="385" name="Table 1-2"/>
          <p:cNvGraphicFramePr/>
          <p:nvPr/>
        </p:nvGraphicFramePr>
        <p:xfrm>
          <a:off x="7631055" y="1234290"/>
          <a:ext cx="4153436" cy="3374066"/>
        </p:xfrm>
        <a:graphic>
          <a:graphicData uri="http://schemas.openxmlformats.org/drawingml/2006/table">
            <a:tbl>
              <a:tblPr firstRow="1" firstCol="1"/>
              <a:tblGrid>
                <a:gridCol w="904985">
                  <a:extLst>
                    <a:ext uri="{9D8B030D-6E8A-4147-A177-3AD203B41FA5}">
                      <a16:colId xmlns:a16="http://schemas.microsoft.com/office/drawing/2014/main" val="20000"/>
                    </a:ext>
                  </a:extLst>
                </a:gridCol>
                <a:gridCol w="904985">
                  <a:extLst>
                    <a:ext uri="{9D8B030D-6E8A-4147-A177-3AD203B41FA5}">
                      <a16:colId xmlns:a16="http://schemas.microsoft.com/office/drawing/2014/main" val="20001"/>
                    </a:ext>
                  </a:extLst>
                </a:gridCol>
                <a:gridCol w="1168557">
                  <a:extLst>
                    <a:ext uri="{9D8B030D-6E8A-4147-A177-3AD203B41FA5}">
                      <a16:colId xmlns:a16="http://schemas.microsoft.com/office/drawing/2014/main" val="20002"/>
                    </a:ext>
                  </a:extLst>
                </a:gridCol>
                <a:gridCol w="1168557">
                  <a:extLst>
                    <a:ext uri="{9D8B030D-6E8A-4147-A177-3AD203B41FA5}">
                      <a16:colId xmlns:a16="http://schemas.microsoft.com/office/drawing/2014/main" val="20003"/>
                    </a:ext>
                  </a:extLst>
                </a:gridCol>
              </a:tblGrid>
              <a:tr h="571215">
                <a:tc>
                  <a:txBody>
                    <a:bodyPr/>
                    <a:lstStyle/>
                    <a:p>
                      <a:pPr defTabSz="914400">
                        <a:tabLst>
                          <a:tab pos="1663700" algn="l"/>
                        </a:tabLst>
                        <a:defRPr b="0"/>
                      </a:pPr>
                      <a:r>
                        <a:rPr sz="1600" b="1"/>
                        <a:t>Gene</a:t>
                      </a:r>
                    </a:p>
                  </a:txBody>
                  <a:tcPr marL="25400" marR="25400" marT="25400" marB="25400" anchor="ctr" horzOverflow="overflow"/>
                </a:tc>
                <a:tc>
                  <a:txBody>
                    <a:bodyPr/>
                    <a:lstStyle/>
                    <a:p>
                      <a:pPr defTabSz="914400">
                        <a:tabLst>
                          <a:tab pos="1663700" algn="l"/>
                        </a:tabLst>
                        <a:defRPr b="0"/>
                      </a:pPr>
                      <a:r>
                        <a:rPr sz="1600" b="1"/>
                        <a:t>Count</a:t>
                      </a:r>
                    </a:p>
                  </a:txBody>
                  <a:tcPr marL="25400" marR="25400" marT="25400" marB="25400" anchor="ctr" horzOverflow="overflow"/>
                </a:tc>
                <a:tc>
                  <a:txBody>
                    <a:bodyPr/>
                    <a:lstStyle/>
                    <a:p>
                      <a:pPr defTabSz="914400">
                        <a:tabLst>
                          <a:tab pos="1663700" algn="l"/>
                        </a:tabLst>
                        <a:defRPr b="0"/>
                      </a:pPr>
                      <a:r>
                        <a:rPr sz="1600" b="1"/>
                        <a:t>Sample</a:t>
                      </a:r>
                    </a:p>
                  </a:txBody>
                  <a:tcPr marL="25400" marR="25400" marT="25400" marB="25400" anchor="ctr" horzOverflow="overflow"/>
                </a:tc>
                <a:tc>
                  <a:txBody>
                    <a:bodyPr/>
                    <a:lstStyle/>
                    <a:p>
                      <a:pPr defTabSz="914400">
                        <a:tabLst>
                          <a:tab pos="1663700" algn="l"/>
                        </a:tabLst>
                        <a:defRPr b="0"/>
                      </a:pPr>
                      <a:r>
                        <a:rPr sz="1600" b="1"/>
                        <a:t>Disease</a:t>
                      </a:r>
                    </a:p>
                  </a:txBody>
                  <a:tcPr marL="25400" marR="25400" marT="25400" marB="25400" anchor="ctr" horzOverflow="overflow"/>
                </a:tc>
                <a:extLst>
                  <a:ext uri="{0D108BD9-81ED-4DB2-BD59-A6C34878D82A}">
                    <a16:rowId xmlns:a16="http://schemas.microsoft.com/office/drawing/2014/main" val="10000"/>
                  </a:ext>
                </a:extLst>
              </a:tr>
              <a:tr h="775872">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33</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1"/>
                  </a:ext>
                </a:extLst>
              </a:tr>
              <a:tr h="673543">
                <a:tc>
                  <a:txBody>
                    <a:bodyPr/>
                    <a:lstStyle/>
                    <a:p>
                      <a:pPr defTabSz="914400">
                        <a:tabLst>
                          <a:tab pos="1663700" algn="l"/>
                        </a:tabLst>
                        <a:defRPr b="0"/>
                      </a:pPr>
                      <a:r>
                        <a:rPr sz="1600" b="1"/>
                        <a:t>Arid2</a:t>
                      </a:r>
                    </a:p>
                  </a:txBody>
                  <a:tcPr marL="25400" marR="25400" marT="25400" marB="25400" anchor="ctr" horzOverflow="overflow"/>
                </a:tc>
                <a:tc>
                  <a:txBody>
                    <a:bodyPr/>
                    <a:lstStyle/>
                    <a:p>
                      <a:pPr defTabSz="914400"/>
                      <a:r>
                        <a:rPr sz="1600"/>
                        <a:t>22</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2"/>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100</a:t>
                      </a:r>
                    </a:p>
                  </a:txBody>
                  <a:tcPr marL="25400" marR="25400" marT="25400" marB="25400" anchor="ctr" horzOverflow="overflow"/>
                </a:tc>
                <a:tc>
                  <a:txBody>
                    <a:bodyPr/>
                    <a:lstStyle/>
                    <a:p>
                      <a:pPr defTabSz="914400"/>
                      <a:r>
                        <a:rPr sz="1600"/>
                        <a:t>A</a:t>
                      </a:r>
                    </a:p>
                  </a:txBody>
                  <a:tcPr marL="25400" marR="25400" marT="25400" marB="25400" anchor="ctr" horzOverflow="overflow"/>
                </a:tc>
                <a:tc>
                  <a:txBody>
                    <a:bodyPr/>
                    <a:lstStyle/>
                    <a:p>
                      <a:pPr defTabSz="914400"/>
                      <a:r>
                        <a:rPr sz="1600"/>
                        <a:t>Tumor</a:t>
                      </a:r>
                    </a:p>
                  </a:txBody>
                  <a:tcPr marL="25400" marR="25400" marT="25400" marB="25400" anchor="ctr" horzOverflow="overflow"/>
                </a:tc>
                <a:extLst>
                  <a:ext uri="{0D108BD9-81ED-4DB2-BD59-A6C34878D82A}">
                    <a16:rowId xmlns:a16="http://schemas.microsoft.com/office/drawing/2014/main" val="10003"/>
                  </a:ext>
                </a:extLst>
              </a:tr>
              <a:tr h="673543">
                <a:tc>
                  <a:txBody>
                    <a:bodyPr/>
                    <a:lstStyle/>
                    <a:p>
                      <a:pPr defTabSz="914400">
                        <a:tabLst>
                          <a:tab pos="1663700" algn="l"/>
                        </a:tabLst>
                        <a:defRPr b="0"/>
                      </a:pPr>
                      <a:r>
                        <a:rPr sz="1600" b="1"/>
                        <a:t>Xist</a:t>
                      </a:r>
                    </a:p>
                  </a:txBody>
                  <a:tcPr marL="25400" marR="25400" marT="25400" marB="25400" anchor="ctr" horzOverflow="overflow"/>
                </a:tc>
                <a:tc>
                  <a:txBody>
                    <a:bodyPr/>
                    <a:lstStyle/>
                    <a:p>
                      <a:pPr defTabSz="914400"/>
                      <a:r>
                        <a:rPr sz="1600"/>
                        <a:t>30</a:t>
                      </a:r>
                    </a:p>
                  </a:txBody>
                  <a:tcPr marL="25400" marR="25400" marT="25400" marB="25400" anchor="ctr" horzOverflow="overflow"/>
                </a:tc>
                <a:tc>
                  <a:txBody>
                    <a:bodyPr/>
                    <a:lstStyle/>
                    <a:p>
                      <a:pPr defTabSz="914400"/>
                      <a:r>
                        <a:rPr sz="1600"/>
                        <a:t>B</a:t>
                      </a:r>
                    </a:p>
                  </a:txBody>
                  <a:tcPr marL="25400" marR="25400" marT="25400" marB="25400" anchor="ctr" horzOverflow="overflow"/>
                </a:tc>
                <a:tc>
                  <a:txBody>
                    <a:bodyPr/>
                    <a:lstStyle/>
                    <a:p>
                      <a:pPr defTabSz="914400"/>
                      <a:r>
                        <a:rPr sz="1600"/>
                        <a:t>Normal</a:t>
                      </a:r>
                    </a:p>
                  </a:txBody>
                  <a:tcPr marL="25400" marR="25400" marT="25400" marB="25400" anchor="ctr" horzOverflow="overflow"/>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7" name="Image" descr="Image"/>
          <p:cNvPicPr>
            <a:picLocks noChangeAspect="1"/>
          </p:cNvPicPr>
          <p:nvPr/>
        </p:nvPicPr>
        <p:blipFill>
          <a:blip r:embed="rId2"/>
          <a:stretch>
            <a:fillRect/>
          </a:stretch>
        </p:blipFill>
        <p:spPr>
          <a:xfrm>
            <a:off x="4161653" y="1418082"/>
            <a:ext cx="3964838" cy="3775675"/>
          </a:xfrm>
          <a:prstGeom prst="rect">
            <a:avLst/>
          </a:prstGeom>
          <a:ln w="12700">
            <a:miter lim="400000"/>
          </a:ln>
        </p:spPr>
      </p:pic>
      <p:sp>
        <p:nvSpPr>
          <p:cNvPr id="388" name="https://tavareshugo.github.io/r-intro-tidyverse-gapminder/08-joins/index.html"/>
          <p:cNvSpPr txBox="1"/>
          <p:nvPr/>
        </p:nvSpPr>
        <p:spPr>
          <a:xfrm>
            <a:off x="6646056" y="6283857"/>
            <a:ext cx="3771866"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https://tavareshugo.github.io/r-intro-tidyverse-gapminder/08-joins/index.html</a:t>
            </a:r>
          </a:p>
        </p:txBody>
      </p:sp>
      <p:sp>
        <p:nvSpPr>
          <p:cNvPr id="389" name="link to the license"/>
          <p:cNvSpPr txBox="1"/>
          <p:nvPr/>
        </p:nvSpPr>
        <p:spPr>
          <a:xfrm>
            <a:off x="11225603" y="6461931"/>
            <a:ext cx="694101" cy="15901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defTabSz="457200">
              <a:defRPr sz="1400" u="sng">
                <a:solidFill>
                  <a:srgbClr val="23527C"/>
                </a:solidFill>
                <a:hlinkClick r:id="rId3"/>
              </a:defRPr>
            </a:lvl1pPr>
          </a:lstStyle>
          <a:p>
            <a:r>
              <a:rPr sz="700">
                <a:hlinkClick r:id="rId3"/>
              </a:rPr>
              <a:t>link to the license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back to code"/>
          <p:cNvSpPr txBox="1"/>
          <p:nvPr/>
        </p:nvSpPr>
        <p:spPr>
          <a:xfrm>
            <a:off x="5619979" y="3334102"/>
            <a:ext cx="646011"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back to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Recap"/>
          <p:cNvSpPr txBox="1"/>
          <p:nvPr/>
        </p:nvSpPr>
        <p:spPr>
          <a:xfrm>
            <a:off x="5819759" y="383337"/>
            <a:ext cx="5136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vl1pPr>
          </a:lstStyle>
          <a:p>
            <a:endParaRPr sz="2400" dirty="0"/>
          </a:p>
        </p:txBody>
      </p:sp>
      <p:sp>
        <p:nvSpPr>
          <p:cNvPr id="312" name="Installing/loading libraries  - library()…"/>
          <p:cNvSpPr txBox="1"/>
          <p:nvPr/>
        </p:nvSpPr>
        <p:spPr>
          <a:xfrm>
            <a:off x="2161626" y="2277958"/>
            <a:ext cx="7850226" cy="9746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buSzPct val="123000"/>
              <a:buChar char="•"/>
              <a:defRPr sz="4000"/>
            </a:pPr>
            <a:r>
              <a:rPr sz="2000" dirty="0"/>
              <a:t>Installing/loading libraries  - library()</a:t>
            </a:r>
          </a:p>
          <a:p>
            <a:pPr marL="152400" indent="-152400">
              <a:buSzPct val="123000"/>
              <a:buChar char="•"/>
              <a:defRPr sz="4000"/>
            </a:pPr>
            <a:r>
              <a:rPr sz="2000" dirty="0"/>
              <a:t>Filter/Grouping/Summarizing - filter(), </a:t>
            </a:r>
            <a:r>
              <a:rPr sz="2000" dirty="0" err="1"/>
              <a:t>group_by</a:t>
            </a:r>
            <a:r>
              <a:rPr sz="2000" dirty="0"/>
              <a:t>(), </a:t>
            </a:r>
            <a:r>
              <a:rPr sz="2000" dirty="0" err="1"/>
              <a:t>summarise</a:t>
            </a:r>
            <a:r>
              <a:rPr sz="2000" dirty="0"/>
              <a:t>(), mutate()</a:t>
            </a:r>
          </a:p>
          <a:p>
            <a:pPr marL="152400" indent="-152400">
              <a:buSzPct val="123000"/>
              <a:buChar char="•"/>
              <a:defRPr sz="4000"/>
            </a:pPr>
            <a:r>
              <a:rPr sz="2000" dirty="0"/>
              <a:t>Importing Data - </a:t>
            </a:r>
            <a:r>
              <a:rPr sz="2000" dirty="0" err="1"/>
              <a:t>read_csv</a:t>
            </a:r>
            <a:r>
              <a:rPr sz="2000" dirty="0"/>
              <a:t>(), </a:t>
            </a:r>
            <a:r>
              <a:rPr sz="2000" dirty="0" err="1"/>
              <a:t>read_tsv</a:t>
            </a:r>
            <a:r>
              <a:rPr sz="2000"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Functions"/>
          <p:cNvSpPr txBox="1"/>
          <p:nvPr/>
        </p:nvSpPr>
        <p:spPr>
          <a:xfrm>
            <a:off x="5399151" y="177130"/>
            <a:ext cx="1402500"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Functions</a:t>
            </a:r>
          </a:p>
        </p:txBody>
      </p:sp>
      <p:sp>
        <p:nvSpPr>
          <p:cNvPr id="394" name="You can give a function an evocative name that makes your code easier to understand.…"/>
          <p:cNvSpPr txBox="1"/>
          <p:nvPr/>
        </p:nvSpPr>
        <p:spPr>
          <a:xfrm>
            <a:off x="1132557" y="4544220"/>
            <a:ext cx="7902804" cy="6822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228600" indent="-158750" defTabSz="228600">
              <a:spcBef>
                <a:spcPts val="300"/>
              </a:spcBef>
              <a:buClr>
                <a:srgbClr val="212529"/>
              </a:buClr>
              <a:buSzPct val="100000"/>
              <a:buFont typeface="TimesNewRomanPSMT"/>
              <a:buAutoNum type="arabicPeriod"/>
              <a:defRPr>
                <a:solidFill>
                  <a:srgbClr val="212529"/>
                </a:solidFill>
                <a:latin typeface="Avenir Next Regular"/>
                <a:ea typeface="Avenir Next Regular"/>
                <a:cs typeface="Avenir Next Regular"/>
                <a:sym typeface="Avenir Next Regular"/>
              </a:defRPr>
            </a:pPr>
            <a:r>
              <a:rPr sz="900"/>
              <a:t>You can give a function an evocative name that makes your code easier to understand.</a:t>
            </a:r>
          </a:p>
          <a:p>
            <a:pPr marL="228600" indent="-158750" defTabSz="228600">
              <a:spcBef>
                <a:spcPts val="300"/>
              </a:spcBef>
              <a:buClr>
                <a:srgbClr val="212529"/>
              </a:buClr>
              <a:buSzPct val="100000"/>
              <a:buFont typeface="TimesNewRomanPSMT"/>
              <a:buAutoNum type="arabicPeriod"/>
              <a:defRPr>
                <a:solidFill>
                  <a:srgbClr val="212529"/>
                </a:solidFill>
                <a:latin typeface="Avenir Next Regular"/>
                <a:ea typeface="Avenir Next Regular"/>
                <a:cs typeface="Avenir Next Regular"/>
                <a:sym typeface="Avenir Next Regular"/>
              </a:defRPr>
            </a:pPr>
            <a:r>
              <a:rPr sz="900"/>
              <a:t>As requirements change, you only need to update code in one place, instead of many.</a:t>
            </a:r>
          </a:p>
          <a:p>
            <a:pPr marL="228600" indent="-158750" defTabSz="228600">
              <a:spcBef>
                <a:spcPts val="300"/>
              </a:spcBef>
              <a:buClr>
                <a:srgbClr val="212529"/>
              </a:buClr>
              <a:buSzPct val="100000"/>
              <a:buFont typeface="TimesNewRomanPSMT"/>
              <a:buAutoNum type="arabicPeriod"/>
              <a:defRPr>
                <a:solidFill>
                  <a:srgbClr val="212529"/>
                </a:solidFill>
                <a:latin typeface="Avenir Next Regular"/>
                <a:ea typeface="Avenir Next Regular"/>
                <a:cs typeface="Avenir Next Regular"/>
                <a:sym typeface="Avenir Next Regular"/>
              </a:defRPr>
            </a:pPr>
            <a:r>
              <a:rPr sz="900"/>
              <a:t>You eliminate the chance of making incidental mistakes when you copy and paste (i.e. updating a variable name in one place, but not in another).</a:t>
            </a:r>
            <a:br>
              <a:rPr sz="900"/>
            </a:br>
            <a:endParaRPr sz="900"/>
          </a:p>
        </p:txBody>
      </p:sp>
      <p:sp>
        <p:nvSpPr>
          <p:cNvPr id="395" name="-https://r4ds.had.co.nz/functions.html"/>
          <p:cNvSpPr txBox="1"/>
          <p:nvPr/>
        </p:nvSpPr>
        <p:spPr>
          <a:xfrm>
            <a:off x="8402526" y="3964672"/>
            <a:ext cx="188833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 -https://r4ds.had.co.nz/functions.html</a:t>
            </a:r>
          </a:p>
        </p:txBody>
      </p:sp>
      <p:sp>
        <p:nvSpPr>
          <p:cNvPr id="396" name="Reasons to make a new function"/>
          <p:cNvSpPr txBox="1"/>
          <p:nvPr/>
        </p:nvSpPr>
        <p:spPr>
          <a:xfrm>
            <a:off x="1153739" y="3940531"/>
            <a:ext cx="3417089"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solidFill>
                  <a:schemeClr val="accent1">
                    <a:lumOff val="-13575"/>
                  </a:schemeClr>
                </a:solidFill>
                <a:latin typeface="Avenir Next Regular"/>
                <a:ea typeface="Avenir Next Regular"/>
                <a:cs typeface="Avenir Next Regular"/>
                <a:sym typeface="Avenir Next Regular"/>
              </a:defRPr>
            </a:lvl1pPr>
          </a:lstStyle>
          <a:p>
            <a:r>
              <a:rPr sz="1800"/>
              <a:t>Reasons to make a new function</a:t>
            </a:r>
          </a:p>
        </p:txBody>
      </p:sp>
      <p:sp>
        <p:nvSpPr>
          <p:cNvPr id="397" name="Any chunk of code you are going to reuse - can be built in or come with a package or user made…"/>
          <p:cNvSpPr txBox="1"/>
          <p:nvPr/>
        </p:nvSpPr>
        <p:spPr>
          <a:xfrm>
            <a:off x="1130476" y="1636162"/>
            <a:ext cx="4637488" cy="4667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14300" indent="-114300">
              <a:buSzPct val="100000"/>
              <a:buChar char="•"/>
            </a:pPr>
            <a:r>
              <a:rPr sz="900"/>
              <a:t>Any chunk of code you are going to reuse - can be built in or come with a package or user made</a:t>
            </a:r>
          </a:p>
          <a:p>
            <a:pPr marL="114300" indent="-114300">
              <a:buSzPct val="100000"/>
              <a:buChar char="•"/>
            </a:pPr>
            <a:r>
              <a:rPr sz="900"/>
              <a:t>Can take 0 or more arguments</a:t>
            </a:r>
          </a:p>
          <a:p>
            <a:pPr marL="114300" indent="-114300">
              <a:buSzPct val="100000"/>
              <a:buChar char="•"/>
            </a:pPr>
            <a:r>
              <a:rPr sz="900"/>
              <a:t>Can return some value(s) or objects</a:t>
            </a:r>
          </a:p>
        </p:txBody>
      </p:sp>
      <p:sp>
        <p:nvSpPr>
          <p:cNvPr id="398" name="What are functions"/>
          <p:cNvSpPr txBox="1"/>
          <p:nvPr/>
        </p:nvSpPr>
        <p:spPr>
          <a:xfrm>
            <a:off x="1087266" y="1155794"/>
            <a:ext cx="201882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solidFill>
                  <a:schemeClr val="accent1">
                    <a:lumOff val="-13575"/>
                  </a:schemeClr>
                </a:solidFill>
                <a:latin typeface="Avenir Next Regular"/>
                <a:ea typeface="Avenir Next Regular"/>
                <a:cs typeface="Avenir Next Regular"/>
                <a:sym typeface="Avenir Next Regular"/>
              </a:defRPr>
            </a:lvl1pPr>
          </a:lstStyle>
          <a:p>
            <a:r>
              <a:rPr sz="1800"/>
              <a:t>What are functions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install.packages(‘nycflights13’)"/>
          <p:cNvSpPr txBox="1"/>
          <p:nvPr/>
        </p:nvSpPr>
        <p:spPr>
          <a:xfrm>
            <a:off x="780182" y="764159"/>
            <a:ext cx="3216778" cy="359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000"/>
            </a:lvl1pPr>
          </a:lstStyle>
          <a:p>
            <a:r>
              <a:rPr sz="2000" dirty="0" err="1"/>
              <a:t>install.packages</a:t>
            </a:r>
            <a:r>
              <a:rPr sz="2000" dirty="0"/>
              <a:t>(‘nycflights13’)</a:t>
            </a:r>
          </a:p>
        </p:txBody>
      </p:sp>
      <p:sp>
        <p:nvSpPr>
          <p:cNvPr id="315" name="data(ToothGrowth)"/>
          <p:cNvSpPr txBox="1"/>
          <p:nvPr/>
        </p:nvSpPr>
        <p:spPr>
          <a:xfrm>
            <a:off x="780182" y="1570088"/>
            <a:ext cx="51361"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endParaRPr sz="1800" dirty="0"/>
          </a:p>
        </p:txBody>
      </p:sp>
      <p:sp>
        <p:nvSpPr>
          <p:cNvPr id="316" name="How many observations for each treatment?…"/>
          <p:cNvSpPr txBox="1"/>
          <p:nvPr/>
        </p:nvSpPr>
        <p:spPr>
          <a:xfrm>
            <a:off x="3585310" y="3236384"/>
            <a:ext cx="166712" cy="2821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14300" indent="-114300">
              <a:buSzPct val="100000"/>
              <a:buChar char="•"/>
              <a:defRPr sz="3000"/>
            </a:pPr>
            <a:endParaRPr sz="1500" dirty="0"/>
          </a:p>
        </p:txBody>
      </p:sp>
      <p:sp>
        <p:nvSpPr>
          <p:cNvPr id="3" name="TextBox 2">
            <a:extLst>
              <a:ext uri="{FF2B5EF4-FFF2-40B4-BE49-F238E27FC236}">
                <a16:creationId xmlns:a16="http://schemas.microsoft.com/office/drawing/2014/main" id="{B480CC13-B99C-66C6-65F4-DA3A79B21A2F}"/>
              </a:ext>
            </a:extLst>
          </p:cNvPr>
          <p:cNvSpPr txBox="1"/>
          <p:nvPr/>
        </p:nvSpPr>
        <p:spPr>
          <a:xfrm>
            <a:off x="5308485" y="202740"/>
            <a:ext cx="1683986" cy="369332"/>
          </a:xfrm>
          <a:prstGeom prst="rect">
            <a:avLst/>
          </a:prstGeom>
          <a:noFill/>
        </p:spPr>
        <p:txBody>
          <a:bodyPr wrap="square" rtlCol="0">
            <a:spAutoFit/>
          </a:bodyPr>
          <a:lstStyle/>
          <a:p>
            <a:r>
              <a:rPr lang="en-US" dirty="0"/>
              <a:t>Practice</a:t>
            </a:r>
          </a:p>
        </p:txBody>
      </p:sp>
      <p:sp>
        <p:nvSpPr>
          <p:cNvPr id="4" name="TextBox 3">
            <a:extLst>
              <a:ext uri="{FF2B5EF4-FFF2-40B4-BE49-F238E27FC236}">
                <a16:creationId xmlns:a16="http://schemas.microsoft.com/office/drawing/2014/main" id="{A34BE7A2-2D6C-416A-1712-C07891D49FB4}"/>
              </a:ext>
            </a:extLst>
          </p:cNvPr>
          <p:cNvSpPr txBox="1"/>
          <p:nvPr/>
        </p:nvSpPr>
        <p:spPr>
          <a:xfrm>
            <a:off x="703384" y="1105730"/>
            <a:ext cx="2366682" cy="646331"/>
          </a:xfrm>
          <a:prstGeom prst="rect">
            <a:avLst/>
          </a:prstGeom>
          <a:noFill/>
        </p:spPr>
        <p:txBody>
          <a:bodyPr wrap="square" rtlCol="0">
            <a:spAutoFit/>
          </a:bodyPr>
          <a:lstStyle/>
          <a:p>
            <a:r>
              <a:rPr lang="en-US" dirty="0"/>
              <a:t>flights</a:t>
            </a:r>
          </a:p>
          <a:p>
            <a:r>
              <a:rPr lang="en-US" dirty="0"/>
              <a:t>weather</a:t>
            </a:r>
          </a:p>
        </p:txBody>
      </p:sp>
      <p:pic>
        <p:nvPicPr>
          <p:cNvPr id="5" name="Picture 4">
            <a:extLst>
              <a:ext uri="{FF2B5EF4-FFF2-40B4-BE49-F238E27FC236}">
                <a16:creationId xmlns:a16="http://schemas.microsoft.com/office/drawing/2014/main" id="{434F984D-EC51-95A9-D2F1-6F72E403D109}"/>
              </a:ext>
            </a:extLst>
          </p:cNvPr>
          <p:cNvPicPr>
            <a:picLocks noChangeAspect="1"/>
          </p:cNvPicPr>
          <p:nvPr/>
        </p:nvPicPr>
        <p:blipFill>
          <a:blip r:embed="rId2"/>
          <a:stretch>
            <a:fillRect/>
          </a:stretch>
        </p:blipFill>
        <p:spPr>
          <a:xfrm>
            <a:off x="3438655" y="1144586"/>
            <a:ext cx="7772400" cy="1585305"/>
          </a:xfrm>
          <a:prstGeom prst="rect">
            <a:avLst/>
          </a:prstGeom>
        </p:spPr>
      </p:pic>
      <p:pic>
        <p:nvPicPr>
          <p:cNvPr id="6" name="Picture 5">
            <a:extLst>
              <a:ext uri="{FF2B5EF4-FFF2-40B4-BE49-F238E27FC236}">
                <a16:creationId xmlns:a16="http://schemas.microsoft.com/office/drawing/2014/main" id="{A8D5D959-2E35-7386-C195-325470631E31}"/>
              </a:ext>
            </a:extLst>
          </p:cNvPr>
          <p:cNvPicPr>
            <a:picLocks noChangeAspect="1"/>
          </p:cNvPicPr>
          <p:nvPr/>
        </p:nvPicPr>
        <p:blipFill>
          <a:blip r:embed="rId3"/>
          <a:stretch>
            <a:fillRect/>
          </a:stretch>
        </p:blipFill>
        <p:spPr>
          <a:xfrm>
            <a:off x="3438655" y="2839740"/>
            <a:ext cx="7772400" cy="1854687"/>
          </a:xfrm>
          <a:prstGeom prst="rect">
            <a:avLst/>
          </a:prstGeom>
        </p:spPr>
      </p:pic>
      <p:sp>
        <p:nvSpPr>
          <p:cNvPr id="7" name="TextBox 6">
            <a:extLst>
              <a:ext uri="{FF2B5EF4-FFF2-40B4-BE49-F238E27FC236}">
                <a16:creationId xmlns:a16="http://schemas.microsoft.com/office/drawing/2014/main" id="{1EEBD7FF-A83D-B147-E7F3-1E9F8B336E5A}"/>
              </a:ext>
            </a:extLst>
          </p:cNvPr>
          <p:cNvSpPr txBox="1"/>
          <p:nvPr/>
        </p:nvSpPr>
        <p:spPr>
          <a:xfrm>
            <a:off x="703384" y="2573560"/>
            <a:ext cx="2321170" cy="4524315"/>
          </a:xfrm>
          <a:prstGeom prst="rect">
            <a:avLst/>
          </a:prstGeom>
          <a:noFill/>
        </p:spPr>
        <p:txBody>
          <a:bodyPr wrap="square" rtlCol="0">
            <a:spAutoFit/>
          </a:bodyPr>
          <a:lstStyle/>
          <a:p>
            <a:r>
              <a:rPr lang="en-US" dirty="0"/>
              <a:t>How many airports originated flights </a:t>
            </a:r>
          </a:p>
          <a:p>
            <a:endParaRPr lang="en-US" dirty="0"/>
          </a:p>
          <a:p>
            <a:r>
              <a:rPr lang="en-US" dirty="0"/>
              <a:t>How long was the average flight that arrived at EWR (Newark)</a:t>
            </a:r>
          </a:p>
          <a:p>
            <a:endParaRPr lang="en-US" dirty="0"/>
          </a:p>
          <a:p>
            <a:r>
              <a:rPr lang="en-US" dirty="0"/>
              <a:t>What airport had the longest arrival delay</a:t>
            </a:r>
          </a:p>
          <a:p>
            <a:endParaRPr lang="en-US" dirty="0"/>
          </a:p>
          <a:p>
            <a:r>
              <a:rPr lang="en-US" dirty="0"/>
              <a:t>Which carrier had the most departure delays</a:t>
            </a:r>
          </a:p>
          <a:p>
            <a:endParaRPr lang="en-US" dirty="0"/>
          </a:p>
          <a:p>
            <a:r>
              <a:rPr lang="en-US" dirty="0" err="1"/>
              <a:t>Hnow</a:t>
            </a:r>
            <a:r>
              <a:rPr lang="en-US" dirty="0"/>
              <a:t> many flights per year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dy Data"/>
          <p:cNvSpPr txBox="1"/>
          <p:nvPr/>
        </p:nvSpPr>
        <p:spPr>
          <a:xfrm>
            <a:off x="5409819" y="177130"/>
            <a:ext cx="1382879"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4800">
                <a:latin typeface="Avenir Next Regular"/>
                <a:ea typeface="Avenir Next Regular"/>
                <a:cs typeface="Avenir Next Regular"/>
                <a:sym typeface="Avenir Next Regular"/>
              </a:defRPr>
            </a:lvl1pPr>
          </a:lstStyle>
          <a:p>
            <a:r>
              <a:rPr sz="2400"/>
              <a:t>Tidy Data</a:t>
            </a:r>
          </a:p>
        </p:txBody>
      </p:sp>
      <p:pic>
        <p:nvPicPr>
          <p:cNvPr id="319" name="Image" descr="Image"/>
          <p:cNvPicPr>
            <a:picLocks noChangeAspect="1"/>
          </p:cNvPicPr>
          <p:nvPr/>
        </p:nvPicPr>
        <p:blipFill>
          <a:blip r:embed="rId2"/>
          <a:stretch>
            <a:fillRect/>
          </a:stretch>
        </p:blipFill>
        <p:spPr>
          <a:xfrm>
            <a:off x="489345" y="1079287"/>
            <a:ext cx="5125620" cy="1521018"/>
          </a:xfrm>
          <a:prstGeom prst="rect">
            <a:avLst/>
          </a:prstGeom>
          <a:ln w="12700">
            <a:miter lim="400000"/>
          </a:ln>
        </p:spPr>
      </p:pic>
      <p:pic>
        <p:nvPicPr>
          <p:cNvPr id="320" name="Image" descr="Image"/>
          <p:cNvPicPr>
            <a:picLocks noChangeAspect="1"/>
          </p:cNvPicPr>
          <p:nvPr/>
        </p:nvPicPr>
        <p:blipFill>
          <a:blip r:embed="rId3"/>
          <a:stretch>
            <a:fillRect/>
          </a:stretch>
        </p:blipFill>
        <p:spPr>
          <a:xfrm>
            <a:off x="237077" y="2297728"/>
            <a:ext cx="6491694" cy="2540985"/>
          </a:xfrm>
          <a:prstGeom prst="rect">
            <a:avLst/>
          </a:prstGeom>
          <a:ln w="12700">
            <a:miter lim="400000"/>
          </a:ln>
        </p:spPr>
      </p:pic>
      <p:sp>
        <p:nvSpPr>
          <p:cNvPr id="321" name="https://r4ds.had.co.nz/tidy-data.html"/>
          <p:cNvSpPr txBox="1"/>
          <p:nvPr/>
        </p:nvSpPr>
        <p:spPr>
          <a:xfrm>
            <a:off x="9346138" y="6221681"/>
            <a:ext cx="1812997"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https://r4ds.had.co.nz/tidy-data.html</a:t>
            </a:r>
          </a:p>
        </p:txBody>
      </p:sp>
      <p:sp>
        <p:nvSpPr>
          <p:cNvPr id="322" name="Not Tidy - wide"/>
          <p:cNvSpPr txBox="1"/>
          <p:nvPr/>
        </p:nvSpPr>
        <p:spPr>
          <a:xfrm>
            <a:off x="8432134" y="1102077"/>
            <a:ext cx="150522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Not Tidy - wide</a:t>
            </a:r>
          </a:p>
        </p:txBody>
      </p:sp>
      <p:sp>
        <p:nvSpPr>
          <p:cNvPr id="323" name="Tidy - long"/>
          <p:cNvSpPr txBox="1"/>
          <p:nvPr/>
        </p:nvSpPr>
        <p:spPr>
          <a:xfrm>
            <a:off x="9825690" y="4412340"/>
            <a:ext cx="1041952"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b="1"/>
            </a:lvl1pPr>
          </a:lstStyle>
          <a:p>
            <a:r>
              <a:rPr sz="1800"/>
              <a:t>Tidy - long</a:t>
            </a:r>
          </a:p>
        </p:txBody>
      </p:sp>
      <p:pic>
        <p:nvPicPr>
          <p:cNvPr id="324" name="Image" descr="Image"/>
          <p:cNvPicPr>
            <a:picLocks noChangeAspect="1"/>
          </p:cNvPicPr>
          <p:nvPr/>
        </p:nvPicPr>
        <p:blipFill>
          <a:blip r:embed="rId4"/>
          <a:stretch>
            <a:fillRect/>
          </a:stretch>
        </p:blipFill>
        <p:spPr>
          <a:xfrm>
            <a:off x="7617571" y="1455154"/>
            <a:ext cx="3452745" cy="1496583"/>
          </a:xfrm>
          <a:prstGeom prst="rect">
            <a:avLst/>
          </a:prstGeom>
          <a:ln w="12700">
            <a:miter lim="400000"/>
          </a:ln>
        </p:spPr>
      </p:pic>
      <p:pic>
        <p:nvPicPr>
          <p:cNvPr id="325" name="Image" descr="Image"/>
          <p:cNvPicPr>
            <a:picLocks noChangeAspect="1"/>
          </p:cNvPicPr>
          <p:nvPr/>
        </p:nvPicPr>
        <p:blipFill>
          <a:blip r:embed="rId5"/>
          <a:stretch>
            <a:fillRect/>
          </a:stretch>
        </p:blipFill>
        <p:spPr>
          <a:xfrm>
            <a:off x="7562460" y="3109826"/>
            <a:ext cx="2068241" cy="2933323"/>
          </a:xfrm>
          <a:prstGeom prst="rect">
            <a:avLst/>
          </a:prstGeom>
          <a:ln w="12700">
            <a:miter lim="400000"/>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Why should data be Tidy"/>
          <p:cNvSpPr txBox="1"/>
          <p:nvPr/>
        </p:nvSpPr>
        <p:spPr>
          <a:xfrm>
            <a:off x="4162500" y="895012"/>
            <a:ext cx="3200941"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dirty="0"/>
              <a:t>Why should data be Tidy</a:t>
            </a:r>
          </a:p>
        </p:txBody>
      </p:sp>
      <p:sp>
        <p:nvSpPr>
          <p:cNvPr id="328" name="Consistency - easier if you always know how the data should be represented…"/>
          <p:cNvSpPr txBox="1"/>
          <p:nvPr/>
        </p:nvSpPr>
        <p:spPr>
          <a:xfrm>
            <a:off x="742760" y="2007347"/>
            <a:ext cx="10419968" cy="12875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pPr marL="152400" indent="-152400">
              <a:spcBef>
                <a:spcPts val="500"/>
              </a:spcBef>
              <a:buSzPct val="123000"/>
              <a:buChar char="•"/>
              <a:defRPr sz="3600"/>
            </a:pPr>
            <a:r>
              <a:rPr sz="2400" dirty="0"/>
              <a:t>Consistency - easier if you always know how the data should be represented</a:t>
            </a:r>
          </a:p>
          <a:p>
            <a:pPr marL="152400" indent="-152400">
              <a:spcBef>
                <a:spcPts val="500"/>
              </a:spcBef>
              <a:buSzPct val="123000"/>
              <a:buChar char="•"/>
              <a:defRPr sz="3600"/>
            </a:pPr>
            <a:r>
              <a:rPr sz="2400" dirty="0"/>
              <a:t>Ease - Works seamlessly with tools in the </a:t>
            </a:r>
            <a:r>
              <a:rPr sz="2400" dirty="0" err="1"/>
              <a:t>tidyverse</a:t>
            </a:r>
            <a:r>
              <a:rPr sz="2400" dirty="0"/>
              <a:t> (like </a:t>
            </a:r>
            <a:r>
              <a:rPr sz="2400" dirty="0" err="1"/>
              <a:t>ggplot</a:t>
            </a:r>
            <a:r>
              <a:rPr sz="2400" dirty="0"/>
              <a:t>)</a:t>
            </a:r>
          </a:p>
          <a:p>
            <a:pPr marL="152400" indent="-152400">
              <a:spcBef>
                <a:spcPts val="500"/>
              </a:spcBef>
              <a:buSzPct val="123000"/>
              <a:buChar char="•"/>
              <a:defRPr sz="3600"/>
            </a:pPr>
            <a:r>
              <a:rPr sz="2400" dirty="0"/>
              <a:t>Speed - Having variables in columns lets R work more quickly (using vectorization)</a:t>
            </a:r>
          </a:p>
        </p:txBody>
      </p:sp>
      <p:sp>
        <p:nvSpPr>
          <p:cNvPr id="329" name="Not all data need to be in this format"/>
          <p:cNvSpPr txBox="1"/>
          <p:nvPr/>
        </p:nvSpPr>
        <p:spPr>
          <a:xfrm>
            <a:off x="3366515" y="3442304"/>
            <a:ext cx="4768485" cy="4206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lgn="l">
              <a:defRPr sz="4800" b="1"/>
            </a:lvl1pPr>
          </a:lstStyle>
          <a:p>
            <a:r>
              <a:rPr sz="2400"/>
              <a:t>Not all data need to be in this format</a:t>
            </a:r>
          </a:p>
        </p:txBody>
      </p:sp>
      <p:sp>
        <p:nvSpPr>
          <p:cNvPr id="331" name="From JT Leek https://simplystatistics.org/2016/02/17/non-tidy-data/"/>
          <p:cNvSpPr txBox="1"/>
          <p:nvPr/>
        </p:nvSpPr>
        <p:spPr>
          <a:xfrm>
            <a:off x="7300568" y="6163346"/>
            <a:ext cx="3273332" cy="1897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p>
            <a:r>
              <a:rPr sz="900"/>
              <a:t>From JT Leek https://simplystatistics.org/2016/02/17/non-tidy-data/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C7A794-25EC-952E-3459-951B43C9BD05}"/>
              </a:ext>
            </a:extLst>
          </p:cNvPr>
          <p:cNvSpPr txBox="1"/>
          <p:nvPr/>
        </p:nvSpPr>
        <p:spPr>
          <a:xfrm>
            <a:off x="1746569" y="2362937"/>
            <a:ext cx="8949937" cy="2308324"/>
          </a:xfrm>
          <a:prstGeom prst="rect">
            <a:avLst/>
          </a:prstGeom>
          <a:noFill/>
        </p:spPr>
        <p:txBody>
          <a:bodyPr wrap="square">
            <a:spAutoFit/>
          </a:bodyPr>
          <a:lstStyle/>
          <a:p>
            <a:pPr marL="152400" indent="-152400">
              <a:buSzPct val="123000"/>
              <a:buChar char="•"/>
              <a:defRPr sz="3600"/>
            </a:pPr>
            <a:r>
              <a:rPr lang="en-US" sz="2400" dirty="0"/>
              <a:t>Speed  - Some specialized data formats can be faster for specific problems/computations (gene expression matrices are an example of this) </a:t>
            </a:r>
          </a:p>
          <a:p>
            <a:pPr marL="152400" indent="-152400">
              <a:buSzPct val="123000"/>
              <a:buChar char="•"/>
              <a:defRPr sz="3600"/>
            </a:pPr>
            <a:r>
              <a:rPr lang="en-US" sz="2400" dirty="0"/>
              <a:t>Field norms - some fields are used to storing data in a </a:t>
            </a:r>
            <a:r>
              <a:rPr lang="en-US" sz="2400" dirty="0" err="1"/>
              <a:t>specfic</a:t>
            </a:r>
            <a:r>
              <a:rPr lang="en-US" sz="2400" dirty="0"/>
              <a:t> way (</a:t>
            </a:r>
            <a:r>
              <a:rPr lang="en-US" sz="2400" dirty="0" err="1"/>
              <a:t>summarizedExperiment</a:t>
            </a:r>
            <a:r>
              <a:rPr lang="en-US" sz="2400" dirty="0"/>
              <a:t> in R )</a:t>
            </a:r>
          </a:p>
          <a:p>
            <a:pPr marL="152400" indent="-152400">
              <a:buSzPct val="123000"/>
              <a:buChar char="•"/>
              <a:defRPr sz="3600"/>
            </a:pPr>
            <a:r>
              <a:rPr lang="en-US" sz="2400" dirty="0"/>
              <a:t>Some tools work more easily on matrices - Heatmaps </a:t>
            </a:r>
          </a:p>
        </p:txBody>
      </p:sp>
      <p:sp>
        <p:nvSpPr>
          <p:cNvPr id="4" name="TextBox 3">
            <a:extLst>
              <a:ext uri="{FF2B5EF4-FFF2-40B4-BE49-F238E27FC236}">
                <a16:creationId xmlns:a16="http://schemas.microsoft.com/office/drawing/2014/main" id="{04116BB3-6CD9-6461-C172-252D8F54FFC2}"/>
              </a:ext>
            </a:extLst>
          </p:cNvPr>
          <p:cNvSpPr txBox="1"/>
          <p:nvPr/>
        </p:nvSpPr>
        <p:spPr>
          <a:xfrm>
            <a:off x="3111591" y="467069"/>
            <a:ext cx="6690251" cy="584775"/>
          </a:xfrm>
          <a:prstGeom prst="rect">
            <a:avLst/>
          </a:prstGeom>
          <a:noFill/>
        </p:spPr>
        <p:txBody>
          <a:bodyPr wrap="square" rtlCol="0">
            <a:spAutoFit/>
          </a:bodyPr>
          <a:lstStyle/>
          <a:p>
            <a:r>
              <a:rPr lang="en-US" sz="3200" dirty="0"/>
              <a:t>Why might data NOT need to be tidy</a:t>
            </a:r>
          </a:p>
        </p:txBody>
      </p:sp>
    </p:spTree>
    <p:extLst>
      <p:ext uri="{BB962C8B-B14F-4D97-AF65-F5344CB8AC3E}">
        <p14:creationId xmlns:p14="http://schemas.microsoft.com/office/powerpoint/2010/main" val="369776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588A42-1D87-D0A9-0707-A4AF57ABA0D9}"/>
              </a:ext>
            </a:extLst>
          </p:cNvPr>
          <p:cNvSpPr txBox="1"/>
          <p:nvPr/>
        </p:nvSpPr>
        <p:spPr>
          <a:xfrm>
            <a:off x="3453669" y="559165"/>
            <a:ext cx="5966625" cy="369332"/>
          </a:xfrm>
          <a:prstGeom prst="rect">
            <a:avLst/>
          </a:prstGeom>
          <a:noFill/>
        </p:spPr>
        <p:txBody>
          <a:bodyPr wrap="square" rtlCol="0">
            <a:spAutoFit/>
          </a:bodyPr>
          <a:lstStyle/>
          <a:p>
            <a:r>
              <a:rPr lang="en-US" dirty="0"/>
              <a:t>What is tidy data</a:t>
            </a:r>
          </a:p>
        </p:txBody>
      </p:sp>
    </p:spTree>
    <p:extLst>
      <p:ext uri="{BB962C8B-B14F-4D97-AF65-F5344CB8AC3E}">
        <p14:creationId xmlns:p14="http://schemas.microsoft.com/office/powerpoint/2010/main" val="3689402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316171"/>
            <a:ext cx="5295360" cy="328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600"/>
            </a:lvl1pPr>
          </a:lstStyle>
          <a:p>
            <a:r>
              <a:rPr sz="1800" dirty="0"/>
              <a:t>What if we want to look at expression levels of 4 genes?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Image" descr="Image"/>
          <p:cNvPicPr>
            <a:picLocks noChangeAspect="1"/>
          </p:cNvPicPr>
          <p:nvPr/>
        </p:nvPicPr>
        <p:blipFill>
          <a:blip r:embed="rId2"/>
          <a:stretch>
            <a:fillRect/>
          </a:stretch>
        </p:blipFill>
        <p:spPr>
          <a:xfrm>
            <a:off x="548667" y="1956759"/>
            <a:ext cx="2557080" cy="3752929"/>
          </a:xfrm>
          <a:prstGeom prst="rect">
            <a:avLst/>
          </a:prstGeom>
          <a:ln w="12700">
            <a:miter lim="400000"/>
          </a:ln>
        </p:spPr>
      </p:pic>
      <p:sp>
        <p:nvSpPr>
          <p:cNvPr id="334" name="What if we want to look at expression levels of these 4 genes?"/>
          <p:cNvSpPr txBox="1"/>
          <p:nvPr/>
        </p:nvSpPr>
        <p:spPr>
          <a:xfrm>
            <a:off x="3105747" y="316171"/>
            <a:ext cx="5295360"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a:lvl1pPr>
          </a:lstStyle>
          <a:p>
            <a:r>
              <a:rPr sz="1800" dirty="0"/>
              <a:t>What if we want to look at expression levels of 4 genes?</a:t>
            </a:r>
          </a:p>
        </p:txBody>
      </p:sp>
      <p:pic>
        <p:nvPicPr>
          <p:cNvPr id="335" name="Image" descr="Image"/>
          <p:cNvPicPr>
            <a:picLocks noChangeAspect="1"/>
          </p:cNvPicPr>
          <p:nvPr/>
        </p:nvPicPr>
        <p:blipFill>
          <a:blip r:embed="rId3"/>
          <a:stretch>
            <a:fillRect/>
          </a:stretch>
        </p:blipFill>
        <p:spPr>
          <a:xfrm>
            <a:off x="3794882" y="2257620"/>
            <a:ext cx="7979507" cy="414838"/>
          </a:xfrm>
          <a:prstGeom prst="rect">
            <a:avLst/>
          </a:prstGeom>
          <a:ln w="12700">
            <a:miter lim="400000"/>
          </a:ln>
        </p:spPr>
      </p:pic>
      <p:pic>
        <p:nvPicPr>
          <p:cNvPr id="336" name="Image" descr="Image"/>
          <p:cNvPicPr>
            <a:picLocks noChangeAspect="1"/>
          </p:cNvPicPr>
          <p:nvPr/>
        </p:nvPicPr>
        <p:blipFill>
          <a:blip r:embed="rId4"/>
          <a:stretch>
            <a:fillRect/>
          </a:stretch>
        </p:blipFill>
        <p:spPr>
          <a:xfrm>
            <a:off x="3541283" y="2870097"/>
            <a:ext cx="5653199" cy="3572603"/>
          </a:xfrm>
          <a:prstGeom prst="rect">
            <a:avLst/>
          </a:prstGeom>
          <a:ln w="12700">
            <a:miter lim="400000"/>
          </a:ln>
        </p:spPr>
      </p:pic>
    </p:spTree>
    <p:extLst>
      <p:ext uri="{BB962C8B-B14F-4D97-AF65-F5344CB8AC3E}">
        <p14:creationId xmlns:p14="http://schemas.microsoft.com/office/powerpoint/2010/main" val="2696821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930</Words>
  <Application>Microsoft Macintosh PowerPoint</Application>
  <PresentationFormat>Widescreen</PresentationFormat>
  <Paragraphs>199</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Avenir Next Regular</vt:lpstr>
      <vt:lpstr>Calibri</vt:lpstr>
      <vt:lpstr>Calibri Light</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Raab, Jesse</dc:creator>
  <cp:lastModifiedBy>Raab, Jesse</cp:lastModifiedBy>
  <cp:revision>3</cp:revision>
  <dcterms:created xsi:type="dcterms:W3CDTF">2023-04-13T18:54:41Z</dcterms:created>
  <dcterms:modified xsi:type="dcterms:W3CDTF">2023-04-13T19:45:12Z</dcterms:modified>
</cp:coreProperties>
</file>