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Bowl of salad with fried rice, boiled eggs, and chopsticks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Bowl with salmon cakes, salad, and hummus 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Bowl of pappardelle pasta with parsley butter, roasted hazelnuts, and shaved parmesan cheese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bowl of salad with fried rice, boiled eggs, and chopsticks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vocados and limes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owl with salmon cakes, salad, and hummus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Bowl of pappardelle pasta with parsley butter, roasted hazelnuts, and shaved parmesan cheese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hyperlink" Target="http://ondemand.rc.unc.edu" TargetMode="External"/><Relationship Id="rId3" Type="http://schemas.openxmlformats.org/officeDocument/2006/relationships/image" Target="../media/image1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hyperlink" Target="https://r4ds.had.co.nz/index.html" TargetMode="External"/><Relationship Id="rId3" Type="http://schemas.openxmlformats.org/officeDocument/2006/relationships/image" Target="../media/image2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R for Biologists"/>
          <p:cNvSpPr txBox="1"/>
          <p:nvPr/>
        </p:nvSpPr>
        <p:spPr>
          <a:xfrm>
            <a:off x="10400586" y="2341366"/>
            <a:ext cx="4279088" cy="80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/>
            </a:lvl1pPr>
          </a:lstStyle>
          <a:p>
            <a:pPr/>
            <a:r>
              <a:t>R for Biologists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Why Learn R?"/>
          <p:cNvSpPr txBox="1"/>
          <p:nvPr/>
        </p:nvSpPr>
        <p:spPr>
          <a:xfrm>
            <a:off x="10258196" y="780903"/>
            <a:ext cx="3867608" cy="93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pPr/>
            <a:r>
              <a:t>Why Learn R?</a:t>
            </a:r>
          </a:p>
        </p:txBody>
      </p:sp>
      <p:sp>
        <p:nvSpPr>
          <p:cNvPr id="154" name="Extremely powerful statistical tools…"/>
          <p:cNvSpPr txBox="1"/>
          <p:nvPr/>
        </p:nvSpPr>
        <p:spPr>
          <a:xfrm>
            <a:off x="5976137" y="3966888"/>
            <a:ext cx="12700102" cy="447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228600" indent="-228600" algn="l">
              <a:spcBef>
                <a:spcPts val="1000"/>
              </a:spcBef>
              <a:buSzPct val="100000"/>
              <a:buChar char="•"/>
              <a:defRPr sz="3600"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Extremely powerful statistical tools</a:t>
            </a:r>
          </a:p>
          <a:p>
            <a:pPr marL="228600" indent="-228600" algn="l">
              <a:spcBef>
                <a:spcPts val="1000"/>
              </a:spcBef>
              <a:buSzPct val="100000"/>
              <a:buChar char="•"/>
              <a:defRPr sz="3600"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Reproducibility</a:t>
            </a:r>
          </a:p>
          <a:p>
            <a:pPr marL="228600" indent="-228600" algn="l">
              <a:spcBef>
                <a:spcPts val="1000"/>
              </a:spcBef>
              <a:buSzPct val="100000"/>
              <a:buChar char="•"/>
              <a:defRPr sz="3600"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High quality visualizations</a:t>
            </a:r>
          </a:p>
          <a:p>
            <a:pPr marL="228600" indent="-228600" algn="l">
              <a:spcBef>
                <a:spcPts val="1000"/>
              </a:spcBef>
              <a:buSzPct val="100000"/>
              <a:buChar char="•"/>
              <a:defRPr sz="3600"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Great packages for biologists (RNAseq, ChIPseq, TF Motifs) </a:t>
            </a:r>
          </a:p>
          <a:p>
            <a:pPr marL="228600" indent="-228600" algn="l">
              <a:spcBef>
                <a:spcPts val="1000"/>
              </a:spcBef>
              <a:buSzPct val="100000"/>
              <a:buChar char="•"/>
              <a:defRPr sz="3600"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R is free, has a huge community (CRAN and Bioconductor)</a:t>
            </a:r>
          </a:p>
          <a:p>
            <a:pPr marL="228600" indent="-228600" algn="l">
              <a:spcBef>
                <a:spcPts val="1000"/>
              </a:spcBef>
              <a:buSzPct val="100000"/>
              <a:buChar char="•"/>
              <a:defRPr sz="3600"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Works on most operating systems (Linux, Mac, Windows)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Downsides of R"/>
          <p:cNvSpPr txBox="1"/>
          <p:nvPr/>
        </p:nvSpPr>
        <p:spPr>
          <a:xfrm>
            <a:off x="9979609" y="783715"/>
            <a:ext cx="4424782" cy="93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pPr/>
            <a:r>
              <a:t>Downsides of R</a:t>
            </a:r>
          </a:p>
        </p:txBody>
      </p:sp>
      <p:sp>
        <p:nvSpPr>
          <p:cNvPr id="157" name="Steep learning curve…"/>
          <p:cNvSpPr txBox="1"/>
          <p:nvPr/>
        </p:nvSpPr>
        <p:spPr>
          <a:xfrm>
            <a:off x="7182459" y="3768928"/>
            <a:ext cx="10019082" cy="297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228600" indent="-228600" algn="l">
              <a:spcBef>
                <a:spcPts val="1000"/>
              </a:spcBef>
              <a:buSzPct val="100000"/>
              <a:buChar char="•"/>
              <a:defRPr sz="3600"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Steep learning curve </a:t>
            </a:r>
          </a:p>
          <a:p>
            <a:pPr marL="228600" indent="-228600" algn="l">
              <a:spcBef>
                <a:spcPts val="1000"/>
              </a:spcBef>
              <a:buSzPct val="100000"/>
              <a:buChar char="•"/>
              <a:defRPr sz="3600"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Multiple ways to do things (base vs tidyverse)</a:t>
            </a:r>
          </a:p>
          <a:p>
            <a:pPr marL="228600" indent="-228600" algn="l">
              <a:spcBef>
                <a:spcPts val="1000"/>
              </a:spcBef>
              <a:buSzPct val="100000"/>
              <a:buChar char="•"/>
              <a:defRPr sz="3600"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Syntax is unlike other programming languages</a:t>
            </a:r>
          </a:p>
          <a:p>
            <a:pPr marL="228600" indent="-228600" algn="l">
              <a:spcBef>
                <a:spcPts val="1000"/>
              </a:spcBef>
              <a:buSzPct val="100000"/>
              <a:buChar char="•"/>
              <a:defRPr sz="3600"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Not a general programming language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als"/>
          <p:cNvSpPr txBox="1"/>
          <p:nvPr/>
        </p:nvSpPr>
        <p:spPr>
          <a:xfrm>
            <a:off x="9818394" y="688911"/>
            <a:ext cx="1711453" cy="93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pPr/>
            <a:r>
              <a:t>Goals</a:t>
            </a:r>
          </a:p>
        </p:txBody>
      </p:sp>
      <p:sp>
        <p:nvSpPr>
          <p:cNvPr id="160" name="How to get data into R…"/>
          <p:cNvSpPr txBox="1"/>
          <p:nvPr/>
        </p:nvSpPr>
        <p:spPr>
          <a:xfrm>
            <a:off x="5557582" y="2893017"/>
            <a:ext cx="8894827" cy="297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228600" indent="-228600" algn="l">
              <a:spcBef>
                <a:spcPts val="1000"/>
              </a:spcBef>
              <a:buSzPct val="100000"/>
              <a:buChar char="•"/>
              <a:defRPr sz="3600"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How to get data into R</a:t>
            </a:r>
          </a:p>
          <a:p>
            <a:pPr marL="228600" indent="-228600" algn="l">
              <a:spcBef>
                <a:spcPts val="1000"/>
              </a:spcBef>
              <a:buSzPct val="100000"/>
              <a:buChar char="•"/>
              <a:defRPr sz="3600"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How to plot data (and make it look good)</a:t>
            </a:r>
          </a:p>
          <a:p>
            <a:pPr marL="228600" indent="-228600" algn="l">
              <a:spcBef>
                <a:spcPts val="1000"/>
              </a:spcBef>
              <a:buSzPct val="100000"/>
              <a:buChar char="•"/>
              <a:defRPr sz="3600"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Functions</a:t>
            </a:r>
          </a:p>
          <a:p>
            <a:pPr marL="228600" indent="-228600" algn="l">
              <a:spcBef>
                <a:spcPts val="1000"/>
              </a:spcBef>
              <a:buSzPct val="100000"/>
              <a:buChar char="•"/>
              <a:defRPr sz="3600"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Some best practices</a:t>
            </a:r>
          </a:p>
        </p:txBody>
      </p:sp>
      <p:sp>
        <p:nvSpPr>
          <p:cNvPr id="161" name="Week 1"/>
          <p:cNvSpPr txBox="1"/>
          <p:nvPr/>
        </p:nvSpPr>
        <p:spPr>
          <a:xfrm>
            <a:off x="2406921" y="4016967"/>
            <a:ext cx="1677925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pPr/>
            <a:r>
              <a:t>Week 1</a:t>
            </a:r>
          </a:p>
        </p:txBody>
      </p:sp>
      <p:sp>
        <p:nvSpPr>
          <p:cNvPr id="162" name="RNA-seq analysis - the basics…"/>
          <p:cNvSpPr txBox="1"/>
          <p:nvPr/>
        </p:nvSpPr>
        <p:spPr>
          <a:xfrm>
            <a:off x="5504151" y="6834851"/>
            <a:ext cx="6360567" cy="297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228600" indent="-228600" algn="l">
              <a:spcBef>
                <a:spcPts val="1000"/>
              </a:spcBef>
              <a:buSzPct val="100000"/>
              <a:buChar char="•"/>
              <a:defRPr sz="3600"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RNA-seq analysis - the basics</a:t>
            </a:r>
          </a:p>
          <a:p>
            <a:pPr marL="228600" indent="-228600" algn="l">
              <a:spcBef>
                <a:spcPts val="1000"/>
              </a:spcBef>
              <a:buSzPct val="100000"/>
              <a:buChar char="•"/>
              <a:defRPr sz="3600"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Visualization</a:t>
            </a:r>
          </a:p>
          <a:p>
            <a:pPr marL="228600" indent="-228600" algn="l">
              <a:spcBef>
                <a:spcPts val="1000"/>
              </a:spcBef>
              <a:buSzPct val="100000"/>
              <a:buChar char="•"/>
              <a:defRPr sz="3600"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Contrasts</a:t>
            </a:r>
          </a:p>
          <a:p>
            <a:pPr marL="228600" indent="-228600" algn="l">
              <a:spcBef>
                <a:spcPts val="1000"/>
              </a:spcBef>
              <a:buSzPct val="100000"/>
              <a:buChar char="•"/>
              <a:defRPr sz="3600"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Batch Effects</a:t>
            </a:r>
          </a:p>
        </p:txBody>
      </p:sp>
      <p:sp>
        <p:nvSpPr>
          <p:cNvPr id="163" name="Week 2"/>
          <p:cNvSpPr txBox="1"/>
          <p:nvPr/>
        </p:nvSpPr>
        <p:spPr>
          <a:xfrm>
            <a:off x="2406921" y="7069532"/>
            <a:ext cx="1677925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pPr/>
            <a:r>
              <a:t>Week 2</a:t>
            </a:r>
          </a:p>
        </p:txBody>
      </p:sp>
      <p:sp>
        <p:nvSpPr>
          <p:cNvPr id="164" name="Week 3"/>
          <p:cNvSpPr txBox="1"/>
          <p:nvPr/>
        </p:nvSpPr>
        <p:spPr>
          <a:xfrm>
            <a:off x="2406921" y="10611839"/>
            <a:ext cx="1677925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pPr/>
            <a:r>
              <a:t>Week 3</a:t>
            </a:r>
          </a:p>
        </p:txBody>
      </p:sp>
      <p:sp>
        <p:nvSpPr>
          <p:cNvPr id="165" name="GO analysis…"/>
          <p:cNvSpPr txBox="1"/>
          <p:nvPr/>
        </p:nvSpPr>
        <p:spPr>
          <a:xfrm>
            <a:off x="5388160" y="10518925"/>
            <a:ext cx="2814524" cy="297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228600" indent="-228600" algn="l">
              <a:spcBef>
                <a:spcPts val="1000"/>
              </a:spcBef>
              <a:buSzPct val="100000"/>
              <a:buChar char="•"/>
              <a:defRPr sz="3600"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GO analysis</a:t>
            </a:r>
          </a:p>
          <a:p>
            <a:pPr marL="228600" indent="-228600" algn="l">
              <a:spcBef>
                <a:spcPts val="1000"/>
              </a:spcBef>
              <a:buSzPct val="100000"/>
              <a:buChar char="•"/>
              <a:defRPr sz="3600"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GSEA</a:t>
            </a:r>
          </a:p>
          <a:p>
            <a:pPr algn="l">
              <a:spcBef>
                <a:spcPts val="1000"/>
              </a:spcBef>
              <a:defRPr sz="3600"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</a:p>
        </p:txBody>
      </p:sp>
      <p:sp>
        <p:nvSpPr>
          <p:cNvPr id="166" name="April 11, 13 (15 holiday)"/>
          <p:cNvSpPr txBox="1"/>
          <p:nvPr/>
        </p:nvSpPr>
        <p:spPr>
          <a:xfrm>
            <a:off x="16313632" y="3869296"/>
            <a:ext cx="3304338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1">
                    <a:lumOff val="-13575"/>
                  </a:schemeClr>
                </a:solidFill>
              </a:defRPr>
            </a:lvl1pPr>
          </a:lstStyle>
          <a:p>
            <a:pPr/>
            <a:r>
              <a:t>April 11, 13 (15 holiday)</a:t>
            </a:r>
          </a:p>
        </p:txBody>
      </p:sp>
      <p:sp>
        <p:nvSpPr>
          <p:cNvPr id="167" name="April 18, 20, 22"/>
          <p:cNvSpPr txBox="1"/>
          <p:nvPr/>
        </p:nvSpPr>
        <p:spPr>
          <a:xfrm>
            <a:off x="16313632" y="8090068"/>
            <a:ext cx="2169873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1">
                    <a:lumOff val="-13575"/>
                  </a:schemeClr>
                </a:solidFill>
              </a:defRPr>
            </a:lvl1pPr>
          </a:lstStyle>
          <a:p>
            <a:pPr/>
            <a:r>
              <a:t>April 18, 20, 22</a:t>
            </a:r>
          </a:p>
        </p:txBody>
      </p:sp>
      <p:sp>
        <p:nvSpPr>
          <p:cNvPr id="168" name="April 25,27"/>
          <p:cNvSpPr txBox="1"/>
          <p:nvPr/>
        </p:nvSpPr>
        <p:spPr>
          <a:xfrm>
            <a:off x="16313632" y="10987977"/>
            <a:ext cx="1576732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1">
                    <a:lumOff val="-13575"/>
                  </a:schemeClr>
                </a:solidFill>
              </a:defRPr>
            </a:lvl1pPr>
          </a:lstStyle>
          <a:p>
            <a:pPr/>
            <a:r>
              <a:t>April 25,27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etting Started"/>
          <p:cNvSpPr txBox="1"/>
          <p:nvPr/>
        </p:nvSpPr>
        <p:spPr>
          <a:xfrm>
            <a:off x="8035823" y="803160"/>
            <a:ext cx="4362603" cy="93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pPr/>
            <a:r>
              <a:t>Getting Started</a:t>
            </a:r>
          </a:p>
        </p:txBody>
      </p:sp>
      <p:sp>
        <p:nvSpPr>
          <p:cNvPr id="171" name="Install R http://www.r-project.org/…"/>
          <p:cNvSpPr txBox="1"/>
          <p:nvPr/>
        </p:nvSpPr>
        <p:spPr>
          <a:xfrm>
            <a:off x="944717" y="1807658"/>
            <a:ext cx="13485216" cy="321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444500" indent="-444500" algn="l">
              <a:buSzPct val="100000"/>
              <a:buAutoNum type="arabicPeriod" startAt="1"/>
              <a:defRPr sz="3600"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Install R http://www.r-project.org/</a:t>
            </a:r>
          </a:p>
          <a:p>
            <a:pPr marL="444500" indent="-444500" algn="l">
              <a:buSzPct val="100000"/>
              <a:buAutoNum type="arabicPeriod" startAt="1"/>
              <a:defRPr sz="3600"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Download Rstudio https://www.rstudio.com/products/rstudio/</a:t>
            </a:r>
          </a:p>
          <a:p>
            <a:pPr algn="l">
              <a:defRPr sz="3600"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</a:p>
          <a:p>
            <a:pPr algn="l">
              <a:defRPr sz="3600"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Alternate route</a:t>
            </a:r>
          </a:p>
          <a:p>
            <a:pPr algn="l">
              <a:defRPr sz="3600"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login at </a:t>
            </a:r>
            <a:r>
              <a:rPr u="sng">
                <a:hlinkClick r:id="rId2" invalidUrl="" action="" tgtFrame="" tooltip="" history="1" highlightClick="0" endSnd="0"/>
              </a:rPr>
              <a:t>ondemand.rc.unc.edu</a:t>
            </a:r>
            <a:r>
              <a:t> </a:t>
            </a:r>
          </a:p>
        </p:txBody>
      </p:sp>
      <p:pic>
        <p:nvPicPr>
          <p:cNvPr id="172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562631" y="3322758"/>
            <a:ext cx="10969447" cy="941349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Where to get more information?"/>
          <p:cNvSpPr txBox="1"/>
          <p:nvPr/>
        </p:nvSpPr>
        <p:spPr>
          <a:xfrm>
            <a:off x="7652316" y="822940"/>
            <a:ext cx="8752943" cy="8084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/>
            </a:lvl1pPr>
          </a:lstStyle>
          <a:p>
            <a:pPr/>
            <a:r>
              <a:t>Where to get more information?</a:t>
            </a:r>
          </a:p>
        </p:txBody>
      </p:sp>
      <p:sp>
        <p:nvSpPr>
          <p:cNvPr id="175" name="R for data science https://r4ds.had.co.nz/index.html"/>
          <p:cNvSpPr txBox="1"/>
          <p:nvPr/>
        </p:nvSpPr>
        <p:spPr>
          <a:xfrm>
            <a:off x="5645177" y="2748940"/>
            <a:ext cx="10750145" cy="6348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600"/>
            </a:pPr>
            <a:r>
              <a:t>R for data science </a:t>
            </a:r>
            <a:r>
              <a:rPr u="sng">
                <a:hlinkClick r:id="rId2" invalidUrl="" action="" tgtFrame="" tooltip="" history="1" highlightClick="0" endSnd="0"/>
              </a:rPr>
              <a:t>https://r4ds.had.co.nz/index.html</a:t>
            </a:r>
          </a:p>
        </p:txBody>
      </p:sp>
      <p:pic>
        <p:nvPicPr>
          <p:cNvPr id="176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098658" y="5598586"/>
            <a:ext cx="11142121" cy="3862333"/>
          </a:xfrm>
          <a:prstGeom prst="rect">
            <a:avLst/>
          </a:prstGeom>
          <a:ln w="12700">
            <a:miter lim="400000"/>
          </a:ln>
        </p:spPr>
      </p:pic>
      <p:sp>
        <p:nvSpPr>
          <p:cNvPr id="177" name="https://style.tidyverse.org/syntax.html"/>
          <p:cNvSpPr txBox="1"/>
          <p:nvPr/>
        </p:nvSpPr>
        <p:spPr>
          <a:xfrm>
            <a:off x="969250" y="12062305"/>
            <a:ext cx="5242866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https://style.tidyverse.org/syntax.html</a:t>
            </a:r>
          </a:p>
        </p:txBody>
      </p:sp>
      <p:sp>
        <p:nvSpPr>
          <p:cNvPr id="178" name="Sticking to a style"/>
          <p:cNvSpPr txBox="1"/>
          <p:nvPr/>
        </p:nvSpPr>
        <p:spPr>
          <a:xfrm>
            <a:off x="2015353" y="11458417"/>
            <a:ext cx="2530450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Sticking to a style</a:t>
            </a:r>
          </a:p>
        </p:txBody>
      </p:sp>
      <p:sp>
        <p:nvSpPr>
          <p:cNvPr id="179" name="https://melbournebioinformatics.github.io/r-intro-biologists/intro_r_biologists.html#R_for_Biologists_course"/>
          <p:cNvSpPr txBox="1"/>
          <p:nvPr/>
        </p:nvSpPr>
        <p:spPr>
          <a:xfrm>
            <a:off x="5614929" y="3808894"/>
            <a:ext cx="14655700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https://melbournebioinformatics.github.io/r-intro-biologists/intro_r_biologists.html#R_for_Biologists_course</a:t>
            </a:r>
          </a:p>
        </p:txBody>
      </p:sp>
      <p:sp>
        <p:nvSpPr>
          <p:cNvPr id="180" name="http://r-statistics.co/Complete-Ggplot2-Tutorial-Part1-With-R-Code.html"/>
          <p:cNvSpPr txBox="1"/>
          <p:nvPr/>
        </p:nvSpPr>
        <p:spPr>
          <a:xfrm>
            <a:off x="5635921" y="3384296"/>
            <a:ext cx="9971228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http://r-statistics.co/Complete-Ggplot2-Tutorial-Part1-With-R-Code.html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witch to live mode"/>
          <p:cNvSpPr txBox="1"/>
          <p:nvPr/>
        </p:nvSpPr>
        <p:spPr>
          <a:xfrm>
            <a:off x="10816742" y="6627317"/>
            <a:ext cx="2750516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switch to live mode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Fun data sets to play with"/>
          <p:cNvSpPr txBox="1"/>
          <p:nvPr/>
        </p:nvSpPr>
        <p:spPr>
          <a:xfrm>
            <a:off x="7979904" y="610364"/>
            <a:ext cx="7249059" cy="93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pPr/>
            <a:r>
              <a:t>Fun data sets to play with </a:t>
            </a:r>
          </a:p>
        </p:txBody>
      </p:sp>
      <p:sp>
        <p:nvSpPr>
          <p:cNvPr id="185" name="https://www.kaggle.com/crawford/80-cereals"/>
          <p:cNvSpPr txBox="1"/>
          <p:nvPr/>
        </p:nvSpPr>
        <p:spPr>
          <a:xfrm>
            <a:off x="8990136" y="6240754"/>
            <a:ext cx="9358885" cy="634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/>
            </a:lvl1pPr>
          </a:lstStyle>
          <a:p>
            <a:pPr/>
            <a:r>
              <a:t>https://www.kaggle.com/crawford/80-cereals</a:t>
            </a:r>
          </a:p>
        </p:txBody>
      </p:sp>
      <p:sp>
        <p:nvSpPr>
          <p:cNvPr id="186" name="Cereal"/>
          <p:cNvSpPr txBox="1"/>
          <p:nvPr/>
        </p:nvSpPr>
        <p:spPr>
          <a:xfrm>
            <a:off x="5197028" y="6387646"/>
            <a:ext cx="1426465" cy="6348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600"/>
            </a:lvl1pPr>
          </a:lstStyle>
          <a:p>
            <a:pPr/>
            <a:r>
              <a:t>Cereal</a:t>
            </a:r>
          </a:p>
        </p:txBody>
      </p:sp>
      <p:sp>
        <p:nvSpPr>
          <p:cNvPr id="187" name="iris"/>
          <p:cNvSpPr txBox="1"/>
          <p:nvPr/>
        </p:nvSpPr>
        <p:spPr>
          <a:xfrm>
            <a:off x="5197028" y="4030643"/>
            <a:ext cx="698146" cy="6348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/>
            </a:lvl1pPr>
          </a:lstStyle>
          <a:p>
            <a:pPr/>
            <a:r>
              <a:t>iris</a:t>
            </a:r>
          </a:p>
        </p:txBody>
      </p:sp>
      <p:sp>
        <p:nvSpPr>
          <p:cNvPr id="188" name="nih"/>
          <p:cNvSpPr txBox="1"/>
          <p:nvPr/>
        </p:nvSpPr>
        <p:spPr>
          <a:xfrm>
            <a:off x="5197028" y="8534915"/>
            <a:ext cx="724206" cy="6348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/>
            </a:lvl1pPr>
          </a:lstStyle>
          <a:p>
            <a:pPr/>
            <a:r>
              <a:t>nih</a:t>
            </a:r>
          </a:p>
        </p:txBody>
      </p:sp>
      <p:sp>
        <p:nvSpPr>
          <p:cNvPr id="189" name="NIH Reporter"/>
          <p:cNvSpPr txBox="1"/>
          <p:nvPr/>
        </p:nvSpPr>
        <p:spPr>
          <a:xfrm>
            <a:off x="8990136" y="8534915"/>
            <a:ext cx="2933396" cy="6348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/>
            </a:lvl1pPr>
          </a:lstStyle>
          <a:p>
            <a:pPr/>
            <a:r>
              <a:t>NIH Reporter </a:t>
            </a:r>
          </a:p>
        </p:txBody>
      </p:sp>
      <p:sp>
        <p:nvSpPr>
          <p:cNvPr id="190" name="built-in"/>
          <p:cNvSpPr txBox="1"/>
          <p:nvPr/>
        </p:nvSpPr>
        <p:spPr>
          <a:xfrm>
            <a:off x="8931801" y="4030643"/>
            <a:ext cx="1520191" cy="6348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/>
            </a:lvl1pPr>
          </a:lstStyle>
          <a:p>
            <a:pPr/>
            <a:r>
              <a:t>built-in</a:t>
            </a:r>
          </a:p>
        </p:txBody>
      </p:sp>
      <p:sp>
        <p:nvSpPr>
          <p:cNvPr id="191" name="install.packages('nycflights13')"/>
          <p:cNvSpPr txBox="1"/>
          <p:nvPr/>
        </p:nvSpPr>
        <p:spPr>
          <a:xfrm>
            <a:off x="8990136" y="7336974"/>
            <a:ext cx="6482182" cy="1180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/>
            </a:lvl1pPr>
          </a:lstStyle>
          <a:p>
            <a:pPr/>
            <a:r>
              <a:t>install.packages('nycflights13') </a:t>
            </a:r>
          </a:p>
        </p:txBody>
      </p:sp>
      <p:sp>
        <p:nvSpPr>
          <p:cNvPr id="192" name="flightdata"/>
          <p:cNvSpPr txBox="1"/>
          <p:nvPr/>
        </p:nvSpPr>
        <p:spPr>
          <a:xfrm>
            <a:off x="5197028" y="7461280"/>
            <a:ext cx="2019454" cy="6348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/>
            </a:lvl1pPr>
          </a:lstStyle>
          <a:p>
            <a:pPr/>
            <a:r>
              <a:t>flightdata</a:t>
            </a:r>
          </a:p>
        </p:txBody>
      </p:sp>
      <p:sp>
        <p:nvSpPr>
          <p:cNvPr id="193" name="ToothGrowth"/>
          <p:cNvSpPr txBox="1"/>
          <p:nvPr/>
        </p:nvSpPr>
        <p:spPr>
          <a:xfrm>
            <a:off x="5197028" y="5209144"/>
            <a:ext cx="2747316" cy="634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/>
            </a:lvl1pPr>
          </a:lstStyle>
          <a:p>
            <a:pPr/>
            <a:r>
              <a:t>ToothGrowth</a:t>
            </a:r>
          </a:p>
        </p:txBody>
      </p:sp>
      <p:sp>
        <p:nvSpPr>
          <p:cNvPr id="194" name="built-in"/>
          <p:cNvSpPr txBox="1"/>
          <p:nvPr/>
        </p:nvSpPr>
        <p:spPr>
          <a:xfrm>
            <a:off x="8931801" y="5173643"/>
            <a:ext cx="1520191" cy="6348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/>
            </a:lvl1pPr>
          </a:lstStyle>
          <a:p>
            <a:pPr/>
            <a:r>
              <a:t>built-in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