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76"/>
  </p:normalViewPr>
  <p:slideViewPr>
    <p:cSldViewPr snapToGrid="0">
      <p:cViewPr varScale="1">
        <p:scale>
          <a:sx n="126" d="100"/>
          <a:sy n="126" d="100"/>
        </p:scale>
        <p:origin x="288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sea-msigdb.org/gsea/msigdb/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gsea-msigdb.org/gsea/msigdb/index.jsp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gsea-msigdb.org/gsea/msigdb/index.jsp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Jesse Raab - GNET/PHCO 749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Jesse Raab - GNET/PHCO 749</a:t>
            </a:r>
          </a:p>
        </p:txBody>
      </p:sp>
      <p:sp>
        <p:nvSpPr>
          <p:cNvPr id="152" name="RNA-seq in R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RNA-seq in R</a:t>
            </a:r>
          </a:p>
        </p:txBody>
      </p:sp>
      <p:sp>
        <p:nvSpPr>
          <p:cNvPr id="153" name="Enrichment Analysi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Enrichment Analysis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ow code in R"/>
          <p:cNvSpPr txBox="1"/>
          <p:nvPr/>
        </p:nvSpPr>
        <p:spPr>
          <a:xfrm>
            <a:off x="11056772" y="6627317"/>
            <a:ext cx="227045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Show code in 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Now that we have differentially expressed genes - what do we do with them?"/>
          <p:cNvSpPr txBox="1"/>
          <p:nvPr/>
        </p:nvSpPr>
        <p:spPr>
          <a:xfrm>
            <a:off x="732601" y="1357001"/>
            <a:ext cx="22377503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1"/>
            </a:lvl1pPr>
          </a:lstStyle>
          <a:p>
            <a:r>
              <a:t>Now that we have differentially expressed genes - what do we do with them?</a:t>
            </a:r>
          </a:p>
        </p:txBody>
      </p:sp>
      <p:sp>
        <p:nvSpPr>
          <p:cNvPr id="156" name="Enrichment of biological process/pathways/function"/>
          <p:cNvSpPr txBox="1"/>
          <p:nvPr/>
        </p:nvSpPr>
        <p:spPr>
          <a:xfrm>
            <a:off x="6834301" y="4794284"/>
            <a:ext cx="10715398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Enrichment of biological process/pathways/function</a:t>
            </a:r>
          </a:p>
        </p:txBody>
      </p:sp>
      <p:sp>
        <p:nvSpPr>
          <p:cNvPr id="157" name="There are far more methods and approaches to do these things than we can cover"/>
          <p:cNvSpPr txBox="1"/>
          <p:nvPr/>
        </p:nvSpPr>
        <p:spPr>
          <a:xfrm>
            <a:off x="3737914" y="7970437"/>
            <a:ext cx="16908171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There are far more methods and approaches to do these things than we can cover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n years of pathway analysis: current approaches and outstanding challenges"/>
          <p:cNvSpPr txBox="1"/>
          <p:nvPr/>
        </p:nvSpPr>
        <p:spPr>
          <a:xfrm>
            <a:off x="11668506" y="11252744"/>
            <a:ext cx="12406314" cy="124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7200"/>
              </a:lnSpc>
              <a:spcBef>
                <a:spcPts val="1900"/>
              </a:spcBef>
              <a:defRPr b="1">
                <a:solidFill>
                  <a:srgbClr val="212121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rPr dirty="0"/>
              <a:t>Ten years of pathway analysis: current approaches and outstanding challenges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0" y="1591666"/>
            <a:ext cx="17538700" cy="8585201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Khatri, Sirota, and Butte 2012"/>
          <p:cNvSpPr txBox="1"/>
          <p:nvPr/>
        </p:nvSpPr>
        <p:spPr>
          <a:xfrm>
            <a:off x="19746041" y="12495821"/>
            <a:ext cx="414589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Khatri, Sirota, and Butte 2012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Enrichment analysis"/>
          <p:cNvSpPr txBox="1"/>
          <p:nvPr/>
        </p:nvSpPr>
        <p:spPr>
          <a:xfrm>
            <a:off x="8832580" y="248637"/>
            <a:ext cx="5971338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1"/>
            </a:lvl1pPr>
          </a:lstStyle>
          <a:p>
            <a:r>
              <a:t>Enrichment analysis</a:t>
            </a:r>
          </a:p>
        </p:txBody>
      </p:sp>
      <p:sp>
        <p:nvSpPr>
          <p:cNvPr id="164" name="Many R packages and web servers available for these styles of analysis…"/>
          <p:cNvSpPr txBox="1"/>
          <p:nvPr/>
        </p:nvSpPr>
        <p:spPr>
          <a:xfrm>
            <a:off x="3393514" y="2536003"/>
            <a:ext cx="15587600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/>
            </a:pPr>
            <a:r>
              <a:rPr dirty="0"/>
              <a:t>Many R packages and web servers available for these styles of analysis</a:t>
            </a:r>
          </a:p>
          <a:p>
            <a:pPr marL="444500" indent="-444500" algn="l">
              <a:buSzPct val="100000"/>
              <a:buAutoNum type="arabicPeriod"/>
              <a:defRPr sz="3600"/>
            </a:pPr>
            <a:r>
              <a:rPr dirty="0" err="1"/>
              <a:t>msigdb</a:t>
            </a:r>
            <a:r>
              <a:rPr dirty="0"/>
              <a:t> - </a:t>
            </a:r>
            <a:r>
              <a:rPr dirty="0">
                <a:hlinkClick r:id="rId2"/>
              </a:rPr>
              <a:t>https://www.gsea-msigdb.org/gsea/msigdb/</a:t>
            </a:r>
            <a:r>
              <a:rPr lang="en-US" dirty="0"/>
              <a:t> or library(</a:t>
            </a:r>
            <a:r>
              <a:rPr lang="en-US" dirty="0" err="1"/>
              <a:t>msigdbr</a:t>
            </a:r>
            <a:r>
              <a:rPr lang="en-US" dirty="0"/>
              <a:t>)</a:t>
            </a:r>
            <a:endParaRPr dirty="0"/>
          </a:p>
          <a:p>
            <a:pPr marL="444500" indent="-444500" algn="l">
              <a:buSzPct val="100000"/>
              <a:buAutoNum type="arabicPeriod"/>
              <a:defRPr sz="3600"/>
            </a:pPr>
            <a:r>
              <a:rPr dirty="0" err="1"/>
              <a:t>clusterProfiler</a:t>
            </a:r>
            <a:endParaRPr dirty="0"/>
          </a:p>
          <a:p>
            <a:pPr marL="444500" indent="-444500" algn="l">
              <a:buSzPct val="100000"/>
              <a:buAutoNum type="arabicPeriod"/>
              <a:defRPr sz="3600"/>
            </a:pPr>
            <a:r>
              <a:rPr dirty="0"/>
              <a:t>GSEA (Gene Set Enrichment Analysis)</a:t>
            </a:r>
            <a:endParaRPr lang="en-US" dirty="0"/>
          </a:p>
          <a:p>
            <a:pPr marL="444500" indent="-444500" algn="l">
              <a:buSzPct val="100000"/>
              <a:buAutoNum type="arabicPeriod"/>
              <a:defRPr sz="3600"/>
            </a:pPr>
            <a:r>
              <a:rPr lang="en-US" dirty="0" err="1"/>
              <a:t>fgsea</a:t>
            </a:r>
            <a:endParaRPr dirty="0"/>
          </a:p>
          <a:p>
            <a:pPr marL="444500" indent="-444500" algn="l">
              <a:buSzPct val="100000"/>
              <a:buAutoNum type="arabicPeriod"/>
              <a:defRPr sz="3600"/>
            </a:pPr>
            <a:r>
              <a:rPr dirty="0" err="1"/>
              <a:t>singscore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"/>
          <p:cNvGrpSpPr/>
          <p:nvPr/>
        </p:nvGrpSpPr>
        <p:grpSpPr>
          <a:xfrm>
            <a:off x="4943081" y="784156"/>
            <a:ext cx="12469685" cy="12147688"/>
            <a:chOff x="0" y="0"/>
            <a:chExt cx="12469684" cy="12147687"/>
          </a:xfrm>
        </p:grpSpPr>
        <p:grpSp>
          <p:nvGrpSpPr>
            <p:cNvPr id="168" name="Group"/>
            <p:cNvGrpSpPr/>
            <p:nvPr/>
          </p:nvGrpSpPr>
          <p:grpSpPr>
            <a:xfrm>
              <a:off x="-1" y="0"/>
              <a:ext cx="12469686" cy="12147688"/>
              <a:chOff x="0" y="0"/>
              <a:chExt cx="12469684" cy="12147687"/>
            </a:xfrm>
          </p:grpSpPr>
          <p:pic>
            <p:nvPicPr>
              <p:cNvPr id="166" name="Image" descr="Imag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0311" y="0"/>
                <a:ext cx="12349374" cy="1214768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7" name="Square"/>
              <p:cNvSpPr/>
              <p:nvPr/>
            </p:nvSpPr>
            <p:spPr>
              <a:xfrm>
                <a:off x="0" y="18955"/>
                <a:ext cx="1687604" cy="168760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69" name="Rectangle"/>
            <p:cNvSpPr/>
            <p:nvPr/>
          </p:nvSpPr>
          <p:spPr>
            <a:xfrm>
              <a:off x="109111" y="5877301"/>
              <a:ext cx="5159783" cy="3035291"/>
            </a:xfrm>
            <a:prstGeom prst="rect">
              <a:avLst/>
            </a:prstGeom>
            <a:noFill/>
            <a:ln w="762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71" name="clusterProfiler…"/>
          <p:cNvSpPr txBox="1"/>
          <p:nvPr/>
        </p:nvSpPr>
        <p:spPr>
          <a:xfrm>
            <a:off x="7299921" y="239597"/>
            <a:ext cx="9784158" cy="1408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1"/>
            </a:pPr>
            <a:r>
              <a:t>clusterProfiler</a:t>
            </a:r>
          </a:p>
          <a:p>
            <a:pPr>
              <a:defRPr sz="3800" b="1"/>
            </a:pPr>
            <a:r>
              <a:t>http://yulab-smu.top/clusterProfiler-book/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lusterProfiler…"/>
          <p:cNvSpPr txBox="1"/>
          <p:nvPr/>
        </p:nvSpPr>
        <p:spPr>
          <a:xfrm>
            <a:off x="7171993" y="987610"/>
            <a:ext cx="9784157" cy="140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1"/>
            </a:pPr>
            <a:r>
              <a:t>clusterProfiler</a:t>
            </a:r>
          </a:p>
          <a:p>
            <a:pPr>
              <a:defRPr sz="3800" b="1"/>
            </a:pPr>
            <a:r>
              <a:t>http://yulab-smu.top/clusterProfiler-book/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6900645" y="2440912"/>
            <a:ext cx="9384018" cy="9141699"/>
            <a:chOff x="0" y="0"/>
            <a:chExt cx="9384017" cy="9141698"/>
          </a:xfrm>
        </p:grpSpPr>
        <p:pic>
          <p:nvPicPr>
            <p:cNvPr id="17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40" y="0"/>
              <a:ext cx="9293478" cy="91416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5" name="Square"/>
            <p:cNvSpPr/>
            <p:nvPr/>
          </p:nvSpPr>
          <p:spPr>
            <a:xfrm>
              <a:off x="0" y="14264"/>
              <a:ext cx="127000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77" name="Rectangle"/>
          <p:cNvSpPr/>
          <p:nvPr/>
        </p:nvSpPr>
        <p:spPr>
          <a:xfrm>
            <a:off x="10512553" y="3022506"/>
            <a:ext cx="3716769" cy="4034341"/>
          </a:xfrm>
          <a:prstGeom prst="rect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8" name="Takes a list of genes that pass some filter ( e.g. upregulated genes)"/>
          <p:cNvSpPr txBox="1"/>
          <p:nvPr/>
        </p:nvSpPr>
        <p:spPr>
          <a:xfrm>
            <a:off x="17516135" y="3160217"/>
            <a:ext cx="4699163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Takes a list of genes that pass some filter ( e.g. upregulated genes)</a:t>
            </a:r>
          </a:p>
        </p:txBody>
      </p:sp>
      <p:sp>
        <p:nvSpPr>
          <p:cNvPr id="179" name="Pro: Computationally simple/fast"/>
          <p:cNvSpPr txBox="1"/>
          <p:nvPr/>
        </p:nvSpPr>
        <p:spPr>
          <a:xfrm>
            <a:off x="17368215" y="4976317"/>
            <a:ext cx="45573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Pro: Computationally simple/fast</a:t>
            </a:r>
          </a:p>
        </p:txBody>
      </p:sp>
      <p:sp>
        <p:nvSpPr>
          <p:cNvPr id="180" name="Con: Requires arbitrary thresholds"/>
          <p:cNvSpPr txBox="1"/>
          <p:nvPr/>
        </p:nvSpPr>
        <p:spPr>
          <a:xfrm>
            <a:off x="17261077" y="5662117"/>
            <a:ext cx="477164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Con: Requires arbitrary thresholds</a:t>
            </a:r>
          </a:p>
        </p:txBody>
      </p:sp>
      <p:sp>
        <p:nvSpPr>
          <p:cNvPr id="181" name="Over representation analysis"/>
          <p:cNvSpPr txBox="1"/>
          <p:nvPr/>
        </p:nvSpPr>
        <p:spPr>
          <a:xfrm>
            <a:off x="17785994" y="2563317"/>
            <a:ext cx="397581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Over representation analysis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lusterProfiler…"/>
          <p:cNvSpPr txBox="1"/>
          <p:nvPr/>
        </p:nvSpPr>
        <p:spPr>
          <a:xfrm>
            <a:off x="7171993" y="987610"/>
            <a:ext cx="9784157" cy="140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1"/>
            </a:pPr>
            <a:r>
              <a:t>clusterProfiler</a:t>
            </a:r>
          </a:p>
          <a:p>
            <a:pPr>
              <a:defRPr sz="3800" b="1"/>
            </a:pPr>
            <a:r>
              <a:t>http://yulab-smu.top/clusterProfiler-book/</a:t>
            </a:r>
          </a:p>
        </p:txBody>
      </p:sp>
      <p:grpSp>
        <p:nvGrpSpPr>
          <p:cNvPr id="186" name="Group"/>
          <p:cNvGrpSpPr/>
          <p:nvPr/>
        </p:nvGrpSpPr>
        <p:grpSpPr>
          <a:xfrm>
            <a:off x="6900645" y="2440912"/>
            <a:ext cx="9384018" cy="9141699"/>
            <a:chOff x="0" y="0"/>
            <a:chExt cx="9384017" cy="9141698"/>
          </a:xfrm>
        </p:grpSpPr>
        <p:pic>
          <p:nvPicPr>
            <p:cNvPr id="18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40" y="0"/>
              <a:ext cx="9293478" cy="91416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5" name="Square"/>
            <p:cNvSpPr/>
            <p:nvPr/>
          </p:nvSpPr>
          <p:spPr>
            <a:xfrm>
              <a:off x="0" y="14264"/>
              <a:ext cx="127000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87" name="Rectangle"/>
          <p:cNvSpPr/>
          <p:nvPr/>
        </p:nvSpPr>
        <p:spPr>
          <a:xfrm>
            <a:off x="10550653" y="7772306"/>
            <a:ext cx="3544561" cy="4022596"/>
          </a:xfrm>
          <a:prstGeom prst="rect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8" name="Gene set enrichment analysis"/>
          <p:cNvSpPr txBox="1"/>
          <p:nvPr/>
        </p:nvSpPr>
        <p:spPr>
          <a:xfrm>
            <a:off x="18411037" y="3122117"/>
            <a:ext cx="412272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Gene set enrichment analysis</a:t>
            </a:r>
          </a:p>
        </p:txBody>
      </p:sp>
      <p:sp>
        <p:nvSpPr>
          <p:cNvPr id="189" name="Takes ordered list of genes and expression values"/>
          <p:cNvSpPr txBox="1"/>
          <p:nvPr/>
        </p:nvSpPr>
        <p:spPr>
          <a:xfrm>
            <a:off x="17033646" y="4112717"/>
            <a:ext cx="687750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Takes ordered list of genes and expression values</a:t>
            </a:r>
          </a:p>
        </p:txBody>
      </p:sp>
      <p:sp>
        <p:nvSpPr>
          <p:cNvPr id="190" name="Pros: Uses all genes, no arbitrary cutoff"/>
          <p:cNvSpPr txBox="1"/>
          <p:nvPr/>
        </p:nvSpPr>
        <p:spPr>
          <a:xfrm>
            <a:off x="17733467" y="6233617"/>
            <a:ext cx="547786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Pros: Uses all genes, no arbitrary cutoff</a:t>
            </a:r>
          </a:p>
        </p:txBody>
      </p:sp>
      <p:sp>
        <p:nvSpPr>
          <p:cNvPr id="191" name="Cons: Can be slower if using permutation testing"/>
          <p:cNvSpPr txBox="1"/>
          <p:nvPr/>
        </p:nvSpPr>
        <p:spPr>
          <a:xfrm>
            <a:off x="17095825" y="7179767"/>
            <a:ext cx="6753150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Cons: Can be slower if using permutation testing</a:t>
            </a:r>
          </a:p>
        </p:txBody>
      </p:sp>
      <p:sp>
        <p:nvSpPr>
          <p:cNvPr id="192" name="https://alexslemonade.github.io/refinebio-examples/03-rnaseq/pathway-analysis_rnaseq_03_gsva.html"/>
          <p:cNvSpPr txBox="1"/>
          <p:nvPr/>
        </p:nvSpPr>
        <p:spPr>
          <a:xfrm>
            <a:off x="9771735" y="12189917"/>
            <a:ext cx="1413693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https://alexslemonade.github.io/refinebio-examples/03-rnaseq/pathway-analysis_rnaseq_03_gsva.html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MSIGDB - http://www.gsea-msigdb.org/gsea/msigdb/index.jsp"/>
          <p:cNvSpPr txBox="1"/>
          <p:nvPr/>
        </p:nvSpPr>
        <p:spPr>
          <a:xfrm>
            <a:off x="2834427" y="435112"/>
            <a:ext cx="1701393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4800"/>
              <a:t>MSIGDB</a:t>
            </a:r>
            <a:r>
              <a:t> - </a:t>
            </a:r>
            <a:r>
              <a:rPr sz="4800" u="sng">
                <a:hlinkClick r:id="rId2"/>
              </a:rPr>
              <a:t>http://www.gsea-msigdb.org/gsea/msigdb/index.jsp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40" y="2266251"/>
            <a:ext cx="4495801" cy="212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0640" y="1632366"/>
            <a:ext cx="9509991" cy="10861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MSIGDB - http://www.gsea-msigdb.org/gsea/msigdb/index.jsp"/>
          <p:cNvSpPr txBox="1"/>
          <p:nvPr/>
        </p:nvSpPr>
        <p:spPr>
          <a:xfrm>
            <a:off x="2690409" y="435112"/>
            <a:ext cx="1730197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/>
            </a:pPr>
            <a:r>
              <a:t>MSIGDB - </a:t>
            </a:r>
            <a:r>
              <a:rPr u="sng">
                <a:hlinkClick r:id="rId2"/>
              </a:rPr>
              <a:t>http://www.gsea-msigdb.org/gsea/msigdb/index.jsp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40" y="2266251"/>
            <a:ext cx="4495801" cy="212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9732" y="2531206"/>
            <a:ext cx="9753601" cy="831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258</Words>
  <Application>Microsoft Macintosh PowerPoint</Application>
  <PresentationFormat>Custom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Georgia</vt:lpstr>
      <vt:lpstr>Helvetica Neue</vt:lpstr>
      <vt:lpstr>Helvetica Neue Medium</vt:lpstr>
      <vt:lpstr>21_BasicWhite</vt:lpstr>
      <vt:lpstr>RNA-seq 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in R</dc:title>
  <cp:lastModifiedBy>Raab, Jesse</cp:lastModifiedBy>
  <cp:revision>2</cp:revision>
  <dcterms:modified xsi:type="dcterms:W3CDTF">2023-04-26T19:46:05Z</dcterms:modified>
</cp:coreProperties>
</file>