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02" r:id="rId3"/>
    <p:sldId id="305" r:id="rId4"/>
    <p:sldId id="310" r:id="rId5"/>
    <p:sldId id="322" r:id="rId6"/>
    <p:sldId id="323" r:id="rId7"/>
    <p:sldId id="312" r:id="rId8"/>
    <p:sldId id="306" r:id="rId9"/>
    <p:sldId id="316" r:id="rId10"/>
    <p:sldId id="317" r:id="rId11"/>
    <p:sldId id="318" r:id="rId12"/>
    <p:sldId id="319" r:id="rId13"/>
    <p:sldId id="300" r:id="rId14"/>
    <p:sldId id="304" r:id="rId15"/>
    <p:sldId id="301" r:id="rId16"/>
    <p:sldId id="311" r:id="rId17"/>
    <p:sldId id="313" r:id="rId18"/>
    <p:sldId id="314" r:id="rId19"/>
    <p:sldId id="315" r:id="rId20"/>
    <p:sldId id="283" r:id="rId21"/>
    <p:sldId id="320" r:id="rId22"/>
    <p:sldId id="308" r:id="rId23"/>
    <p:sldId id="321" r:id="rId24"/>
    <p:sldId id="324" r:id="rId25"/>
    <p:sldId id="325" r:id="rId26"/>
    <p:sldId id="303" r:id="rId27"/>
    <p:sldId id="32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9"/>
    <p:restoredTop sz="96327"/>
  </p:normalViewPr>
  <p:slideViewPr>
    <p:cSldViewPr snapToGrid="0">
      <p:cViewPr varScale="1">
        <p:scale>
          <a:sx n="248" d="100"/>
          <a:sy n="248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1979505" y="258859"/>
            <a:ext cx="9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and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415553" y="282388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Tibbles helpfully tell you what data type is in a column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0214-9E36-1476-0DF5-D7360105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867335"/>
            <a:ext cx="6172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12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06DC0A-6D6D-CE06-DAEE-5E6C5AB98D9A}"/>
              </a:ext>
            </a:extLst>
          </p:cNvPr>
          <p:cNvSpPr txBox="1"/>
          <p:nvPr/>
        </p:nvSpPr>
        <p:spPr>
          <a:xfrm>
            <a:off x="3926541" y="242046"/>
            <a:ext cx="6145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coerce one data type into another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6754C-C8FA-721C-AF71-CF453A0B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583" y="1324162"/>
            <a:ext cx="6626039" cy="3443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FBA7-E965-1785-0C3D-8B03CF9B1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852" y="783620"/>
            <a:ext cx="6413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8D68E-84EE-0BEE-4DD3-1300BD1905CF}"/>
              </a:ext>
            </a:extLst>
          </p:cNvPr>
          <p:cNvSpPr txBox="1"/>
          <p:nvPr/>
        </p:nvSpPr>
        <p:spPr>
          <a:xfrm>
            <a:off x="4356847" y="248770"/>
            <a:ext cx="450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that make sense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76658-5273-7C19-41EB-404AAB017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1727200"/>
            <a:ext cx="6451600" cy="3403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B697D-95F0-BFF2-6351-72F6A44F2B0E}"/>
              </a:ext>
            </a:extLst>
          </p:cNvPr>
          <p:cNvCxnSpPr/>
          <p:nvPr/>
        </p:nvCxnSpPr>
        <p:spPr>
          <a:xfrm flipH="1">
            <a:off x="9076765" y="2454088"/>
            <a:ext cx="1351429" cy="773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09C352-54C4-07C6-1E55-AF5160929DFE}"/>
              </a:ext>
            </a:extLst>
          </p:cNvPr>
          <p:cNvSpPr txBox="1"/>
          <p:nvPr/>
        </p:nvSpPr>
        <p:spPr>
          <a:xfrm>
            <a:off x="10428194" y="1710391"/>
            <a:ext cx="16674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species has been replaced by an integer representing the group (1,2,3)</a:t>
            </a:r>
          </a:p>
        </p:txBody>
      </p:sp>
    </p:spTree>
    <p:extLst>
      <p:ext uri="{BB962C8B-B14F-4D97-AF65-F5344CB8AC3E}">
        <p14:creationId xmlns:p14="http://schemas.microsoft.com/office/powerpoint/2010/main" val="1792948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227597" y="4444221"/>
            <a:ext cx="9495292" cy="186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dirty="0"/>
              <a:t>Time savings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can give a functi</a:t>
            </a:r>
            <a:r>
              <a:rPr lang="en-US" dirty="0"/>
              <a:t>o</a:t>
            </a:r>
            <a:r>
              <a:rPr dirty="0"/>
              <a:t>n a </a:t>
            </a:r>
            <a:r>
              <a:rPr lang="en-US" dirty="0"/>
              <a:t>descriptive</a:t>
            </a:r>
            <a:r>
              <a:rPr dirty="0"/>
              <a:t> name that makes your code easier to understand.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As requirements change, you only n</a:t>
            </a:r>
            <a:r>
              <a:rPr lang="en-US" dirty="0"/>
              <a:t>e</a:t>
            </a:r>
            <a:r>
              <a:rPr dirty="0"/>
              <a:t>ed to update code in one place, instead of many.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eliminate the chance of making incidental mistakes when you copy and paste </a:t>
            </a:r>
            <a:endParaRPr lang="en-US" dirty="0"/>
          </a:p>
          <a:p>
            <a:pPr marL="527050" lvl="1" defTabSz="228600">
              <a:spcBef>
                <a:spcPts val="300"/>
              </a:spcBef>
              <a:buClr>
                <a:srgbClr val="212529"/>
              </a:buClr>
              <a:buSzPct val="100000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(i.e. updating a variable name in one place, but not in another).</a:t>
            </a:r>
            <a:br>
              <a:rPr dirty="0"/>
            </a:br>
            <a:endParaRPr dirty="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417099" y="4093485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A7431-E88C-E9CF-C22F-AC7EF771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1" y="597758"/>
            <a:ext cx="4655016" cy="3689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805A-0E44-C150-4134-EB8DE67D9954}"/>
              </a:ext>
            </a:extLst>
          </p:cNvPr>
          <p:cNvSpPr txBox="1"/>
          <p:nvPr/>
        </p:nvSpPr>
        <p:spPr>
          <a:xfrm>
            <a:off x="9428480" y="5811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/1205/</a:t>
            </a:r>
          </a:p>
        </p:txBody>
      </p:sp>
    </p:spTree>
    <p:extLst>
      <p:ext uri="{BB962C8B-B14F-4D97-AF65-F5344CB8AC3E}">
        <p14:creationId xmlns:p14="http://schemas.microsoft.com/office/powerpoint/2010/main" val="199664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A493F-FCD9-7CA9-DCC5-2EC6A8A29730}"/>
              </a:ext>
            </a:extLst>
          </p:cNvPr>
          <p:cNvSpPr txBox="1"/>
          <p:nvPr/>
        </p:nvSpPr>
        <p:spPr>
          <a:xfrm>
            <a:off x="4991463" y="13743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66490-4A50-1E52-4903-99915B05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40" y="3094264"/>
            <a:ext cx="2400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E2F-BE9F-BAFB-09A6-37EFF5A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3" y="1670112"/>
            <a:ext cx="4216400" cy="105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B1FD7-0E59-94FC-00CA-3CD30F0175C1}"/>
              </a:ext>
            </a:extLst>
          </p:cNvPr>
          <p:cNvSpPr txBox="1"/>
          <p:nvPr/>
        </p:nvSpPr>
        <p:spPr>
          <a:xfrm>
            <a:off x="5622646" y="11230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025EA-9293-FFED-DFFF-DB02D893C57E}"/>
              </a:ext>
            </a:extLst>
          </p:cNvPr>
          <p:cNvCxnSpPr/>
          <p:nvPr/>
        </p:nvCxnSpPr>
        <p:spPr>
          <a:xfrm>
            <a:off x="7135586" y="1335377"/>
            <a:ext cx="155121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89C21-4F61-5000-93C2-1B637C820693}"/>
              </a:ext>
            </a:extLst>
          </p:cNvPr>
          <p:cNvSpPr txBox="1"/>
          <p:nvPr/>
        </p:nvSpPr>
        <p:spPr>
          <a:xfrm>
            <a:off x="4856479" y="1785487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A8A2B-E66D-8ACA-A6B1-D0B88A91536C}"/>
              </a:ext>
            </a:extLst>
          </p:cNvPr>
          <p:cNvCxnSpPr>
            <a:endCxn id="12" idx="3"/>
          </p:cNvCxnSpPr>
          <p:nvPr/>
        </p:nvCxnSpPr>
        <p:spPr>
          <a:xfrm>
            <a:off x="5960533" y="2108653"/>
            <a:ext cx="86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190A-089B-853B-4654-D77B6212B547}"/>
              </a:ext>
            </a:extLst>
          </p:cNvPr>
          <p:cNvSpPr txBox="1"/>
          <p:nvPr/>
        </p:nvSpPr>
        <p:spPr>
          <a:xfrm>
            <a:off x="4585477" y="2909598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7EBB0-D2A2-36D7-89CF-8F98575913CE}"/>
              </a:ext>
            </a:extLst>
          </p:cNvPr>
          <p:cNvCxnSpPr/>
          <p:nvPr/>
        </p:nvCxnSpPr>
        <p:spPr>
          <a:xfrm flipV="1">
            <a:off x="6190827" y="2431818"/>
            <a:ext cx="799253" cy="57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B50C4E-F271-6DE9-7873-AAA41844FCFC}"/>
              </a:ext>
            </a:extLst>
          </p:cNvPr>
          <p:cNvSpPr txBox="1"/>
          <p:nvPr/>
        </p:nvSpPr>
        <p:spPr>
          <a:xfrm>
            <a:off x="9482083" y="642136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52DD0-7175-D640-E972-5CA407C0D27B}"/>
              </a:ext>
            </a:extLst>
          </p:cNvPr>
          <p:cNvCxnSpPr/>
          <p:nvPr/>
        </p:nvCxnSpPr>
        <p:spPr>
          <a:xfrm flipH="1">
            <a:off x="9821333" y="1123043"/>
            <a:ext cx="115147" cy="4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0EBA-2156-DC5A-1B3C-788BA2C2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" y="1171756"/>
            <a:ext cx="3909561" cy="384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2EAA19-E40B-4019-5A5C-8D693759B186}"/>
              </a:ext>
            </a:extLst>
          </p:cNvPr>
          <p:cNvSpPr txBox="1"/>
          <p:nvPr/>
        </p:nvSpPr>
        <p:spPr>
          <a:xfrm>
            <a:off x="389147" y="497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/1319/</a:t>
            </a:r>
          </a:p>
        </p:txBody>
      </p:sp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3239510" y="217808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AB6A5-131B-1B94-1BE1-975CE2DF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054491"/>
            <a:ext cx="3594100" cy="52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B3A31-4713-10F1-264E-753EE869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5327" y="1529571"/>
            <a:ext cx="5630326" cy="12077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B6F9A7-E702-6C17-D8C5-F7823C8D6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5327" y="3003550"/>
            <a:ext cx="2722684" cy="279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4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2D61EF-8C35-B3B2-CDA4-DF4E46313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7" y="2314841"/>
            <a:ext cx="4584700" cy="101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5C157-B92B-1D93-7E74-7ECBDB0F38AF}"/>
              </a:ext>
            </a:extLst>
          </p:cNvPr>
          <p:cNvSpPr txBox="1"/>
          <p:nvPr/>
        </p:nvSpPr>
        <p:spPr>
          <a:xfrm>
            <a:off x="6291385" y="2407138"/>
            <a:ext cx="450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that takes a number and prints it out</a:t>
            </a:r>
          </a:p>
          <a:p>
            <a:r>
              <a:rPr lang="en-US" dirty="0"/>
              <a:t>Just like the loop on the last slide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1F36A-7BDA-359D-95B7-2D2256B4D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347" y="3804532"/>
            <a:ext cx="5932395" cy="646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E0BFA8-DE07-6A7B-16C2-23979434500E}"/>
              </a:ext>
            </a:extLst>
          </p:cNvPr>
          <p:cNvSpPr txBox="1"/>
          <p:nvPr/>
        </p:nvSpPr>
        <p:spPr>
          <a:xfrm>
            <a:off x="7088742" y="3216842"/>
            <a:ext cx="4501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is a function that takes a list </a:t>
            </a:r>
          </a:p>
          <a:p>
            <a:r>
              <a:rPr lang="en-US" dirty="0"/>
              <a:t>and applies a function to each element </a:t>
            </a:r>
          </a:p>
          <a:p>
            <a:r>
              <a:rPr lang="en-US" dirty="0"/>
              <a:t>of the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3071446" y="5201926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5410927" y="520192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3298752" y="4509477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/>
          <p:nvPr/>
        </p:nvCxnSpPr>
        <p:spPr>
          <a:xfrm flipV="1">
            <a:off x="5895995" y="4589362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2D5DA46-7ACF-58D5-7AD7-23973A495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14" y="3804532"/>
            <a:ext cx="1128633" cy="28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98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9A0DC5-96D6-AC76-09C9-5C35E3822F89}"/>
              </a:ext>
            </a:extLst>
          </p:cNvPr>
          <p:cNvSpPr txBox="1"/>
          <p:nvPr/>
        </p:nvSpPr>
        <p:spPr>
          <a:xfrm>
            <a:off x="2703729" y="374970"/>
            <a:ext cx="735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Loops (or performing the same operation on many things)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E326-CBC1-B343-AC5F-DB5EF52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47" y="1200714"/>
            <a:ext cx="3329684" cy="657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C96972-673F-8D53-E968-9747091D5A36}"/>
              </a:ext>
            </a:extLst>
          </p:cNvPr>
          <p:cNvSpPr txBox="1"/>
          <p:nvPr/>
        </p:nvSpPr>
        <p:spPr>
          <a:xfrm>
            <a:off x="1639334" y="4479432"/>
            <a:ext cx="454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78951-A62F-62D4-2C21-1423AA34FABB}"/>
              </a:ext>
            </a:extLst>
          </p:cNvPr>
          <p:cNvSpPr txBox="1"/>
          <p:nvPr/>
        </p:nvSpPr>
        <p:spPr>
          <a:xfrm>
            <a:off x="4826375" y="517327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Anonymous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1959FF-6E83-BDB1-4533-8F80CF45848C}"/>
              </a:ext>
            </a:extLst>
          </p:cNvPr>
          <p:cNvCxnSpPr/>
          <p:nvPr/>
        </p:nvCxnSpPr>
        <p:spPr>
          <a:xfrm flipV="1">
            <a:off x="1866640" y="3837124"/>
            <a:ext cx="0" cy="55489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E6C7C4-0F6F-89A5-8C9E-FF80DDED5D6E}"/>
              </a:ext>
            </a:extLst>
          </p:cNvPr>
          <p:cNvCxnSpPr>
            <a:cxnSpLocks/>
          </p:cNvCxnSpPr>
          <p:nvPr/>
        </p:nvCxnSpPr>
        <p:spPr>
          <a:xfrm flipH="1" flipV="1">
            <a:off x="5311588" y="3966882"/>
            <a:ext cx="584407" cy="117737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E108EBC-2ACB-C669-1CC0-01016B4C1C5C}"/>
              </a:ext>
            </a:extLst>
          </p:cNvPr>
          <p:cNvSpPr txBox="1"/>
          <p:nvPr/>
        </p:nvSpPr>
        <p:spPr>
          <a:xfrm>
            <a:off x="3915915" y="2569393"/>
            <a:ext cx="396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doesn’t have to be have already been made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24D14-3976-5568-B66E-72973C39A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3" y="3312733"/>
            <a:ext cx="6642100" cy="444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C5300D-4C89-2514-E380-A4707B2BC2C0}"/>
              </a:ext>
            </a:extLst>
          </p:cNvPr>
          <p:cNvCxnSpPr/>
          <p:nvPr/>
        </p:nvCxnSpPr>
        <p:spPr>
          <a:xfrm>
            <a:off x="2703729" y="3906371"/>
            <a:ext cx="434253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267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5A31BF-DADA-ADC0-B660-082C48F4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15489"/>
            <a:ext cx="7772400" cy="243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A6F919-6AB9-FE21-094E-C97BB265B330}"/>
              </a:ext>
            </a:extLst>
          </p:cNvPr>
          <p:cNvSpPr txBox="1"/>
          <p:nvPr/>
        </p:nvSpPr>
        <p:spPr>
          <a:xfrm>
            <a:off x="5116606" y="6051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C2518-E085-7E04-0827-5F4698149F3A}"/>
              </a:ext>
            </a:extLst>
          </p:cNvPr>
          <p:cNvSpPr txBox="1"/>
          <p:nvPr/>
        </p:nvSpPr>
        <p:spPr>
          <a:xfrm>
            <a:off x="4985498" y="3190546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https://www.guru99.com/r-apply-</a:t>
            </a:r>
            <a:r>
              <a:rPr lang="en-US" dirty="0" err="1"/>
              <a:t>sapply</a:t>
            </a:r>
            <a:r>
              <a:rPr lang="en-US" dirty="0"/>
              <a:t>-</a:t>
            </a:r>
            <a:r>
              <a:rPr lang="en-US" dirty="0" err="1"/>
              <a:t>tapply.html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6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49B-90AB-DC09-FBC4-4B96BF4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0592-07B8-8124-CD74-D900599B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22" y="1887877"/>
            <a:ext cx="10515600" cy="435133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Tidy Data (wide vs long format of data)</a:t>
            </a:r>
          </a:p>
          <a:p>
            <a:pPr marL="342900" indent="-342900">
              <a:buAutoNum type="arabicPeriod"/>
            </a:pPr>
            <a:r>
              <a:rPr lang="en-US" dirty="0"/>
              <a:t>Plotting</a:t>
            </a:r>
          </a:p>
          <a:p>
            <a:pPr marL="342900" indent="-342900">
              <a:buAutoNum type="arabicPeriod"/>
            </a:pPr>
            <a:r>
              <a:rPr lang="en-US" dirty="0"/>
              <a:t>Merging and joining (relational data)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547BD-2FEA-61ED-BFCF-BE9424EC3D86}"/>
              </a:ext>
            </a:extLst>
          </p:cNvPr>
          <p:cNvSpPr txBox="1"/>
          <p:nvPr/>
        </p:nvSpPr>
        <p:spPr>
          <a:xfrm>
            <a:off x="9405992" y="781595"/>
            <a:ext cx="2208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to class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461258" y="1973849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 err="1"/>
              <a:t>R</a:t>
            </a:r>
            <a:r>
              <a:rPr sz="900" b="1" dirty="0" err="1"/>
              <a:t>angedSummarizedExperiment</a:t>
            </a:r>
            <a:r>
              <a:rPr sz="900" dirty="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4592287" y="2225489"/>
            <a:ext cx="1890016" cy="140864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961131" y="2962206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 dirty="0" err="1"/>
              <a:t>DESeqDataSet</a:t>
            </a:r>
            <a:endParaRPr sz="900" dirty="0"/>
          </a:p>
          <a:p>
            <a:pPr marL="152400" indent="-152400">
              <a:buSzPct val="123000"/>
              <a:buChar char="-"/>
            </a:pPr>
            <a:r>
              <a:rPr sz="900" dirty="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 dirty="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545379" y="2163645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3180723" y="371230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 dirty="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</p:spTree>
    <p:extLst>
      <p:ext uri="{BB962C8B-B14F-4D97-AF65-F5344CB8AC3E}">
        <p14:creationId xmlns:p14="http://schemas.microsoft.com/office/powerpoint/2010/main" val="371324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1D5DA-1D3D-2647-609E-9676951A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391" y="2974789"/>
            <a:ext cx="22479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Suggestions for Best Practices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22633-D20E-1653-DD34-7E9124D3224D}"/>
              </a:ext>
            </a:extLst>
          </p:cNvPr>
          <p:cNvSpPr txBox="1"/>
          <p:nvPr/>
        </p:nvSpPr>
        <p:spPr>
          <a:xfrm>
            <a:off x="1761565" y="1385047"/>
            <a:ext cx="83842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Keep a code notebook</a:t>
            </a:r>
          </a:p>
          <a:p>
            <a:pPr marL="342900" indent="-342900">
              <a:buAutoNum type="arabicPeriod"/>
            </a:pPr>
            <a:r>
              <a:rPr lang="en-US" dirty="0"/>
              <a:t>Work in a script and not the console</a:t>
            </a:r>
          </a:p>
          <a:p>
            <a:pPr marL="342900" indent="-342900">
              <a:buAutoNum type="arabicPeriod"/>
            </a:pPr>
            <a:r>
              <a:rPr lang="en-US" dirty="0"/>
              <a:t>Name variables, functions, scripts something descriptive</a:t>
            </a:r>
          </a:p>
          <a:p>
            <a:pPr marL="342900" indent="-342900">
              <a:buAutoNum type="arabicPeriod"/>
            </a:pPr>
            <a:r>
              <a:rPr lang="en-US" dirty="0"/>
              <a:t>Comment your code heavily</a:t>
            </a:r>
          </a:p>
          <a:p>
            <a:pPr marL="342900" indent="-342900">
              <a:buAutoNum type="arabicPeriod"/>
            </a:pPr>
            <a:r>
              <a:rPr lang="en-US" dirty="0"/>
              <a:t>Have a project structure in mind</a:t>
            </a:r>
          </a:p>
          <a:p>
            <a:pPr marL="342900" indent="-342900">
              <a:buAutoNum type="arabicPeriod"/>
            </a:pPr>
            <a:r>
              <a:rPr lang="en-US" dirty="0"/>
              <a:t>Use R projects – keep data and script files together</a:t>
            </a:r>
          </a:p>
          <a:p>
            <a:pPr marL="342900" indent="-342900">
              <a:buAutoNum type="arabicPeriod"/>
            </a:pPr>
            <a:r>
              <a:rPr lang="en-US" dirty="0"/>
              <a:t>Put libraries first</a:t>
            </a:r>
          </a:p>
          <a:p>
            <a:pPr marL="342900" indent="-342900">
              <a:buAutoNum type="arabicPeriod"/>
            </a:pPr>
            <a:r>
              <a:rPr lang="en-US" dirty="0"/>
              <a:t>Put hardcoded paths second</a:t>
            </a:r>
          </a:p>
          <a:p>
            <a:pPr marL="342900" indent="-342900">
              <a:buAutoNum type="arabicPeriod"/>
            </a:pPr>
            <a:r>
              <a:rPr lang="en-US" dirty="0"/>
              <a:t>Don’t repeat yourself – write a function</a:t>
            </a:r>
          </a:p>
          <a:p>
            <a:pPr marL="342900" indent="-342900">
              <a:buAutoNum type="arabicPeriod"/>
            </a:pPr>
            <a:r>
              <a:rPr lang="en-US" dirty="0"/>
              <a:t>Use a consistent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87A16D-B4F6-302B-80BA-FBAD8C396E43}"/>
              </a:ext>
            </a:extLst>
          </p:cNvPr>
          <p:cNvSpPr txBox="1"/>
          <p:nvPr/>
        </p:nvSpPr>
        <p:spPr>
          <a:xfrm>
            <a:off x="4304713" y="6347012"/>
            <a:ext cx="788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/best-practices-for-r-programming-ec0754010b5a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A13994-9C85-B49E-135C-64F659864501}"/>
              </a:ext>
            </a:extLst>
          </p:cNvPr>
          <p:cNvSpPr txBox="1"/>
          <p:nvPr/>
        </p:nvSpPr>
        <p:spPr>
          <a:xfrm>
            <a:off x="7553886" y="5977680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https://r4ds.had.co.nz/workflow-</a:t>
            </a:r>
            <a:r>
              <a:rPr lang="en-US" dirty="0" err="1"/>
              <a:t>projects.html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E2388-7CB7-C595-5083-3BB7B08D142E}"/>
              </a:ext>
            </a:extLst>
          </p:cNvPr>
          <p:cNvSpPr txBox="1"/>
          <p:nvPr/>
        </p:nvSpPr>
        <p:spPr>
          <a:xfrm>
            <a:off x="8342114" y="5608348"/>
            <a:ext cx="68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style.tidyverse.org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B23D8-A74A-36D6-1740-FB3674DC5646}"/>
              </a:ext>
            </a:extLst>
          </p:cNvPr>
          <p:cNvSpPr txBox="1"/>
          <p:nvPr/>
        </p:nvSpPr>
        <p:spPr>
          <a:xfrm>
            <a:off x="7149108" y="5239016"/>
            <a:ext cx="758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google.github.io</a:t>
            </a:r>
            <a:r>
              <a:rPr lang="en-US" dirty="0"/>
              <a:t>/</a:t>
            </a:r>
            <a:r>
              <a:rPr lang="en-US" dirty="0" err="1"/>
              <a:t>styleguide</a:t>
            </a:r>
            <a:r>
              <a:rPr lang="en-US" dirty="0"/>
              <a:t>/</a:t>
            </a:r>
            <a:r>
              <a:rPr lang="en-US" dirty="0" err="1"/>
              <a:t>Rguide.html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84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66EE62-CE85-3404-07A6-C94319D0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24" y="718457"/>
            <a:ext cx="5867768" cy="5421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F5E365-D6F3-5971-16A9-F2EAAACE5CE0}"/>
              </a:ext>
            </a:extLst>
          </p:cNvPr>
          <p:cNvSpPr txBox="1"/>
          <p:nvPr/>
        </p:nvSpPr>
        <p:spPr>
          <a:xfrm>
            <a:off x="4174177" y="190005"/>
            <a:ext cx="3937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Project templates can help set this up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58556-5CAB-5075-8D93-D0E6E17A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226" y="718457"/>
            <a:ext cx="5444844" cy="56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93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ECFDD4-6D6E-A85B-5BF1-3E46D508D3FC}"/>
              </a:ext>
            </a:extLst>
          </p:cNvPr>
          <p:cNvSpPr txBox="1"/>
          <p:nvPr/>
        </p:nvSpPr>
        <p:spPr>
          <a:xfrm>
            <a:off x="3282594" y="297950"/>
            <a:ext cx="5856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Crash Course – what you need to (should) know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E61C4-629E-16C4-0EF8-ED198C66467C}"/>
              </a:ext>
            </a:extLst>
          </p:cNvPr>
          <p:cNvSpPr txBox="1"/>
          <p:nvPr/>
        </p:nvSpPr>
        <p:spPr>
          <a:xfrm>
            <a:off x="2178121" y="1469205"/>
            <a:ext cx="80652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Basic data structures – vector, </a:t>
            </a:r>
            <a:r>
              <a:rPr lang="en-US" dirty="0" err="1"/>
              <a:t>data.frame</a:t>
            </a:r>
            <a:r>
              <a:rPr lang="en-US" dirty="0"/>
              <a:t>, matrix, </a:t>
            </a:r>
            <a:r>
              <a:rPr lang="en-US" dirty="0" err="1"/>
              <a:t>summarizedExperiment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How to get data into R (</a:t>
            </a:r>
            <a:r>
              <a:rPr lang="en-US" dirty="0" err="1"/>
              <a:t>read_csv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How to use </a:t>
            </a:r>
            <a:r>
              <a:rPr lang="en-US" dirty="0" err="1"/>
              <a:t>tidyverse</a:t>
            </a:r>
            <a:r>
              <a:rPr lang="en-US" dirty="0"/>
              <a:t> to manipulate and explore data</a:t>
            </a:r>
          </a:p>
          <a:p>
            <a:pPr marL="800100" lvl="1" indent="-342900">
              <a:buAutoNum type="arabicPeriod"/>
            </a:pPr>
            <a:r>
              <a:rPr lang="en-US" dirty="0"/>
              <a:t>filter() </a:t>
            </a:r>
            <a:r>
              <a:rPr lang="en-US" dirty="0" err="1"/>
              <a:t>group_by</a:t>
            </a:r>
            <a:r>
              <a:rPr lang="en-US" dirty="0"/>
              <a:t>() mutate() </a:t>
            </a:r>
            <a:r>
              <a:rPr lang="en-US" dirty="0" err="1"/>
              <a:t>summarise</a:t>
            </a:r>
            <a:r>
              <a:rPr lang="en-US" dirty="0"/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How to plot data </a:t>
            </a:r>
          </a:p>
          <a:p>
            <a:pPr marL="800100" lvl="1" indent="-342900">
              <a:buAutoNum type="arabicPeriod"/>
            </a:pPr>
            <a:r>
              <a:rPr lang="en-US" dirty="0" err="1"/>
              <a:t>ggplot</a:t>
            </a:r>
            <a:r>
              <a:rPr lang="en-US" dirty="0"/>
              <a:t>(data, </a:t>
            </a:r>
            <a:r>
              <a:rPr lang="en-US" dirty="0" err="1"/>
              <a:t>aes</a:t>
            </a:r>
            <a:r>
              <a:rPr lang="en-US" dirty="0"/>
              <a:t>(x = , y =, color = , fill = , shape = ) ) +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geom_point</a:t>
            </a:r>
            <a:r>
              <a:rPr lang="en-US" dirty="0"/>
              <a:t>() + </a:t>
            </a:r>
            <a:r>
              <a:rPr lang="en-US" dirty="0" err="1"/>
              <a:t>geom_boxplot</a:t>
            </a:r>
            <a:r>
              <a:rPr lang="en-US" dirty="0"/>
              <a:t>() + </a:t>
            </a:r>
            <a:r>
              <a:rPr lang="en-US" dirty="0" err="1"/>
              <a:t>geom_col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			</a:t>
            </a:r>
          </a:p>
          <a:p>
            <a:pPr lvl="1"/>
            <a:r>
              <a:rPr lang="en-US" dirty="0"/>
              <a:t>What is a function – why might you make your own	</a:t>
            </a:r>
          </a:p>
        </p:txBody>
      </p:sp>
    </p:spTree>
    <p:extLst>
      <p:ext uri="{BB962C8B-B14F-4D97-AF65-F5344CB8AC3E}">
        <p14:creationId xmlns:p14="http://schemas.microsoft.com/office/powerpoint/2010/main" val="1452045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B872D-FE63-4CF4-8116-B6B3526FA5A1}"/>
              </a:ext>
            </a:extLst>
          </p:cNvPr>
          <p:cNvSpPr txBox="1"/>
          <p:nvPr/>
        </p:nvSpPr>
        <p:spPr>
          <a:xfrm>
            <a:off x="2672112" y="1608661"/>
            <a:ext cx="72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intro_R_skeleton_3.R</a:t>
            </a:r>
          </a:p>
        </p:txBody>
      </p:sp>
    </p:spTree>
    <p:extLst>
      <p:ext uri="{BB962C8B-B14F-4D97-AF65-F5344CB8AC3E}">
        <p14:creationId xmlns:p14="http://schemas.microsoft.com/office/powerpoint/2010/main" val="598731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B872D-FE63-4CF4-8116-B6B3526FA5A1}"/>
              </a:ext>
            </a:extLst>
          </p:cNvPr>
          <p:cNvSpPr txBox="1"/>
          <p:nvPr/>
        </p:nvSpPr>
        <p:spPr>
          <a:xfrm>
            <a:off x="2672112" y="1608661"/>
            <a:ext cx="722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intro_R_skeleton_3.R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635EC-5BFC-6C18-8608-6AE69FAE47C2}"/>
              </a:ext>
            </a:extLst>
          </p:cNvPr>
          <p:cNvSpPr txBox="1"/>
          <p:nvPr/>
        </p:nvSpPr>
        <p:spPr>
          <a:xfrm>
            <a:off x="2558265" y="2934224"/>
            <a:ext cx="5578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fun data set in honor of Taylor Swift album release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4373E-1F49-EF97-EBB2-BD0D1405B6DE}"/>
              </a:ext>
            </a:extLst>
          </p:cNvPr>
          <p:cNvSpPr txBox="1"/>
          <p:nvPr/>
        </p:nvSpPr>
        <p:spPr>
          <a:xfrm>
            <a:off x="2101064" y="4352120"/>
            <a:ext cx="737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jarredpriester</a:t>
            </a:r>
            <a:r>
              <a:rPr lang="en-US" dirty="0"/>
              <a:t>/</a:t>
            </a:r>
            <a:r>
              <a:rPr lang="en-US" dirty="0" err="1"/>
              <a:t>taylor</a:t>
            </a:r>
            <a:r>
              <a:rPr lang="en-US" dirty="0"/>
              <a:t>-swift-</a:t>
            </a:r>
            <a:r>
              <a:rPr lang="en-US" dirty="0" err="1"/>
              <a:t>spotify</a:t>
            </a:r>
            <a:r>
              <a:rPr lang="en-US" dirty="0"/>
              <a:t>-dataset</a:t>
            </a:r>
          </a:p>
        </p:txBody>
      </p:sp>
    </p:spTree>
    <p:extLst>
      <p:ext uri="{BB962C8B-B14F-4D97-AF65-F5344CB8AC3E}">
        <p14:creationId xmlns:p14="http://schemas.microsoft.com/office/powerpoint/2010/main" val="327684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6441-1642-EEE4-7FB0-599CD21B8029}"/>
              </a:ext>
            </a:extLst>
          </p:cNvPr>
          <p:cNvSpPr txBox="1"/>
          <p:nvPr/>
        </p:nvSpPr>
        <p:spPr>
          <a:xfrm>
            <a:off x="3434080" y="8805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F691-BC8E-3FA6-A643-D01141636EDE}"/>
              </a:ext>
            </a:extLst>
          </p:cNvPr>
          <p:cNvSpPr txBox="1"/>
          <p:nvPr/>
        </p:nvSpPr>
        <p:spPr>
          <a:xfrm>
            <a:off x="3522133" y="1842347"/>
            <a:ext cx="5730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Additional Plotting</a:t>
            </a:r>
          </a:p>
          <a:p>
            <a:pPr marL="342900" indent="-342900">
              <a:buAutoNum type="arabicPeriod"/>
            </a:pPr>
            <a:r>
              <a:rPr lang="en-US" dirty="0"/>
              <a:t>Factors 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Loops</a:t>
            </a:r>
          </a:p>
          <a:p>
            <a:pPr marL="342900" indent="-342900">
              <a:buAutoNum type="arabicPeriod"/>
            </a:pPr>
            <a:r>
              <a:rPr lang="en-US" dirty="0"/>
              <a:t>Summarized experiment</a:t>
            </a:r>
          </a:p>
          <a:p>
            <a:pPr marL="342900" indent="-342900"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Practice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017DA-2B89-B380-F3EF-DFFBD747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789268"/>
            <a:ext cx="6832600" cy="77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6C2513-0F52-F1ED-7FC1-80E8C7083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429" y="1806014"/>
            <a:ext cx="5312145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2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5392669" y="121871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F8D41-DD4F-3B81-84AD-F50EF09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8" y="931582"/>
            <a:ext cx="4712820" cy="706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702C-4AF4-4103-F68E-308F98F52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8" y="1638074"/>
            <a:ext cx="4716206" cy="3700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DA8E80-44A6-20A1-EF75-B6FA93AA3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230" y="3267636"/>
            <a:ext cx="5594736" cy="2003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2CE85-4F70-0E98-1A26-729A49FCC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76930"/>
            <a:ext cx="5147235" cy="7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7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923AA-FAA7-32B7-22FD-BC1287E9C888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37701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318" y="4290727"/>
            <a:ext cx="5346700" cy="1181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836B8A-BB8C-0BE1-B04B-B8D05D903C00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433D43-0DEA-90AD-3304-3C37D72EC5D3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17248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696304" y="198968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Characters vs Factors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22CF8-55EE-2648-D5D7-50DD741A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62" y="2017193"/>
            <a:ext cx="20066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F0FD66-6D1E-70B0-81FD-426B8F30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34" y="792023"/>
            <a:ext cx="48895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0D36F0-A21F-E967-53D9-B55D91048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34" y="1209662"/>
            <a:ext cx="4241800" cy="5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6B15E-E541-E67B-3201-D74761C8B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68" y="2017193"/>
            <a:ext cx="7772400" cy="382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0887DF-92D8-BCBE-104F-0FF6894E4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4768" y="2494076"/>
            <a:ext cx="1917700" cy="533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3AC15-F8E9-851E-29AE-5A8889831D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4768" y="3121372"/>
            <a:ext cx="2501900" cy="80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98E7ED-B347-0033-29C1-A518472CB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4768" y="4015368"/>
            <a:ext cx="53467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BE73B-816F-9E18-728B-C2CD118CAB28}"/>
              </a:ext>
            </a:extLst>
          </p:cNvPr>
          <p:cNvSpPr txBox="1"/>
          <p:nvPr/>
        </p:nvSpPr>
        <p:spPr>
          <a:xfrm>
            <a:off x="223666" y="2980023"/>
            <a:ext cx="29273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Characters are less picky and behave as you’d expect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predetermined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Factors have an order with 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 R will read in all strings as factors (</a:t>
            </a:r>
            <a:r>
              <a:rPr lang="en-US" dirty="0" err="1"/>
              <a:t>read.csv</a:t>
            </a:r>
            <a:r>
              <a:rPr lang="en-US" dirty="0"/>
              <a:t>) – but this can be turned off globally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FA81D7-8DF9-59C7-ADAC-3D4D4FFACB2E}"/>
              </a:ext>
            </a:extLst>
          </p:cNvPr>
          <p:cNvSpPr txBox="1"/>
          <p:nvPr/>
        </p:nvSpPr>
        <p:spPr>
          <a:xfrm>
            <a:off x="7409768" y="1647861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1264E-4FBC-5267-3DB2-AC65EC259D7C}"/>
              </a:ext>
            </a:extLst>
          </p:cNvPr>
          <p:cNvSpPr txBox="1"/>
          <p:nvPr/>
        </p:nvSpPr>
        <p:spPr>
          <a:xfrm>
            <a:off x="2218702" y="422691"/>
            <a:ext cx="15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291512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930</Words>
  <Application>Microsoft Macintosh PowerPoint</Application>
  <PresentationFormat>Widescreen</PresentationFormat>
  <Paragraphs>131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Recap from last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9</cp:revision>
  <dcterms:created xsi:type="dcterms:W3CDTF">2023-04-14T16:35:59Z</dcterms:created>
  <dcterms:modified xsi:type="dcterms:W3CDTF">2024-04-19T16:30:22Z</dcterms:modified>
</cp:coreProperties>
</file>