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Shape 283"/>
          <p:cNvSpPr/>
          <p:nvPr>
            <p:ph type="sldImg"/>
          </p:nvPr>
        </p:nvSpPr>
        <p:spPr>
          <a:prstGeom prst="rect">
            <a:avLst/>
          </a:prstGeom>
        </p:spPr>
        <p:txBody>
          <a:bodyPr/>
          <a:lstStyle/>
          <a:p>
            <a:pPr/>
          </a:p>
        </p:txBody>
      </p:sp>
      <p:sp>
        <p:nvSpPr>
          <p:cNvPr id="284" name="Shape 284"/>
          <p:cNvSpPr/>
          <p:nvPr>
            <p:ph type="body" sz="quarter" idx="1"/>
          </p:nvPr>
        </p:nvSpPr>
        <p:spPr>
          <a:prstGeom prst="rect">
            <a:avLst/>
          </a:prstGeom>
        </p:spPr>
        <p:txBody>
          <a:bodyPr/>
          <a:lstStyle/>
          <a:p>
            <a:pPr/>
            <a:r>
              <a:t>The tidyverse syntax makes more sense to me (as a non computational biologist). In pulling this slide off the tidyverse site I learned several new verbs,s o they are actively adding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Shape 347"/>
          <p:cNvSpPr/>
          <p:nvPr>
            <p:ph type="sldImg"/>
          </p:nvPr>
        </p:nvSpPr>
        <p:spPr>
          <a:prstGeom prst="rect">
            <a:avLst/>
          </a:prstGeom>
        </p:spPr>
        <p:txBody>
          <a:bodyPr/>
          <a:lstStyle/>
          <a:p>
            <a:pPr/>
          </a:p>
        </p:txBody>
      </p:sp>
      <p:sp>
        <p:nvSpPr>
          <p:cNvPr id="348" name="Shape 348"/>
          <p:cNvSpPr/>
          <p:nvPr>
            <p:ph type="body" sz="quarter" idx="1"/>
          </p:nvPr>
        </p:nvSpPr>
        <p:spPr>
          <a:prstGeom prst="rect">
            <a:avLst/>
          </a:prstGeom>
        </p:spPr>
        <p:txBody>
          <a:bodyPr/>
          <a:lstStyle/>
          <a:p>
            <a:pPr/>
            <a:r>
              <a:t>Now lets try somethign a little more involved. On the left is the wide data. You can see I’ve added 3 more samples, lets assume from some drug treatment or somethign. On the right I’ve made this into a tidy/long dataset and added a new column to describe the treatment (treated vs untreated). We might want to know what effect treatment has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Shape 354"/>
          <p:cNvSpPr/>
          <p:nvPr>
            <p:ph type="sldImg"/>
          </p:nvPr>
        </p:nvSpPr>
        <p:spPr>
          <a:prstGeom prst="rect">
            <a:avLst/>
          </a:prstGeom>
        </p:spPr>
        <p:txBody>
          <a:bodyPr/>
          <a:lstStyle/>
          <a:p>
            <a:pPr/>
          </a:p>
        </p:txBody>
      </p:sp>
      <p:sp>
        <p:nvSpPr>
          <p:cNvPr id="355" name="Shape 355"/>
          <p:cNvSpPr/>
          <p:nvPr>
            <p:ph type="body" sz="quarter" idx="1"/>
          </p:nvPr>
        </p:nvSpPr>
        <p:spPr>
          <a:prstGeom prst="rect">
            <a:avLst/>
          </a:prstGeom>
        </p:spPr>
        <p:txBody>
          <a:bodyPr/>
          <a:lstStyle/>
          <a:p>
            <a:pPr/>
            <a:r>
              <a:t>Thats very simple using ggplot when we have data in this orientation. You just change the aes parameters to reflect what you’re now asking. We can still put Gene on the x axis, and value on the y (here I’m log2 transforming just so the plot looks a little better since the values are pretty different in the two groups). Instead of of color by sample, we can color by treatment and the difference is really clear.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Shape 361"/>
          <p:cNvSpPr/>
          <p:nvPr>
            <p:ph type="sldImg"/>
          </p:nvPr>
        </p:nvSpPr>
        <p:spPr>
          <a:prstGeom prst="rect">
            <a:avLst/>
          </a:prstGeom>
        </p:spPr>
        <p:txBody>
          <a:bodyPr/>
          <a:lstStyle/>
          <a:p>
            <a:pPr/>
          </a:p>
        </p:txBody>
      </p:sp>
      <p:sp>
        <p:nvSpPr>
          <p:cNvPr id="362" name="Shape 362"/>
          <p:cNvSpPr/>
          <p:nvPr>
            <p:ph type="body" sz="quarter" idx="1"/>
          </p:nvPr>
        </p:nvSpPr>
        <p:spPr>
          <a:prstGeom prst="rect">
            <a:avLst/>
          </a:prstGeom>
        </p:spPr>
        <p:txBody>
          <a:bodyPr/>
          <a:lstStyle/>
          <a:p>
            <a:pPr/>
            <a:r>
              <a:t>You can make very different plots using this same basic structure, I find this really lets you dig into the data and explore quickly. Here all we did was again change what we are mapping to the x and y axis, we kept Gene on the X, but now put the samples on the y and made the color fill equal to the counts. </a:t>
            </a:r>
          </a:p>
          <a:p>
            <a:pPr/>
            <a:r>
              <a:t>These plots are much harder (for me at least) to make from base R graphics and without using tidyverse syntax. Its definitely worth taking some toy data or some of your own data and getting comfortable plotting things. I spend a lot of time doing exploratory data analysis in R, and the tidyverse packages and ggplot make it very interactive and fun.</a:t>
            </a:r>
          </a:p>
          <a:p>
            <a:pPr/>
          </a:p>
          <a:p>
            <a:pPr/>
            <a:r>
              <a:t>I’ll put a script covering some of this onto sakai if you want to play around more. I included some prompts for other things to look at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png"/><Relationship Id="rId3" Type="http://schemas.openxmlformats.org/officeDocument/2006/relationships/hyperlink" Target="http://desktop.github.com"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s://r4ds.had.co.nz/index.html" TargetMode="External"/><Relationship Id="rId3" Type="http://schemas.openxmlformats.org/officeDocument/2006/relationships/image" Target="../media/image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5.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5.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28.png"/><Relationship Id="rId4" Type="http://schemas.openxmlformats.org/officeDocument/2006/relationships/image" Target="../media/image29.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30.png"/><Relationship Id="rId4" Type="http://schemas.openxmlformats.org/officeDocument/2006/relationships/image" Target="../media/image29.png"/><Relationship Id="rId5" Type="http://schemas.openxmlformats.org/officeDocument/2006/relationships/image" Target="../media/image31.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9.png"/><Relationship Id="rId4" Type="http://schemas.openxmlformats.org/officeDocument/2006/relationships/image" Target="../media/image32.png"/><Relationship Id="rId5" Type="http://schemas.openxmlformats.org/officeDocument/2006/relationships/image" Target="../media/image33.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4.png"/><Relationship Id="rId3" Type="http://schemas.openxmlformats.org/officeDocument/2006/relationships/hyperlink" Target="https://creativecommons.org/licenses/by/4.0/" TargetMode="Externa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ondemand.rc.unc.edu" TargetMode="Externa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R for Biologists"/>
          <p:cNvSpPr txBox="1"/>
          <p:nvPr/>
        </p:nvSpPr>
        <p:spPr>
          <a:xfrm>
            <a:off x="9962240" y="1129898"/>
            <a:ext cx="4279089"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 for Biologists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Getting code from this class"/>
          <p:cNvSpPr txBox="1"/>
          <p:nvPr/>
        </p:nvSpPr>
        <p:spPr>
          <a:xfrm>
            <a:off x="8945117" y="424978"/>
            <a:ext cx="649376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Getting code from this class</a:t>
            </a:r>
          </a:p>
        </p:txBody>
      </p:sp>
      <p:sp>
        <p:nvSpPr>
          <p:cNvPr id="185" name="git clone https://github.com/jraab/GNET749_RNAseq.git"/>
          <p:cNvSpPr txBox="1"/>
          <p:nvPr/>
        </p:nvSpPr>
        <p:spPr>
          <a:xfrm>
            <a:off x="868689" y="2952575"/>
            <a:ext cx="7786117"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git clone https://github.com/jraab/GNET749_RNAseq.git</a:t>
            </a:r>
          </a:p>
        </p:txBody>
      </p:sp>
      <p:sp>
        <p:nvSpPr>
          <p:cNvPr id="186" name="Ondemand in a terminal"/>
          <p:cNvSpPr txBox="1"/>
          <p:nvPr/>
        </p:nvSpPr>
        <p:spPr>
          <a:xfrm>
            <a:off x="629834" y="1411302"/>
            <a:ext cx="4458844"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lvl1pPr>
          </a:lstStyle>
          <a:p>
            <a:pPr/>
            <a:r>
              <a:t>Ondemand in a terminal</a:t>
            </a:r>
          </a:p>
        </p:txBody>
      </p:sp>
      <p:sp>
        <p:nvSpPr>
          <p:cNvPr id="187" name="module load git"/>
          <p:cNvSpPr txBox="1"/>
          <p:nvPr/>
        </p:nvSpPr>
        <p:spPr>
          <a:xfrm>
            <a:off x="858879" y="2617372"/>
            <a:ext cx="2225955"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module load git</a:t>
            </a:r>
          </a:p>
        </p:txBody>
      </p:sp>
      <p:pic>
        <p:nvPicPr>
          <p:cNvPr id="188" name="Image" descr="Image"/>
          <p:cNvPicPr>
            <a:picLocks noChangeAspect="1"/>
          </p:cNvPicPr>
          <p:nvPr/>
        </p:nvPicPr>
        <p:blipFill>
          <a:blip r:embed="rId2">
            <a:extLst/>
          </a:blip>
          <a:stretch>
            <a:fillRect/>
          </a:stretch>
        </p:blipFill>
        <p:spPr>
          <a:xfrm>
            <a:off x="675233" y="3540218"/>
            <a:ext cx="20341272" cy="5469573"/>
          </a:xfrm>
          <a:prstGeom prst="rect">
            <a:avLst/>
          </a:prstGeom>
          <a:ln w="25400">
            <a:solidFill>
              <a:srgbClr val="000000"/>
            </a:solidFill>
            <a:miter lim="400000"/>
          </a:ln>
        </p:spPr>
      </p:pic>
      <p:sp>
        <p:nvSpPr>
          <p:cNvPr id="189" name="git fetch"/>
          <p:cNvSpPr txBox="1"/>
          <p:nvPr/>
        </p:nvSpPr>
        <p:spPr>
          <a:xfrm>
            <a:off x="1252980" y="9811403"/>
            <a:ext cx="4084829" cy="12796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000"/>
            </a:lvl1pPr>
          </a:lstStyle>
          <a:p>
            <a:pPr/>
            <a:r>
              <a:t>git fetch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Getting code from this class"/>
          <p:cNvSpPr txBox="1"/>
          <p:nvPr/>
        </p:nvSpPr>
        <p:spPr>
          <a:xfrm>
            <a:off x="8816238" y="1251228"/>
            <a:ext cx="649376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Getting code from this class</a:t>
            </a:r>
          </a:p>
        </p:txBody>
      </p:sp>
      <p:sp>
        <p:nvSpPr>
          <p:cNvPr id="192" name="On your computer"/>
          <p:cNvSpPr txBox="1"/>
          <p:nvPr/>
        </p:nvSpPr>
        <p:spPr>
          <a:xfrm>
            <a:off x="10358335" y="2163282"/>
            <a:ext cx="3409570" cy="5604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lvl1pPr>
          </a:lstStyle>
          <a:p>
            <a:pPr/>
            <a:r>
              <a:t>On your computer</a:t>
            </a:r>
          </a:p>
        </p:txBody>
      </p:sp>
      <p:pic>
        <p:nvPicPr>
          <p:cNvPr id="193" name="Image" descr="Image"/>
          <p:cNvPicPr>
            <a:picLocks noChangeAspect="1"/>
          </p:cNvPicPr>
          <p:nvPr/>
        </p:nvPicPr>
        <p:blipFill>
          <a:blip r:embed="rId2">
            <a:extLst/>
          </a:blip>
          <a:stretch>
            <a:fillRect/>
          </a:stretch>
        </p:blipFill>
        <p:spPr>
          <a:xfrm>
            <a:off x="6151493" y="3602562"/>
            <a:ext cx="13071273" cy="8659548"/>
          </a:xfrm>
          <a:prstGeom prst="rect">
            <a:avLst/>
          </a:prstGeom>
          <a:ln w="12700">
            <a:miter lim="400000"/>
          </a:ln>
        </p:spPr>
      </p:pic>
      <p:sp>
        <p:nvSpPr>
          <p:cNvPr id="194" name="desktop.github.com"/>
          <p:cNvSpPr txBox="1"/>
          <p:nvPr/>
        </p:nvSpPr>
        <p:spPr>
          <a:xfrm>
            <a:off x="5214832" y="3041994"/>
            <a:ext cx="2847443"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hlinkClick r:id="rId3" invalidUrl="" action="" tgtFrame="" tooltip="" history="1" highlightClick="0" endSnd="0"/>
              </a:defRPr>
            </a:lvl1pPr>
          </a:lstStyle>
          <a:p>
            <a:pPr>
              <a:defRPr u="none"/>
            </a:pPr>
            <a:r>
              <a:rPr u="sng">
                <a:hlinkClick r:id="rId3" invalidUrl="" action="" tgtFrame="" tooltip="" history="1" highlightClick="0" endSnd="0"/>
              </a:rPr>
              <a:t>desktop.github.com</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6" name="Image" descr="Image"/>
          <p:cNvPicPr>
            <a:picLocks noChangeAspect="1"/>
          </p:cNvPicPr>
          <p:nvPr/>
        </p:nvPicPr>
        <p:blipFill>
          <a:blip r:embed="rId2">
            <a:extLst/>
          </a:blip>
          <a:stretch>
            <a:fillRect/>
          </a:stretch>
        </p:blipFill>
        <p:spPr>
          <a:xfrm>
            <a:off x="427041" y="915362"/>
            <a:ext cx="11506094" cy="4709603"/>
          </a:xfrm>
          <a:prstGeom prst="rect">
            <a:avLst/>
          </a:prstGeom>
          <a:ln w="12700">
            <a:miter lim="400000"/>
          </a:ln>
        </p:spPr>
      </p:pic>
      <p:sp>
        <p:nvSpPr>
          <p:cNvPr id="197" name="Line"/>
          <p:cNvSpPr/>
          <p:nvPr/>
        </p:nvSpPr>
        <p:spPr>
          <a:xfrm flipH="1">
            <a:off x="9998719" y="3470755"/>
            <a:ext cx="2443534" cy="1"/>
          </a:xfrm>
          <a:prstGeom prst="line">
            <a:avLst/>
          </a:prstGeom>
          <a:ln w="101600">
            <a:solidFill>
              <a:srgbClr val="000000"/>
            </a:solidFill>
            <a:miter lim="400000"/>
            <a:tailEnd type="triangle"/>
          </a:ln>
        </p:spPr>
        <p:txBody>
          <a:bodyPr lIns="50800" tIns="50800" rIns="50800" bIns="50800" anchor="ctr"/>
          <a:lstStyle/>
          <a:p>
            <a:pPr/>
          </a:p>
        </p:txBody>
      </p:sp>
      <p:pic>
        <p:nvPicPr>
          <p:cNvPr id="198" name="Image" descr="Image"/>
          <p:cNvPicPr>
            <a:picLocks noChangeAspect="1"/>
          </p:cNvPicPr>
          <p:nvPr/>
        </p:nvPicPr>
        <p:blipFill>
          <a:blip r:embed="rId3">
            <a:extLst/>
          </a:blip>
          <a:stretch>
            <a:fillRect/>
          </a:stretch>
        </p:blipFill>
        <p:spPr>
          <a:xfrm>
            <a:off x="8220223" y="5729556"/>
            <a:ext cx="10205855" cy="6203149"/>
          </a:xfrm>
          <a:prstGeom prst="rect">
            <a:avLst/>
          </a:prstGeom>
          <a:ln w="12700">
            <a:miter lim="400000"/>
          </a:ln>
        </p:spPr>
      </p:pic>
      <p:sp>
        <p:nvSpPr>
          <p:cNvPr id="199" name="Line"/>
          <p:cNvSpPr/>
          <p:nvPr/>
        </p:nvSpPr>
        <p:spPr>
          <a:xfrm flipH="1">
            <a:off x="18419373" y="11441885"/>
            <a:ext cx="2443534" cy="1"/>
          </a:xfrm>
          <a:prstGeom prst="line">
            <a:avLst/>
          </a:prstGeom>
          <a:ln w="101600">
            <a:solidFill>
              <a:srgbClr val="000000"/>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Why Learn R?"/>
          <p:cNvSpPr txBox="1"/>
          <p:nvPr/>
        </p:nvSpPr>
        <p:spPr>
          <a:xfrm>
            <a:off x="10258196" y="780903"/>
            <a:ext cx="3867608"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atin typeface="Avenir Next Regular"/>
                <a:ea typeface="Avenir Next Regular"/>
                <a:cs typeface="Avenir Next Regular"/>
                <a:sym typeface="Avenir Next Regular"/>
              </a:defRPr>
            </a:lvl1pPr>
          </a:lstStyle>
          <a:p>
            <a:pPr/>
            <a:r>
              <a:t>Why Learn R?</a:t>
            </a:r>
          </a:p>
        </p:txBody>
      </p:sp>
      <p:sp>
        <p:nvSpPr>
          <p:cNvPr id="202" name="Extremely powerful statistical tools…"/>
          <p:cNvSpPr txBox="1"/>
          <p:nvPr/>
        </p:nvSpPr>
        <p:spPr>
          <a:xfrm>
            <a:off x="5976137" y="3592238"/>
            <a:ext cx="12700102" cy="5219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lgn="l">
              <a:spcBef>
                <a:spcPts val="1000"/>
              </a:spcBef>
              <a:buSzPct val="100000"/>
              <a:buChar char="•"/>
              <a:defRPr sz="3600">
                <a:latin typeface="Avenir Next Regular"/>
                <a:ea typeface="Avenir Next Regular"/>
                <a:cs typeface="Avenir Next Regular"/>
                <a:sym typeface="Avenir Next Regular"/>
              </a:defRPr>
            </a:pPr>
            <a:r>
              <a:t>Extremely powerful statistical tools</a:t>
            </a:r>
          </a:p>
          <a:p>
            <a:pPr marL="228600" indent="-228600" algn="l">
              <a:spcBef>
                <a:spcPts val="1000"/>
              </a:spcBef>
              <a:buSzPct val="100000"/>
              <a:buChar char="•"/>
              <a:defRPr sz="3600">
                <a:latin typeface="Avenir Next Regular"/>
                <a:ea typeface="Avenir Next Regular"/>
                <a:cs typeface="Avenir Next Regular"/>
                <a:sym typeface="Avenir Next Regular"/>
              </a:defRPr>
            </a:pPr>
            <a:r>
              <a:t>Reproducibility</a:t>
            </a:r>
          </a:p>
          <a:p>
            <a:pPr marL="228600" indent="-228600" algn="l">
              <a:spcBef>
                <a:spcPts val="1000"/>
              </a:spcBef>
              <a:buSzPct val="100000"/>
              <a:buChar char="•"/>
              <a:defRPr sz="3600">
                <a:latin typeface="Avenir Next Regular"/>
                <a:ea typeface="Avenir Next Regular"/>
                <a:cs typeface="Avenir Next Regular"/>
                <a:sym typeface="Avenir Next Regular"/>
              </a:defRPr>
            </a:pPr>
            <a:r>
              <a:t>High quality visualizations</a:t>
            </a:r>
          </a:p>
          <a:p>
            <a:pPr marL="228600" indent="-228600" algn="l">
              <a:spcBef>
                <a:spcPts val="1000"/>
              </a:spcBef>
              <a:buSzPct val="100000"/>
              <a:buChar char="•"/>
              <a:defRPr sz="3600">
                <a:latin typeface="Avenir Next Regular"/>
                <a:ea typeface="Avenir Next Regular"/>
                <a:cs typeface="Avenir Next Regular"/>
                <a:sym typeface="Avenir Next Regular"/>
              </a:defRPr>
            </a:pPr>
            <a:r>
              <a:t>Multiple ways to do things</a:t>
            </a:r>
          </a:p>
          <a:p>
            <a:pPr marL="228600" indent="-228600" algn="l">
              <a:spcBef>
                <a:spcPts val="1000"/>
              </a:spcBef>
              <a:buSzPct val="100000"/>
              <a:buChar char="•"/>
              <a:defRPr sz="3600">
                <a:latin typeface="Avenir Next Regular"/>
                <a:ea typeface="Avenir Next Regular"/>
                <a:cs typeface="Avenir Next Regular"/>
                <a:sym typeface="Avenir Next Regular"/>
              </a:defRPr>
            </a:pPr>
            <a:r>
              <a:t>Great packages for biologists (RNAseq, ChIPseq, TF Motifs) </a:t>
            </a:r>
          </a:p>
          <a:p>
            <a:pPr marL="228600" indent="-228600" algn="l">
              <a:spcBef>
                <a:spcPts val="1000"/>
              </a:spcBef>
              <a:buSzPct val="100000"/>
              <a:buChar char="•"/>
              <a:defRPr sz="3600">
                <a:latin typeface="Avenir Next Regular"/>
                <a:ea typeface="Avenir Next Regular"/>
                <a:cs typeface="Avenir Next Regular"/>
                <a:sym typeface="Avenir Next Regular"/>
              </a:defRPr>
            </a:pPr>
            <a:r>
              <a:t>R is free, has a huge community (CRAN and Bioconductor)</a:t>
            </a:r>
          </a:p>
          <a:p>
            <a:pPr marL="228600" indent="-228600" algn="l">
              <a:spcBef>
                <a:spcPts val="1000"/>
              </a:spcBef>
              <a:buSzPct val="100000"/>
              <a:buChar char="•"/>
              <a:defRPr sz="3600">
                <a:latin typeface="Avenir Next Regular"/>
                <a:ea typeface="Avenir Next Regular"/>
                <a:cs typeface="Avenir Next Regular"/>
                <a:sym typeface="Avenir Next Regular"/>
              </a:defRPr>
            </a:pPr>
            <a:r>
              <a:t>Works on most operating systems (Linux, Mac, Windows)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Downsides of R"/>
          <p:cNvSpPr txBox="1"/>
          <p:nvPr/>
        </p:nvSpPr>
        <p:spPr>
          <a:xfrm>
            <a:off x="9979609" y="783715"/>
            <a:ext cx="4424782"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atin typeface="Avenir Next Regular"/>
                <a:ea typeface="Avenir Next Regular"/>
                <a:cs typeface="Avenir Next Regular"/>
                <a:sym typeface="Avenir Next Regular"/>
              </a:defRPr>
            </a:lvl1pPr>
          </a:lstStyle>
          <a:p>
            <a:pPr/>
            <a:r>
              <a:t>Downsides of R</a:t>
            </a:r>
          </a:p>
        </p:txBody>
      </p:sp>
      <p:sp>
        <p:nvSpPr>
          <p:cNvPr id="205" name="Steep learning curve…"/>
          <p:cNvSpPr txBox="1"/>
          <p:nvPr/>
        </p:nvSpPr>
        <p:spPr>
          <a:xfrm>
            <a:off x="7182459" y="3768928"/>
            <a:ext cx="10019082" cy="297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lgn="l">
              <a:spcBef>
                <a:spcPts val="1000"/>
              </a:spcBef>
              <a:buSzPct val="100000"/>
              <a:buChar char="•"/>
              <a:defRPr sz="3600">
                <a:latin typeface="Avenir Next Regular"/>
                <a:ea typeface="Avenir Next Regular"/>
                <a:cs typeface="Avenir Next Regular"/>
                <a:sym typeface="Avenir Next Regular"/>
              </a:defRPr>
            </a:pPr>
            <a:r>
              <a:t>Steep learning curve </a:t>
            </a:r>
          </a:p>
          <a:p>
            <a:pPr marL="228600" indent="-228600" algn="l">
              <a:spcBef>
                <a:spcPts val="1000"/>
              </a:spcBef>
              <a:buSzPct val="100000"/>
              <a:buChar char="•"/>
              <a:defRPr sz="3600">
                <a:latin typeface="Avenir Next Regular"/>
                <a:ea typeface="Avenir Next Regular"/>
                <a:cs typeface="Avenir Next Regular"/>
                <a:sym typeface="Avenir Next Regular"/>
              </a:defRPr>
            </a:pPr>
            <a:r>
              <a:t>Multiple ways to do things (base vs tidyverse)</a:t>
            </a:r>
          </a:p>
          <a:p>
            <a:pPr marL="228600" indent="-228600" algn="l">
              <a:spcBef>
                <a:spcPts val="1000"/>
              </a:spcBef>
              <a:buSzPct val="100000"/>
              <a:buChar char="•"/>
              <a:defRPr sz="3600">
                <a:latin typeface="Avenir Next Regular"/>
                <a:ea typeface="Avenir Next Regular"/>
                <a:cs typeface="Avenir Next Regular"/>
                <a:sym typeface="Avenir Next Regular"/>
              </a:defRPr>
            </a:pPr>
            <a:r>
              <a:t>Syntax is unlike other programming languages</a:t>
            </a:r>
          </a:p>
          <a:p>
            <a:pPr marL="228600" indent="-228600" algn="l">
              <a:spcBef>
                <a:spcPts val="1000"/>
              </a:spcBef>
              <a:buSzPct val="100000"/>
              <a:buChar char="•"/>
              <a:defRPr sz="3600">
                <a:latin typeface="Avenir Next Regular"/>
                <a:ea typeface="Avenir Next Regular"/>
                <a:cs typeface="Avenir Next Regular"/>
                <a:sym typeface="Avenir Next Regular"/>
              </a:defRPr>
            </a:pPr>
            <a:r>
              <a:t>Not a general programming language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Where to get more information?"/>
          <p:cNvSpPr txBox="1"/>
          <p:nvPr/>
        </p:nvSpPr>
        <p:spPr>
          <a:xfrm>
            <a:off x="7652316" y="822940"/>
            <a:ext cx="8752943"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Where to get more information?</a:t>
            </a:r>
          </a:p>
        </p:txBody>
      </p:sp>
      <p:sp>
        <p:nvSpPr>
          <p:cNvPr id="208" name="R for data science https://r4ds.hadley.nz/"/>
          <p:cNvSpPr txBox="1"/>
          <p:nvPr/>
        </p:nvSpPr>
        <p:spPr>
          <a:xfrm>
            <a:off x="6754801" y="2748940"/>
            <a:ext cx="8530896"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600"/>
            </a:pPr>
            <a:r>
              <a:t>R for data science </a:t>
            </a:r>
            <a:r>
              <a:rPr u="sng">
                <a:hlinkClick r:id="rId2" invalidUrl="" action="" tgtFrame="" tooltip="" history="1" highlightClick="0" endSnd="0"/>
              </a:rPr>
              <a:t>https://r4ds.hadley.nz/</a:t>
            </a:r>
          </a:p>
        </p:txBody>
      </p:sp>
      <p:pic>
        <p:nvPicPr>
          <p:cNvPr id="209" name="Image" descr="Image"/>
          <p:cNvPicPr>
            <a:picLocks noChangeAspect="1"/>
          </p:cNvPicPr>
          <p:nvPr/>
        </p:nvPicPr>
        <p:blipFill>
          <a:blip r:embed="rId3">
            <a:extLst/>
          </a:blip>
          <a:stretch>
            <a:fillRect/>
          </a:stretch>
        </p:blipFill>
        <p:spPr>
          <a:xfrm>
            <a:off x="6098658" y="5598586"/>
            <a:ext cx="11142121" cy="3862333"/>
          </a:xfrm>
          <a:prstGeom prst="rect">
            <a:avLst/>
          </a:prstGeom>
          <a:ln w="12700">
            <a:miter lim="400000"/>
          </a:ln>
        </p:spPr>
      </p:pic>
      <p:sp>
        <p:nvSpPr>
          <p:cNvPr id="210" name="https://style.tidyverse.org/syntax.html"/>
          <p:cNvSpPr txBox="1"/>
          <p:nvPr/>
        </p:nvSpPr>
        <p:spPr>
          <a:xfrm>
            <a:off x="969250" y="12062305"/>
            <a:ext cx="5242866"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https://style.tidyverse.org/syntax.html</a:t>
            </a:r>
          </a:p>
        </p:txBody>
      </p:sp>
      <p:sp>
        <p:nvSpPr>
          <p:cNvPr id="211" name="Sticking to a style"/>
          <p:cNvSpPr txBox="1"/>
          <p:nvPr/>
        </p:nvSpPr>
        <p:spPr>
          <a:xfrm>
            <a:off x="2015353" y="11458417"/>
            <a:ext cx="253045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Sticking to a style</a:t>
            </a:r>
          </a:p>
        </p:txBody>
      </p:sp>
      <p:sp>
        <p:nvSpPr>
          <p:cNvPr id="212" name="https://melbournebioinformatics.github.io/r-intro-biologists/intro_r_biologists.html#R_for_Biologists_course"/>
          <p:cNvSpPr txBox="1"/>
          <p:nvPr/>
        </p:nvSpPr>
        <p:spPr>
          <a:xfrm>
            <a:off x="5614929" y="3808894"/>
            <a:ext cx="1465570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https://melbournebioinformatics.github.io/r-intro-biologists/intro_r_biologists.html#R_for_Biologists_course</a:t>
            </a:r>
          </a:p>
        </p:txBody>
      </p:sp>
      <p:sp>
        <p:nvSpPr>
          <p:cNvPr id="213" name="http://r-statistics.co/Complete-Ggplot2-Tutorial-Part1-With-R-Code.html"/>
          <p:cNvSpPr txBox="1"/>
          <p:nvPr/>
        </p:nvSpPr>
        <p:spPr>
          <a:xfrm>
            <a:off x="5635921" y="3384296"/>
            <a:ext cx="9971228"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http://r-statistics.co/Complete-Ggplot2-Tutorial-Part1-With-R-Code.html</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Basic Syntax"/>
          <p:cNvSpPr txBox="1"/>
          <p:nvPr/>
        </p:nvSpPr>
        <p:spPr>
          <a:xfrm>
            <a:off x="10568318" y="670030"/>
            <a:ext cx="3670098"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Basic Syntax</a:t>
            </a:r>
          </a:p>
        </p:txBody>
      </p:sp>
      <p:sp>
        <p:nvSpPr>
          <p:cNvPr id="216" name="a &lt;- “some string”"/>
          <p:cNvSpPr txBox="1"/>
          <p:nvPr/>
        </p:nvSpPr>
        <p:spPr>
          <a:xfrm>
            <a:off x="10038715" y="4157874"/>
            <a:ext cx="3852369"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a &lt;- “some string”</a:t>
            </a:r>
          </a:p>
        </p:txBody>
      </p:sp>
      <p:sp>
        <p:nvSpPr>
          <p:cNvPr id="217" name="variable"/>
          <p:cNvSpPr txBox="1"/>
          <p:nvPr/>
        </p:nvSpPr>
        <p:spPr>
          <a:xfrm>
            <a:off x="7611358" y="6194678"/>
            <a:ext cx="1705814"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variable</a:t>
            </a:r>
          </a:p>
        </p:txBody>
      </p:sp>
      <p:sp>
        <p:nvSpPr>
          <p:cNvPr id="218" name="assignment"/>
          <p:cNvSpPr txBox="1"/>
          <p:nvPr/>
        </p:nvSpPr>
        <p:spPr>
          <a:xfrm>
            <a:off x="9566564" y="6540550"/>
            <a:ext cx="2468881"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assignment</a:t>
            </a:r>
          </a:p>
        </p:txBody>
      </p:sp>
      <p:sp>
        <p:nvSpPr>
          <p:cNvPr id="219" name="string"/>
          <p:cNvSpPr txBox="1"/>
          <p:nvPr/>
        </p:nvSpPr>
        <p:spPr>
          <a:xfrm>
            <a:off x="13085548" y="6540550"/>
            <a:ext cx="1257301"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string</a:t>
            </a:r>
          </a:p>
        </p:txBody>
      </p:sp>
      <p:sp>
        <p:nvSpPr>
          <p:cNvPr id="220" name="Line"/>
          <p:cNvSpPr/>
          <p:nvPr/>
        </p:nvSpPr>
        <p:spPr>
          <a:xfrm flipV="1">
            <a:off x="8713160" y="4820295"/>
            <a:ext cx="1270001" cy="1270001"/>
          </a:xfrm>
          <a:prstGeom prst="line">
            <a:avLst/>
          </a:prstGeom>
          <a:ln w="25400">
            <a:solidFill>
              <a:srgbClr val="000000"/>
            </a:solidFill>
            <a:miter lim="400000"/>
            <a:tailEnd type="triangle"/>
          </a:ln>
        </p:spPr>
        <p:txBody>
          <a:bodyPr lIns="50800" tIns="50800" rIns="50800" bIns="50800" anchor="ctr"/>
          <a:lstStyle/>
          <a:p>
            <a:pPr/>
          </a:p>
        </p:txBody>
      </p:sp>
      <p:sp>
        <p:nvSpPr>
          <p:cNvPr id="221" name="Line"/>
          <p:cNvSpPr/>
          <p:nvPr/>
        </p:nvSpPr>
        <p:spPr>
          <a:xfrm flipV="1">
            <a:off x="10801004" y="4836494"/>
            <a:ext cx="1" cy="1515595"/>
          </a:xfrm>
          <a:prstGeom prst="line">
            <a:avLst/>
          </a:prstGeom>
          <a:ln w="25400">
            <a:solidFill>
              <a:srgbClr val="000000"/>
            </a:solidFill>
            <a:miter lim="400000"/>
            <a:tailEnd type="triangle"/>
          </a:ln>
        </p:spPr>
        <p:txBody>
          <a:bodyPr lIns="50800" tIns="50800" rIns="50800" bIns="50800" anchor="ctr"/>
          <a:lstStyle/>
          <a:p>
            <a:pPr/>
          </a:p>
        </p:txBody>
      </p:sp>
      <p:sp>
        <p:nvSpPr>
          <p:cNvPr id="222" name="Line"/>
          <p:cNvSpPr/>
          <p:nvPr/>
        </p:nvSpPr>
        <p:spPr>
          <a:xfrm flipH="1" flipV="1">
            <a:off x="12772657" y="4836494"/>
            <a:ext cx="522412" cy="1511320"/>
          </a:xfrm>
          <a:prstGeom prst="line">
            <a:avLst/>
          </a:prstGeom>
          <a:ln w="25400">
            <a:solidFill>
              <a:srgbClr val="000000"/>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Basic Syntax"/>
          <p:cNvSpPr txBox="1"/>
          <p:nvPr/>
        </p:nvSpPr>
        <p:spPr>
          <a:xfrm>
            <a:off x="10568318" y="670030"/>
            <a:ext cx="3670098"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Basic Syntax</a:t>
            </a:r>
          </a:p>
        </p:txBody>
      </p:sp>
      <p:sp>
        <p:nvSpPr>
          <p:cNvPr id="225" name="a &lt;- “some string”"/>
          <p:cNvSpPr txBox="1"/>
          <p:nvPr/>
        </p:nvSpPr>
        <p:spPr>
          <a:xfrm>
            <a:off x="10047196" y="4085903"/>
            <a:ext cx="4371545" cy="7093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100"/>
            </a:lvl1pPr>
          </a:lstStyle>
          <a:p>
            <a:pPr/>
            <a:r>
              <a:t>a &lt;- “some string”</a:t>
            </a:r>
          </a:p>
        </p:txBody>
      </p:sp>
      <p:sp>
        <p:nvSpPr>
          <p:cNvPr id="226" name="b &lt;- c( “a”, “vector”, “of”, “words”)"/>
          <p:cNvSpPr txBox="1"/>
          <p:nvPr/>
        </p:nvSpPr>
        <p:spPr>
          <a:xfrm>
            <a:off x="10047196" y="4784328"/>
            <a:ext cx="8179944" cy="13316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100"/>
            </a:lvl1pPr>
          </a:lstStyle>
          <a:p>
            <a:pPr/>
            <a:r>
              <a:t>b &lt;- c( “a”, “vector”, “of”, “words”)</a:t>
            </a:r>
          </a:p>
        </p:txBody>
      </p:sp>
      <p:sp>
        <p:nvSpPr>
          <p:cNvPr id="227" name="d &lt;- list( “also” “a”, “list”)"/>
          <p:cNvSpPr txBox="1"/>
          <p:nvPr/>
        </p:nvSpPr>
        <p:spPr>
          <a:xfrm>
            <a:off x="10027981" y="5737579"/>
            <a:ext cx="5952390" cy="1331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100"/>
            </a:lvl1pPr>
          </a:lstStyle>
          <a:p>
            <a:pPr/>
            <a:r>
              <a:t>d &lt;- list( “also” “a”, “list”)</a:t>
            </a:r>
          </a:p>
        </p:txBody>
      </p:sp>
      <p:sp>
        <p:nvSpPr>
          <p:cNvPr id="228" name="vector"/>
          <p:cNvSpPr txBox="1"/>
          <p:nvPr/>
        </p:nvSpPr>
        <p:spPr>
          <a:xfrm>
            <a:off x="7749470" y="4881762"/>
            <a:ext cx="1570178" cy="7093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100"/>
            </a:lvl1pPr>
          </a:lstStyle>
          <a:p>
            <a:pPr/>
            <a:r>
              <a:t>vector</a:t>
            </a:r>
          </a:p>
        </p:txBody>
      </p:sp>
      <p:sp>
        <p:nvSpPr>
          <p:cNvPr id="229" name="character"/>
          <p:cNvSpPr txBox="1"/>
          <p:nvPr/>
        </p:nvSpPr>
        <p:spPr>
          <a:xfrm>
            <a:off x="7006951" y="4102769"/>
            <a:ext cx="2312697" cy="7093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100"/>
            </a:lvl1pPr>
          </a:lstStyle>
          <a:p>
            <a:pPr/>
            <a:r>
              <a:t>character</a:t>
            </a:r>
          </a:p>
        </p:txBody>
      </p:sp>
      <p:sp>
        <p:nvSpPr>
          <p:cNvPr id="230" name="list"/>
          <p:cNvSpPr txBox="1"/>
          <p:nvPr/>
        </p:nvSpPr>
        <p:spPr>
          <a:xfrm>
            <a:off x="8165807" y="5700507"/>
            <a:ext cx="769863" cy="7093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100"/>
            </a:lvl1pPr>
          </a:lstStyle>
          <a:p>
            <a:pPr/>
            <a:r>
              <a:t>list</a:t>
            </a:r>
          </a:p>
        </p:txBody>
      </p:sp>
      <p:sp>
        <p:nvSpPr>
          <p:cNvPr id="231" name="data.frame"/>
          <p:cNvSpPr txBox="1"/>
          <p:nvPr/>
        </p:nvSpPr>
        <p:spPr>
          <a:xfrm>
            <a:off x="6697656" y="6810781"/>
            <a:ext cx="2621992" cy="7093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100"/>
            </a:lvl1pPr>
          </a:lstStyle>
          <a:p>
            <a:pPr/>
            <a:r>
              <a:t>data.frame</a:t>
            </a:r>
          </a:p>
        </p:txBody>
      </p:sp>
      <p:sp>
        <p:nvSpPr>
          <p:cNvPr id="232" name="df &lt;- data.frame( c(column1 = c(‘a’, ‘b’, ‘c’),…"/>
          <p:cNvSpPr txBox="1"/>
          <p:nvPr/>
        </p:nvSpPr>
        <p:spPr>
          <a:xfrm>
            <a:off x="10066412" y="6828638"/>
            <a:ext cx="10346576" cy="1331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100"/>
            </a:pPr>
            <a:r>
              <a:t>df &lt;- data.frame( c(column1 = c(‘a’, ‘b’, ‘c’), </a:t>
            </a:r>
          </a:p>
          <a:p>
            <a:pPr>
              <a:defRPr sz="4100"/>
            </a:pPr>
            <a:r>
              <a:t>                            c(column2 = c(‘d’, ‘e’, ‘f’)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Getting data into R"/>
          <p:cNvSpPr txBox="1"/>
          <p:nvPr/>
        </p:nvSpPr>
        <p:spPr>
          <a:xfrm>
            <a:off x="9329927" y="823751"/>
            <a:ext cx="5262983"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000000"/>
              </a:lnSpc>
              <a:defRPr sz="4800"/>
            </a:lvl1pPr>
          </a:lstStyle>
          <a:p>
            <a:pPr/>
            <a:r>
              <a:t>Getting data into R</a:t>
            </a:r>
          </a:p>
        </p:txBody>
      </p:sp>
      <p:sp>
        <p:nvSpPr>
          <p:cNvPr id="235" name="df &lt;- read_csv(‘somefile.csv’)…"/>
          <p:cNvSpPr txBox="1"/>
          <p:nvPr/>
        </p:nvSpPr>
        <p:spPr>
          <a:xfrm>
            <a:off x="7871917" y="2854308"/>
            <a:ext cx="8640166" cy="28192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600"/>
            </a:pPr>
            <a:r>
              <a:t>df &lt;- read_csv(‘somefile.csv’) </a:t>
            </a:r>
          </a:p>
          <a:p>
            <a:pPr algn="l">
              <a:defRPr sz="3600"/>
            </a:pPr>
            <a:r>
              <a:t>df &lt;- read_tsv(‘somefile.tsv’)</a:t>
            </a:r>
          </a:p>
          <a:p>
            <a:pPr algn="l">
              <a:defRPr sz="3600"/>
            </a:pPr>
            <a:r>
              <a:t>df &lt;- read_table(‘somefile.tsv’, sep = “\t”) </a:t>
            </a:r>
          </a:p>
          <a:p>
            <a:pPr algn="l">
              <a:defRPr sz="3600"/>
            </a:pPr>
            <a:r>
              <a:t>df &lt;- read.csv(‘somefile.csv’) </a:t>
            </a:r>
          </a:p>
        </p:txBody>
      </p:sp>
      <p:sp>
        <p:nvSpPr>
          <p:cNvPr id="236" name="Tidyverse"/>
          <p:cNvSpPr txBox="1"/>
          <p:nvPr/>
        </p:nvSpPr>
        <p:spPr>
          <a:xfrm>
            <a:off x="5888536" y="3303099"/>
            <a:ext cx="1423722"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Tidyverse</a:t>
            </a:r>
          </a:p>
        </p:txBody>
      </p:sp>
      <p:sp>
        <p:nvSpPr>
          <p:cNvPr id="237" name="base"/>
          <p:cNvSpPr txBox="1"/>
          <p:nvPr/>
        </p:nvSpPr>
        <p:spPr>
          <a:xfrm>
            <a:off x="6443577" y="4506146"/>
            <a:ext cx="774803"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base</a:t>
            </a:r>
          </a:p>
        </p:txBody>
      </p:sp>
      <p:sp>
        <p:nvSpPr>
          <p:cNvPr id="238" name="Line"/>
          <p:cNvSpPr/>
          <p:nvPr/>
        </p:nvSpPr>
        <p:spPr>
          <a:xfrm flipV="1">
            <a:off x="7715775" y="3167794"/>
            <a:ext cx="1" cy="1102854"/>
          </a:xfrm>
          <a:prstGeom prst="line">
            <a:avLst/>
          </a:prstGeom>
          <a:ln w="101600">
            <a:solidFill>
              <a:srgbClr val="000000"/>
            </a:solidFill>
            <a:miter lim="400000"/>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Getting data into R"/>
          <p:cNvSpPr txBox="1"/>
          <p:nvPr/>
        </p:nvSpPr>
        <p:spPr>
          <a:xfrm>
            <a:off x="9329927" y="823751"/>
            <a:ext cx="5262983"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000000"/>
              </a:lnSpc>
              <a:defRPr sz="4800"/>
            </a:lvl1pPr>
          </a:lstStyle>
          <a:p>
            <a:pPr/>
            <a:r>
              <a:t>Getting data into R</a:t>
            </a:r>
          </a:p>
        </p:txBody>
      </p:sp>
      <p:sp>
        <p:nvSpPr>
          <p:cNvPr id="241" name="df &lt;- read_csv(‘somefile.csv’)…"/>
          <p:cNvSpPr txBox="1"/>
          <p:nvPr/>
        </p:nvSpPr>
        <p:spPr>
          <a:xfrm>
            <a:off x="7891132" y="3780672"/>
            <a:ext cx="6121452" cy="2273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600"/>
            </a:pPr>
            <a:r>
              <a:t>df &lt;- read_csv(‘somefile.csv’)</a:t>
            </a:r>
          </a:p>
          <a:p>
            <a:pPr algn="l">
              <a:defRPr sz="3600"/>
            </a:pPr>
            <a:r>
              <a:t> </a:t>
            </a:r>
          </a:p>
          <a:p>
            <a:pPr algn="l">
              <a:defRPr sz="3600"/>
            </a:pPr>
            <a:r>
              <a:t>df &lt;- read.csv(‘somefile.csv’) </a:t>
            </a:r>
          </a:p>
        </p:txBody>
      </p:sp>
      <p:sp>
        <p:nvSpPr>
          <p:cNvPr id="242" name="Tidyverse"/>
          <p:cNvSpPr txBox="1"/>
          <p:nvPr/>
        </p:nvSpPr>
        <p:spPr>
          <a:xfrm>
            <a:off x="5330599" y="3812002"/>
            <a:ext cx="2078432"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z="3600">
                <a:solidFill>
                  <a:schemeClr val="accent5">
                    <a:hueOff val="-82419"/>
                    <a:satOff val="-9513"/>
                    <a:lumOff val="-16343"/>
                  </a:schemeClr>
                </a:solidFill>
              </a:defRPr>
            </a:lvl1pPr>
          </a:lstStyle>
          <a:p>
            <a:pPr/>
            <a:r>
              <a:t>Tidyverse</a:t>
            </a:r>
          </a:p>
        </p:txBody>
      </p:sp>
      <p:sp>
        <p:nvSpPr>
          <p:cNvPr id="243" name="Base R"/>
          <p:cNvSpPr txBox="1"/>
          <p:nvPr/>
        </p:nvSpPr>
        <p:spPr>
          <a:xfrm>
            <a:off x="5821632" y="4861328"/>
            <a:ext cx="1587399"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sz="3600">
                <a:solidFill>
                  <a:schemeClr val="accent5">
                    <a:hueOff val="-82419"/>
                    <a:satOff val="-9513"/>
                    <a:lumOff val="-16343"/>
                  </a:schemeClr>
                </a:solidFill>
              </a:defRPr>
            </a:lvl1pPr>
          </a:lstStyle>
          <a:p>
            <a:pPr/>
            <a:r>
              <a:t>Base R</a:t>
            </a:r>
          </a:p>
        </p:txBody>
      </p:sp>
      <p:sp>
        <p:nvSpPr>
          <p:cNvPr id="244" name="df is a tibble, strings are characters"/>
          <p:cNvSpPr txBox="1"/>
          <p:nvPr/>
        </p:nvSpPr>
        <p:spPr>
          <a:xfrm>
            <a:off x="14520448" y="3898768"/>
            <a:ext cx="489569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df is a tibble, strings are characters</a:t>
            </a:r>
          </a:p>
        </p:txBody>
      </p:sp>
      <p:sp>
        <p:nvSpPr>
          <p:cNvPr id="245" name="df is a data frame, strings are factors"/>
          <p:cNvSpPr txBox="1"/>
          <p:nvPr/>
        </p:nvSpPr>
        <p:spPr>
          <a:xfrm>
            <a:off x="14520448" y="4948094"/>
            <a:ext cx="5110278"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df is a data frame, strings are factors</a:t>
            </a:r>
          </a:p>
        </p:txBody>
      </p:sp>
      <p:sp>
        <p:nvSpPr>
          <p:cNvPr id="246" name="For this class these are similar enough that you can read them either way."/>
          <p:cNvSpPr txBox="1"/>
          <p:nvPr/>
        </p:nvSpPr>
        <p:spPr>
          <a:xfrm>
            <a:off x="4640198" y="6540550"/>
            <a:ext cx="15103603"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hueOff val="114395"/>
                    <a:lumOff val="-24975"/>
                  </a:schemeClr>
                </a:solidFill>
              </a:defRPr>
            </a:lvl1pPr>
          </a:lstStyle>
          <a:p>
            <a:pPr/>
            <a:r>
              <a:t>For this class these are similar enough that you can read them either way.</a:t>
            </a:r>
          </a:p>
        </p:txBody>
      </p:sp>
      <p:sp>
        <p:nvSpPr>
          <p:cNvPr id="247" name="https://r4ds.had.co.nz/tibbles.html#tibbles-vs.-data.frame"/>
          <p:cNvSpPr txBox="1"/>
          <p:nvPr/>
        </p:nvSpPr>
        <p:spPr>
          <a:xfrm>
            <a:off x="8023269" y="12083817"/>
            <a:ext cx="15854783"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https://r4ds.had.co.nz/tibbles.html#tibbles-vs.-data.frame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R for Biologists"/>
          <p:cNvSpPr txBox="1"/>
          <p:nvPr/>
        </p:nvSpPr>
        <p:spPr>
          <a:xfrm>
            <a:off x="9962240" y="1129898"/>
            <a:ext cx="4279089"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trike="sngStrike" sz="4800"/>
            </a:lvl1pPr>
          </a:lstStyle>
          <a:p>
            <a:pPr/>
            <a:r>
              <a:t>R for Biologists</a:t>
            </a:r>
          </a:p>
        </p:txBody>
      </p:sp>
      <p:sp>
        <p:nvSpPr>
          <p:cNvPr id="154" name="kindeRgarten"/>
          <p:cNvSpPr txBox="1"/>
          <p:nvPr/>
        </p:nvSpPr>
        <p:spPr>
          <a:xfrm>
            <a:off x="8695403" y="4862628"/>
            <a:ext cx="6812763" cy="158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600">
                <a:latin typeface="Avenir Next Regular"/>
                <a:ea typeface="Avenir Next Regular"/>
                <a:cs typeface="Avenir Next Regular"/>
                <a:sym typeface="Avenir Next Regular"/>
              </a:defRPr>
            </a:lvl1pPr>
          </a:lstStyle>
          <a:p>
            <a:pPr/>
            <a:r>
              <a:t>kindeRgarten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Base R vs Tidyverse"/>
          <p:cNvSpPr txBox="1"/>
          <p:nvPr/>
        </p:nvSpPr>
        <p:spPr>
          <a:xfrm>
            <a:off x="9157728" y="766105"/>
            <a:ext cx="5645811"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Base R vs Tidyverse</a:t>
            </a:r>
          </a:p>
        </p:txBody>
      </p:sp>
      <p:pic>
        <p:nvPicPr>
          <p:cNvPr id="250" name="Image" descr="Image"/>
          <p:cNvPicPr>
            <a:picLocks noChangeAspect="1"/>
          </p:cNvPicPr>
          <p:nvPr/>
        </p:nvPicPr>
        <p:blipFill>
          <a:blip r:embed="rId2">
            <a:extLst/>
          </a:blip>
          <a:stretch>
            <a:fillRect/>
          </a:stretch>
        </p:blipFill>
        <p:spPr>
          <a:xfrm>
            <a:off x="5532682" y="1876747"/>
            <a:ext cx="13318636" cy="881000"/>
          </a:xfrm>
          <a:prstGeom prst="rect">
            <a:avLst/>
          </a:prstGeom>
          <a:ln w="12700">
            <a:miter lim="400000"/>
          </a:ln>
        </p:spPr>
      </p:pic>
      <p:pic>
        <p:nvPicPr>
          <p:cNvPr id="251" name="Image" descr="Image"/>
          <p:cNvPicPr>
            <a:picLocks noChangeAspect="1"/>
          </p:cNvPicPr>
          <p:nvPr/>
        </p:nvPicPr>
        <p:blipFill>
          <a:blip r:embed="rId3">
            <a:extLst/>
          </a:blip>
          <a:stretch>
            <a:fillRect/>
          </a:stretch>
        </p:blipFill>
        <p:spPr>
          <a:xfrm>
            <a:off x="19053047" y="1906936"/>
            <a:ext cx="4195814" cy="3531729"/>
          </a:xfrm>
          <a:prstGeom prst="rect">
            <a:avLst/>
          </a:prstGeom>
          <a:ln w="12700">
            <a:miter lim="400000"/>
          </a:ln>
        </p:spPr>
      </p:pic>
      <p:pic>
        <p:nvPicPr>
          <p:cNvPr id="252" name="Image" descr="Image"/>
          <p:cNvPicPr>
            <a:picLocks noChangeAspect="1"/>
          </p:cNvPicPr>
          <p:nvPr/>
        </p:nvPicPr>
        <p:blipFill>
          <a:blip r:embed="rId4">
            <a:extLst/>
          </a:blip>
          <a:stretch>
            <a:fillRect/>
          </a:stretch>
        </p:blipFill>
        <p:spPr>
          <a:xfrm>
            <a:off x="12434140" y="7363571"/>
            <a:ext cx="9770776" cy="1256243"/>
          </a:xfrm>
          <a:prstGeom prst="rect">
            <a:avLst/>
          </a:prstGeom>
          <a:ln w="12700">
            <a:miter lim="400000"/>
          </a:ln>
        </p:spPr>
      </p:pic>
      <p:pic>
        <p:nvPicPr>
          <p:cNvPr id="253" name="Image" descr="Image"/>
          <p:cNvPicPr>
            <a:picLocks noChangeAspect="1"/>
          </p:cNvPicPr>
          <p:nvPr/>
        </p:nvPicPr>
        <p:blipFill>
          <a:blip r:embed="rId5">
            <a:extLst/>
          </a:blip>
          <a:stretch>
            <a:fillRect/>
          </a:stretch>
        </p:blipFill>
        <p:spPr>
          <a:xfrm>
            <a:off x="12458685" y="8743724"/>
            <a:ext cx="4782491" cy="2212310"/>
          </a:xfrm>
          <a:prstGeom prst="rect">
            <a:avLst/>
          </a:prstGeom>
          <a:ln w="12700">
            <a:miter lim="400000"/>
          </a:ln>
        </p:spPr>
      </p:pic>
      <p:sp>
        <p:nvSpPr>
          <p:cNvPr id="254" name="Tidyverse (    library(tidyverse)"/>
          <p:cNvSpPr txBox="1"/>
          <p:nvPr/>
        </p:nvSpPr>
        <p:spPr>
          <a:xfrm>
            <a:off x="12326689" y="6029133"/>
            <a:ext cx="6840221"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Tidyverse (    library(tidyverse)</a:t>
            </a:r>
          </a:p>
        </p:txBody>
      </p:sp>
      <p:sp>
        <p:nvSpPr>
          <p:cNvPr id="255" name="Base"/>
          <p:cNvSpPr txBox="1"/>
          <p:nvPr/>
        </p:nvSpPr>
        <p:spPr>
          <a:xfrm>
            <a:off x="2445585" y="6029133"/>
            <a:ext cx="1261873"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Base</a:t>
            </a:r>
          </a:p>
        </p:txBody>
      </p:sp>
      <p:pic>
        <p:nvPicPr>
          <p:cNvPr id="256" name="Image" descr="Image"/>
          <p:cNvPicPr>
            <a:picLocks noChangeAspect="1"/>
          </p:cNvPicPr>
          <p:nvPr/>
        </p:nvPicPr>
        <p:blipFill>
          <a:blip r:embed="rId6">
            <a:extLst/>
          </a:blip>
          <a:stretch>
            <a:fillRect/>
          </a:stretch>
        </p:blipFill>
        <p:spPr>
          <a:xfrm>
            <a:off x="2411753" y="6775119"/>
            <a:ext cx="6939864" cy="1163829"/>
          </a:xfrm>
          <a:prstGeom prst="rect">
            <a:avLst/>
          </a:prstGeom>
          <a:ln w="12700">
            <a:miter lim="400000"/>
          </a:ln>
        </p:spPr>
      </p:pic>
      <p:pic>
        <p:nvPicPr>
          <p:cNvPr id="257" name="Image" descr="Image"/>
          <p:cNvPicPr>
            <a:picLocks noChangeAspect="1"/>
          </p:cNvPicPr>
          <p:nvPr/>
        </p:nvPicPr>
        <p:blipFill>
          <a:blip r:embed="rId7">
            <a:extLst/>
          </a:blip>
          <a:stretch>
            <a:fillRect/>
          </a:stretch>
        </p:blipFill>
        <p:spPr>
          <a:xfrm>
            <a:off x="2413405" y="8849958"/>
            <a:ext cx="5206481" cy="1999842"/>
          </a:xfrm>
          <a:prstGeom prst="rect">
            <a:avLst/>
          </a:prstGeom>
          <a:ln w="12700">
            <a:miter lim="400000"/>
          </a:ln>
        </p:spPr>
      </p:pic>
      <p:sp>
        <p:nvSpPr>
          <p:cNvPr id="258" name="https://dplyr.tidyverse.org/articles/base.html"/>
          <p:cNvSpPr txBox="1"/>
          <p:nvPr/>
        </p:nvSpPr>
        <p:spPr>
          <a:xfrm>
            <a:off x="17052556" y="12487931"/>
            <a:ext cx="6112155"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https://dplyr.tidyverse.org/articles/base.html</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Why use one or the other?"/>
          <p:cNvSpPr txBox="1"/>
          <p:nvPr/>
        </p:nvSpPr>
        <p:spPr>
          <a:xfrm>
            <a:off x="8532723" y="612384"/>
            <a:ext cx="7318554"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Why use one or the other?</a:t>
            </a:r>
          </a:p>
        </p:txBody>
      </p:sp>
      <p:pic>
        <p:nvPicPr>
          <p:cNvPr id="261" name="Image" descr="Image"/>
          <p:cNvPicPr>
            <a:picLocks noChangeAspect="1"/>
          </p:cNvPicPr>
          <p:nvPr/>
        </p:nvPicPr>
        <p:blipFill>
          <a:blip r:embed="rId2">
            <a:extLst/>
          </a:blip>
          <a:stretch>
            <a:fillRect/>
          </a:stretch>
        </p:blipFill>
        <p:spPr>
          <a:xfrm>
            <a:off x="11140987" y="2831094"/>
            <a:ext cx="11185013" cy="6337071"/>
          </a:xfrm>
          <a:prstGeom prst="rect">
            <a:avLst/>
          </a:prstGeom>
          <a:ln w="12700">
            <a:miter lim="400000"/>
          </a:ln>
        </p:spPr>
      </p:pic>
      <p:sp>
        <p:nvSpPr>
          <p:cNvPr id="262" name="https://towardsdatascience.com/tidyverse-vs-base-r-how-to-choose-the-best-framework-for-you-29b702bdb384"/>
          <p:cNvSpPr txBox="1"/>
          <p:nvPr/>
        </p:nvSpPr>
        <p:spPr>
          <a:xfrm>
            <a:off x="12859730" y="8651711"/>
            <a:ext cx="10918998" cy="8296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https://towardsdatascience.com/tidyverse-vs-base-r-how-to-choose-the-best-framework-for-you-29b702bdb384</a:t>
            </a:r>
          </a:p>
        </p:txBody>
      </p:sp>
      <p:sp>
        <p:nvSpPr>
          <p:cNvPr id="263" name="Base R"/>
          <p:cNvSpPr txBox="1"/>
          <p:nvPr/>
        </p:nvSpPr>
        <p:spPr>
          <a:xfrm>
            <a:off x="1948736" y="4051893"/>
            <a:ext cx="2078433"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Base R</a:t>
            </a:r>
          </a:p>
        </p:txBody>
      </p:sp>
      <p:sp>
        <p:nvSpPr>
          <p:cNvPr id="264" name="Can be faster…"/>
          <p:cNvSpPr txBox="1"/>
          <p:nvPr/>
        </p:nvSpPr>
        <p:spPr>
          <a:xfrm>
            <a:off x="1942032" y="5898133"/>
            <a:ext cx="6340222" cy="19197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04800" indent="-304800" algn="l">
              <a:buSzPct val="123000"/>
              <a:buChar char="•"/>
              <a:defRPr sz="3000"/>
            </a:pPr>
            <a:r>
              <a:t>Can be faster</a:t>
            </a:r>
          </a:p>
          <a:p>
            <a:pPr marL="304800" indent="-304800" algn="l">
              <a:buSzPct val="123000"/>
              <a:buChar char="•"/>
              <a:defRPr sz="3000"/>
            </a:pPr>
            <a:r>
              <a:t>Older/Can be more stable</a:t>
            </a:r>
          </a:p>
          <a:p>
            <a:pPr marL="304800" indent="-304800" algn="l">
              <a:buSzPct val="123000"/>
              <a:buChar char="•"/>
              <a:defRPr sz="3000"/>
            </a:pPr>
            <a:r>
              <a:t>Easier for some specific cases</a:t>
            </a:r>
          </a:p>
          <a:p>
            <a:pPr marL="304800" indent="-304800" algn="l">
              <a:buSzPct val="123000"/>
              <a:buChar char="•"/>
              <a:defRPr sz="3000"/>
            </a:pPr>
            <a:r>
              <a:t>Don’t need to install anything extra</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Why use one or the other?"/>
          <p:cNvSpPr txBox="1"/>
          <p:nvPr/>
        </p:nvSpPr>
        <p:spPr>
          <a:xfrm>
            <a:off x="8532723" y="612384"/>
            <a:ext cx="7318554"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Why use one or the other?</a:t>
            </a:r>
          </a:p>
        </p:txBody>
      </p:sp>
      <p:pic>
        <p:nvPicPr>
          <p:cNvPr id="267" name="Image" descr="Image"/>
          <p:cNvPicPr>
            <a:picLocks noChangeAspect="1"/>
          </p:cNvPicPr>
          <p:nvPr/>
        </p:nvPicPr>
        <p:blipFill>
          <a:blip r:embed="rId2">
            <a:extLst/>
          </a:blip>
          <a:stretch>
            <a:fillRect/>
          </a:stretch>
        </p:blipFill>
        <p:spPr>
          <a:xfrm>
            <a:off x="995398" y="2216210"/>
            <a:ext cx="11185013" cy="6337071"/>
          </a:xfrm>
          <a:prstGeom prst="rect">
            <a:avLst/>
          </a:prstGeom>
          <a:ln w="12700">
            <a:miter lim="400000"/>
          </a:ln>
        </p:spPr>
      </p:pic>
      <p:sp>
        <p:nvSpPr>
          <p:cNvPr id="268" name="https://towardsdatascience.com/tidyverse-vs-base-r-how-to-choose-the-best-framework-for-you-29b702bdb384"/>
          <p:cNvSpPr txBox="1"/>
          <p:nvPr/>
        </p:nvSpPr>
        <p:spPr>
          <a:xfrm>
            <a:off x="1734170" y="8152118"/>
            <a:ext cx="10918998" cy="8296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https://towardsdatascience.com/tidyverse-vs-base-r-how-to-choose-the-best-framework-for-you-29b702bdb384</a:t>
            </a:r>
          </a:p>
        </p:txBody>
      </p:sp>
      <p:sp>
        <p:nvSpPr>
          <p:cNvPr id="269" name="Tidyverse"/>
          <p:cNvSpPr txBox="1"/>
          <p:nvPr/>
        </p:nvSpPr>
        <p:spPr>
          <a:xfrm>
            <a:off x="13219798" y="3148781"/>
            <a:ext cx="2733142"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Tidyverse</a:t>
            </a:r>
          </a:p>
        </p:txBody>
      </p:sp>
      <p:sp>
        <p:nvSpPr>
          <p:cNvPr id="270" name="More readable (left to right like english)…"/>
          <p:cNvSpPr txBox="1"/>
          <p:nvPr/>
        </p:nvSpPr>
        <p:spPr>
          <a:xfrm>
            <a:off x="12829489" y="4424879"/>
            <a:ext cx="9628252" cy="19197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04800" indent="-304800" algn="l">
              <a:buSzPct val="123000"/>
              <a:buChar char="•"/>
              <a:defRPr sz="3000"/>
            </a:pPr>
            <a:r>
              <a:t>More readable (left to right like english)</a:t>
            </a:r>
          </a:p>
          <a:p>
            <a:pPr marL="304800" indent="-304800" algn="l">
              <a:buSzPct val="123000"/>
              <a:buChar char="•"/>
              <a:defRPr sz="3000"/>
            </a:pPr>
            <a:r>
              <a:t>Standardized</a:t>
            </a:r>
          </a:p>
          <a:p>
            <a:pPr marL="304800" indent="-304800" algn="l">
              <a:buSzPct val="123000"/>
              <a:buChar char="•"/>
              <a:defRPr sz="3000"/>
            </a:pPr>
            <a:r>
              <a:t>Different parts work well together (dplyr, pipes, ggplot)</a:t>
            </a:r>
          </a:p>
          <a:p>
            <a:pPr marL="304800" indent="-304800" algn="l">
              <a:buSzPct val="123000"/>
              <a:buChar char="•"/>
              <a:defRPr sz="3000"/>
            </a:pPr>
            <a:r>
              <a:t>Many useful functions (verbs)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Why use one or the other?"/>
          <p:cNvSpPr txBox="1"/>
          <p:nvPr/>
        </p:nvSpPr>
        <p:spPr>
          <a:xfrm>
            <a:off x="8532723" y="612384"/>
            <a:ext cx="7318554"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Why use one or the other?</a:t>
            </a:r>
          </a:p>
        </p:txBody>
      </p:sp>
      <p:pic>
        <p:nvPicPr>
          <p:cNvPr id="273" name="Image" descr="Image"/>
          <p:cNvPicPr>
            <a:picLocks noChangeAspect="1"/>
          </p:cNvPicPr>
          <p:nvPr/>
        </p:nvPicPr>
        <p:blipFill>
          <a:blip r:embed="rId2">
            <a:extLst/>
          </a:blip>
          <a:stretch>
            <a:fillRect/>
          </a:stretch>
        </p:blipFill>
        <p:spPr>
          <a:xfrm>
            <a:off x="12120958" y="2715803"/>
            <a:ext cx="11185014" cy="6337071"/>
          </a:xfrm>
          <a:prstGeom prst="rect">
            <a:avLst/>
          </a:prstGeom>
          <a:ln w="12700">
            <a:miter lim="400000"/>
          </a:ln>
        </p:spPr>
      </p:pic>
      <p:sp>
        <p:nvSpPr>
          <p:cNvPr id="274" name="https://towardsdatascience.com/tidyverse-vs-base-r-how-to-choose-the-best-framework-for-you-29b702bdb384"/>
          <p:cNvSpPr txBox="1"/>
          <p:nvPr/>
        </p:nvSpPr>
        <p:spPr>
          <a:xfrm>
            <a:off x="12859730" y="8651711"/>
            <a:ext cx="10918998" cy="8296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https://towardsdatascience.com/tidyverse-vs-base-r-how-to-choose-the-best-framework-for-you-29b702bdb384</a:t>
            </a:r>
          </a:p>
        </p:txBody>
      </p:sp>
      <p:pic>
        <p:nvPicPr>
          <p:cNvPr id="275" name="Image" descr="Image"/>
          <p:cNvPicPr>
            <a:picLocks noChangeAspect="1"/>
          </p:cNvPicPr>
          <p:nvPr/>
        </p:nvPicPr>
        <p:blipFill>
          <a:blip r:embed="rId3">
            <a:extLst/>
          </a:blip>
          <a:stretch>
            <a:fillRect/>
          </a:stretch>
        </p:blipFill>
        <p:spPr>
          <a:xfrm>
            <a:off x="1463472" y="4015812"/>
            <a:ext cx="9871279" cy="638230"/>
          </a:xfrm>
          <a:prstGeom prst="rect">
            <a:avLst/>
          </a:prstGeom>
          <a:ln w="12700">
            <a:miter lim="400000"/>
          </a:ln>
        </p:spPr>
      </p:pic>
      <p:pic>
        <p:nvPicPr>
          <p:cNvPr id="276" name="Image" descr="Image"/>
          <p:cNvPicPr>
            <a:picLocks noChangeAspect="1"/>
          </p:cNvPicPr>
          <p:nvPr/>
        </p:nvPicPr>
        <p:blipFill>
          <a:blip r:embed="rId4">
            <a:extLst/>
          </a:blip>
          <a:stretch>
            <a:fillRect/>
          </a:stretch>
        </p:blipFill>
        <p:spPr>
          <a:xfrm>
            <a:off x="1486808" y="4874407"/>
            <a:ext cx="4289699" cy="3659744"/>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Tidyverse ‘verb’s"/>
          <p:cNvSpPr txBox="1"/>
          <p:nvPr/>
        </p:nvSpPr>
        <p:spPr>
          <a:xfrm>
            <a:off x="9519449" y="1081861"/>
            <a:ext cx="4697883"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Tidyverse ‘verb’s</a:t>
            </a:r>
          </a:p>
        </p:txBody>
      </p:sp>
      <p:sp>
        <p:nvSpPr>
          <p:cNvPr id="279" name="https://dplyr.tidyverse.org/reference/index.html"/>
          <p:cNvSpPr txBox="1"/>
          <p:nvPr/>
        </p:nvSpPr>
        <p:spPr>
          <a:xfrm>
            <a:off x="17072144" y="11610908"/>
            <a:ext cx="6484926"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https://dplyr.tidyverse.org/reference/index.html</a:t>
            </a:r>
          </a:p>
        </p:txBody>
      </p:sp>
      <p:pic>
        <p:nvPicPr>
          <p:cNvPr id="280" name="Image" descr="Image"/>
          <p:cNvPicPr>
            <a:picLocks noChangeAspect="1"/>
          </p:cNvPicPr>
          <p:nvPr/>
        </p:nvPicPr>
        <p:blipFill>
          <a:blip r:embed="rId3">
            <a:extLst/>
          </a:blip>
          <a:stretch>
            <a:fillRect/>
          </a:stretch>
        </p:blipFill>
        <p:spPr>
          <a:xfrm>
            <a:off x="1632661" y="3309740"/>
            <a:ext cx="9728201" cy="9164677"/>
          </a:xfrm>
          <a:prstGeom prst="rect">
            <a:avLst/>
          </a:prstGeom>
          <a:ln w="12700">
            <a:miter lim="400000"/>
          </a:ln>
        </p:spPr>
      </p:pic>
      <p:pic>
        <p:nvPicPr>
          <p:cNvPr id="281" name="Image" descr="Image"/>
          <p:cNvPicPr>
            <a:picLocks noChangeAspect="1"/>
          </p:cNvPicPr>
          <p:nvPr/>
        </p:nvPicPr>
        <p:blipFill>
          <a:blip r:embed="rId4">
            <a:extLst/>
          </a:blip>
          <a:stretch>
            <a:fillRect/>
          </a:stretch>
        </p:blipFill>
        <p:spPr>
          <a:xfrm>
            <a:off x="11707587" y="2202982"/>
            <a:ext cx="12123171" cy="5476002"/>
          </a:xfrm>
          <a:prstGeom prst="rect">
            <a:avLst/>
          </a:prstGeom>
          <a:ln w="12700">
            <a:miter lim="400000"/>
          </a:ln>
        </p:spPr>
      </p:pic>
      <p:pic>
        <p:nvPicPr>
          <p:cNvPr id="282" name="Image" descr="Image"/>
          <p:cNvPicPr>
            <a:picLocks noChangeAspect="1"/>
          </p:cNvPicPr>
          <p:nvPr/>
        </p:nvPicPr>
        <p:blipFill>
          <a:blip r:embed="rId5">
            <a:extLst/>
          </a:blip>
          <a:stretch>
            <a:fillRect/>
          </a:stretch>
        </p:blipFill>
        <p:spPr>
          <a:xfrm>
            <a:off x="11877695" y="7991672"/>
            <a:ext cx="10185739" cy="2935171"/>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Pipes"/>
          <p:cNvSpPr txBox="1"/>
          <p:nvPr/>
        </p:nvSpPr>
        <p:spPr>
          <a:xfrm>
            <a:off x="11219128" y="862181"/>
            <a:ext cx="1638301"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Pipes</a:t>
            </a:r>
          </a:p>
        </p:txBody>
      </p:sp>
      <p:sp>
        <p:nvSpPr>
          <p:cNvPr id="287" name="In Unix Pipes let you chain commands together with the pipe ( | )"/>
          <p:cNvSpPr txBox="1"/>
          <p:nvPr/>
        </p:nvSpPr>
        <p:spPr>
          <a:xfrm>
            <a:off x="1658673" y="3014872"/>
            <a:ext cx="8961121"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 Unix Pipes let you chain commands together with the pipe ( | ) </a:t>
            </a:r>
          </a:p>
        </p:txBody>
      </p:sp>
      <p:sp>
        <p:nvSpPr>
          <p:cNvPr id="288" name="Tidyverse uses %&gt;% or  |&gt; to link commands"/>
          <p:cNvSpPr txBox="1"/>
          <p:nvPr/>
        </p:nvSpPr>
        <p:spPr>
          <a:xfrm>
            <a:off x="15174388" y="2688215"/>
            <a:ext cx="6317896"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Tidyverse uses %&gt;% or  |&gt; to link commands</a:t>
            </a:r>
          </a:p>
        </p:txBody>
      </p:sp>
      <p:sp>
        <p:nvSpPr>
          <p:cNvPr id="289" name="cat file.txt | grep ‘sometext’"/>
          <p:cNvSpPr txBox="1"/>
          <p:nvPr/>
        </p:nvSpPr>
        <p:spPr>
          <a:xfrm>
            <a:off x="1613229" y="4186995"/>
            <a:ext cx="3902355"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cat file.txt | grep ‘sometext’ </a:t>
            </a:r>
          </a:p>
        </p:txBody>
      </p:sp>
      <p:sp>
        <p:nvSpPr>
          <p:cNvPr id="290" name="df |&gt; filter() |&gt; group_by() |&gt; summarise()"/>
          <p:cNvSpPr txBox="1"/>
          <p:nvPr/>
        </p:nvSpPr>
        <p:spPr>
          <a:xfrm>
            <a:off x="15928413" y="4186995"/>
            <a:ext cx="5478172"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df |&gt; filter() |&gt; group_by() |&gt; summarise()</a:t>
            </a:r>
          </a:p>
        </p:txBody>
      </p:sp>
      <p:sp>
        <p:nvSpPr>
          <p:cNvPr id="291" name="https://r4ds.had.co.nz/pipes.html"/>
          <p:cNvSpPr txBox="1"/>
          <p:nvPr/>
        </p:nvSpPr>
        <p:spPr>
          <a:xfrm>
            <a:off x="18411279" y="12153768"/>
            <a:ext cx="4647896"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https://r4ds.had.co.nz/pipes.html</a:t>
            </a:r>
          </a:p>
        </p:txBody>
      </p:sp>
      <p:sp>
        <p:nvSpPr>
          <p:cNvPr id="292" name="Pipes make reading a series of steps easier"/>
          <p:cNvSpPr txBox="1"/>
          <p:nvPr/>
        </p:nvSpPr>
        <p:spPr>
          <a:xfrm>
            <a:off x="7706182" y="6540550"/>
            <a:ext cx="8971636"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hueOff val="114395"/>
                    <a:lumOff val="-24975"/>
                  </a:schemeClr>
                </a:solidFill>
              </a:defRPr>
            </a:lvl1pPr>
          </a:lstStyle>
          <a:p>
            <a:pPr/>
            <a:r>
              <a:t>Pipes make reading a series of steps easier</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Fun data sets to play with"/>
          <p:cNvSpPr txBox="1"/>
          <p:nvPr/>
        </p:nvSpPr>
        <p:spPr>
          <a:xfrm>
            <a:off x="7979904" y="610364"/>
            <a:ext cx="7249059"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atin typeface="Avenir Next Regular"/>
                <a:ea typeface="Avenir Next Regular"/>
                <a:cs typeface="Avenir Next Regular"/>
                <a:sym typeface="Avenir Next Regular"/>
              </a:defRPr>
            </a:lvl1pPr>
          </a:lstStyle>
          <a:p>
            <a:pPr/>
            <a:r>
              <a:t>Fun data sets to play with </a:t>
            </a:r>
          </a:p>
        </p:txBody>
      </p:sp>
      <p:sp>
        <p:nvSpPr>
          <p:cNvPr id="295" name="https://www.kaggle.com/crawford/80-cereals"/>
          <p:cNvSpPr txBox="1"/>
          <p:nvPr/>
        </p:nvSpPr>
        <p:spPr>
          <a:xfrm>
            <a:off x="8990135" y="6240754"/>
            <a:ext cx="9358885"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https://www.kaggle.com/crawford/80-cereals</a:t>
            </a:r>
          </a:p>
        </p:txBody>
      </p:sp>
      <p:sp>
        <p:nvSpPr>
          <p:cNvPr id="296" name="Cereal"/>
          <p:cNvSpPr txBox="1"/>
          <p:nvPr/>
        </p:nvSpPr>
        <p:spPr>
          <a:xfrm>
            <a:off x="5197028" y="6387646"/>
            <a:ext cx="1426465"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600"/>
            </a:lvl1pPr>
          </a:lstStyle>
          <a:p>
            <a:pPr/>
            <a:r>
              <a:t>Cereal</a:t>
            </a:r>
          </a:p>
        </p:txBody>
      </p:sp>
      <p:sp>
        <p:nvSpPr>
          <p:cNvPr id="297" name="iris"/>
          <p:cNvSpPr txBox="1"/>
          <p:nvPr/>
        </p:nvSpPr>
        <p:spPr>
          <a:xfrm>
            <a:off x="5210059" y="4030643"/>
            <a:ext cx="698145"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iris</a:t>
            </a:r>
          </a:p>
        </p:txBody>
      </p:sp>
      <p:sp>
        <p:nvSpPr>
          <p:cNvPr id="298" name="nih"/>
          <p:cNvSpPr txBox="1"/>
          <p:nvPr/>
        </p:nvSpPr>
        <p:spPr>
          <a:xfrm>
            <a:off x="5197028" y="8534915"/>
            <a:ext cx="724206"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nih</a:t>
            </a:r>
          </a:p>
        </p:txBody>
      </p:sp>
      <p:sp>
        <p:nvSpPr>
          <p:cNvPr id="299" name="NIH Reporter (on github as worldwide2020.csv)"/>
          <p:cNvSpPr txBox="1"/>
          <p:nvPr/>
        </p:nvSpPr>
        <p:spPr>
          <a:xfrm>
            <a:off x="9079829" y="8534915"/>
            <a:ext cx="9902039"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NIH Reporter (on github as worldwide2020.csv) </a:t>
            </a:r>
          </a:p>
        </p:txBody>
      </p:sp>
      <p:sp>
        <p:nvSpPr>
          <p:cNvPr id="300" name="built-in"/>
          <p:cNvSpPr txBox="1"/>
          <p:nvPr/>
        </p:nvSpPr>
        <p:spPr>
          <a:xfrm>
            <a:off x="8931801" y="4030643"/>
            <a:ext cx="1520191"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built-in</a:t>
            </a:r>
          </a:p>
        </p:txBody>
      </p:sp>
      <p:sp>
        <p:nvSpPr>
          <p:cNvPr id="301" name="install.packages('nycflights13')"/>
          <p:cNvSpPr txBox="1"/>
          <p:nvPr/>
        </p:nvSpPr>
        <p:spPr>
          <a:xfrm>
            <a:off x="8990136" y="7336974"/>
            <a:ext cx="6482182" cy="11809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install.packages('nycflights13') </a:t>
            </a:r>
          </a:p>
        </p:txBody>
      </p:sp>
      <p:sp>
        <p:nvSpPr>
          <p:cNvPr id="302" name="flightdata"/>
          <p:cNvSpPr txBox="1"/>
          <p:nvPr/>
        </p:nvSpPr>
        <p:spPr>
          <a:xfrm>
            <a:off x="5197028" y="7461280"/>
            <a:ext cx="2019454"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flightdata</a:t>
            </a:r>
          </a:p>
        </p:txBody>
      </p:sp>
      <p:sp>
        <p:nvSpPr>
          <p:cNvPr id="303" name="ToothGrowth"/>
          <p:cNvSpPr txBox="1"/>
          <p:nvPr/>
        </p:nvSpPr>
        <p:spPr>
          <a:xfrm>
            <a:off x="5197029" y="5209144"/>
            <a:ext cx="2747315"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ToothGrowth</a:t>
            </a:r>
          </a:p>
        </p:txBody>
      </p:sp>
      <p:sp>
        <p:nvSpPr>
          <p:cNvPr id="304" name="built-in"/>
          <p:cNvSpPr txBox="1"/>
          <p:nvPr/>
        </p:nvSpPr>
        <p:spPr>
          <a:xfrm>
            <a:off x="8931801" y="5173643"/>
            <a:ext cx="1520191"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built-in</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Recap - Class 1"/>
          <p:cNvSpPr txBox="1"/>
          <p:nvPr/>
        </p:nvSpPr>
        <p:spPr>
          <a:xfrm>
            <a:off x="10341070" y="783086"/>
            <a:ext cx="4472331"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Recap - Class 1</a:t>
            </a:r>
          </a:p>
        </p:txBody>
      </p:sp>
      <p:sp>
        <p:nvSpPr>
          <p:cNvPr id="307" name="Installing R and Github and getting code…"/>
          <p:cNvSpPr txBox="1"/>
          <p:nvPr/>
        </p:nvSpPr>
        <p:spPr>
          <a:xfrm>
            <a:off x="7404608" y="4152362"/>
            <a:ext cx="9574785" cy="25257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04800" indent="-304800" algn="l">
              <a:buSzPct val="123000"/>
              <a:buChar char="•"/>
              <a:defRPr sz="4000"/>
            </a:pPr>
            <a:r>
              <a:t>Installing R and Github and getting code</a:t>
            </a:r>
          </a:p>
          <a:p>
            <a:pPr marL="304800" indent="-304800" algn="l">
              <a:buSzPct val="123000"/>
              <a:buChar char="•"/>
              <a:defRPr sz="4000"/>
            </a:pPr>
            <a:r>
              <a:t>R syntax</a:t>
            </a:r>
          </a:p>
          <a:p>
            <a:pPr marL="304800" indent="-304800" algn="l">
              <a:buSzPct val="123000"/>
              <a:buChar char="•"/>
              <a:defRPr sz="4000"/>
            </a:pPr>
            <a:r>
              <a:t>Getting data into R</a:t>
            </a:r>
          </a:p>
          <a:p>
            <a:pPr marL="304800" indent="-304800" algn="l">
              <a:buSzPct val="123000"/>
              <a:buChar char="•"/>
              <a:defRPr sz="4000"/>
            </a:pPr>
            <a:r>
              <a:t>working with data in R</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switch to live mode"/>
          <p:cNvSpPr txBox="1"/>
          <p:nvPr/>
        </p:nvSpPr>
        <p:spPr>
          <a:xfrm>
            <a:off x="10989678" y="593766"/>
            <a:ext cx="2750516"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switch to live mode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Recap"/>
          <p:cNvSpPr txBox="1"/>
          <p:nvPr/>
        </p:nvSpPr>
        <p:spPr>
          <a:xfrm>
            <a:off x="11639518" y="783086"/>
            <a:ext cx="1875435"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Recap</a:t>
            </a:r>
          </a:p>
        </p:txBody>
      </p:sp>
      <p:sp>
        <p:nvSpPr>
          <p:cNvPr id="312" name="Installing/loading libraries  - library()…"/>
          <p:cNvSpPr txBox="1"/>
          <p:nvPr/>
        </p:nvSpPr>
        <p:spPr>
          <a:xfrm>
            <a:off x="4323251" y="4267653"/>
            <a:ext cx="16507969" cy="25257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04800" indent="-304800" algn="l">
              <a:buSzPct val="123000"/>
              <a:buChar char="•"/>
              <a:defRPr sz="4000"/>
            </a:pPr>
            <a:r>
              <a:t>Installing/loading libraries  - library()</a:t>
            </a:r>
          </a:p>
          <a:p>
            <a:pPr marL="304800" indent="-304800" algn="l">
              <a:buSzPct val="123000"/>
              <a:buChar char="•"/>
              <a:defRPr sz="4000"/>
            </a:pPr>
            <a:r>
              <a:t>Plotting - ggplot()</a:t>
            </a:r>
          </a:p>
          <a:p>
            <a:pPr marL="304800" indent="-304800" algn="l">
              <a:buSzPct val="123000"/>
              <a:buChar char="•"/>
              <a:defRPr sz="4000"/>
            </a:pPr>
            <a:r>
              <a:t>Filter/Grouping/Summarizing - filter(), group_by(), summarise(), mutate()</a:t>
            </a:r>
          </a:p>
          <a:p>
            <a:pPr marL="304800" indent="-304800" algn="l">
              <a:buSzPct val="123000"/>
              <a:buChar char="•"/>
              <a:defRPr sz="4000"/>
            </a:pPr>
            <a:r>
              <a:t>Importing Data - read_csv(), read_tsv()</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Goals for this section of the module"/>
          <p:cNvSpPr txBox="1"/>
          <p:nvPr/>
        </p:nvSpPr>
        <p:spPr>
          <a:xfrm>
            <a:off x="7887502" y="761486"/>
            <a:ext cx="8196581"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Goals for this section of the module</a:t>
            </a:r>
          </a:p>
        </p:txBody>
      </p:sp>
      <p:sp>
        <p:nvSpPr>
          <p:cNvPr id="157" name="Get your own data into R…"/>
          <p:cNvSpPr txBox="1"/>
          <p:nvPr/>
        </p:nvSpPr>
        <p:spPr>
          <a:xfrm>
            <a:off x="7740127" y="4489796"/>
            <a:ext cx="10795052" cy="30351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44500" indent="-444500" algn="l">
              <a:spcBef>
                <a:spcPts val="2000"/>
              </a:spcBef>
              <a:buSzPct val="100000"/>
              <a:buAutoNum type="arabicPeriod" startAt="1"/>
              <a:defRPr sz="3600"/>
            </a:pPr>
            <a:r>
              <a:t>Get your own data into R</a:t>
            </a:r>
          </a:p>
          <a:p>
            <a:pPr marL="444500" indent="-444500" algn="l">
              <a:spcBef>
                <a:spcPts val="2000"/>
              </a:spcBef>
              <a:buSzPct val="100000"/>
              <a:buAutoNum type="arabicPeriod" startAt="1"/>
              <a:defRPr sz="3600"/>
            </a:pPr>
            <a:r>
              <a:t>Explore your data (exploratory data analysis/ EDA)</a:t>
            </a:r>
          </a:p>
          <a:p>
            <a:pPr marL="444500" indent="-444500" algn="l">
              <a:spcBef>
                <a:spcPts val="2000"/>
              </a:spcBef>
              <a:buSzPct val="100000"/>
              <a:buAutoNum type="arabicPeriod" startAt="1"/>
              <a:defRPr sz="3600"/>
            </a:pPr>
            <a:r>
              <a:t>Do a simple RNA-seq analysis</a:t>
            </a:r>
          </a:p>
          <a:p>
            <a:pPr marL="444500" indent="-444500" algn="l">
              <a:spcBef>
                <a:spcPts val="2000"/>
              </a:spcBef>
              <a:buSzPct val="100000"/>
              <a:buAutoNum type="arabicPeriod" startAt="1"/>
              <a:defRPr sz="3600"/>
            </a:pPr>
            <a:r>
              <a:t>Know where to find help</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install.packages(‘nycflights13’)"/>
          <p:cNvSpPr txBox="1"/>
          <p:nvPr/>
        </p:nvSpPr>
        <p:spPr>
          <a:xfrm>
            <a:off x="1592265" y="1367219"/>
            <a:ext cx="7048501"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install.packages(‘nycflights13’)</a:t>
            </a:r>
          </a:p>
        </p:txBody>
      </p:sp>
      <p:sp>
        <p:nvSpPr>
          <p:cNvPr id="315" name="data(ToothGrowth)"/>
          <p:cNvSpPr txBox="1"/>
          <p:nvPr/>
        </p:nvSpPr>
        <p:spPr>
          <a:xfrm>
            <a:off x="1560364" y="3151020"/>
            <a:ext cx="3890316"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data(ToothGrowth)</a:t>
            </a:r>
          </a:p>
        </p:txBody>
      </p:sp>
      <p:sp>
        <p:nvSpPr>
          <p:cNvPr id="316" name="How many observations for each treatment?…"/>
          <p:cNvSpPr txBox="1"/>
          <p:nvPr/>
        </p:nvSpPr>
        <p:spPr>
          <a:xfrm>
            <a:off x="7170619" y="5566430"/>
            <a:ext cx="12227815" cy="23769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lgn="l">
              <a:buSzPct val="100000"/>
              <a:buChar char="•"/>
              <a:defRPr sz="3000"/>
            </a:pPr>
            <a:r>
              <a:t>How many observations for each treatment?</a:t>
            </a:r>
          </a:p>
          <a:p>
            <a:pPr marL="228600" indent="-228600" algn="l">
              <a:buSzPct val="100000"/>
              <a:buChar char="•"/>
              <a:defRPr sz="3000"/>
            </a:pPr>
            <a:r>
              <a:t>How many for each dose?</a:t>
            </a:r>
          </a:p>
          <a:p>
            <a:pPr marL="228600" indent="-228600" algn="l">
              <a:buSzPct val="100000"/>
              <a:buChar char="•"/>
              <a:defRPr sz="3000"/>
            </a:pPr>
            <a:r>
              <a:t>How many for each treatment/dose combination?</a:t>
            </a:r>
          </a:p>
          <a:p>
            <a:pPr marL="228600" indent="-228600" algn="l">
              <a:buSzPct val="100000"/>
              <a:buChar char="•"/>
              <a:defRPr sz="3000"/>
            </a:pPr>
            <a:r>
              <a:t>What is the average length for each dose, treatment, and combination</a:t>
            </a:r>
          </a:p>
          <a:p>
            <a:pPr marL="228600" indent="-228600" algn="l">
              <a:buSzPct val="100000"/>
              <a:buChar char="•"/>
              <a:defRPr sz="3000"/>
            </a:pPr>
            <a:r>
              <a:t>Does treatment affect growth? (plotting practice)</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Tidy Data"/>
          <p:cNvSpPr txBox="1"/>
          <p:nvPr/>
        </p:nvSpPr>
        <p:spPr>
          <a:xfrm>
            <a:off x="10819637" y="304987"/>
            <a:ext cx="2744725"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atin typeface="Avenir Next Regular"/>
                <a:ea typeface="Avenir Next Regular"/>
                <a:cs typeface="Avenir Next Regular"/>
                <a:sym typeface="Avenir Next Regular"/>
              </a:defRPr>
            </a:lvl1pPr>
          </a:lstStyle>
          <a:p>
            <a:pPr/>
            <a:r>
              <a:t>Tidy Data</a:t>
            </a:r>
          </a:p>
        </p:txBody>
      </p:sp>
      <p:pic>
        <p:nvPicPr>
          <p:cNvPr id="319" name="Image" descr="Image"/>
          <p:cNvPicPr>
            <a:picLocks noChangeAspect="1"/>
          </p:cNvPicPr>
          <p:nvPr/>
        </p:nvPicPr>
        <p:blipFill>
          <a:blip r:embed="rId2">
            <a:extLst/>
          </a:blip>
          <a:stretch>
            <a:fillRect/>
          </a:stretch>
        </p:blipFill>
        <p:spPr>
          <a:xfrm>
            <a:off x="978689" y="2158574"/>
            <a:ext cx="10251239" cy="3042035"/>
          </a:xfrm>
          <a:prstGeom prst="rect">
            <a:avLst/>
          </a:prstGeom>
          <a:ln w="12700">
            <a:miter lim="400000"/>
          </a:ln>
        </p:spPr>
      </p:pic>
      <p:pic>
        <p:nvPicPr>
          <p:cNvPr id="320" name="Image" descr="Image"/>
          <p:cNvPicPr>
            <a:picLocks noChangeAspect="1"/>
          </p:cNvPicPr>
          <p:nvPr/>
        </p:nvPicPr>
        <p:blipFill>
          <a:blip r:embed="rId3">
            <a:extLst/>
          </a:blip>
          <a:stretch>
            <a:fillRect/>
          </a:stretch>
        </p:blipFill>
        <p:spPr>
          <a:xfrm>
            <a:off x="474153" y="4595455"/>
            <a:ext cx="12983388" cy="5081970"/>
          </a:xfrm>
          <a:prstGeom prst="rect">
            <a:avLst/>
          </a:prstGeom>
          <a:ln w="12700">
            <a:miter lim="400000"/>
          </a:ln>
        </p:spPr>
      </p:pic>
      <p:sp>
        <p:nvSpPr>
          <p:cNvPr id="321" name="https://r4ds.had.co.nz/tidy-data.html"/>
          <p:cNvSpPr txBox="1"/>
          <p:nvPr/>
        </p:nvSpPr>
        <p:spPr>
          <a:xfrm>
            <a:off x="18692276" y="12402474"/>
            <a:ext cx="5122165"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https://r4ds.had.co.nz/tidy-data.html</a:t>
            </a:r>
          </a:p>
        </p:txBody>
      </p:sp>
      <p:sp>
        <p:nvSpPr>
          <p:cNvPr id="322" name="Not Tidy - wide"/>
          <p:cNvSpPr txBox="1"/>
          <p:nvPr/>
        </p:nvSpPr>
        <p:spPr>
          <a:xfrm>
            <a:off x="16864267" y="2208878"/>
            <a:ext cx="3406598"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vl1pPr>
          </a:lstStyle>
          <a:p>
            <a:pPr/>
            <a:r>
              <a:t>Not Tidy - wide</a:t>
            </a:r>
          </a:p>
        </p:txBody>
      </p:sp>
      <p:sp>
        <p:nvSpPr>
          <p:cNvPr id="323" name="Tidy - long"/>
          <p:cNvSpPr txBox="1"/>
          <p:nvPr/>
        </p:nvSpPr>
        <p:spPr>
          <a:xfrm>
            <a:off x="19651380" y="8829404"/>
            <a:ext cx="2416303"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vl1pPr>
          </a:lstStyle>
          <a:p>
            <a:pPr/>
            <a:r>
              <a:t>Tidy - long</a:t>
            </a:r>
          </a:p>
        </p:txBody>
      </p:sp>
      <p:pic>
        <p:nvPicPr>
          <p:cNvPr id="324" name="Image" descr="Image"/>
          <p:cNvPicPr>
            <a:picLocks noChangeAspect="1"/>
          </p:cNvPicPr>
          <p:nvPr/>
        </p:nvPicPr>
        <p:blipFill>
          <a:blip r:embed="rId4">
            <a:extLst/>
          </a:blip>
          <a:stretch>
            <a:fillRect/>
          </a:stretch>
        </p:blipFill>
        <p:spPr>
          <a:xfrm>
            <a:off x="15235141" y="2910308"/>
            <a:ext cx="6905490" cy="2993165"/>
          </a:xfrm>
          <a:prstGeom prst="rect">
            <a:avLst/>
          </a:prstGeom>
          <a:ln w="12700">
            <a:miter lim="400000"/>
          </a:ln>
        </p:spPr>
      </p:pic>
      <p:pic>
        <p:nvPicPr>
          <p:cNvPr id="325" name="Image" descr="Image"/>
          <p:cNvPicPr>
            <a:picLocks noChangeAspect="1"/>
          </p:cNvPicPr>
          <p:nvPr/>
        </p:nvPicPr>
        <p:blipFill>
          <a:blip r:embed="rId5">
            <a:extLst/>
          </a:blip>
          <a:stretch>
            <a:fillRect/>
          </a:stretch>
        </p:blipFill>
        <p:spPr>
          <a:xfrm>
            <a:off x="15124920" y="6219651"/>
            <a:ext cx="4136482" cy="5866646"/>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Why should data be Tidy"/>
          <p:cNvSpPr txBox="1"/>
          <p:nvPr/>
        </p:nvSpPr>
        <p:spPr>
          <a:xfrm>
            <a:off x="8324999" y="1800392"/>
            <a:ext cx="7225895"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4800"/>
            </a:lvl1pPr>
          </a:lstStyle>
          <a:p>
            <a:pPr/>
            <a:r>
              <a:t>Why should data be Tidy</a:t>
            </a:r>
          </a:p>
        </p:txBody>
      </p:sp>
      <p:sp>
        <p:nvSpPr>
          <p:cNvPr id="328" name="Consistency - easier if you always know how the data should be represented…"/>
          <p:cNvSpPr txBox="1"/>
          <p:nvPr/>
        </p:nvSpPr>
        <p:spPr>
          <a:xfrm>
            <a:off x="4906297" y="4066950"/>
            <a:ext cx="17244061" cy="19811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04800" indent="-304800" algn="l">
              <a:spcBef>
                <a:spcPts val="1000"/>
              </a:spcBef>
              <a:buSzPct val="123000"/>
              <a:buChar char="•"/>
              <a:defRPr sz="3600"/>
            </a:pPr>
            <a:r>
              <a:t>Consistency - easier if you always know how the data should be represented</a:t>
            </a:r>
          </a:p>
          <a:p>
            <a:pPr marL="304800" indent="-304800" algn="l">
              <a:spcBef>
                <a:spcPts val="1000"/>
              </a:spcBef>
              <a:buSzPct val="123000"/>
              <a:buChar char="•"/>
              <a:defRPr sz="3600"/>
            </a:pPr>
            <a:r>
              <a:t>Ease - Works seamlessly with tools in the tidyverse (like ggplot)</a:t>
            </a:r>
          </a:p>
          <a:p>
            <a:pPr marL="304800" indent="-304800" algn="l">
              <a:spcBef>
                <a:spcPts val="1000"/>
              </a:spcBef>
              <a:buSzPct val="123000"/>
              <a:buChar char="•"/>
              <a:defRPr sz="3600"/>
            </a:pPr>
            <a:r>
              <a:t>Speed - Having variables in columns lets R work more quickly (using vectorization)</a:t>
            </a:r>
          </a:p>
        </p:txBody>
      </p:sp>
      <p:sp>
        <p:nvSpPr>
          <p:cNvPr id="329" name="Not all data need to be in this format"/>
          <p:cNvSpPr txBox="1"/>
          <p:nvPr/>
        </p:nvSpPr>
        <p:spPr>
          <a:xfrm>
            <a:off x="6733029" y="6894976"/>
            <a:ext cx="10712197"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sz="4800"/>
            </a:lvl1pPr>
          </a:lstStyle>
          <a:p>
            <a:pPr/>
            <a:r>
              <a:t>Not all data need to be in this format</a:t>
            </a:r>
          </a:p>
        </p:txBody>
      </p:sp>
      <p:sp>
        <p:nvSpPr>
          <p:cNvPr id="330" name="Speed  - Some specialized data formats can be faster for specific problems/computations (gene expression matrices are an example of this)…"/>
          <p:cNvSpPr txBox="1"/>
          <p:nvPr/>
        </p:nvSpPr>
        <p:spPr>
          <a:xfrm>
            <a:off x="5173958" y="7879486"/>
            <a:ext cx="15123272" cy="3365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04800" indent="-304800" algn="l">
              <a:buSzPct val="123000"/>
              <a:buChar char="•"/>
              <a:defRPr sz="3600"/>
            </a:pPr>
            <a:r>
              <a:t>Speed  - Some specialized data formats can be faster for specific problems/computations (gene expression matrices are an example of this) </a:t>
            </a:r>
          </a:p>
          <a:p>
            <a:pPr marL="304800" indent="-304800" algn="l">
              <a:buSzPct val="123000"/>
              <a:buChar char="•"/>
              <a:defRPr sz="3600"/>
            </a:pPr>
            <a:r>
              <a:t>Field norms - some fields are used to storing data in a specfic way (summarizedExperiment in R )</a:t>
            </a:r>
          </a:p>
          <a:p>
            <a:pPr marL="304800" indent="-304800" algn="l">
              <a:buSzPct val="123000"/>
              <a:buChar char="•"/>
              <a:defRPr sz="3600"/>
            </a:pPr>
            <a:r>
              <a:t>Some tools work more easily on matrices - Heatmaps </a:t>
            </a:r>
          </a:p>
        </p:txBody>
      </p:sp>
      <p:sp>
        <p:nvSpPr>
          <p:cNvPr id="331" name="From JT Leek https://simplystatistics.org/2016/02/17/non-tidy-data/"/>
          <p:cNvSpPr txBox="1"/>
          <p:nvPr/>
        </p:nvSpPr>
        <p:spPr>
          <a:xfrm>
            <a:off x="14601135" y="12285805"/>
            <a:ext cx="9376563"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JT Leek https://simplystatistics.org/2016/02/17/non-tidy-data/</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3" name="Image" descr="Image"/>
          <p:cNvPicPr>
            <a:picLocks noChangeAspect="1"/>
          </p:cNvPicPr>
          <p:nvPr/>
        </p:nvPicPr>
        <p:blipFill>
          <a:blip r:embed="rId2">
            <a:extLst/>
          </a:blip>
          <a:stretch>
            <a:fillRect/>
          </a:stretch>
        </p:blipFill>
        <p:spPr>
          <a:xfrm>
            <a:off x="1097333" y="3913518"/>
            <a:ext cx="5114160" cy="7505858"/>
          </a:xfrm>
          <a:prstGeom prst="rect">
            <a:avLst/>
          </a:prstGeom>
          <a:ln w="12700">
            <a:miter lim="400000"/>
          </a:ln>
        </p:spPr>
      </p:pic>
      <p:sp>
        <p:nvSpPr>
          <p:cNvPr id="334" name="What if we want to look at expression levels of these 4 genes?"/>
          <p:cNvSpPr txBox="1"/>
          <p:nvPr/>
        </p:nvSpPr>
        <p:spPr>
          <a:xfrm>
            <a:off x="8959653" y="3485061"/>
            <a:ext cx="12815317"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What if we want to look at expression levels of these 4 genes?</a:t>
            </a:r>
          </a:p>
        </p:txBody>
      </p:sp>
      <p:pic>
        <p:nvPicPr>
          <p:cNvPr id="335" name="Image" descr="Image"/>
          <p:cNvPicPr>
            <a:picLocks noChangeAspect="1"/>
          </p:cNvPicPr>
          <p:nvPr/>
        </p:nvPicPr>
        <p:blipFill>
          <a:blip r:embed="rId3">
            <a:extLst/>
          </a:blip>
          <a:stretch>
            <a:fillRect/>
          </a:stretch>
        </p:blipFill>
        <p:spPr>
          <a:xfrm>
            <a:off x="7589763" y="4515239"/>
            <a:ext cx="15959014" cy="829675"/>
          </a:xfrm>
          <a:prstGeom prst="rect">
            <a:avLst/>
          </a:prstGeom>
          <a:ln w="12700">
            <a:miter lim="400000"/>
          </a:ln>
        </p:spPr>
      </p:pic>
      <p:pic>
        <p:nvPicPr>
          <p:cNvPr id="336" name="Image" descr="Image"/>
          <p:cNvPicPr>
            <a:picLocks noChangeAspect="1"/>
          </p:cNvPicPr>
          <p:nvPr/>
        </p:nvPicPr>
        <p:blipFill>
          <a:blip r:embed="rId4">
            <a:extLst/>
          </a:blip>
          <a:stretch>
            <a:fillRect/>
          </a:stretch>
        </p:blipFill>
        <p:spPr>
          <a:xfrm>
            <a:off x="7082565" y="5740193"/>
            <a:ext cx="11306398" cy="7145206"/>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8" name="Image" descr="Image"/>
          <p:cNvPicPr>
            <a:picLocks noChangeAspect="1"/>
          </p:cNvPicPr>
          <p:nvPr/>
        </p:nvPicPr>
        <p:blipFill>
          <a:blip r:embed="rId3">
            <a:extLst/>
          </a:blip>
          <a:stretch>
            <a:fillRect/>
          </a:stretch>
        </p:blipFill>
        <p:spPr>
          <a:xfrm>
            <a:off x="405198" y="4278636"/>
            <a:ext cx="14824478" cy="3187117"/>
          </a:xfrm>
          <a:prstGeom prst="rect">
            <a:avLst/>
          </a:prstGeom>
          <a:ln w="12700">
            <a:miter lim="400000"/>
          </a:ln>
        </p:spPr>
      </p:pic>
      <p:sp>
        <p:nvSpPr>
          <p:cNvPr id="339" name="A little more complicated example - samples from different conditions"/>
          <p:cNvSpPr txBox="1"/>
          <p:nvPr/>
        </p:nvSpPr>
        <p:spPr>
          <a:xfrm>
            <a:off x="2395771" y="336763"/>
            <a:ext cx="20371309"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A little more complicated example - samples from different conditions</a:t>
            </a:r>
          </a:p>
        </p:txBody>
      </p:sp>
      <p:sp>
        <p:nvSpPr>
          <p:cNvPr id="340" name="Untreated"/>
          <p:cNvSpPr txBox="1"/>
          <p:nvPr/>
        </p:nvSpPr>
        <p:spPr>
          <a:xfrm>
            <a:off x="4009350" y="3062739"/>
            <a:ext cx="3005025"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Untreated</a:t>
            </a:r>
          </a:p>
        </p:txBody>
      </p:sp>
      <p:sp>
        <p:nvSpPr>
          <p:cNvPr id="341" name="Treated"/>
          <p:cNvSpPr txBox="1"/>
          <p:nvPr/>
        </p:nvSpPr>
        <p:spPr>
          <a:xfrm>
            <a:off x="10752809" y="3062739"/>
            <a:ext cx="2293621"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Treated</a:t>
            </a:r>
          </a:p>
        </p:txBody>
      </p:sp>
      <p:sp>
        <p:nvSpPr>
          <p:cNvPr id="342" name="Line"/>
          <p:cNvSpPr/>
          <p:nvPr/>
        </p:nvSpPr>
        <p:spPr>
          <a:xfrm>
            <a:off x="3169383" y="3980997"/>
            <a:ext cx="4684959" cy="1"/>
          </a:xfrm>
          <a:prstGeom prst="line">
            <a:avLst/>
          </a:prstGeom>
          <a:ln w="101600">
            <a:solidFill>
              <a:srgbClr val="000000"/>
            </a:solidFill>
            <a:miter lim="400000"/>
          </a:ln>
        </p:spPr>
        <p:txBody>
          <a:bodyPr lIns="50800" tIns="50800" rIns="50800" bIns="50800" anchor="ctr"/>
          <a:lstStyle/>
          <a:p>
            <a:pPr/>
          </a:p>
        </p:txBody>
      </p:sp>
      <p:sp>
        <p:nvSpPr>
          <p:cNvPr id="343" name="Line"/>
          <p:cNvSpPr/>
          <p:nvPr/>
        </p:nvSpPr>
        <p:spPr>
          <a:xfrm>
            <a:off x="9557139" y="4080946"/>
            <a:ext cx="4684959" cy="1"/>
          </a:xfrm>
          <a:prstGeom prst="line">
            <a:avLst/>
          </a:prstGeom>
          <a:ln w="101600">
            <a:solidFill>
              <a:srgbClr val="000000"/>
            </a:solidFill>
            <a:miter lim="400000"/>
          </a:ln>
        </p:spPr>
        <p:txBody>
          <a:bodyPr lIns="50800" tIns="50800" rIns="50800" bIns="50800" anchor="ctr"/>
          <a:lstStyle/>
          <a:p>
            <a:pPr/>
          </a:p>
        </p:txBody>
      </p:sp>
      <p:pic>
        <p:nvPicPr>
          <p:cNvPr id="344" name="Image" descr="Image"/>
          <p:cNvPicPr>
            <a:picLocks noChangeAspect="1"/>
          </p:cNvPicPr>
          <p:nvPr/>
        </p:nvPicPr>
        <p:blipFill>
          <a:blip r:embed="rId4">
            <a:extLst/>
          </a:blip>
          <a:stretch>
            <a:fillRect/>
          </a:stretch>
        </p:blipFill>
        <p:spPr>
          <a:xfrm>
            <a:off x="16338066" y="4285688"/>
            <a:ext cx="7020411" cy="6388575"/>
          </a:xfrm>
          <a:prstGeom prst="rect">
            <a:avLst/>
          </a:prstGeom>
          <a:ln w="12700">
            <a:miter lim="400000"/>
          </a:ln>
        </p:spPr>
      </p:pic>
      <p:sp>
        <p:nvSpPr>
          <p:cNvPr id="345" name="Wide"/>
          <p:cNvSpPr txBox="1"/>
          <p:nvPr/>
        </p:nvSpPr>
        <p:spPr>
          <a:xfrm>
            <a:off x="7542997" y="7681556"/>
            <a:ext cx="1569416" cy="8205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Wide</a:t>
            </a:r>
          </a:p>
        </p:txBody>
      </p:sp>
      <p:sp>
        <p:nvSpPr>
          <p:cNvPr id="346" name="Long"/>
          <p:cNvSpPr txBox="1"/>
          <p:nvPr/>
        </p:nvSpPr>
        <p:spPr>
          <a:xfrm>
            <a:off x="19057163" y="10804134"/>
            <a:ext cx="1582218"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Long</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0" name="Image" descr="Image"/>
          <p:cNvPicPr>
            <a:picLocks noChangeAspect="1"/>
          </p:cNvPicPr>
          <p:nvPr/>
        </p:nvPicPr>
        <p:blipFill>
          <a:blip r:embed="rId3">
            <a:extLst/>
          </a:blip>
          <a:stretch>
            <a:fillRect/>
          </a:stretch>
        </p:blipFill>
        <p:spPr>
          <a:xfrm>
            <a:off x="13345811" y="6248301"/>
            <a:ext cx="10135039" cy="6182144"/>
          </a:xfrm>
          <a:prstGeom prst="rect">
            <a:avLst/>
          </a:prstGeom>
          <a:ln w="12700">
            <a:miter lim="400000"/>
          </a:ln>
        </p:spPr>
      </p:pic>
      <p:pic>
        <p:nvPicPr>
          <p:cNvPr id="351" name="Image" descr="Image"/>
          <p:cNvPicPr>
            <a:picLocks noChangeAspect="1"/>
          </p:cNvPicPr>
          <p:nvPr/>
        </p:nvPicPr>
        <p:blipFill>
          <a:blip r:embed="rId4">
            <a:extLst/>
          </a:blip>
          <a:stretch>
            <a:fillRect/>
          </a:stretch>
        </p:blipFill>
        <p:spPr>
          <a:xfrm>
            <a:off x="1779560" y="3663713"/>
            <a:ext cx="7020411" cy="6388574"/>
          </a:xfrm>
          <a:prstGeom prst="rect">
            <a:avLst/>
          </a:prstGeom>
          <a:ln w="12700">
            <a:miter lim="400000"/>
          </a:ln>
        </p:spPr>
      </p:pic>
      <p:sp>
        <p:nvSpPr>
          <p:cNvPr id="352" name="A little more complicated example - samples from different conditions"/>
          <p:cNvSpPr txBox="1"/>
          <p:nvPr/>
        </p:nvSpPr>
        <p:spPr>
          <a:xfrm>
            <a:off x="2395771" y="336763"/>
            <a:ext cx="20371309"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A little more complicated example - samples from different conditions</a:t>
            </a:r>
          </a:p>
        </p:txBody>
      </p:sp>
      <p:pic>
        <p:nvPicPr>
          <p:cNvPr id="353" name="Image" descr="Image"/>
          <p:cNvPicPr>
            <a:picLocks noChangeAspect="1"/>
          </p:cNvPicPr>
          <p:nvPr/>
        </p:nvPicPr>
        <p:blipFill>
          <a:blip r:embed="rId5">
            <a:extLst/>
          </a:blip>
          <a:stretch>
            <a:fillRect/>
          </a:stretch>
        </p:blipFill>
        <p:spPr>
          <a:xfrm>
            <a:off x="10624532" y="3493295"/>
            <a:ext cx="10951100" cy="1764090"/>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7" name="Image" descr="Image"/>
          <p:cNvPicPr>
            <a:picLocks noChangeAspect="1"/>
          </p:cNvPicPr>
          <p:nvPr/>
        </p:nvPicPr>
        <p:blipFill>
          <a:blip r:embed="rId3">
            <a:extLst/>
          </a:blip>
          <a:stretch>
            <a:fillRect/>
          </a:stretch>
        </p:blipFill>
        <p:spPr>
          <a:xfrm>
            <a:off x="1779560" y="3663713"/>
            <a:ext cx="7020411" cy="6388574"/>
          </a:xfrm>
          <a:prstGeom prst="rect">
            <a:avLst/>
          </a:prstGeom>
          <a:ln w="12700">
            <a:miter lim="400000"/>
          </a:ln>
        </p:spPr>
      </p:pic>
      <p:sp>
        <p:nvSpPr>
          <p:cNvPr id="358" name="A little more complicated example - samples from different conditions"/>
          <p:cNvSpPr txBox="1"/>
          <p:nvPr/>
        </p:nvSpPr>
        <p:spPr>
          <a:xfrm>
            <a:off x="2395771" y="336763"/>
            <a:ext cx="20371309"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A little more complicated example - samples from different conditions</a:t>
            </a:r>
          </a:p>
        </p:txBody>
      </p:sp>
      <p:pic>
        <p:nvPicPr>
          <p:cNvPr id="359" name="Image" descr="Image"/>
          <p:cNvPicPr>
            <a:picLocks noChangeAspect="1"/>
          </p:cNvPicPr>
          <p:nvPr/>
        </p:nvPicPr>
        <p:blipFill>
          <a:blip r:embed="rId4">
            <a:extLst/>
          </a:blip>
          <a:stretch>
            <a:fillRect/>
          </a:stretch>
        </p:blipFill>
        <p:spPr>
          <a:xfrm>
            <a:off x="9719369" y="6091865"/>
            <a:ext cx="13252577" cy="6388574"/>
          </a:xfrm>
          <a:prstGeom prst="rect">
            <a:avLst/>
          </a:prstGeom>
          <a:ln w="12700">
            <a:miter lim="400000"/>
          </a:ln>
        </p:spPr>
      </p:pic>
      <p:pic>
        <p:nvPicPr>
          <p:cNvPr id="360" name="Image" descr="Image"/>
          <p:cNvPicPr>
            <a:picLocks noChangeAspect="1"/>
          </p:cNvPicPr>
          <p:nvPr/>
        </p:nvPicPr>
        <p:blipFill>
          <a:blip r:embed="rId5">
            <a:extLst/>
          </a:blip>
          <a:stretch>
            <a:fillRect/>
          </a:stretch>
        </p:blipFill>
        <p:spPr>
          <a:xfrm>
            <a:off x="9204083" y="3391655"/>
            <a:ext cx="14283148" cy="1656018"/>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Back to code"/>
          <p:cNvSpPr txBox="1"/>
          <p:nvPr/>
        </p:nvSpPr>
        <p:spPr>
          <a:xfrm>
            <a:off x="11225936" y="6627317"/>
            <a:ext cx="193212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Back to code</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Merging and Joining (relational data)"/>
          <p:cNvSpPr txBox="1"/>
          <p:nvPr/>
        </p:nvSpPr>
        <p:spPr>
          <a:xfrm>
            <a:off x="6874139" y="446755"/>
            <a:ext cx="10403739"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atin typeface="Avenir Next Regular"/>
                <a:ea typeface="Avenir Next Regular"/>
                <a:cs typeface="Avenir Next Regular"/>
                <a:sym typeface="Avenir Next Regular"/>
              </a:defRPr>
            </a:lvl1pPr>
          </a:lstStyle>
          <a:p>
            <a:pPr/>
            <a:r>
              <a:t>Merging and Joining (relational data)</a:t>
            </a:r>
          </a:p>
        </p:txBody>
      </p:sp>
      <p:graphicFrame>
        <p:nvGraphicFramePr>
          <p:cNvPr id="367" name="Table 1"/>
          <p:cNvGraphicFramePr/>
          <p:nvPr/>
        </p:nvGraphicFramePr>
        <p:xfrm>
          <a:off x="4394790" y="2842329"/>
          <a:ext cx="5862220" cy="6748133"/>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1777297"/>
                <a:gridCol w="1777297"/>
                <a:gridCol w="2294924"/>
              </a:tblGrid>
              <a:tr h="1142429">
                <a:tc>
                  <a:txBody>
                    <a:bodyPr/>
                    <a:lstStyle/>
                    <a:p>
                      <a:pPr defTabSz="914400">
                        <a:tabLst>
                          <a:tab pos="1663700" algn="l"/>
                        </a:tabLst>
                        <a:defRPr b="0"/>
                      </a:pPr>
                      <a:r>
                        <a:rPr b="1" sz="3200"/>
                        <a:t>Gene</a:t>
                      </a:r>
                    </a:p>
                  </a:txBody>
                  <a:tcPr marL="50800" marR="50800" marT="50800" marB="50800" anchor="ctr" anchorCtr="0" horzOverflow="overflow"/>
                </a:tc>
                <a:tc>
                  <a:txBody>
                    <a:bodyPr/>
                    <a:lstStyle/>
                    <a:p>
                      <a:pPr defTabSz="914400">
                        <a:tabLst>
                          <a:tab pos="1663700" algn="l"/>
                        </a:tabLst>
                        <a:defRPr b="0"/>
                      </a:pPr>
                      <a:r>
                        <a:rPr b="1" sz="3200"/>
                        <a:t>Count</a:t>
                      </a:r>
                    </a:p>
                  </a:txBody>
                  <a:tcPr marL="50800" marR="50800" marT="50800" marB="50800" anchor="ctr" anchorCtr="0" horzOverflow="overflow"/>
                </a:tc>
                <a:tc>
                  <a:txBody>
                    <a:bodyPr/>
                    <a:lstStyle/>
                    <a:p>
                      <a:pPr defTabSz="914400">
                        <a:tabLst>
                          <a:tab pos="1663700" algn="l"/>
                        </a:tabLst>
                        <a:defRPr b="0"/>
                      </a:pPr>
                      <a:r>
                        <a:rPr b="1" sz="3200"/>
                        <a:t>Sample</a:t>
                      </a:r>
                    </a:p>
                  </a:txBody>
                  <a:tcPr marL="50800" marR="50800" marT="50800" marB="50800" anchor="ctr" anchorCtr="0" horzOverflow="overflow"/>
                </a:tc>
              </a:tr>
              <a:tr h="1551743">
                <a:tc>
                  <a:txBody>
                    <a:bodyPr/>
                    <a:lstStyle/>
                    <a:p>
                      <a:pPr defTabSz="914400">
                        <a:tabLst>
                          <a:tab pos="1663700" algn="l"/>
                        </a:tabLst>
                        <a:defRPr b="0"/>
                      </a:pPr>
                      <a:r>
                        <a:rPr b="1" sz="3200"/>
                        <a:t>Arid2</a:t>
                      </a:r>
                    </a:p>
                  </a:txBody>
                  <a:tcPr marL="50800" marR="50800" marT="50800" marB="50800" anchor="ctr" anchorCtr="0" horzOverflow="overflow"/>
                </a:tc>
                <a:tc>
                  <a:txBody>
                    <a:bodyPr/>
                    <a:lstStyle/>
                    <a:p>
                      <a:pPr defTabSz="914400"/>
                      <a:r>
                        <a:rPr sz="3200"/>
                        <a:t>33</a:t>
                      </a:r>
                    </a:p>
                  </a:txBody>
                  <a:tcPr marL="50800" marR="50800" marT="50800" marB="50800" anchor="ctr" anchorCtr="0" horzOverflow="overflow"/>
                </a:tc>
                <a:tc>
                  <a:txBody>
                    <a:bodyPr/>
                    <a:lstStyle/>
                    <a:p>
                      <a:pPr defTabSz="914400"/>
                      <a:r>
                        <a:rPr sz="3200"/>
                        <a:t>A</a:t>
                      </a:r>
                    </a:p>
                  </a:txBody>
                  <a:tcPr marL="50800" marR="50800" marT="50800" marB="50800" anchor="ctr" anchorCtr="0" horzOverflow="overflow"/>
                </a:tc>
              </a:tr>
              <a:tr h="1347086">
                <a:tc>
                  <a:txBody>
                    <a:bodyPr/>
                    <a:lstStyle/>
                    <a:p>
                      <a:pPr defTabSz="914400">
                        <a:tabLst>
                          <a:tab pos="1663700" algn="l"/>
                        </a:tabLst>
                        <a:defRPr b="0"/>
                      </a:pPr>
                      <a:r>
                        <a:rPr b="1" sz="3200"/>
                        <a:t>Xist</a:t>
                      </a:r>
                    </a:p>
                  </a:txBody>
                  <a:tcPr marL="50800" marR="50800" marT="50800" marB="50800" anchor="ctr" anchorCtr="0" horzOverflow="overflow"/>
                </a:tc>
                <a:tc>
                  <a:txBody>
                    <a:bodyPr/>
                    <a:lstStyle/>
                    <a:p>
                      <a:pPr defTabSz="914400"/>
                      <a:r>
                        <a:rPr sz="3200"/>
                        <a:t>22</a:t>
                      </a:r>
                    </a:p>
                  </a:txBody>
                  <a:tcPr marL="50800" marR="50800" marT="50800" marB="50800" anchor="ctr" anchorCtr="0" horzOverflow="overflow"/>
                </a:tc>
                <a:tc>
                  <a:txBody>
                    <a:bodyPr/>
                    <a:lstStyle/>
                    <a:p>
                      <a:pPr defTabSz="914400"/>
                      <a:r>
                        <a:rPr sz="3200"/>
                        <a:t>B</a:t>
                      </a:r>
                    </a:p>
                  </a:txBody>
                  <a:tcPr marL="50800" marR="50800" marT="50800" marB="50800" anchor="ctr" anchorCtr="0" horzOverflow="overflow"/>
                </a:tc>
              </a:tr>
              <a:tr h="1347086">
                <a:tc>
                  <a:txBody>
                    <a:bodyPr/>
                    <a:lstStyle/>
                    <a:p>
                      <a:pPr defTabSz="914400">
                        <a:tabLst>
                          <a:tab pos="1663700" algn="l"/>
                        </a:tabLst>
                        <a:defRPr b="0"/>
                      </a:pPr>
                      <a:r>
                        <a:rPr b="1" sz="3200"/>
                        <a:t>Arid2</a:t>
                      </a:r>
                    </a:p>
                  </a:txBody>
                  <a:tcPr marL="50800" marR="50800" marT="50800" marB="50800" anchor="ctr" anchorCtr="0" horzOverflow="overflow"/>
                </a:tc>
                <a:tc>
                  <a:txBody>
                    <a:bodyPr/>
                    <a:lstStyle/>
                    <a:p>
                      <a:pPr defTabSz="914400"/>
                      <a:r>
                        <a:rPr sz="3200"/>
                        <a:t>100</a:t>
                      </a:r>
                    </a:p>
                  </a:txBody>
                  <a:tcPr marL="50800" marR="50800" marT="50800" marB="50800" anchor="ctr" anchorCtr="0" horzOverflow="overflow"/>
                </a:tc>
                <a:tc>
                  <a:txBody>
                    <a:bodyPr/>
                    <a:lstStyle/>
                    <a:p>
                      <a:pPr defTabSz="914400"/>
                      <a:r>
                        <a:rPr sz="3200"/>
                        <a:t>C</a:t>
                      </a:r>
                    </a:p>
                  </a:txBody>
                  <a:tcPr marL="50800" marR="50800" marT="50800" marB="50800" anchor="ctr" anchorCtr="0" horzOverflow="overflow"/>
                </a:tc>
              </a:tr>
              <a:tr h="1347086">
                <a:tc>
                  <a:txBody>
                    <a:bodyPr/>
                    <a:lstStyle/>
                    <a:p>
                      <a:pPr defTabSz="914400">
                        <a:tabLst>
                          <a:tab pos="1663700" algn="l"/>
                        </a:tabLst>
                        <a:defRPr b="0"/>
                      </a:pPr>
                      <a:r>
                        <a:rPr b="1" sz="3200"/>
                        <a:t>Xist</a:t>
                      </a:r>
                    </a:p>
                  </a:txBody>
                  <a:tcPr marL="50800" marR="50800" marT="50800" marB="50800" anchor="ctr" anchorCtr="0" horzOverflow="overflow"/>
                </a:tc>
                <a:tc>
                  <a:txBody>
                    <a:bodyPr/>
                    <a:lstStyle/>
                    <a:p>
                      <a:pPr defTabSz="914400"/>
                      <a:r>
                        <a:rPr sz="3200"/>
                        <a:t>30</a:t>
                      </a:r>
                    </a:p>
                  </a:txBody>
                  <a:tcPr marL="50800" marR="50800" marT="50800" marB="50800" anchor="ctr" anchorCtr="0" horzOverflow="overflow"/>
                </a:tc>
                <a:tc>
                  <a:txBody>
                    <a:bodyPr/>
                    <a:lstStyle/>
                    <a:p>
                      <a:pPr defTabSz="914400"/>
                      <a:r>
                        <a:rPr sz="3200"/>
                        <a:t>D</a:t>
                      </a:r>
                    </a:p>
                  </a:txBody>
                  <a:tcPr marL="50800" marR="50800" marT="50800" marB="50800" anchor="ctr" anchorCtr="0" horzOverflow="overflow"/>
                </a:tc>
              </a:tr>
            </a:tbl>
          </a:graphicData>
        </a:graphic>
      </p:graphicFrame>
      <p:graphicFrame>
        <p:nvGraphicFramePr>
          <p:cNvPr id="368" name="Table 1-1"/>
          <p:cNvGraphicFramePr/>
          <p:nvPr/>
        </p:nvGraphicFramePr>
        <p:xfrm>
          <a:off x="14522839" y="2713450"/>
          <a:ext cx="5862220" cy="6748132"/>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2924759"/>
                <a:gridCol w="2924759"/>
              </a:tblGrid>
              <a:tr h="671819">
                <a:tc>
                  <a:txBody>
                    <a:bodyPr/>
                    <a:lstStyle/>
                    <a:p>
                      <a:pPr defTabSz="914400">
                        <a:tabLst>
                          <a:tab pos="1663700" algn="l"/>
                        </a:tabLst>
                        <a:defRPr b="0"/>
                      </a:pPr>
                      <a:r>
                        <a:rPr b="1" sz="3200"/>
                        <a:t>Sample</a:t>
                      </a:r>
                    </a:p>
                  </a:txBody>
                  <a:tcPr marL="50800" marR="50800" marT="50800" marB="50800" anchor="ctr" anchorCtr="0" horzOverflow="overflow"/>
                </a:tc>
                <a:tc>
                  <a:txBody>
                    <a:bodyPr/>
                    <a:lstStyle/>
                    <a:p>
                      <a:pPr defTabSz="914400">
                        <a:tabLst>
                          <a:tab pos="1663700" algn="l"/>
                        </a:tabLst>
                        <a:defRPr b="0"/>
                      </a:pPr>
                      <a:r>
                        <a:rPr b="1" sz="3200"/>
                        <a:t>Disease</a:t>
                      </a:r>
                    </a:p>
                  </a:txBody>
                  <a:tcPr marL="50800" marR="50800" marT="50800" marB="50800" anchor="ctr" anchorCtr="0" horzOverflow="overflow"/>
                </a:tc>
              </a:tr>
              <a:tr h="574390">
                <a:tc>
                  <a:txBody>
                    <a:bodyPr/>
                    <a:lstStyle/>
                    <a:p>
                      <a:pPr defTabSz="914400">
                        <a:tabLst>
                          <a:tab pos="1663700" algn="l"/>
                        </a:tabLst>
                        <a:defRPr b="0"/>
                      </a:pPr>
                      <a:r>
                        <a:rPr b="1" sz="3200"/>
                        <a:t>A</a:t>
                      </a:r>
                    </a:p>
                  </a:txBody>
                  <a:tcPr marL="50800" marR="50800" marT="50800" marB="50800" anchor="ctr" anchorCtr="0" horzOverflow="overflow"/>
                </a:tc>
                <a:tc>
                  <a:txBody>
                    <a:bodyPr/>
                    <a:lstStyle/>
                    <a:p>
                      <a:pPr defTabSz="914400"/>
                      <a:r>
                        <a:rPr sz="3200"/>
                        <a:t>Tumor</a:t>
                      </a:r>
                    </a:p>
                  </a:txBody>
                  <a:tcPr marL="50800" marR="50800" marT="50800" marB="50800" anchor="ctr" anchorCtr="0" horzOverflow="overflow"/>
                </a:tc>
              </a:tr>
              <a:tr h="553406">
                <a:tc>
                  <a:txBody>
                    <a:bodyPr/>
                    <a:lstStyle/>
                    <a:p>
                      <a:pPr defTabSz="914400">
                        <a:tabLst>
                          <a:tab pos="1663700" algn="l"/>
                        </a:tabLst>
                        <a:defRPr b="0"/>
                      </a:pPr>
                      <a:r>
                        <a:rPr b="1" sz="3200"/>
                        <a:t>B</a:t>
                      </a:r>
                    </a:p>
                  </a:txBody>
                  <a:tcPr marL="50800" marR="50800" marT="50800" marB="50800" anchor="ctr" anchorCtr="0" horzOverflow="overflow"/>
                </a:tc>
                <a:tc>
                  <a:txBody>
                    <a:bodyPr/>
                    <a:lstStyle/>
                    <a:p>
                      <a:pPr defTabSz="914400"/>
                      <a:r>
                        <a:rPr sz="3200"/>
                        <a:t>Normal</a:t>
                      </a:r>
                    </a:p>
                  </a:txBody>
                  <a:tcPr marL="50800" marR="50800" marT="50800" marB="50800" anchor="ctr" anchorCtr="0" horzOverflow="overflow"/>
                </a:tc>
              </a:tr>
              <a:tr h="553406">
                <a:tc>
                  <a:txBody>
                    <a:bodyPr/>
                    <a:lstStyle/>
                    <a:p>
                      <a:pPr defTabSz="914400">
                        <a:tabLst>
                          <a:tab pos="1663700" algn="l"/>
                        </a:tabLst>
                        <a:defRPr b="0"/>
                      </a:pPr>
                      <a:r>
                        <a:rPr b="1" sz="3200"/>
                        <a:t>C</a:t>
                      </a:r>
                    </a:p>
                  </a:txBody>
                  <a:tcPr marL="50800" marR="50800" marT="50800" marB="50800" anchor="ctr" anchorCtr="0" horzOverflow="overflow"/>
                </a:tc>
                <a:tc>
                  <a:txBody>
                    <a:bodyPr/>
                    <a:lstStyle/>
                    <a:p>
                      <a:pPr defTabSz="914400"/>
                      <a:r>
                        <a:rPr sz="3200"/>
                        <a:t>Tumor</a:t>
                      </a:r>
                    </a:p>
                  </a:txBody>
                  <a:tcPr marL="50800" marR="50800" marT="50800" marB="50800" anchor="ctr" anchorCtr="0" horzOverflow="overflow"/>
                </a:tc>
              </a:tr>
              <a:tr h="553406">
                <a:tc>
                  <a:txBody>
                    <a:bodyPr/>
                    <a:lstStyle/>
                    <a:p>
                      <a:pPr defTabSz="914400">
                        <a:tabLst>
                          <a:tab pos="1663700" algn="l"/>
                        </a:tabLst>
                        <a:defRPr b="0"/>
                      </a:pPr>
                      <a:r>
                        <a:rPr b="1" sz="3200"/>
                        <a:t>D</a:t>
                      </a:r>
                    </a:p>
                  </a:txBody>
                  <a:tcPr marL="50800" marR="50800" marT="50800" marB="50800" anchor="ctr" anchorCtr="0" horzOverflow="overflow"/>
                </a:tc>
                <a:tc>
                  <a:txBody>
                    <a:bodyPr/>
                    <a:lstStyle/>
                    <a:p>
                      <a:pPr defTabSz="914400"/>
                      <a:r>
                        <a:rPr sz="3200"/>
                        <a:t>Normal</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Merging and Joining (relational data)"/>
          <p:cNvSpPr txBox="1"/>
          <p:nvPr/>
        </p:nvSpPr>
        <p:spPr>
          <a:xfrm>
            <a:off x="6874139" y="446755"/>
            <a:ext cx="10403739"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atin typeface="Avenir Next Regular"/>
                <a:ea typeface="Avenir Next Regular"/>
                <a:cs typeface="Avenir Next Regular"/>
                <a:sym typeface="Avenir Next Regular"/>
              </a:defRPr>
            </a:lvl1pPr>
          </a:lstStyle>
          <a:p>
            <a:pPr/>
            <a:r>
              <a:t>Merging and Joining (relational data)</a:t>
            </a:r>
          </a:p>
        </p:txBody>
      </p:sp>
      <p:graphicFrame>
        <p:nvGraphicFramePr>
          <p:cNvPr id="371" name="Table 1"/>
          <p:cNvGraphicFramePr/>
          <p:nvPr/>
        </p:nvGraphicFramePr>
        <p:xfrm>
          <a:off x="4394790" y="2842329"/>
          <a:ext cx="5862220" cy="6748133"/>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1777297"/>
                <a:gridCol w="1777297"/>
                <a:gridCol w="2294924"/>
              </a:tblGrid>
              <a:tr h="1142429">
                <a:tc>
                  <a:txBody>
                    <a:bodyPr/>
                    <a:lstStyle/>
                    <a:p>
                      <a:pPr defTabSz="914400">
                        <a:tabLst>
                          <a:tab pos="1663700" algn="l"/>
                        </a:tabLst>
                        <a:defRPr b="0"/>
                      </a:pPr>
                      <a:r>
                        <a:rPr b="1" sz="3200"/>
                        <a:t>Gene</a:t>
                      </a:r>
                    </a:p>
                  </a:txBody>
                  <a:tcPr marL="50800" marR="50800" marT="50800" marB="50800" anchor="ctr" anchorCtr="0" horzOverflow="overflow"/>
                </a:tc>
                <a:tc>
                  <a:txBody>
                    <a:bodyPr/>
                    <a:lstStyle/>
                    <a:p>
                      <a:pPr defTabSz="914400">
                        <a:tabLst>
                          <a:tab pos="1663700" algn="l"/>
                        </a:tabLst>
                        <a:defRPr b="0"/>
                      </a:pPr>
                      <a:r>
                        <a:rPr b="1" sz="3200"/>
                        <a:t>Count</a:t>
                      </a:r>
                    </a:p>
                  </a:txBody>
                  <a:tcPr marL="50800" marR="50800" marT="50800" marB="50800" anchor="ctr" anchorCtr="0" horzOverflow="overflow"/>
                </a:tc>
                <a:tc>
                  <a:txBody>
                    <a:bodyPr/>
                    <a:lstStyle/>
                    <a:p>
                      <a:pPr defTabSz="914400">
                        <a:tabLst>
                          <a:tab pos="1663700" algn="l"/>
                        </a:tabLst>
                        <a:defRPr b="0"/>
                      </a:pPr>
                      <a:r>
                        <a:rPr b="1" sz="3200"/>
                        <a:t>Sample</a:t>
                      </a:r>
                    </a:p>
                  </a:txBody>
                  <a:tcPr marL="50800" marR="50800" marT="50800" marB="50800" anchor="ctr" anchorCtr="0" horzOverflow="overflow"/>
                </a:tc>
              </a:tr>
              <a:tr h="1551743">
                <a:tc>
                  <a:txBody>
                    <a:bodyPr/>
                    <a:lstStyle/>
                    <a:p>
                      <a:pPr defTabSz="914400">
                        <a:tabLst>
                          <a:tab pos="1663700" algn="l"/>
                        </a:tabLst>
                        <a:defRPr b="0"/>
                      </a:pPr>
                      <a:r>
                        <a:rPr b="1" sz="3200"/>
                        <a:t>Arid2</a:t>
                      </a:r>
                    </a:p>
                  </a:txBody>
                  <a:tcPr marL="50800" marR="50800" marT="50800" marB="50800" anchor="ctr" anchorCtr="0" horzOverflow="overflow"/>
                </a:tc>
                <a:tc>
                  <a:txBody>
                    <a:bodyPr/>
                    <a:lstStyle/>
                    <a:p>
                      <a:pPr defTabSz="914400"/>
                      <a:r>
                        <a:rPr sz="3200"/>
                        <a:t>33</a:t>
                      </a:r>
                    </a:p>
                  </a:txBody>
                  <a:tcPr marL="50800" marR="50800" marT="50800" marB="50800" anchor="ctr" anchorCtr="0" horzOverflow="overflow"/>
                </a:tc>
                <a:tc>
                  <a:txBody>
                    <a:bodyPr/>
                    <a:lstStyle/>
                    <a:p>
                      <a:pPr defTabSz="914400"/>
                      <a:r>
                        <a:rPr sz="3200"/>
                        <a:t>A</a:t>
                      </a:r>
                    </a:p>
                  </a:txBody>
                  <a:tcPr marL="50800" marR="50800" marT="50800" marB="50800" anchor="ctr" anchorCtr="0" horzOverflow="overflow"/>
                </a:tc>
              </a:tr>
              <a:tr h="1347086">
                <a:tc>
                  <a:txBody>
                    <a:bodyPr/>
                    <a:lstStyle/>
                    <a:p>
                      <a:pPr defTabSz="914400">
                        <a:tabLst>
                          <a:tab pos="1663700" algn="l"/>
                        </a:tabLst>
                        <a:defRPr b="0"/>
                      </a:pPr>
                      <a:r>
                        <a:rPr b="1" sz="3200"/>
                        <a:t>Arid2</a:t>
                      </a:r>
                    </a:p>
                  </a:txBody>
                  <a:tcPr marL="50800" marR="50800" marT="50800" marB="50800" anchor="ctr" anchorCtr="0" horzOverflow="overflow"/>
                </a:tc>
                <a:tc>
                  <a:txBody>
                    <a:bodyPr/>
                    <a:lstStyle/>
                    <a:p>
                      <a:pPr defTabSz="914400"/>
                      <a:r>
                        <a:rPr sz="3200"/>
                        <a:t>22</a:t>
                      </a:r>
                    </a:p>
                  </a:txBody>
                  <a:tcPr marL="50800" marR="50800" marT="50800" marB="50800" anchor="ctr" anchorCtr="0" horzOverflow="overflow"/>
                </a:tc>
                <a:tc>
                  <a:txBody>
                    <a:bodyPr/>
                    <a:lstStyle/>
                    <a:p>
                      <a:pPr defTabSz="914400"/>
                      <a:r>
                        <a:rPr sz="3200"/>
                        <a:t>B</a:t>
                      </a:r>
                    </a:p>
                  </a:txBody>
                  <a:tcPr marL="50800" marR="50800" marT="50800" marB="50800" anchor="ctr" anchorCtr="0" horzOverflow="overflow"/>
                </a:tc>
              </a:tr>
              <a:tr h="1347086">
                <a:tc>
                  <a:txBody>
                    <a:bodyPr/>
                    <a:lstStyle/>
                    <a:p>
                      <a:pPr defTabSz="914400">
                        <a:tabLst>
                          <a:tab pos="1663700" algn="l"/>
                        </a:tabLst>
                        <a:defRPr b="0"/>
                      </a:pPr>
                      <a:r>
                        <a:rPr b="1" sz="3200"/>
                        <a:t>Xist</a:t>
                      </a:r>
                    </a:p>
                  </a:txBody>
                  <a:tcPr marL="50800" marR="50800" marT="50800" marB="50800" anchor="ctr" anchorCtr="0" horzOverflow="overflow"/>
                </a:tc>
                <a:tc>
                  <a:txBody>
                    <a:bodyPr/>
                    <a:lstStyle/>
                    <a:p>
                      <a:pPr defTabSz="914400"/>
                      <a:r>
                        <a:rPr sz="3200"/>
                        <a:t>100</a:t>
                      </a:r>
                    </a:p>
                  </a:txBody>
                  <a:tcPr marL="50800" marR="50800" marT="50800" marB="50800" anchor="ctr" anchorCtr="0" horzOverflow="overflow"/>
                </a:tc>
                <a:tc>
                  <a:txBody>
                    <a:bodyPr/>
                    <a:lstStyle/>
                    <a:p>
                      <a:pPr defTabSz="914400"/>
                      <a:r>
                        <a:rPr sz="3200"/>
                        <a:t>A</a:t>
                      </a:r>
                    </a:p>
                  </a:txBody>
                  <a:tcPr marL="50800" marR="50800" marT="50800" marB="50800" anchor="ctr" anchorCtr="0" horzOverflow="overflow"/>
                </a:tc>
              </a:tr>
              <a:tr h="1347086">
                <a:tc>
                  <a:txBody>
                    <a:bodyPr/>
                    <a:lstStyle/>
                    <a:p>
                      <a:pPr defTabSz="914400">
                        <a:tabLst>
                          <a:tab pos="1663700" algn="l"/>
                        </a:tabLst>
                        <a:defRPr b="0"/>
                      </a:pPr>
                      <a:r>
                        <a:rPr b="1" sz="3200"/>
                        <a:t>Xist</a:t>
                      </a:r>
                    </a:p>
                  </a:txBody>
                  <a:tcPr marL="50800" marR="50800" marT="50800" marB="50800" anchor="ctr" anchorCtr="0" horzOverflow="overflow"/>
                </a:tc>
                <a:tc>
                  <a:txBody>
                    <a:bodyPr/>
                    <a:lstStyle/>
                    <a:p>
                      <a:pPr defTabSz="914400"/>
                      <a:r>
                        <a:rPr sz="3200"/>
                        <a:t>30</a:t>
                      </a:r>
                    </a:p>
                  </a:txBody>
                  <a:tcPr marL="50800" marR="50800" marT="50800" marB="50800" anchor="ctr" anchorCtr="0" horzOverflow="overflow"/>
                </a:tc>
                <a:tc>
                  <a:txBody>
                    <a:bodyPr/>
                    <a:lstStyle/>
                    <a:p>
                      <a:pPr defTabSz="914400"/>
                      <a:r>
                        <a:rPr sz="3200"/>
                        <a:t>B</a:t>
                      </a:r>
                    </a:p>
                  </a:txBody>
                  <a:tcPr marL="50800" marR="50800" marT="50800" marB="50800" anchor="ctr" anchorCtr="0" horzOverflow="overflow"/>
                </a:tc>
              </a:tr>
            </a:tbl>
          </a:graphicData>
        </a:graphic>
      </p:graphicFrame>
      <p:graphicFrame>
        <p:nvGraphicFramePr>
          <p:cNvPr id="372" name="Table 1-1"/>
          <p:cNvGraphicFramePr/>
          <p:nvPr/>
        </p:nvGraphicFramePr>
        <p:xfrm>
          <a:off x="14522839" y="2713450"/>
          <a:ext cx="5862220" cy="6748132"/>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2924759"/>
                <a:gridCol w="2924759"/>
              </a:tblGrid>
              <a:tr h="1085007">
                <a:tc>
                  <a:txBody>
                    <a:bodyPr/>
                    <a:lstStyle/>
                    <a:p>
                      <a:pPr defTabSz="914400">
                        <a:tabLst>
                          <a:tab pos="1663700" algn="l"/>
                        </a:tabLst>
                        <a:defRPr b="0"/>
                      </a:pPr>
                      <a:r>
                        <a:rPr b="1" sz="3200"/>
                        <a:t>Sample</a:t>
                      </a:r>
                    </a:p>
                  </a:txBody>
                  <a:tcPr marL="50800" marR="50800" marT="50800" marB="50800" anchor="ctr" anchorCtr="0" horzOverflow="overflow"/>
                </a:tc>
                <a:tc>
                  <a:txBody>
                    <a:bodyPr/>
                    <a:lstStyle/>
                    <a:p>
                      <a:pPr defTabSz="914400">
                        <a:tabLst>
                          <a:tab pos="1663700" algn="l"/>
                        </a:tabLst>
                        <a:defRPr b="0"/>
                      </a:pPr>
                      <a:r>
                        <a:rPr b="1" sz="3200"/>
                        <a:t>Disease</a:t>
                      </a:r>
                    </a:p>
                  </a:txBody>
                  <a:tcPr marL="50800" marR="50800" marT="50800" marB="50800" anchor="ctr" anchorCtr="0" horzOverflow="overflow"/>
                </a:tc>
              </a:tr>
              <a:tr h="927656">
                <a:tc>
                  <a:txBody>
                    <a:bodyPr/>
                    <a:lstStyle/>
                    <a:p>
                      <a:pPr defTabSz="914400">
                        <a:tabLst>
                          <a:tab pos="1663700" algn="l"/>
                        </a:tabLst>
                        <a:defRPr b="0"/>
                      </a:pPr>
                      <a:r>
                        <a:rPr b="1" sz="3200"/>
                        <a:t>A</a:t>
                      </a:r>
                    </a:p>
                  </a:txBody>
                  <a:tcPr marL="50800" marR="50800" marT="50800" marB="50800" anchor="ctr" anchorCtr="0" horzOverflow="overflow"/>
                </a:tc>
                <a:tc>
                  <a:txBody>
                    <a:bodyPr/>
                    <a:lstStyle/>
                    <a:p>
                      <a:pPr defTabSz="914400"/>
                      <a:r>
                        <a:rPr sz="3200"/>
                        <a:t>Tumor</a:t>
                      </a:r>
                    </a:p>
                  </a:txBody>
                  <a:tcPr marL="50800" marR="50800" marT="50800" marB="50800" anchor="ctr" anchorCtr="0" horzOverflow="overflow"/>
                </a:tc>
              </a:tr>
              <a:tr h="893767">
                <a:tc>
                  <a:txBody>
                    <a:bodyPr/>
                    <a:lstStyle/>
                    <a:p>
                      <a:pPr defTabSz="914400">
                        <a:tabLst>
                          <a:tab pos="1663700" algn="l"/>
                        </a:tabLst>
                        <a:defRPr b="0"/>
                      </a:pPr>
                      <a:r>
                        <a:rPr b="1" sz="3200"/>
                        <a:t>B</a:t>
                      </a:r>
                    </a:p>
                  </a:txBody>
                  <a:tcPr marL="50800" marR="50800" marT="50800" marB="50800" anchor="ctr" anchorCtr="0" horzOverflow="overflow"/>
                </a:tc>
                <a:tc>
                  <a:txBody>
                    <a:bodyPr/>
                    <a:lstStyle/>
                    <a:p>
                      <a:pPr defTabSz="914400"/>
                      <a:r>
                        <a:rPr sz="3200"/>
                        <a:t>Normal</a:t>
                      </a:r>
                    </a:p>
                  </a:txBody>
                  <a:tcPr marL="50800" marR="50800" marT="50800" marB="50800" anchor="ctr" anchorCtr="0" horzOverflow="overflow"/>
                </a:tc>
              </a:tr>
            </a:tbl>
          </a:graphicData>
        </a:graphic>
      </p:graphicFrame>
      <p:sp>
        <p:nvSpPr>
          <p:cNvPr id="373" name="Line"/>
          <p:cNvSpPr/>
          <p:nvPr/>
        </p:nvSpPr>
        <p:spPr>
          <a:xfrm>
            <a:off x="9991356" y="4405799"/>
            <a:ext cx="5297243" cy="1"/>
          </a:xfrm>
          <a:prstGeom prst="line">
            <a:avLst/>
          </a:prstGeom>
          <a:ln w="25400">
            <a:solidFill>
              <a:srgbClr val="000000"/>
            </a:solidFill>
            <a:miter lim="400000"/>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Goals for this section of the module"/>
          <p:cNvSpPr txBox="1"/>
          <p:nvPr/>
        </p:nvSpPr>
        <p:spPr>
          <a:xfrm>
            <a:off x="7887502" y="761486"/>
            <a:ext cx="8196581"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Goals for this section of the module</a:t>
            </a:r>
          </a:p>
        </p:txBody>
      </p:sp>
      <p:sp>
        <p:nvSpPr>
          <p:cNvPr id="160" name="Get your own data into R…"/>
          <p:cNvSpPr txBox="1"/>
          <p:nvPr/>
        </p:nvSpPr>
        <p:spPr>
          <a:xfrm>
            <a:off x="7740127" y="3289646"/>
            <a:ext cx="11391698" cy="54354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44500" indent="-444500" algn="l">
              <a:spcBef>
                <a:spcPts val="2000"/>
              </a:spcBef>
              <a:buSzPct val="100000"/>
              <a:buAutoNum type="arabicPeriod" startAt="1"/>
              <a:defRPr sz="3600">
                <a:solidFill>
                  <a:srgbClr val="D5D5D5"/>
                </a:solidFill>
              </a:defRPr>
            </a:pPr>
            <a:r>
              <a:t>Get your own data into R</a:t>
            </a:r>
          </a:p>
          <a:p>
            <a:pPr marL="444500" indent="-444500" algn="l">
              <a:spcBef>
                <a:spcPts val="2000"/>
              </a:spcBef>
              <a:buSzPct val="100000"/>
              <a:buAutoNum type="arabicPeriod" startAt="1"/>
              <a:defRPr sz="3600">
                <a:solidFill>
                  <a:srgbClr val="D5D5D5"/>
                </a:solidFill>
              </a:defRPr>
            </a:pPr>
            <a:r>
              <a:t>Explore your data (exploratory data analysis/ EDA)</a:t>
            </a:r>
          </a:p>
          <a:p>
            <a:pPr marL="444500" indent="-444500" algn="l">
              <a:spcBef>
                <a:spcPts val="2000"/>
              </a:spcBef>
              <a:buSzPct val="100000"/>
              <a:buAutoNum type="arabicPeriod" startAt="1"/>
              <a:defRPr sz="3600">
                <a:solidFill>
                  <a:srgbClr val="D5D5D5"/>
                </a:solidFill>
              </a:defRPr>
            </a:pPr>
            <a:r>
              <a:t>Do a simple RNA-seq analysis</a:t>
            </a:r>
          </a:p>
          <a:p>
            <a:pPr marL="444500" indent="-444500" algn="l">
              <a:spcBef>
                <a:spcPts val="2000"/>
              </a:spcBef>
              <a:buSzPct val="100000"/>
              <a:buAutoNum type="arabicPeriod" startAt="1"/>
              <a:defRPr sz="3600">
                <a:solidFill>
                  <a:srgbClr val="D5D5D5"/>
                </a:solidFill>
              </a:defRPr>
            </a:pPr>
            <a:r>
              <a:t>Know where to find help</a:t>
            </a:r>
          </a:p>
          <a:p>
            <a:pPr marL="444500" indent="-444500" algn="l">
              <a:spcBef>
                <a:spcPts val="2000"/>
              </a:spcBef>
              <a:buSzPct val="100000"/>
              <a:buAutoNum type="arabicPeriod" startAt="1"/>
              <a:defRPr sz="3600">
                <a:solidFill>
                  <a:schemeClr val="accent1">
                    <a:lumOff val="-13575"/>
                  </a:schemeClr>
                </a:solidFill>
              </a:defRPr>
            </a:pPr>
            <a:r>
              <a:t>Batch effects - multiple levels - multiple comparisons</a:t>
            </a:r>
          </a:p>
          <a:p>
            <a:pPr marL="444500" indent="-444500" algn="l">
              <a:spcBef>
                <a:spcPts val="2000"/>
              </a:spcBef>
              <a:buSzPct val="100000"/>
              <a:buAutoNum type="arabicPeriod" startAt="1"/>
              <a:defRPr sz="3600">
                <a:solidFill>
                  <a:schemeClr val="accent1">
                    <a:lumOff val="-13575"/>
                  </a:schemeClr>
                </a:solidFill>
              </a:defRPr>
            </a:pPr>
            <a:r>
              <a:t>Downstream analysis (GSEA/GO/enrichr)</a:t>
            </a:r>
          </a:p>
          <a:p>
            <a:pPr marL="444500" indent="-444500" algn="l">
              <a:spcBef>
                <a:spcPts val="2000"/>
              </a:spcBef>
              <a:buSzPct val="100000"/>
              <a:buAutoNum type="arabicPeriod" startAt="1"/>
              <a:defRPr sz="3600">
                <a:solidFill>
                  <a:schemeClr val="accent1">
                    <a:lumOff val="-13575"/>
                  </a:schemeClr>
                </a:solidFill>
              </a:defRPr>
            </a:pPr>
            <a:r>
              <a:t>Bioconductor</a:t>
            </a:r>
          </a:p>
        </p:txBody>
      </p:sp>
      <p:sp>
        <p:nvSpPr>
          <p:cNvPr id="161" name="Bonus"/>
          <p:cNvSpPr txBox="1"/>
          <p:nvPr/>
        </p:nvSpPr>
        <p:spPr>
          <a:xfrm>
            <a:off x="5517541" y="6965432"/>
            <a:ext cx="1572769" cy="696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chemeClr val="accent6"/>
                </a:solidFill>
              </a:defRPr>
            </a:lvl1pPr>
          </a:lstStyle>
          <a:p>
            <a:pPr/>
            <a:r>
              <a:t>Bonus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375" name="Table 1"/>
          <p:cNvGraphicFramePr/>
          <p:nvPr/>
        </p:nvGraphicFramePr>
        <p:xfrm>
          <a:off x="4394790" y="2842329"/>
          <a:ext cx="8306872" cy="6748133"/>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1809970"/>
                <a:gridCol w="1809970"/>
                <a:gridCol w="2337114"/>
                <a:gridCol w="2337114"/>
              </a:tblGrid>
              <a:tr h="1142429">
                <a:tc>
                  <a:txBody>
                    <a:bodyPr/>
                    <a:lstStyle/>
                    <a:p>
                      <a:pPr defTabSz="914400">
                        <a:tabLst>
                          <a:tab pos="1663700" algn="l"/>
                        </a:tabLst>
                        <a:defRPr b="0"/>
                      </a:pPr>
                      <a:r>
                        <a:rPr b="1" sz="3200"/>
                        <a:t>Gene</a:t>
                      </a:r>
                    </a:p>
                  </a:txBody>
                  <a:tcPr marL="50800" marR="50800" marT="50800" marB="50800" anchor="ctr" anchorCtr="0" horzOverflow="overflow"/>
                </a:tc>
                <a:tc>
                  <a:txBody>
                    <a:bodyPr/>
                    <a:lstStyle/>
                    <a:p>
                      <a:pPr defTabSz="914400">
                        <a:tabLst>
                          <a:tab pos="1663700" algn="l"/>
                        </a:tabLst>
                        <a:defRPr b="0"/>
                      </a:pPr>
                      <a:r>
                        <a:rPr b="1" sz="3200"/>
                        <a:t>Count</a:t>
                      </a:r>
                    </a:p>
                  </a:txBody>
                  <a:tcPr marL="50800" marR="50800" marT="50800" marB="50800" anchor="ctr" anchorCtr="0" horzOverflow="overflow"/>
                </a:tc>
                <a:tc>
                  <a:txBody>
                    <a:bodyPr/>
                    <a:lstStyle/>
                    <a:p>
                      <a:pPr defTabSz="914400">
                        <a:tabLst>
                          <a:tab pos="1663700" algn="l"/>
                        </a:tabLst>
                        <a:defRPr b="0"/>
                      </a:pPr>
                      <a:r>
                        <a:rPr b="1" sz="3200"/>
                        <a:t>Sample</a:t>
                      </a:r>
                    </a:p>
                  </a:txBody>
                  <a:tcPr marL="50800" marR="50800" marT="50800" marB="50800" anchor="ctr" anchorCtr="0" horzOverflow="overflow"/>
                </a:tc>
                <a:tc>
                  <a:txBody>
                    <a:bodyPr/>
                    <a:lstStyle/>
                    <a:p>
                      <a:pPr defTabSz="914400">
                        <a:tabLst>
                          <a:tab pos="1663700" algn="l"/>
                        </a:tabLst>
                        <a:defRPr b="0"/>
                      </a:pPr>
                      <a:r>
                        <a:rPr b="1" sz="3200"/>
                        <a:t>Disease</a:t>
                      </a:r>
                    </a:p>
                  </a:txBody>
                  <a:tcPr marL="50800" marR="50800" marT="50800" marB="50800" anchor="ctr" anchorCtr="0" horzOverflow="overflow"/>
                </a:tc>
              </a:tr>
              <a:tr h="1551743">
                <a:tc>
                  <a:txBody>
                    <a:bodyPr/>
                    <a:lstStyle/>
                    <a:p>
                      <a:pPr defTabSz="914400">
                        <a:tabLst>
                          <a:tab pos="1663700" algn="l"/>
                        </a:tabLst>
                        <a:defRPr b="0"/>
                      </a:pPr>
                      <a:r>
                        <a:rPr b="1" sz="3200"/>
                        <a:t>Arid2</a:t>
                      </a:r>
                    </a:p>
                  </a:txBody>
                  <a:tcPr marL="50800" marR="50800" marT="50800" marB="50800" anchor="ctr" anchorCtr="0" horzOverflow="overflow"/>
                </a:tc>
                <a:tc>
                  <a:txBody>
                    <a:bodyPr/>
                    <a:lstStyle/>
                    <a:p>
                      <a:pPr defTabSz="914400"/>
                      <a:r>
                        <a:rPr sz="3200"/>
                        <a:t>33</a:t>
                      </a:r>
                    </a:p>
                  </a:txBody>
                  <a:tcPr marL="50800" marR="50800" marT="50800" marB="50800" anchor="ctr" anchorCtr="0" horzOverflow="overflow"/>
                </a:tc>
                <a:tc>
                  <a:txBody>
                    <a:bodyPr/>
                    <a:lstStyle/>
                    <a:p>
                      <a:pPr defTabSz="914400"/>
                      <a:r>
                        <a:rPr sz="3200"/>
                        <a:t>A</a:t>
                      </a:r>
                    </a:p>
                  </a:txBody>
                  <a:tcPr marL="50800" marR="50800" marT="50800" marB="50800" anchor="ctr" anchorCtr="0" horzOverflow="overflow"/>
                </a:tc>
                <a:tc>
                  <a:txBody>
                    <a:bodyPr/>
                    <a:lstStyle/>
                    <a:p>
                      <a:pPr defTabSz="914400"/>
                      <a:r>
                        <a:rPr sz="3200"/>
                        <a:t>Tumor</a:t>
                      </a:r>
                    </a:p>
                  </a:txBody>
                  <a:tcPr marL="50800" marR="50800" marT="50800" marB="50800" anchor="ctr" anchorCtr="0" horzOverflow="overflow"/>
                </a:tc>
              </a:tr>
              <a:tr h="1347086">
                <a:tc>
                  <a:txBody>
                    <a:bodyPr/>
                    <a:lstStyle/>
                    <a:p>
                      <a:pPr defTabSz="914400">
                        <a:tabLst>
                          <a:tab pos="1663700" algn="l"/>
                        </a:tabLst>
                        <a:defRPr b="0"/>
                      </a:pPr>
                      <a:r>
                        <a:rPr b="1" sz="3200"/>
                        <a:t>Arid2</a:t>
                      </a:r>
                    </a:p>
                  </a:txBody>
                  <a:tcPr marL="50800" marR="50800" marT="50800" marB="50800" anchor="ctr" anchorCtr="0" horzOverflow="overflow"/>
                </a:tc>
                <a:tc>
                  <a:txBody>
                    <a:bodyPr/>
                    <a:lstStyle/>
                    <a:p>
                      <a:pPr defTabSz="914400"/>
                      <a:r>
                        <a:rPr sz="3200"/>
                        <a:t>22</a:t>
                      </a:r>
                    </a:p>
                  </a:txBody>
                  <a:tcPr marL="50800" marR="50800" marT="50800" marB="50800" anchor="ctr" anchorCtr="0" horzOverflow="overflow"/>
                </a:tc>
                <a:tc>
                  <a:txBody>
                    <a:bodyPr/>
                    <a:lstStyle/>
                    <a:p>
                      <a:pPr defTabSz="914400"/>
                      <a:r>
                        <a:rPr sz="3200"/>
                        <a:t>B</a:t>
                      </a:r>
                    </a:p>
                  </a:txBody>
                  <a:tcPr marL="50800" marR="50800" marT="50800" marB="50800" anchor="ctr" anchorCtr="0" horzOverflow="overflow"/>
                </a:tc>
                <a:tc>
                  <a:txBody>
                    <a:bodyPr/>
                    <a:lstStyle/>
                    <a:p>
                      <a:pPr defTabSz="914400"/>
                      <a:r>
                        <a:rPr sz="3200"/>
                        <a:t>Normal</a:t>
                      </a:r>
                    </a:p>
                  </a:txBody>
                  <a:tcPr marL="50800" marR="50800" marT="50800" marB="50800" anchor="ctr" anchorCtr="0" horzOverflow="overflow"/>
                </a:tc>
              </a:tr>
              <a:tr h="1347086">
                <a:tc>
                  <a:txBody>
                    <a:bodyPr/>
                    <a:lstStyle/>
                    <a:p>
                      <a:pPr defTabSz="914400">
                        <a:tabLst>
                          <a:tab pos="1663700" algn="l"/>
                        </a:tabLst>
                        <a:defRPr b="0"/>
                      </a:pPr>
                      <a:r>
                        <a:rPr b="1" sz="3200"/>
                        <a:t>Xist</a:t>
                      </a:r>
                    </a:p>
                  </a:txBody>
                  <a:tcPr marL="50800" marR="50800" marT="50800" marB="50800" anchor="ctr" anchorCtr="0" horzOverflow="overflow"/>
                </a:tc>
                <a:tc>
                  <a:txBody>
                    <a:bodyPr/>
                    <a:lstStyle/>
                    <a:p>
                      <a:pPr defTabSz="914400"/>
                      <a:r>
                        <a:rPr sz="3200"/>
                        <a:t>100</a:t>
                      </a:r>
                    </a:p>
                  </a:txBody>
                  <a:tcPr marL="50800" marR="50800" marT="50800" marB="50800" anchor="ctr" anchorCtr="0" horzOverflow="overflow"/>
                </a:tc>
                <a:tc>
                  <a:txBody>
                    <a:bodyPr/>
                    <a:lstStyle/>
                    <a:p>
                      <a:pPr defTabSz="914400"/>
                      <a:r>
                        <a:rPr sz="3200"/>
                        <a:t>C</a:t>
                      </a:r>
                    </a:p>
                  </a:txBody>
                  <a:tcPr marL="50800" marR="50800" marT="50800" marB="50800" anchor="ctr" anchorCtr="0" horzOverflow="overflow"/>
                </a:tc>
                <a:tc>
                  <a:txBody>
                    <a:bodyPr/>
                    <a:lstStyle/>
                    <a:p>
                      <a:pPr defTabSz="914400"/>
                      <a:r>
                        <a:rPr sz="3200"/>
                        <a:t>Tumor</a:t>
                      </a:r>
                    </a:p>
                  </a:txBody>
                  <a:tcPr marL="50800" marR="50800" marT="50800" marB="50800" anchor="ctr" anchorCtr="0" horzOverflow="overflow"/>
                </a:tc>
              </a:tr>
              <a:tr h="1347086">
                <a:tc>
                  <a:txBody>
                    <a:bodyPr/>
                    <a:lstStyle/>
                    <a:p>
                      <a:pPr defTabSz="914400">
                        <a:tabLst>
                          <a:tab pos="1663700" algn="l"/>
                        </a:tabLst>
                        <a:defRPr b="0"/>
                      </a:pPr>
                      <a:r>
                        <a:rPr b="1" sz="3200"/>
                        <a:t>Xist</a:t>
                      </a:r>
                    </a:p>
                  </a:txBody>
                  <a:tcPr marL="50800" marR="50800" marT="50800" marB="50800" anchor="ctr" anchorCtr="0" horzOverflow="overflow"/>
                </a:tc>
                <a:tc>
                  <a:txBody>
                    <a:bodyPr/>
                    <a:lstStyle/>
                    <a:p>
                      <a:pPr defTabSz="914400"/>
                      <a:r>
                        <a:rPr sz="3200"/>
                        <a:t>30</a:t>
                      </a:r>
                    </a:p>
                  </a:txBody>
                  <a:tcPr marL="50800" marR="50800" marT="50800" marB="50800" anchor="ctr" anchorCtr="0" horzOverflow="overflow"/>
                </a:tc>
                <a:tc>
                  <a:txBody>
                    <a:bodyPr/>
                    <a:lstStyle/>
                    <a:p>
                      <a:pPr defTabSz="914400"/>
                      <a:r>
                        <a:rPr sz="3200"/>
                        <a:t>D</a:t>
                      </a:r>
                    </a:p>
                  </a:txBody>
                  <a:tcPr marL="50800" marR="50800" marT="50800" marB="50800" anchor="ctr" anchorCtr="0" horzOverflow="overflow"/>
                </a:tc>
                <a:tc>
                  <a:txBody>
                    <a:bodyPr/>
                    <a:lstStyle/>
                    <a:p>
                      <a:pPr defTabSz="914400"/>
                      <a:r>
                        <a:rPr sz="3200"/>
                        <a:t>Normal</a:t>
                      </a:r>
                    </a:p>
                  </a:txBody>
                  <a:tcPr marL="50800" marR="50800" marT="50800" marB="50800" anchor="ctr" anchorCtr="0" horzOverflow="overflow"/>
                </a:tc>
              </a:tr>
            </a:tbl>
          </a:graphicData>
        </a:graphic>
      </p:graphicFrame>
      <p:sp>
        <p:nvSpPr>
          <p:cNvPr id="376" name="left_join()"/>
          <p:cNvSpPr txBox="1"/>
          <p:nvPr/>
        </p:nvSpPr>
        <p:spPr>
          <a:xfrm>
            <a:off x="10625327" y="689970"/>
            <a:ext cx="3133345" cy="9946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left_join()</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378" name="Table 1"/>
          <p:cNvGraphicFramePr/>
          <p:nvPr/>
        </p:nvGraphicFramePr>
        <p:xfrm>
          <a:off x="4394790" y="2842329"/>
          <a:ext cx="5862220" cy="6748133"/>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1777297"/>
                <a:gridCol w="1777297"/>
                <a:gridCol w="2294924"/>
              </a:tblGrid>
              <a:tr h="1142429">
                <a:tc>
                  <a:txBody>
                    <a:bodyPr/>
                    <a:lstStyle/>
                    <a:p>
                      <a:pPr defTabSz="914400">
                        <a:tabLst>
                          <a:tab pos="1663700" algn="l"/>
                        </a:tabLst>
                        <a:defRPr b="0"/>
                      </a:pPr>
                      <a:r>
                        <a:rPr b="1" sz="3200"/>
                        <a:t>Gene</a:t>
                      </a:r>
                    </a:p>
                  </a:txBody>
                  <a:tcPr marL="50800" marR="50800" marT="50800" marB="50800" anchor="ctr" anchorCtr="0" horzOverflow="overflow"/>
                </a:tc>
                <a:tc>
                  <a:txBody>
                    <a:bodyPr/>
                    <a:lstStyle/>
                    <a:p>
                      <a:pPr defTabSz="914400">
                        <a:tabLst>
                          <a:tab pos="1663700" algn="l"/>
                        </a:tabLst>
                        <a:defRPr b="0"/>
                      </a:pPr>
                      <a:r>
                        <a:rPr b="1" sz="3200"/>
                        <a:t>Count</a:t>
                      </a:r>
                    </a:p>
                  </a:txBody>
                  <a:tcPr marL="50800" marR="50800" marT="50800" marB="50800" anchor="ctr" anchorCtr="0" horzOverflow="overflow"/>
                </a:tc>
                <a:tc>
                  <a:txBody>
                    <a:bodyPr/>
                    <a:lstStyle/>
                    <a:p>
                      <a:pPr defTabSz="914400">
                        <a:tabLst>
                          <a:tab pos="1663700" algn="l"/>
                        </a:tabLst>
                        <a:defRPr b="0"/>
                      </a:pPr>
                      <a:r>
                        <a:rPr b="1" sz="3200"/>
                        <a:t>Sample</a:t>
                      </a:r>
                    </a:p>
                  </a:txBody>
                  <a:tcPr marL="50800" marR="50800" marT="50800" marB="50800" anchor="ctr" anchorCtr="0" horzOverflow="overflow"/>
                </a:tc>
              </a:tr>
              <a:tr h="1551743">
                <a:tc>
                  <a:txBody>
                    <a:bodyPr/>
                    <a:lstStyle/>
                    <a:p>
                      <a:pPr defTabSz="914400">
                        <a:tabLst>
                          <a:tab pos="1663700" algn="l"/>
                        </a:tabLst>
                        <a:defRPr b="0"/>
                      </a:pPr>
                      <a:r>
                        <a:rPr b="1" sz="3200"/>
                        <a:t>Arid2</a:t>
                      </a:r>
                    </a:p>
                  </a:txBody>
                  <a:tcPr marL="50800" marR="50800" marT="50800" marB="50800" anchor="ctr" anchorCtr="0" horzOverflow="overflow"/>
                </a:tc>
                <a:tc>
                  <a:txBody>
                    <a:bodyPr/>
                    <a:lstStyle/>
                    <a:p>
                      <a:pPr defTabSz="914400"/>
                      <a:r>
                        <a:rPr sz="3200"/>
                        <a:t>33</a:t>
                      </a:r>
                    </a:p>
                  </a:txBody>
                  <a:tcPr marL="50800" marR="50800" marT="50800" marB="50800" anchor="ctr" anchorCtr="0" horzOverflow="overflow"/>
                </a:tc>
                <a:tc>
                  <a:txBody>
                    <a:bodyPr/>
                    <a:lstStyle/>
                    <a:p>
                      <a:pPr defTabSz="914400"/>
                      <a:r>
                        <a:rPr sz="3200"/>
                        <a:t>A</a:t>
                      </a:r>
                    </a:p>
                  </a:txBody>
                  <a:tcPr marL="50800" marR="50800" marT="50800" marB="50800" anchor="ctr" anchorCtr="0" horzOverflow="overflow"/>
                </a:tc>
              </a:tr>
              <a:tr h="1347086">
                <a:tc>
                  <a:txBody>
                    <a:bodyPr/>
                    <a:lstStyle/>
                    <a:p>
                      <a:pPr defTabSz="914400">
                        <a:tabLst>
                          <a:tab pos="1663700" algn="l"/>
                        </a:tabLst>
                        <a:defRPr b="0"/>
                      </a:pPr>
                      <a:r>
                        <a:rPr b="1" sz="3200"/>
                        <a:t>Xist</a:t>
                      </a:r>
                    </a:p>
                  </a:txBody>
                  <a:tcPr marL="50800" marR="50800" marT="50800" marB="50800" anchor="ctr" anchorCtr="0" horzOverflow="overflow"/>
                </a:tc>
                <a:tc>
                  <a:txBody>
                    <a:bodyPr/>
                    <a:lstStyle/>
                    <a:p>
                      <a:pPr defTabSz="914400"/>
                      <a:r>
                        <a:rPr sz="3200"/>
                        <a:t>22</a:t>
                      </a:r>
                    </a:p>
                  </a:txBody>
                  <a:tcPr marL="50800" marR="50800" marT="50800" marB="50800" anchor="ctr" anchorCtr="0" horzOverflow="overflow"/>
                </a:tc>
                <a:tc>
                  <a:txBody>
                    <a:bodyPr/>
                    <a:lstStyle/>
                    <a:p>
                      <a:pPr defTabSz="914400"/>
                      <a:r>
                        <a:rPr sz="3200"/>
                        <a:t>B</a:t>
                      </a:r>
                    </a:p>
                  </a:txBody>
                  <a:tcPr marL="50800" marR="50800" marT="50800" marB="50800" anchor="ctr" anchorCtr="0" horzOverflow="overflow"/>
                </a:tc>
              </a:tr>
              <a:tr h="1347086">
                <a:tc>
                  <a:txBody>
                    <a:bodyPr/>
                    <a:lstStyle/>
                    <a:p>
                      <a:pPr defTabSz="914400">
                        <a:tabLst>
                          <a:tab pos="1663700" algn="l"/>
                        </a:tabLst>
                        <a:defRPr b="0"/>
                      </a:pPr>
                      <a:r>
                        <a:rPr b="1" sz="3200"/>
                        <a:t>Arid2</a:t>
                      </a:r>
                    </a:p>
                  </a:txBody>
                  <a:tcPr marL="50800" marR="50800" marT="50800" marB="50800" anchor="ctr" anchorCtr="0" horzOverflow="overflow"/>
                </a:tc>
                <a:tc>
                  <a:txBody>
                    <a:bodyPr/>
                    <a:lstStyle/>
                    <a:p>
                      <a:pPr defTabSz="914400"/>
                      <a:r>
                        <a:rPr sz="3200"/>
                        <a:t>100</a:t>
                      </a:r>
                    </a:p>
                  </a:txBody>
                  <a:tcPr marL="50800" marR="50800" marT="50800" marB="50800" anchor="ctr" anchorCtr="0" horzOverflow="overflow"/>
                </a:tc>
                <a:tc>
                  <a:txBody>
                    <a:bodyPr/>
                    <a:lstStyle/>
                    <a:p>
                      <a:pPr defTabSz="914400"/>
                      <a:r>
                        <a:rPr sz="3200"/>
                        <a:t>C</a:t>
                      </a:r>
                    </a:p>
                  </a:txBody>
                  <a:tcPr marL="50800" marR="50800" marT="50800" marB="50800" anchor="ctr" anchorCtr="0" horzOverflow="overflow"/>
                </a:tc>
              </a:tr>
              <a:tr h="1347086">
                <a:tc>
                  <a:txBody>
                    <a:bodyPr/>
                    <a:lstStyle/>
                    <a:p>
                      <a:pPr defTabSz="914400">
                        <a:tabLst>
                          <a:tab pos="1663700" algn="l"/>
                        </a:tabLst>
                        <a:defRPr b="0"/>
                      </a:pPr>
                      <a:r>
                        <a:rPr b="1" sz="3200"/>
                        <a:t>Xist</a:t>
                      </a:r>
                    </a:p>
                  </a:txBody>
                  <a:tcPr marL="50800" marR="50800" marT="50800" marB="50800" anchor="ctr" anchorCtr="0" horzOverflow="overflow"/>
                </a:tc>
                <a:tc>
                  <a:txBody>
                    <a:bodyPr/>
                    <a:lstStyle/>
                    <a:p>
                      <a:pPr defTabSz="914400"/>
                      <a:r>
                        <a:rPr sz="3200"/>
                        <a:t>30</a:t>
                      </a:r>
                    </a:p>
                  </a:txBody>
                  <a:tcPr marL="50800" marR="50800" marT="50800" marB="50800" anchor="ctr" anchorCtr="0" horzOverflow="overflow"/>
                </a:tc>
                <a:tc>
                  <a:txBody>
                    <a:bodyPr/>
                    <a:lstStyle/>
                    <a:p>
                      <a:pPr defTabSz="914400"/>
                      <a:r>
                        <a:rPr sz="3200"/>
                        <a:t>C</a:t>
                      </a:r>
                    </a:p>
                  </a:txBody>
                  <a:tcPr marL="50800" marR="50800" marT="50800" marB="50800" anchor="ctr" anchorCtr="0" horzOverflow="overflow"/>
                </a:tc>
              </a:tr>
            </a:tbl>
          </a:graphicData>
        </a:graphic>
      </p:graphicFrame>
      <p:graphicFrame>
        <p:nvGraphicFramePr>
          <p:cNvPr id="379" name="Table 1-1"/>
          <p:cNvGraphicFramePr/>
          <p:nvPr/>
        </p:nvGraphicFramePr>
        <p:xfrm>
          <a:off x="14522839" y="2713450"/>
          <a:ext cx="5862220" cy="6748132"/>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2924759"/>
                <a:gridCol w="2924759"/>
              </a:tblGrid>
              <a:tr h="671819">
                <a:tc>
                  <a:txBody>
                    <a:bodyPr/>
                    <a:lstStyle/>
                    <a:p>
                      <a:pPr defTabSz="914400">
                        <a:tabLst>
                          <a:tab pos="1663700" algn="l"/>
                        </a:tabLst>
                        <a:defRPr b="0"/>
                      </a:pPr>
                      <a:r>
                        <a:rPr b="1" sz="3200"/>
                        <a:t>Sample</a:t>
                      </a:r>
                    </a:p>
                  </a:txBody>
                  <a:tcPr marL="50800" marR="50800" marT="50800" marB="50800" anchor="ctr" anchorCtr="0" horzOverflow="overflow"/>
                </a:tc>
                <a:tc>
                  <a:txBody>
                    <a:bodyPr/>
                    <a:lstStyle/>
                    <a:p>
                      <a:pPr defTabSz="914400">
                        <a:tabLst>
                          <a:tab pos="1663700" algn="l"/>
                        </a:tabLst>
                        <a:defRPr b="0"/>
                      </a:pPr>
                      <a:r>
                        <a:rPr b="1" sz="3200"/>
                        <a:t>Disease</a:t>
                      </a:r>
                    </a:p>
                  </a:txBody>
                  <a:tcPr marL="50800" marR="50800" marT="50800" marB="50800" anchor="ctr" anchorCtr="0" horzOverflow="overflow"/>
                </a:tc>
              </a:tr>
              <a:tr h="574390">
                <a:tc>
                  <a:txBody>
                    <a:bodyPr/>
                    <a:lstStyle/>
                    <a:p>
                      <a:pPr defTabSz="914400">
                        <a:tabLst>
                          <a:tab pos="1663700" algn="l"/>
                        </a:tabLst>
                        <a:defRPr b="0"/>
                      </a:pPr>
                      <a:r>
                        <a:rPr b="1" sz="3200"/>
                        <a:t>A</a:t>
                      </a:r>
                    </a:p>
                  </a:txBody>
                  <a:tcPr marL="50800" marR="50800" marT="50800" marB="50800" anchor="ctr" anchorCtr="0" horzOverflow="overflow"/>
                </a:tc>
                <a:tc>
                  <a:txBody>
                    <a:bodyPr/>
                    <a:lstStyle/>
                    <a:p>
                      <a:pPr defTabSz="914400"/>
                      <a:r>
                        <a:rPr sz="3200"/>
                        <a:t>Tumor</a:t>
                      </a:r>
                    </a:p>
                  </a:txBody>
                  <a:tcPr marL="50800" marR="50800" marT="50800" marB="50800" anchor="ctr" anchorCtr="0" horzOverflow="overflow"/>
                </a:tc>
              </a:tr>
              <a:tr h="553406">
                <a:tc>
                  <a:txBody>
                    <a:bodyPr/>
                    <a:lstStyle/>
                    <a:p>
                      <a:pPr defTabSz="914400">
                        <a:tabLst>
                          <a:tab pos="1663700" algn="l"/>
                        </a:tabLst>
                        <a:defRPr b="0"/>
                      </a:pPr>
                      <a:r>
                        <a:rPr b="1" sz="3200"/>
                        <a:t>B</a:t>
                      </a:r>
                    </a:p>
                  </a:txBody>
                  <a:tcPr marL="50800" marR="50800" marT="50800" marB="50800" anchor="ctr" anchorCtr="0" horzOverflow="overflow"/>
                </a:tc>
                <a:tc>
                  <a:txBody>
                    <a:bodyPr/>
                    <a:lstStyle/>
                    <a:p>
                      <a:pPr defTabSz="914400"/>
                      <a:r>
                        <a:rPr sz="3200"/>
                        <a:t>Normal</a:t>
                      </a:r>
                    </a:p>
                  </a:txBody>
                  <a:tcPr marL="50800" marR="50800" marT="50800" marB="50800" anchor="ctr" anchorCtr="0" horzOverflow="overflow"/>
                </a:tc>
              </a:tr>
              <a:tr h="553406">
                <a:tc>
                  <a:txBody>
                    <a:bodyPr/>
                    <a:lstStyle/>
                    <a:p>
                      <a:pPr defTabSz="914400">
                        <a:tabLst>
                          <a:tab pos="1663700" algn="l"/>
                        </a:tabLst>
                        <a:defRPr b="0"/>
                      </a:pPr>
                      <a:r>
                        <a:rPr b="1" sz="3200"/>
                        <a:t>C</a:t>
                      </a:r>
                    </a:p>
                  </a:txBody>
                  <a:tcPr marL="50800" marR="50800" marT="50800" marB="50800" anchor="ctr" anchorCtr="0" horzOverflow="overflow"/>
                </a:tc>
                <a:tc>
                  <a:txBody>
                    <a:bodyPr/>
                    <a:lstStyle/>
                    <a:p>
                      <a:pPr defTabSz="914400"/>
                      <a:r>
                        <a:rPr sz="3200"/>
                        <a:t>Stroma</a:t>
                      </a:r>
                    </a:p>
                  </a:txBody>
                  <a:tcPr marL="50800" marR="50800" marT="50800" marB="50800" anchor="ctr" anchorCtr="0" horzOverflow="overflow"/>
                </a:tc>
              </a:tr>
              <a:tr h="553406">
                <a:tc>
                  <a:txBody>
                    <a:bodyPr/>
                    <a:lstStyle/>
                    <a:p>
                      <a:pPr defTabSz="914400">
                        <a:tabLst>
                          <a:tab pos="1663700" algn="l"/>
                        </a:tabLst>
                        <a:defRPr b="0"/>
                      </a:pPr>
                      <a:r>
                        <a:rPr b="1" sz="3200"/>
                        <a:t>D</a:t>
                      </a:r>
                    </a:p>
                  </a:txBody>
                  <a:tcPr marL="50800" marR="50800" marT="50800" marB="50800" anchor="ctr" anchorCtr="0" horzOverflow="overflow"/>
                </a:tc>
                <a:tc>
                  <a:txBody>
                    <a:bodyPr/>
                    <a:lstStyle/>
                    <a:p>
                      <a:pPr defTabSz="914400"/>
                      <a:r>
                        <a:rPr sz="3200"/>
                        <a:t>Brain</a:t>
                      </a:r>
                    </a:p>
                  </a:txBody>
                  <a:tcPr marL="50800" marR="50800" marT="50800" marB="50800" anchor="ctr" anchorCtr="0" horzOverflow="overflow"/>
                </a:tc>
              </a:tr>
            </a:tbl>
          </a:graphicData>
        </a:graphic>
      </p:graphicFrame>
      <p:sp>
        <p:nvSpPr>
          <p:cNvPr id="380" name="inner_join()"/>
          <p:cNvSpPr txBox="1"/>
          <p:nvPr/>
        </p:nvSpPr>
        <p:spPr>
          <a:xfrm>
            <a:off x="10453101" y="446755"/>
            <a:ext cx="3245816"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atin typeface="Avenir Next Regular"/>
                <a:ea typeface="Avenir Next Regular"/>
                <a:cs typeface="Avenir Next Regular"/>
                <a:sym typeface="Avenir Next Regular"/>
              </a:defRPr>
            </a:lvl1pPr>
          </a:lstStyle>
          <a:p>
            <a:pPr/>
            <a:r>
              <a:t>inner_join()</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inner_join()"/>
          <p:cNvSpPr txBox="1"/>
          <p:nvPr/>
        </p:nvSpPr>
        <p:spPr>
          <a:xfrm>
            <a:off x="10453101" y="446755"/>
            <a:ext cx="3245816"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atin typeface="Avenir Next Regular"/>
                <a:ea typeface="Avenir Next Regular"/>
                <a:cs typeface="Avenir Next Regular"/>
                <a:sym typeface="Avenir Next Regular"/>
              </a:defRPr>
            </a:lvl1pPr>
          </a:lstStyle>
          <a:p>
            <a:pPr/>
            <a:r>
              <a:t>inner_join()</a:t>
            </a:r>
          </a:p>
        </p:txBody>
      </p:sp>
      <p:graphicFrame>
        <p:nvGraphicFramePr>
          <p:cNvPr id="383" name="Table 1"/>
          <p:cNvGraphicFramePr/>
          <p:nvPr/>
        </p:nvGraphicFramePr>
        <p:xfrm>
          <a:off x="1340346" y="2468579"/>
          <a:ext cx="5862220" cy="6748132"/>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1777297"/>
                <a:gridCol w="1777297"/>
                <a:gridCol w="2294924"/>
              </a:tblGrid>
              <a:tr h="1142429">
                <a:tc>
                  <a:txBody>
                    <a:bodyPr/>
                    <a:lstStyle/>
                    <a:p>
                      <a:pPr defTabSz="914400">
                        <a:tabLst>
                          <a:tab pos="1663700" algn="l"/>
                        </a:tabLst>
                        <a:defRPr b="0"/>
                      </a:pPr>
                      <a:r>
                        <a:rPr b="1" sz="3200"/>
                        <a:t>Gene</a:t>
                      </a:r>
                    </a:p>
                  </a:txBody>
                  <a:tcPr marL="50800" marR="50800" marT="50800" marB="50800" anchor="ctr" anchorCtr="0" horzOverflow="overflow"/>
                </a:tc>
                <a:tc>
                  <a:txBody>
                    <a:bodyPr/>
                    <a:lstStyle/>
                    <a:p>
                      <a:pPr defTabSz="914400">
                        <a:tabLst>
                          <a:tab pos="1663700" algn="l"/>
                        </a:tabLst>
                        <a:defRPr b="0"/>
                      </a:pPr>
                      <a:r>
                        <a:rPr b="1" sz="3200"/>
                        <a:t>Count</a:t>
                      </a:r>
                    </a:p>
                  </a:txBody>
                  <a:tcPr marL="50800" marR="50800" marT="50800" marB="50800" anchor="ctr" anchorCtr="0" horzOverflow="overflow"/>
                </a:tc>
                <a:tc>
                  <a:txBody>
                    <a:bodyPr/>
                    <a:lstStyle/>
                    <a:p>
                      <a:pPr defTabSz="914400">
                        <a:tabLst>
                          <a:tab pos="1663700" algn="l"/>
                        </a:tabLst>
                        <a:defRPr b="0"/>
                      </a:pPr>
                      <a:r>
                        <a:rPr b="1" sz="3200"/>
                        <a:t>Sample</a:t>
                      </a:r>
                    </a:p>
                  </a:txBody>
                  <a:tcPr marL="50800" marR="50800" marT="50800" marB="50800" anchor="ctr" anchorCtr="0" horzOverflow="overflow"/>
                </a:tc>
              </a:tr>
              <a:tr h="1551743">
                <a:tc>
                  <a:txBody>
                    <a:bodyPr/>
                    <a:lstStyle/>
                    <a:p>
                      <a:pPr defTabSz="914400">
                        <a:tabLst>
                          <a:tab pos="1663700" algn="l"/>
                        </a:tabLst>
                        <a:defRPr b="0"/>
                      </a:pPr>
                      <a:r>
                        <a:rPr b="1" sz="3200"/>
                        <a:t>Arid2</a:t>
                      </a:r>
                    </a:p>
                  </a:txBody>
                  <a:tcPr marL="50800" marR="50800" marT="50800" marB="50800" anchor="ctr" anchorCtr="0" horzOverflow="overflow"/>
                </a:tc>
                <a:tc>
                  <a:txBody>
                    <a:bodyPr/>
                    <a:lstStyle/>
                    <a:p>
                      <a:pPr defTabSz="914400"/>
                      <a:r>
                        <a:rPr sz="3200"/>
                        <a:t>33</a:t>
                      </a:r>
                    </a:p>
                  </a:txBody>
                  <a:tcPr marL="50800" marR="50800" marT="50800" marB="50800" anchor="ctr" anchorCtr="0" horzOverflow="overflow"/>
                </a:tc>
                <a:tc>
                  <a:txBody>
                    <a:bodyPr/>
                    <a:lstStyle/>
                    <a:p>
                      <a:pPr defTabSz="914400"/>
                      <a:r>
                        <a:rPr sz="3200"/>
                        <a:t>A</a:t>
                      </a:r>
                    </a:p>
                  </a:txBody>
                  <a:tcPr marL="50800" marR="50800" marT="50800" marB="50800" anchor="ctr" anchorCtr="0" horzOverflow="overflow"/>
                </a:tc>
              </a:tr>
              <a:tr h="1347086">
                <a:tc>
                  <a:txBody>
                    <a:bodyPr/>
                    <a:lstStyle/>
                    <a:p>
                      <a:pPr defTabSz="914400">
                        <a:tabLst>
                          <a:tab pos="1663700" algn="l"/>
                        </a:tabLst>
                        <a:defRPr b="0"/>
                      </a:pPr>
                      <a:r>
                        <a:rPr b="1" sz="3200"/>
                        <a:t>Xist</a:t>
                      </a:r>
                    </a:p>
                  </a:txBody>
                  <a:tcPr marL="50800" marR="50800" marT="50800" marB="50800" anchor="ctr" anchorCtr="0" horzOverflow="overflow"/>
                </a:tc>
                <a:tc>
                  <a:txBody>
                    <a:bodyPr/>
                    <a:lstStyle/>
                    <a:p>
                      <a:pPr defTabSz="914400"/>
                      <a:r>
                        <a:rPr sz="3200"/>
                        <a:t>22</a:t>
                      </a:r>
                    </a:p>
                  </a:txBody>
                  <a:tcPr marL="50800" marR="50800" marT="50800" marB="50800" anchor="ctr" anchorCtr="0" horzOverflow="overflow"/>
                </a:tc>
                <a:tc>
                  <a:txBody>
                    <a:bodyPr/>
                    <a:lstStyle/>
                    <a:p>
                      <a:pPr defTabSz="914400"/>
                      <a:r>
                        <a:rPr sz="3200"/>
                        <a:t>B</a:t>
                      </a:r>
                    </a:p>
                  </a:txBody>
                  <a:tcPr marL="50800" marR="50800" marT="50800" marB="50800" anchor="ctr" anchorCtr="0" horzOverflow="overflow"/>
                </a:tc>
              </a:tr>
              <a:tr h="1347086">
                <a:tc>
                  <a:txBody>
                    <a:bodyPr/>
                    <a:lstStyle/>
                    <a:p>
                      <a:pPr defTabSz="914400">
                        <a:tabLst>
                          <a:tab pos="1663700" algn="l"/>
                        </a:tabLst>
                        <a:defRPr b="0"/>
                      </a:pPr>
                      <a:r>
                        <a:rPr b="1" sz="3200"/>
                        <a:t>Arid2</a:t>
                      </a:r>
                    </a:p>
                  </a:txBody>
                  <a:tcPr marL="50800" marR="50800" marT="50800" marB="50800" anchor="ctr" anchorCtr="0" horzOverflow="overflow"/>
                </a:tc>
                <a:tc>
                  <a:txBody>
                    <a:bodyPr/>
                    <a:lstStyle/>
                    <a:p>
                      <a:pPr defTabSz="914400"/>
                      <a:r>
                        <a:rPr sz="3200"/>
                        <a:t>100</a:t>
                      </a:r>
                    </a:p>
                  </a:txBody>
                  <a:tcPr marL="50800" marR="50800" marT="50800" marB="50800" anchor="ctr" anchorCtr="0" horzOverflow="overflow"/>
                </a:tc>
                <a:tc>
                  <a:txBody>
                    <a:bodyPr/>
                    <a:lstStyle/>
                    <a:p>
                      <a:pPr defTabSz="914400"/>
                      <a:r>
                        <a:rPr sz="3200"/>
                        <a:t>A</a:t>
                      </a:r>
                    </a:p>
                  </a:txBody>
                  <a:tcPr marL="50800" marR="50800" marT="50800" marB="50800" anchor="ctr" anchorCtr="0" horzOverflow="overflow"/>
                </a:tc>
              </a:tr>
              <a:tr h="1347086">
                <a:tc>
                  <a:txBody>
                    <a:bodyPr/>
                    <a:lstStyle/>
                    <a:p>
                      <a:pPr defTabSz="914400">
                        <a:tabLst>
                          <a:tab pos="1663700" algn="l"/>
                        </a:tabLst>
                        <a:defRPr b="0"/>
                      </a:pPr>
                      <a:r>
                        <a:rPr b="1" sz="3200"/>
                        <a:t>Xist</a:t>
                      </a:r>
                    </a:p>
                  </a:txBody>
                  <a:tcPr marL="50800" marR="50800" marT="50800" marB="50800" anchor="ctr" anchorCtr="0" horzOverflow="overflow"/>
                </a:tc>
                <a:tc>
                  <a:txBody>
                    <a:bodyPr/>
                    <a:lstStyle/>
                    <a:p>
                      <a:pPr defTabSz="914400"/>
                      <a:r>
                        <a:rPr sz="3200"/>
                        <a:t>30</a:t>
                      </a:r>
                    </a:p>
                  </a:txBody>
                  <a:tcPr marL="50800" marR="50800" marT="50800" marB="50800" anchor="ctr" anchorCtr="0" horzOverflow="overflow"/>
                </a:tc>
                <a:tc>
                  <a:txBody>
                    <a:bodyPr/>
                    <a:lstStyle/>
                    <a:p>
                      <a:pPr defTabSz="914400"/>
                      <a:r>
                        <a:rPr sz="3200"/>
                        <a:t>B</a:t>
                      </a:r>
                    </a:p>
                  </a:txBody>
                  <a:tcPr marL="50800" marR="50800" marT="50800" marB="50800" anchor="ctr" anchorCtr="0" horzOverflow="overflow"/>
                </a:tc>
              </a:tr>
            </a:tbl>
          </a:graphicData>
        </a:graphic>
      </p:graphicFrame>
      <p:graphicFrame>
        <p:nvGraphicFramePr>
          <p:cNvPr id="384" name="Table 1-1"/>
          <p:cNvGraphicFramePr/>
          <p:nvPr/>
        </p:nvGraphicFramePr>
        <p:xfrm>
          <a:off x="7872657" y="2468579"/>
          <a:ext cx="5862220" cy="6748132"/>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2924759"/>
                <a:gridCol w="2924759"/>
              </a:tblGrid>
              <a:tr h="829824">
                <a:tc>
                  <a:txBody>
                    <a:bodyPr/>
                    <a:lstStyle/>
                    <a:p>
                      <a:pPr defTabSz="914400">
                        <a:tabLst>
                          <a:tab pos="1663700" algn="l"/>
                        </a:tabLst>
                        <a:defRPr b="0"/>
                      </a:pPr>
                      <a:r>
                        <a:rPr b="1" sz="3200"/>
                        <a:t>Sample</a:t>
                      </a:r>
                    </a:p>
                  </a:txBody>
                  <a:tcPr marL="50800" marR="50800" marT="50800" marB="50800" anchor="ctr" anchorCtr="0" horzOverflow="overflow"/>
                </a:tc>
                <a:tc>
                  <a:txBody>
                    <a:bodyPr/>
                    <a:lstStyle/>
                    <a:p>
                      <a:pPr defTabSz="914400">
                        <a:tabLst>
                          <a:tab pos="1663700" algn="l"/>
                        </a:tabLst>
                        <a:defRPr b="0"/>
                      </a:pPr>
                      <a:r>
                        <a:rPr b="1" sz="3200"/>
                        <a:t>Disease</a:t>
                      </a:r>
                    </a:p>
                  </a:txBody>
                  <a:tcPr marL="50800" marR="50800" marT="50800" marB="50800" anchor="ctr" anchorCtr="0" horzOverflow="overflow"/>
                </a:tc>
              </a:tr>
              <a:tr h="709481">
                <a:tc>
                  <a:txBody>
                    <a:bodyPr/>
                    <a:lstStyle/>
                    <a:p>
                      <a:pPr defTabSz="914400">
                        <a:tabLst>
                          <a:tab pos="1663700" algn="l"/>
                        </a:tabLst>
                        <a:defRPr b="0"/>
                      </a:pPr>
                      <a:r>
                        <a:rPr b="1" sz="3200"/>
                        <a:t>A</a:t>
                      </a:r>
                    </a:p>
                  </a:txBody>
                  <a:tcPr marL="50800" marR="50800" marT="50800" marB="50800" anchor="ctr" anchorCtr="0" horzOverflow="overflow"/>
                </a:tc>
                <a:tc>
                  <a:txBody>
                    <a:bodyPr/>
                    <a:lstStyle/>
                    <a:p>
                      <a:pPr defTabSz="914400"/>
                      <a:r>
                        <a:rPr sz="3200"/>
                        <a:t>Tumor</a:t>
                      </a:r>
                    </a:p>
                  </a:txBody>
                  <a:tcPr marL="50800" marR="50800" marT="50800" marB="50800" anchor="ctr" anchorCtr="0" horzOverflow="overflow"/>
                </a:tc>
              </a:tr>
              <a:tr h="683562">
                <a:tc>
                  <a:txBody>
                    <a:bodyPr/>
                    <a:lstStyle/>
                    <a:p>
                      <a:pPr defTabSz="914400">
                        <a:tabLst>
                          <a:tab pos="1663700" algn="l"/>
                        </a:tabLst>
                        <a:defRPr b="0"/>
                      </a:pPr>
                      <a:r>
                        <a:rPr b="1" sz="3200"/>
                        <a:t>B</a:t>
                      </a:r>
                    </a:p>
                  </a:txBody>
                  <a:tcPr marL="50800" marR="50800" marT="50800" marB="50800" anchor="ctr" anchorCtr="0" horzOverflow="overflow"/>
                </a:tc>
                <a:tc>
                  <a:txBody>
                    <a:bodyPr/>
                    <a:lstStyle/>
                    <a:p>
                      <a:pPr defTabSz="914400"/>
                      <a:r>
                        <a:rPr sz="3200"/>
                        <a:t>Normal</a:t>
                      </a:r>
                    </a:p>
                  </a:txBody>
                  <a:tcPr marL="50800" marR="50800" marT="50800" marB="50800" anchor="ctr" anchorCtr="0" horzOverflow="overflow"/>
                </a:tc>
              </a:tr>
              <a:tr h="683562">
                <a:tc>
                  <a:txBody>
                    <a:bodyPr/>
                    <a:lstStyle/>
                    <a:p>
                      <a:pPr defTabSz="914400">
                        <a:tabLst>
                          <a:tab pos="1663700" algn="l"/>
                        </a:tabLst>
                        <a:defRPr b="0"/>
                      </a:pPr>
                      <a:r>
                        <a:rPr b="1" sz="3200"/>
                        <a:t>C</a:t>
                      </a:r>
                    </a:p>
                  </a:txBody>
                  <a:tcPr marL="50800" marR="50800" marT="50800" marB="50800" anchor="ctr" anchorCtr="0" horzOverflow="overflow"/>
                </a:tc>
                <a:tc>
                  <a:txBody>
                    <a:bodyPr/>
                    <a:lstStyle/>
                    <a:p>
                      <a:pPr defTabSz="914400"/>
                      <a:r>
                        <a:rPr sz="3200"/>
                        <a:t>Stroma</a:t>
                      </a:r>
                    </a:p>
                  </a:txBody>
                  <a:tcPr marL="50800" marR="50800" marT="50800" marB="50800" anchor="ctr" anchorCtr="0" horzOverflow="overflow"/>
                </a:tc>
              </a:tr>
            </a:tbl>
          </a:graphicData>
        </a:graphic>
      </p:graphicFrame>
      <p:graphicFrame>
        <p:nvGraphicFramePr>
          <p:cNvPr id="385" name="Table 1-2"/>
          <p:cNvGraphicFramePr/>
          <p:nvPr/>
        </p:nvGraphicFramePr>
        <p:xfrm>
          <a:off x="15262110" y="2468579"/>
          <a:ext cx="8306871" cy="6748132"/>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1809970"/>
                <a:gridCol w="1809970"/>
                <a:gridCol w="2337114"/>
                <a:gridCol w="2337114"/>
              </a:tblGrid>
              <a:tr h="1142429">
                <a:tc>
                  <a:txBody>
                    <a:bodyPr/>
                    <a:lstStyle/>
                    <a:p>
                      <a:pPr defTabSz="914400">
                        <a:tabLst>
                          <a:tab pos="1663700" algn="l"/>
                        </a:tabLst>
                        <a:defRPr b="0"/>
                      </a:pPr>
                      <a:r>
                        <a:rPr b="1" sz="3200"/>
                        <a:t>Gene</a:t>
                      </a:r>
                    </a:p>
                  </a:txBody>
                  <a:tcPr marL="50800" marR="50800" marT="50800" marB="50800" anchor="ctr" anchorCtr="0" horzOverflow="overflow"/>
                </a:tc>
                <a:tc>
                  <a:txBody>
                    <a:bodyPr/>
                    <a:lstStyle/>
                    <a:p>
                      <a:pPr defTabSz="914400">
                        <a:tabLst>
                          <a:tab pos="1663700" algn="l"/>
                        </a:tabLst>
                        <a:defRPr b="0"/>
                      </a:pPr>
                      <a:r>
                        <a:rPr b="1" sz="3200"/>
                        <a:t>Count</a:t>
                      </a:r>
                    </a:p>
                  </a:txBody>
                  <a:tcPr marL="50800" marR="50800" marT="50800" marB="50800" anchor="ctr" anchorCtr="0" horzOverflow="overflow"/>
                </a:tc>
                <a:tc>
                  <a:txBody>
                    <a:bodyPr/>
                    <a:lstStyle/>
                    <a:p>
                      <a:pPr defTabSz="914400">
                        <a:tabLst>
                          <a:tab pos="1663700" algn="l"/>
                        </a:tabLst>
                        <a:defRPr b="0"/>
                      </a:pPr>
                      <a:r>
                        <a:rPr b="1" sz="3200"/>
                        <a:t>Sample</a:t>
                      </a:r>
                    </a:p>
                  </a:txBody>
                  <a:tcPr marL="50800" marR="50800" marT="50800" marB="50800" anchor="ctr" anchorCtr="0" horzOverflow="overflow"/>
                </a:tc>
                <a:tc>
                  <a:txBody>
                    <a:bodyPr/>
                    <a:lstStyle/>
                    <a:p>
                      <a:pPr defTabSz="914400">
                        <a:tabLst>
                          <a:tab pos="1663700" algn="l"/>
                        </a:tabLst>
                        <a:defRPr b="0"/>
                      </a:pPr>
                      <a:r>
                        <a:rPr b="1" sz="3200"/>
                        <a:t>Disease</a:t>
                      </a:r>
                    </a:p>
                  </a:txBody>
                  <a:tcPr marL="50800" marR="50800" marT="50800" marB="50800" anchor="ctr" anchorCtr="0" horzOverflow="overflow"/>
                </a:tc>
              </a:tr>
              <a:tr h="1551743">
                <a:tc>
                  <a:txBody>
                    <a:bodyPr/>
                    <a:lstStyle/>
                    <a:p>
                      <a:pPr defTabSz="914400">
                        <a:tabLst>
                          <a:tab pos="1663700" algn="l"/>
                        </a:tabLst>
                        <a:defRPr b="0"/>
                      </a:pPr>
                      <a:r>
                        <a:rPr b="1" sz="3200"/>
                        <a:t>Arid2</a:t>
                      </a:r>
                    </a:p>
                  </a:txBody>
                  <a:tcPr marL="50800" marR="50800" marT="50800" marB="50800" anchor="ctr" anchorCtr="0" horzOverflow="overflow"/>
                </a:tc>
                <a:tc>
                  <a:txBody>
                    <a:bodyPr/>
                    <a:lstStyle/>
                    <a:p>
                      <a:pPr defTabSz="914400"/>
                      <a:r>
                        <a:rPr sz="3200"/>
                        <a:t>33</a:t>
                      </a:r>
                    </a:p>
                  </a:txBody>
                  <a:tcPr marL="50800" marR="50800" marT="50800" marB="50800" anchor="ctr" anchorCtr="0" horzOverflow="overflow"/>
                </a:tc>
                <a:tc>
                  <a:txBody>
                    <a:bodyPr/>
                    <a:lstStyle/>
                    <a:p>
                      <a:pPr defTabSz="914400"/>
                      <a:r>
                        <a:rPr sz="3200"/>
                        <a:t>A</a:t>
                      </a:r>
                    </a:p>
                  </a:txBody>
                  <a:tcPr marL="50800" marR="50800" marT="50800" marB="50800" anchor="ctr" anchorCtr="0" horzOverflow="overflow"/>
                </a:tc>
                <a:tc>
                  <a:txBody>
                    <a:bodyPr/>
                    <a:lstStyle/>
                    <a:p>
                      <a:pPr defTabSz="914400"/>
                      <a:r>
                        <a:rPr sz="3200"/>
                        <a:t>Tumor</a:t>
                      </a:r>
                    </a:p>
                  </a:txBody>
                  <a:tcPr marL="50800" marR="50800" marT="50800" marB="50800" anchor="ctr" anchorCtr="0" horzOverflow="overflow"/>
                </a:tc>
              </a:tr>
              <a:tr h="1347086">
                <a:tc>
                  <a:txBody>
                    <a:bodyPr/>
                    <a:lstStyle/>
                    <a:p>
                      <a:pPr defTabSz="914400">
                        <a:tabLst>
                          <a:tab pos="1663700" algn="l"/>
                        </a:tabLst>
                        <a:defRPr b="0"/>
                      </a:pPr>
                      <a:r>
                        <a:rPr b="1" sz="3200"/>
                        <a:t>Arid2</a:t>
                      </a:r>
                    </a:p>
                  </a:txBody>
                  <a:tcPr marL="50800" marR="50800" marT="50800" marB="50800" anchor="ctr" anchorCtr="0" horzOverflow="overflow"/>
                </a:tc>
                <a:tc>
                  <a:txBody>
                    <a:bodyPr/>
                    <a:lstStyle/>
                    <a:p>
                      <a:pPr defTabSz="914400"/>
                      <a:r>
                        <a:rPr sz="3200"/>
                        <a:t>22</a:t>
                      </a:r>
                    </a:p>
                  </a:txBody>
                  <a:tcPr marL="50800" marR="50800" marT="50800" marB="50800" anchor="ctr" anchorCtr="0" horzOverflow="overflow"/>
                </a:tc>
                <a:tc>
                  <a:txBody>
                    <a:bodyPr/>
                    <a:lstStyle/>
                    <a:p>
                      <a:pPr defTabSz="914400"/>
                      <a:r>
                        <a:rPr sz="3200"/>
                        <a:t>B</a:t>
                      </a:r>
                    </a:p>
                  </a:txBody>
                  <a:tcPr marL="50800" marR="50800" marT="50800" marB="50800" anchor="ctr" anchorCtr="0" horzOverflow="overflow"/>
                </a:tc>
                <a:tc>
                  <a:txBody>
                    <a:bodyPr/>
                    <a:lstStyle/>
                    <a:p>
                      <a:pPr defTabSz="914400"/>
                      <a:r>
                        <a:rPr sz="3200"/>
                        <a:t>Normal</a:t>
                      </a:r>
                    </a:p>
                  </a:txBody>
                  <a:tcPr marL="50800" marR="50800" marT="50800" marB="50800" anchor="ctr" anchorCtr="0" horzOverflow="overflow"/>
                </a:tc>
              </a:tr>
              <a:tr h="1347086">
                <a:tc>
                  <a:txBody>
                    <a:bodyPr/>
                    <a:lstStyle/>
                    <a:p>
                      <a:pPr defTabSz="914400">
                        <a:tabLst>
                          <a:tab pos="1663700" algn="l"/>
                        </a:tabLst>
                        <a:defRPr b="0"/>
                      </a:pPr>
                      <a:r>
                        <a:rPr b="1" sz="3200"/>
                        <a:t>Xist</a:t>
                      </a:r>
                    </a:p>
                  </a:txBody>
                  <a:tcPr marL="50800" marR="50800" marT="50800" marB="50800" anchor="ctr" anchorCtr="0" horzOverflow="overflow"/>
                </a:tc>
                <a:tc>
                  <a:txBody>
                    <a:bodyPr/>
                    <a:lstStyle/>
                    <a:p>
                      <a:pPr defTabSz="914400"/>
                      <a:r>
                        <a:rPr sz="3200"/>
                        <a:t>100</a:t>
                      </a:r>
                    </a:p>
                  </a:txBody>
                  <a:tcPr marL="50800" marR="50800" marT="50800" marB="50800" anchor="ctr" anchorCtr="0" horzOverflow="overflow"/>
                </a:tc>
                <a:tc>
                  <a:txBody>
                    <a:bodyPr/>
                    <a:lstStyle/>
                    <a:p>
                      <a:pPr defTabSz="914400"/>
                      <a:r>
                        <a:rPr sz="3200"/>
                        <a:t>A</a:t>
                      </a:r>
                    </a:p>
                  </a:txBody>
                  <a:tcPr marL="50800" marR="50800" marT="50800" marB="50800" anchor="ctr" anchorCtr="0" horzOverflow="overflow"/>
                </a:tc>
                <a:tc>
                  <a:txBody>
                    <a:bodyPr/>
                    <a:lstStyle/>
                    <a:p>
                      <a:pPr defTabSz="914400"/>
                      <a:r>
                        <a:rPr sz="3200"/>
                        <a:t>Tumor</a:t>
                      </a:r>
                    </a:p>
                  </a:txBody>
                  <a:tcPr marL="50800" marR="50800" marT="50800" marB="50800" anchor="ctr" anchorCtr="0" horzOverflow="overflow"/>
                </a:tc>
              </a:tr>
              <a:tr h="1347086">
                <a:tc>
                  <a:txBody>
                    <a:bodyPr/>
                    <a:lstStyle/>
                    <a:p>
                      <a:pPr defTabSz="914400">
                        <a:tabLst>
                          <a:tab pos="1663700" algn="l"/>
                        </a:tabLst>
                        <a:defRPr b="0"/>
                      </a:pPr>
                      <a:r>
                        <a:rPr b="1" sz="3200"/>
                        <a:t>Xist</a:t>
                      </a:r>
                    </a:p>
                  </a:txBody>
                  <a:tcPr marL="50800" marR="50800" marT="50800" marB="50800" anchor="ctr" anchorCtr="0" horzOverflow="overflow"/>
                </a:tc>
                <a:tc>
                  <a:txBody>
                    <a:bodyPr/>
                    <a:lstStyle/>
                    <a:p>
                      <a:pPr defTabSz="914400"/>
                      <a:r>
                        <a:rPr sz="3200"/>
                        <a:t>30</a:t>
                      </a:r>
                    </a:p>
                  </a:txBody>
                  <a:tcPr marL="50800" marR="50800" marT="50800" marB="50800" anchor="ctr" anchorCtr="0" horzOverflow="overflow"/>
                </a:tc>
                <a:tc>
                  <a:txBody>
                    <a:bodyPr/>
                    <a:lstStyle/>
                    <a:p>
                      <a:pPr defTabSz="914400"/>
                      <a:r>
                        <a:rPr sz="3200"/>
                        <a:t>B</a:t>
                      </a:r>
                    </a:p>
                  </a:txBody>
                  <a:tcPr marL="50800" marR="50800" marT="50800" marB="50800" anchor="ctr" anchorCtr="0" horzOverflow="overflow"/>
                </a:tc>
                <a:tc>
                  <a:txBody>
                    <a:bodyPr/>
                    <a:lstStyle/>
                    <a:p>
                      <a:pPr defTabSz="914400"/>
                      <a:r>
                        <a:rPr sz="3200"/>
                        <a:t>Normal</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87" name="Image" descr="Image"/>
          <p:cNvPicPr>
            <a:picLocks noChangeAspect="1"/>
          </p:cNvPicPr>
          <p:nvPr/>
        </p:nvPicPr>
        <p:blipFill>
          <a:blip r:embed="rId2">
            <a:extLst/>
          </a:blip>
          <a:stretch>
            <a:fillRect/>
          </a:stretch>
        </p:blipFill>
        <p:spPr>
          <a:xfrm>
            <a:off x="8323305" y="2836163"/>
            <a:ext cx="7929675" cy="7551350"/>
          </a:xfrm>
          <a:prstGeom prst="rect">
            <a:avLst/>
          </a:prstGeom>
          <a:ln w="12700">
            <a:miter lim="400000"/>
          </a:ln>
        </p:spPr>
      </p:pic>
      <p:sp>
        <p:nvSpPr>
          <p:cNvPr id="388" name="https://tavareshugo.github.io/r-intro-tidyverse-gapminder/08-joins/index.html"/>
          <p:cNvSpPr txBox="1"/>
          <p:nvPr/>
        </p:nvSpPr>
        <p:spPr>
          <a:xfrm>
            <a:off x="13292112" y="12526827"/>
            <a:ext cx="10592716"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https://tavareshugo.github.io/r-intro-tidyverse-gapminder/08-joins/index.html</a:t>
            </a:r>
          </a:p>
        </p:txBody>
      </p:sp>
      <p:sp>
        <p:nvSpPr>
          <p:cNvPr id="389" name="link to the license"/>
          <p:cNvSpPr txBox="1"/>
          <p:nvPr/>
        </p:nvSpPr>
        <p:spPr>
          <a:xfrm>
            <a:off x="22451206" y="12932968"/>
            <a:ext cx="1494207" cy="299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400" u="sng">
                <a:solidFill>
                  <a:srgbClr val="23527C"/>
                </a:solidFill>
                <a:hlinkClick r:id="rId3" invalidUrl="" action="" tgtFrame="" tooltip="" history="1" highlightClick="0" endSnd="0"/>
              </a:defRPr>
            </a:lvl1pPr>
          </a:lstStyle>
          <a:p>
            <a:pPr/>
            <a:r>
              <a:rPr>
                <a:hlinkClick r:id="rId3" invalidUrl="" action="" tgtFrame="" tooltip="" history="1" highlightClick="0" endSnd="0"/>
              </a:rPr>
              <a:t>link to the license</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back to code"/>
          <p:cNvSpPr txBox="1"/>
          <p:nvPr/>
        </p:nvSpPr>
        <p:spPr>
          <a:xfrm>
            <a:off x="11239957" y="6627317"/>
            <a:ext cx="1904086"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back to code</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Functions"/>
          <p:cNvSpPr txBox="1"/>
          <p:nvPr/>
        </p:nvSpPr>
        <p:spPr>
          <a:xfrm>
            <a:off x="10798302" y="304987"/>
            <a:ext cx="2787397"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atin typeface="Avenir Next Regular"/>
                <a:ea typeface="Avenir Next Regular"/>
                <a:cs typeface="Avenir Next Regular"/>
                <a:sym typeface="Avenir Next Regular"/>
              </a:defRPr>
            </a:lvl1pPr>
          </a:lstStyle>
          <a:p>
            <a:pPr/>
            <a:r>
              <a:t>Functions</a:t>
            </a:r>
          </a:p>
        </p:txBody>
      </p:sp>
      <p:sp>
        <p:nvSpPr>
          <p:cNvPr id="394" name="You can give a function an evocative name that makes your code easier to understand.…"/>
          <p:cNvSpPr txBox="1"/>
          <p:nvPr/>
        </p:nvSpPr>
        <p:spPr>
          <a:xfrm>
            <a:off x="2265114" y="8557826"/>
            <a:ext cx="20629780" cy="2425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indent="-317500" algn="l" defTabSz="457200">
              <a:spcBef>
                <a:spcPts val="600"/>
              </a:spcBef>
              <a:buClr>
                <a:srgbClr val="212529"/>
              </a:buClr>
              <a:buSzPct val="100000"/>
              <a:buFont typeface="TimesNewRomanPSMT"/>
              <a:buAutoNum type="arabicPeriod" startAt="1"/>
              <a:defRPr>
                <a:solidFill>
                  <a:srgbClr val="212529"/>
                </a:solidFill>
                <a:latin typeface="Avenir Next Regular"/>
                <a:ea typeface="Avenir Next Regular"/>
                <a:cs typeface="Avenir Next Regular"/>
                <a:sym typeface="Avenir Next Regular"/>
              </a:defRPr>
            </a:pPr>
            <a:r>
              <a:t>You can give a function an evocative name that makes your code easier to understand.</a:t>
            </a:r>
          </a:p>
          <a:p>
            <a:pPr marL="457200" indent="-317500" algn="l" defTabSz="457200">
              <a:spcBef>
                <a:spcPts val="600"/>
              </a:spcBef>
              <a:buClr>
                <a:srgbClr val="212529"/>
              </a:buClr>
              <a:buSzPct val="100000"/>
              <a:buFont typeface="TimesNewRomanPSMT"/>
              <a:buAutoNum type="arabicPeriod" startAt="1"/>
              <a:defRPr>
                <a:solidFill>
                  <a:srgbClr val="212529"/>
                </a:solidFill>
                <a:latin typeface="Avenir Next Regular"/>
                <a:ea typeface="Avenir Next Regular"/>
                <a:cs typeface="Avenir Next Regular"/>
                <a:sym typeface="Avenir Next Regular"/>
              </a:defRPr>
            </a:pPr>
            <a:r>
              <a:t>As requirements change, you only need to update code in one place, instead of many.</a:t>
            </a:r>
          </a:p>
          <a:p>
            <a:pPr marL="457200" indent="-317500" algn="l" defTabSz="457200">
              <a:spcBef>
                <a:spcPts val="600"/>
              </a:spcBef>
              <a:buClr>
                <a:srgbClr val="212529"/>
              </a:buClr>
              <a:buSzPct val="100000"/>
              <a:buFont typeface="TimesNewRomanPSMT"/>
              <a:buAutoNum type="arabicPeriod" startAt="1"/>
              <a:defRPr>
                <a:solidFill>
                  <a:srgbClr val="212529"/>
                </a:solidFill>
                <a:latin typeface="Avenir Next Regular"/>
                <a:ea typeface="Avenir Next Regular"/>
                <a:cs typeface="Avenir Next Regular"/>
                <a:sym typeface="Avenir Next Regular"/>
              </a:defRPr>
            </a:pPr>
            <a:r>
              <a:t>You eliminate the chance of making incidental mistakes when you copy and paste (i.e. updating a variable name in one place, but not in another).</a:t>
            </a:r>
            <a:br/>
          </a:p>
        </p:txBody>
      </p:sp>
      <p:sp>
        <p:nvSpPr>
          <p:cNvPr id="395" name="-https://r4ds.had.co.nz/functions.html"/>
          <p:cNvSpPr txBox="1"/>
          <p:nvPr/>
        </p:nvSpPr>
        <p:spPr>
          <a:xfrm>
            <a:off x="16805051" y="7888456"/>
            <a:ext cx="535929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-https://r4ds.had.co.nz/functions.html</a:t>
            </a:r>
          </a:p>
        </p:txBody>
      </p:sp>
      <p:sp>
        <p:nvSpPr>
          <p:cNvPr id="396" name="Reasons to make a new function"/>
          <p:cNvSpPr txBox="1"/>
          <p:nvPr/>
        </p:nvSpPr>
        <p:spPr>
          <a:xfrm>
            <a:off x="2307478" y="7847405"/>
            <a:ext cx="6777991"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latin typeface="Avenir Next Regular"/>
                <a:ea typeface="Avenir Next Regular"/>
                <a:cs typeface="Avenir Next Regular"/>
                <a:sym typeface="Avenir Next Regular"/>
              </a:defRPr>
            </a:lvl1pPr>
          </a:lstStyle>
          <a:p>
            <a:pPr/>
            <a:r>
              <a:t>Reasons to make a new function</a:t>
            </a:r>
          </a:p>
        </p:txBody>
      </p:sp>
      <p:sp>
        <p:nvSpPr>
          <p:cNvPr id="397" name="Any chunk of code you are going to reuse - can be built in or come with a package or user made…"/>
          <p:cNvSpPr txBox="1"/>
          <p:nvPr/>
        </p:nvSpPr>
        <p:spPr>
          <a:xfrm>
            <a:off x="2260951" y="3140133"/>
            <a:ext cx="13463931" cy="11979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lgn="l">
              <a:buSzPct val="100000"/>
              <a:buChar char="•"/>
            </a:pPr>
            <a:r>
              <a:t>Any chunk of code you are going to reuse - can be built in or come with a package or user made</a:t>
            </a:r>
          </a:p>
          <a:p>
            <a:pPr marL="228600" indent="-228600" algn="l">
              <a:buSzPct val="100000"/>
              <a:buChar char="•"/>
            </a:pPr>
            <a:r>
              <a:t>Can take 0 or more arguments</a:t>
            </a:r>
          </a:p>
          <a:p>
            <a:pPr marL="228600" indent="-228600" algn="l">
              <a:buSzPct val="100000"/>
              <a:buChar char="•"/>
            </a:pPr>
            <a:r>
              <a:t>Can return some value(s) or objects</a:t>
            </a:r>
          </a:p>
        </p:txBody>
      </p:sp>
      <p:sp>
        <p:nvSpPr>
          <p:cNvPr id="398" name="What are functions"/>
          <p:cNvSpPr txBox="1"/>
          <p:nvPr/>
        </p:nvSpPr>
        <p:spPr>
          <a:xfrm>
            <a:off x="2174531" y="2277931"/>
            <a:ext cx="4002329"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1">
                    <a:lumOff val="-13575"/>
                  </a:schemeClr>
                </a:solidFill>
                <a:latin typeface="Avenir Next Regular"/>
                <a:ea typeface="Avenir Next Regular"/>
                <a:cs typeface="Avenir Next Regular"/>
                <a:sym typeface="Avenir Next Regular"/>
              </a:defRPr>
            </a:lvl1pPr>
          </a:lstStyle>
          <a:p>
            <a:pPr/>
            <a:r>
              <a:t>What are functions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ext"/>
          <p:cNvSpPr txBox="1"/>
          <p:nvPr/>
        </p:nvSpPr>
        <p:spPr>
          <a:xfrm>
            <a:off x="529403" y="6949862"/>
            <a:ext cx="127001" cy="222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lgn="l">
              <a:spcBef>
                <a:spcPts val="1000"/>
              </a:spcBef>
              <a:buSzPct val="100000"/>
              <a:buChar char="•"/>
              <a:defRPr sz="3600">
                <a:latin typeface="Avenir Next Regular"/>
                <a:ea typeface="Avenir Next Regular"/>
                <a:cs typeface="Avenir Next Regular"/>
                <a:sym typeface="Avenir Next Regular"/>
              </a:defRPr>
            </a:pPr>
          </a:p>
          <a:p>
            <a:pPr algn="l">
              <a:spcBef>
                <a:spcPts val="1000"/>
              </a:spcBef>
              <a:defRPr sz="3600">
                <a:latin typeface="Avenir Next Regular"/>
                <a:ea typeface="Avenir Next Regular"/>
                <a:cs typeface="Avenir Next Regular"/>
                <a:sym typeface="Avenir Next Regular"/>
              </a:defRPr>
            </a:pPr>
          </a:p>
        </p:txBody>
      </p:sp>
      <p:graphicFrame>
        <p:nvGraphicFramePr>
          <p:cNvPr id="164" name="Table 1"/>
          <p:cNvGraphicFramePr/>
          <p:nvPr/>
        </p:nvGraphicFramePr>
        <p:xfrm>
          <a:off x="1933523" y="1005703"/>
          <a:ext cx="20529654" cy="9545759"/>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5002127"/>
                <a:gridCol w="15514827"/>
              </a:tblGrid>
              <a:tr h="3061738">
                <a:tc>
                  <a:txBody>
                    <a:bodyPr/>
                    <a:lstStyle/>
                    <a:p>
                      <a:pPr defTabSz="914400">
                        <a:tabLst>
                          <a:tab pos="1663700" algn="l"/>
                        </a:tabLst>
                        <a:defRPr b="0"/>
                      </a:pPr>
                      <a:r>
                        <a:rPr b="1" sz="3200"/>
                        <a:t>April 14</a:t>
                      </a:r>
                    </a:p>
                  </a:txBody>
                  <a:tcPr marL="50800" marR="50800" marT="50800" marB="50800" anchor="ctr" anchorCtr="0" horzOverflow="overflow"/>
                </a:tc>
                <a:tc>
                  <a:txBody>
                    <a:bodyPr/>
                    <a:lstStyle/>
                    <a:p>
                      <a:pPr marL="228599" indent="-228599" algn="l" defTabSz="2438338">
                        <a:spcBef>
                          <a:spcPts val="600"/>
                        </a:spcBef>
                        <a:buSzPct val="100000"/>
                        <a:buChar char="•"/>
                        <a:defRPr sz="3000">
                          <a:solidFill>
                            <a:srgbClr val="5E5E5E"/>
                          </a:solidFill>
                          <a:latin typeface="Avenir Next Regular"/>
                          <a:ea typeface="Avenir Next Regular"/>
                          <a:cs typeface="Avenir Next Regular"/>
                          <a:sym typeface="Avenir Next Regular"/>
                        </a:defRPr>
                      </a:pPr>
                      <a:r>
                        <a:t>Installing R/Rstudio</a:t>
                      </a:r>
                    </a:p>
                    <a:p>
                      <a:pPr marL="228599" indent="-228599" algn="l" defTabSz="2438338">
                        <a:spcBef>
                          <a:spcPts val="600"/>
                        </a:spcBef>
                        <a:buSzPct val="100000"/>
                        <a:buChar char="•"/>
                        <a:defRPr sz="3000">
                          <a:solidFill>
                            <a:srgbClr val="5E5E5E"/>
                          </a:solidFill>
                          <a:latin typeface="Avenir Next Regular"/>
                          <a:ea typeface="Avenir Next Regular"/>
                          <a:cs typeface="Avenir Next Regular"/>
                          <a:sym typeface="Avenir Next Regular"/>
                        </a:defRPr>
                      </a:pPr>
                      <a:r>
                        <a:t>Git/Github Basics </a:t>
                      </a:r>
                    </a:p>
                    <a:p>
                      <a:pPr marL="228599" indent="-228599" algn="l" defTabSz="2438338">
                        <a:spcBef>
                          <a:spcPts val="600"/>
                        </a:spcBef>
                        <a:buSzPct val="100000"/>
                        <a:buChar char="•"/>
                        <a:defRPr sz="3000">
                          <a:solidFill>
                            <a:srgbClr val="5E5E5E"/>
                          </a:solidFill>
                          <a:latin typeface="Avenir Next Regular"/>
                          <a:ea typeface="Avenir Next Regular"/>
                          <a:cs typeface="Avenir Next Regular"/>
                          <a:sym typeface="Avenir Next Regular"/>
                        </a:defRPr>
                      </a:pPr>
                      <a:r>
                        <a:t>Basic R</a:t>
                      </a:r>
                    </a:p>
                    <a:p>
                      <a:pPr marL="228599" indent="-228599" algn="l" defTabSz="2438338">
                        <a:spcBef>
                          <a:spcPts val="600"/>
                        </a:spcBef>
                        <a:buSzPct val="100000"/>
                        <a:buChar char="•"/>
                        <a:defRPr sz="3000">
                          <a:solidFill>
                            <a:srgbClr val="5E5E5E"/>
                          </a:solidFill>
                          <a:latin typeface="Avenir Next Regular"/>
                          <a:ea typeface="Avenir Next Regular"/>
                          <a:cs typeface="Avenir Next Regular"/>
                          <a:sym typeface="Avenir Next Regular"/>
                        </a:defRPr>
                      </a:pPr>
                      <a:r>
                        <a:t>Getting data into R</a:t>
                      </a:r>
                    </a:p>
                  </a:txBody>
                  <a:tcPr marL="50800" marR="50800" marT="50800" marB="50800" anchor="ctr" anchorCtr="0" horzOverflow="overflow"/>
                </a:tc>
              </a:tr>
              <a:tr h="1432557">
                <a:tc>
                  <a:txBody>
                    <a:bodyPr/>
                    <a:lstStyle/>
                    <a:p>
                      <a:pPr defTabSz="914400">
                        <a:tabLst>
                          <a:tab pos="1663700" algn="l"/>
                        </a:tabLst>
                        <a:defRPr b="0"/>
                      </a:pPr>
                      <a:r>
                        <a:rPr b="1" sz="3200"/>
                        <a:t>April 17</a:t>
                      </a:r>
                    </a:p>
                  </a:txBody>
                  <a:tcPr marL="50800" marR="50800" marT="50800" marB="50800" anchor="ctr" anchorCtr="0" horzOverflow="overflow"/>
                </a:tc>
                <a:tc>
                  <a:txBody>
                    <a:bodyPr/>
                    <a:lstStyle/>
                    <a:p>
                      <a:pPr marL="228599" indent="-228599" algn="l" defTabSz="2438338">
                        <a:spcBef>
                          <a:spcPts val="600"/>
                        </a:spcBef>
                        <a:buSzPct val="100000"/>
                        <a:buChar char="•"/>
                        <a:defRPr sz="3000">
                          <a:solidFill>
                            <a:srgbClr val="5E5E5E"/>
                          </a:solidFill>
                          <a:latin typeface="Avenir Next Regular"/>
                          <a:ea typeface="Avenir Next Regular"/>
                          <a:cs typeface="Avenir Next Regular"/>
                          <a:sym typeface="Avenir Next Regular"/>
                        </a:defRPr>
                      </a:pPr>
                      <a:r>
                        <a:t>How to plot data (and make it look good)</a:t>
                      </a:r>
                    </a:p>
                    <a:p>
                      <a:pPr marL="228599" indent="-228599" algn="l" defTabSz="2438338">
                        <a:spcBef>
                          <a:spcPts val="600"/>
                        </a:spcBef>
                        <a:buSzPct val="100000"/>
                        <a:buChar char="•"/>
                        <a:defRPr sz="3000">
                          <a:solidFill>
                            <a:srgbClr val="5E5E5E"/>
                          </a:solidFill>
                          <a:latin typeface="Avenir Next Regular"/>
                          <a:ea typeface="Avenir Next Regular"/>
                          <a:cs typeface="Avenir Next Regular"/>
                          <a:sym typeface="Avenir Next Regular"/>
                        </a:defRPr>
                      </a:pPr>
                      <a:r>
                        <a:t>exploring data</a:t>
                      </a:r>
                    </a:p>
                    <a:p>
                      <a:pPr algn="l" defTabSz="2438338">
                        <a:spcBef>
                          <a:spcPts val="600"/>
                        </a:spcBef>
                        <a:defRPr sz="3000">
                          <a:solidFill>
                            <a:srgbClr val="5E5E5E"/>
                          </a:solidFill>
                          <a:latin typeface="Avenir Next Regular"/>
                          <a:ea typeface="Avenir Next Regular"/>
                          <a:cs typeface="Avenir Next Regular"/>
                          <a:sym typeface="Avenir Next Regular"/>
                        </a:defRPr>
                      </a:pPr>
                    </a:p>
                  </a:txBody>
                  <a:tcPr marL="50800" marR="50800" marT="50800" marB="50800" anchor="ctr" anchorCtr="0" horzOverflow="overflow"/>
                </a:tc>
              </a:tr>
              <a:tr h="1414614">
                <a:tc>
                  <a:txBody>
                    <a:bodyPr/>
                    <a:lstStyle/>
                    <a:p>
                      <a:pPr defTabSz="914400">
                        <a:tabLst>
                          <a:tab pos="1663700" algn="l"/>
                        </a:tabLst>
                        <a:defRPr b="0"/>
                      </a:pPr>
                      <a:r>
                        <a:rPr b="1" sz="3200"/>
                        <a:t>April 19</a:t>
                      </a:r>
                    </a:p>
                  </a:txBody>
                  <a:tcPr marL="50800" marR="50800" marT="50800" marB="50800" anchor="ctr" anchorCtr="0" horzOverflow="overflow"/>
                </a:tc>
                <a:tc>
                  <a:txBody>
                    <a:bodyPr/>
                    <a:lstStyle/>
                    <a:p>
                      <a:pPr marL="228600" indent="-228600" algn="l" defTabSz="2438338">
                        <a:spcBef>
                          <a:spcPts val="600"/>
                        </a:spcBef>
                        <a:buSzPct val="100000"/>
                        <a:buChar char="•"/>
                        <a:defRPr sz="3000">
                          <a:solidFill>
                            <a:srgbClr val="5E5E5E"/>
                          </a:solidFill>
                          <a:latin typeface="Avenir Next Regular"/>
                          <a:ea typeface="Avenir Next Regular"/>
                          <a:cs typeface="Avenir Next Regular"/>
                          <a:sym typeface="Avenir Next Regular"/>
                        </a:defRPr>
                      </a:pPr>
                      <a:r>
                        <a:t>Functions</a:t>
                      </a:r>
                    </a:p>
                    <a:p>
                      <a:pPr marL="228600" indent="-228600" algn="l" defTabSz="2438338">
                        <a:spcBef>
                          <a:spcPts val="600"/>
                        </a:spcBef>
                        <a:buSzPct val="100000"/>
                        <a:buChar char="•"/>
                        <a:defRPr sz="3000">
                          <a:solidFill>
                            <a:srgbClr val="5E5E5E"/>
                          </a:solidFill>
                          <a:latin typeface="Avenir Next Regular"/>
                          <a:ea typeface="Avenir Next Regular"/>
                          <a:cs typeface="Avenir Next Regular"/>
                          <a:sym typeface="Avenir Next Regular"/>
                        </a:defRPr>
                      </a:pPr>
                      <a:r>
                        <a:t>Some best practices</a:t>
                      </a:r>
                    </a:p>
                  </a:txBody>
                  <a:tcPr marL="50800" marR="50800" marT="50800" marB="50800" anchor="ctr" anchorCtr="0" horzOverflow="overflow"/>
                </a:tc>
              </a:tr>
              <a:tr h="1066205">
                <a:tc>
                  <a:txBody>
                    <a:bodyPr/>
                    <a:lstStyle/>
                    <a:p>
                      <a:pPr defTabSz="914400">
                        <a:tabLst>
                          <a:tab pos="1663700" algn="l"/>
                        </a:tabLst>
                        <a:defRPr b="0"/>
                      </a:pPr>
                      <a:r>
                        <a:rPr b="1" sz="3200"/>
                        <a:t>April 21</a:t>
                      </a:r>
                    </a:p>
                  </a:txBody>
                  <a:tcPr marL="50800" marR="50800" marT="50800" marB="50800" anchor="ctr" anchorCtr="0" horzOverflow="overflow"/>
                </a:tc>
                <a:tc>
                  <a:txBody>
                    <a:bodyPr/>
                    <a:lstStyle/>
                    <a:p>
                      <a:pPr marL="228600" indent="-228600" algn="l" defTabSz="2438338">
                        <a:spcBef>
                          <a:spcPts val="1000"/>
                        </a:spcBef>
                        <a:buSzPct val="100000"/>
                        <a:buChar char="•"/>
                        <a:defRPr sz="3000">
                          <a:solidFill>
                            <a:srgbClr val="5E5E5E"/>
                          </a:solidFill>
                          <a:latin typeface="Avenir Next Regular"/>
                          <a:ea typeface="Avenir Next Regular"/>
                          <a:cs typeface="Avenir Next Regular"/>
                          <a:sym typeface="Avenir Next Regular"/>
                        </a:defRPr>
                      </a:pPr>
                      <a:r>
                        <a:t>RNA-seq analysis </a:t>
                      </a:r>
                    </a:p>
                  </a:txBody>
                  <a:tcPr marL="50800" marR="50800" marT="50800" marB="50800" anchor="ctr" anchorCtr="0" horzOverflow="overflow"/>
                </a:tc>
              </a:tr>
              <a:tr h="1339335">
                <a:tc>
                  <a:txBody>
                    <a:bodyPr/>
                    <a:lstStyle/>
                    <a:p>
                      <a:pPr defTabSz="914400">
                        <a:tabLst>
                          <a:tab pos="1663700" algn="l"/>
                        </a:tabLst>
                        <a:defRPr b="0"/>
                      </a:pPr>
                      <a:r>
                        <a:rPr b="1" sz="3200"/>
                        <a:t>April 24</a:t>
                      </a:r>
                    </a:p>
                  </a:txBody>
                  <a:tcPr marL="50800" marR="50800" marT="50800" marB="50800" anchor="ctr" anchorCtr="0" horzOverflow="overflow"/>
                </a:tc>
                <a:tc>
                  <a:txBody>
                    <a:bodyPr/>
                    <a:lstStyle/>
                    <a:p>
                      <a:pPr marL="228600" indent="-228600" algn="l" defTabSz="2438338">
                        <a:spcBef>
                          <a:spcPts val="1000"/>
                        </a:spcBef>
                        <a:buSzPct val="100000"/>
                        <a:buChar char="•"/>
                        <a:defRPr sz="3000">
                          <a:solidFill>
                            <a:srgbClr val="5E5E5E"/>
                          </a:solidFill>
                          <a:latin typeface="Avenir Next Regular"/>
                          <a:ea typeface="Avenir Next Regular"/>
                          <a:cs typeface="Avenir Next Regular"/>
                          <a:sym typeface="Avenir Next Regular"/>
                        </a:defRPr>
                      </a:pPr>
                      <a:r>
                        <a:t>Visualization</a:t>
                      </a:r>
                    </a:p>
                  </a:txBody>
                  <a:tcPr marL="50800" marR="50800" marT="50800" marB="50800" anchor="ctr" anchorCtr="0" horzOverflow="overflow"/>
                </a:tc>
              </a:tr>
              <a:tr h="1934799">
                <a:tc>
                  <a:txBody>
                    <a:bodyPr/>
                    <a:lstStyle/>
                    <a:p>
                      <a:pPr defTabSz="914400">
                        <a:tabLst>
                          <a:tab pos="1663700" algn="l"/>
                        </a:tabLst>
                        <a:defRPr b="0"/>
                      </a:pPr>
                      <a:r>
                        <a:rPr b="1" sz="3200"/>
                        <a:t>April 26</a:t>
                      </a:r>
                    </a:p>
                  </a:txBody>
                  <a:tcPr marL="50800" marR="50800" marT="50800" marB="50800" anchor="ctr" anchorCtr="0" horzOverflow="overflow"/>
                </a:tc>
                <a:tc>
                  <a:txBody>
                    <a:bodyPr/>
                    <a:lstStyle/>
                    <a:p>
                      <a:pPr marL="228600" indent="-228600" algn="l" defTabSz="2438338">
                        <a:spcBef>
                          <a:spcPts val="1000"/>
                        </a:spcBef>
                        <a:buSzPct val="100000"/>
                        <a:buChar char="•"/>
                        <a:defRPr sz="3000">
                          <a:solidFill>
                            <a:srgbClr val="5E5E5E"/>
                          </a:solidFill>
                          <a:latin typeface="Avenir Next Regular"/>
                          <a:ea typeface="Avenir Next Regular"/>
                          <a:cs typeface="Avenir Next Regular"/>
                          <a:sym typeface="Avenir Next Regular"/>
                        </a:defRPr>
                      </a:pPr>
                      <a:r>
                        <a:t>Contrasts</a:t>
                      </a:r>
                    </a:p>
                    <a:p>
                      <a:pPr marL="228600" indent="-228600" algn="l" defTabSz="2438338">
                        <a:spcBef>
                          <a:spcPts val="1000"/>
                        </a:spcBef>
                        <a:buSzPct val="100000"/>
                        <a:buChar char="•"/>
                        <a:defRPr sz="3000">
                          <a:solidFill>
                            <a:srgbClr val="5E5E5E"/>
                          </a:solidFill>
                          <a:latin typeface="Avenir Next Regular"/>
                          <a:ea typeface="Avenir Next Regular"/>
                          <a:cs typeface="Avenir Next Regular"/>
                          <a:sym typeface="Avenir Next Regular"/>
                        </a:defRPr>
                      </a:pPr>
                      <a:r>
                        <a:t>Batch Effects</a:t>
                      </a:r>
                    </a:p>
                  </a:txBody>
                  <a:tcPr marL="50800" marR="50800" marT="50800" marB="50800" anchor="ctr" anchorCtr="0" horzOverflow="overflow"/>
                </a:tc>
              </a:tr>
              <a:tr h="1738056">
                <a:tc>
                  <a:txBody>
                    <a:bodyPr/>
                    <a:lstStyle/>
                    <a:p>
                      <a:pPr defTabSz="914400">
                        <a:tabLst>
                          <a:tab pos="1663700" algn="l"/>
                        </a:tabLst>
                        <a:defRPr b="0"/>
                      </a:pPr>
                      <a:r>
                        <a:rPr b="1" sz="3200"/>
                        <a:t>April 28</a:t>
                      </a:r>
                    </a:p>
                  </a:txBody>
                  <a:tcPr marL="50800" marR="50800" marT="50800" marB="50800" anchor="ctr" anchorCtr="0" horzOverflow="overflow"/>
                </a:tc>
                <a:tc>
                  <a:txBody>
                    <a:bodyPr/>
                    <a:lstStyle/>
                    <a:p>
                      <a:pPr marL="228600" indent="-228600" algn="l" defTabSz="2438338">
                        <a:spcBef>
                          <a:spcPts val="1000"/>
                        </a:spcBef>
                        <a:buSzPct val="100000"/>
                        <a:buChar char="•"/>
                        <a:defRPr sz="3000">
                          <a:solidFill>
                            <a:srgbClr val="5E5E5E"/>
                          </a:solidFill>
                          <a:latin typeface="Avenir Next Regular"/>
                          <a:ea typeface="Avenir Next Regular"/>
                          <a:cs typeface="Avenir Next Regular"/>
                          <a:sym typeface="Avenir Next Regular"/>
                        </a:defRPr>
                      </a:pPr>
                      <a:r>
                        <a:t>GO analysis</a:t>
                      </a:r>
                    </a:p>
                    <a:p>
                      <a:pPr marL="228600" indent="-228600" algn="l" defTabSz="2438338">
                        <a:spcBef>
                          <a:spcPts val="1000"/>
                        </a:spcBef>
                        <a:buSzPct val="100000"/>
                        <a:buChar char="•"/>
                        <a:defRPr sz="3000">
                          <a:solidFill>
                            <a:srgbClr val="5E5E5E"/>
                          </a:solidFill>
                          <a:latin typeface="Avenir Next Regular"/>
                          <a:ea typeface="Avenir Next Regular"/>
                          <a:cs typeface="Avenir Next Regular"/>
                          <a:sym typeface="Avenir Next Regular"/>
                        </a:defRPr>
                      </a:pPr>
                      <a:r>
                        <a:t>GSEA</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Getting Started with R"/>
          <p:cNvSpPr txBox="1"/>
          <p:nvPr/>
        </p:nvSpPr>
        <p:spPr>
          <a:xfrm>
            <a:off x="9097822" y="687869"/>
            <a:ext cx="6188356"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atin typeface="Avenir Next Regular"/>
                <a:ea typeface="Avenir Next Regular"/>
                <a:cs typeface="Avenir Next Regular"/>
                <a:sym typeface="Avenir Next Regular"/>
              </a:defRPr>
            </a:lvl1pPr>
          </a:lstStyle>
          <a:p>
            <a:pPr/>
            <a:r>
              <a:t>Getting Started with R</a:t>
            </a:r>
          </a:p>
        </p:txBody>
      </p:sp>
      <p:sp>
        <p:nvSpPr>
          <p:cNvPr id="167" name="Install R http://www.r-project.org/…"/>
          <p:cNvSpPr txBox="1"/>
          <p:nvPr/>
        </p:nvSpPr>
        <p:spPr>
          <a:xfrm>
            <a:off x="944717" y="1807658"/>
            <a:ext cx="13485216" cy="321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44500" indent="-444500" algn="l">
              <a:buSzPct val="100000"/>
              <a:buAutoNum type="arabicPeriod" startAt="1"/>
              <a:defRPr sz="3600">
                <a:latin typeface="Avenir Next Regular"/>
                <a:ea typeface="Avenir Next Regular"/>
                <a:cs typeface="Avenir Next Regular"/>
                <a:sym typeface="Avenir Next Regular"/>
              </a:defRPr>
            </a:pPr>
            <a:r>
              <a:t>Install R http://www.r-project.org/</a:t>
            </a:r>
          </a:p>
          <a:p>
            <a:pPr marL="444500" indent="-444500" algn="l">
              <a:buSzPct val="100000"/>
              <a:buAutoNum type="arabicPeriod" startAt="1"/>
              <a:defRPr sz="3600">
                <a:latin typeface="Avenir Next Regular"/>
                <a:ea typeface="Avenir Next Regular"/>
                <a:cs typeface="Avenir Next Regular"/>
                <a:sym typeface="Avenir Next Regular"/>
              </a:defRPr>
            </a:pPr>
            <a:r>
              <a:t>Download Rstudio https://www.rstudio.com/products/rstudio/</a:t>
            </a:r>
          </a:p>
          <a:p>
            <a:pPr algn="l">
              <a:defRPr sz="3600">
                <a:latin typeface="Avenir Next Regular"/>
                <a:ea typeface="Avenir Next Regular"/>
                <a:cs typeface="Avenir Next Regular"/>
                <a:sym typeface="Avenir Next Regular"/>
              </a:defRPr>
            </a:pPr>
          </a:p>
          <a:p>
            <a:pPr algn="l">
              <a:defRPr sz="3600">
                <a:latin typeface="Avenir Next Regular"/>
                <a:ea typeface="Avenir Next Regular"/>
                <a:cs typeface="Avenir Next Regular"/>
                <a:sym typeface="Avenir Next Regular"/>
              </a:defRPr>
            </a:pPr>
            <a:r>
              <a:t>Alternate route</a:t>
            </a:r>
          </a:p>
          <a:p>
            <a:pPr algn="l">
              <a:defRPr sz="3600">
                <a:latin typeface="Avenir Next Regular"/>
                <a:ea typeface="Avenir Next Regular"/>
                <a:cs typeface="Avenir Next Regular"/>
                <a:sym typeface="Avenir Next Regular"/>
              </a:defRPr>
            </a:pPr>
            <a:r>
              <a:t>login at </a:t>
            </a:r>
            <a:r>
              <a:rPr u="sng">
                <a:hlinkClick r:id="rId2" invalidUrl="" action="" tgtFrame="" tooltip="" history="1" highlightClick="0" endSnd="0"/>
              </a:rPr>
              <a:t>ondemand.rc.unc.edu</a:t>
            </a:r>
            <a:r>
              <a:t> </a:t>
            </a:r>
          </a:p>
        </p:txBody>
      </p:sp>
      <p:pic>
        <p:nvPicPr>
          <p:cNvPr id="168" name="Image" descr="Image"/>
          <p:cNvPicPr>
            <a:picLocks noChangeAspect="1"/>
          </p:cNvPicPr>
          <p:nvPr/>
        </p:nvPicPr>
        <p:blipFill>
          <a:blip r:embed="rId3">
            <a:extLst/>
          </a:blip>
          <a:stretch>
            <a:fillRect/>
          </a:stretch>
        </p:blipFill>
        <p:spPr>
          <a:xfrm>
            <a:off x="7562631" y="3322758"/>
            <a:ext cx="10969447" cy="941349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What are Git and Github"/>
          <p:cNvSpPr txBox="1"/>
          <p:nvPr/>
        </p:nvSpPr>
        <p:spPr>
          <a:xfrm>
            <a:off x="10190260" y="728085"/>
            <a:ext cx="5060291"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What are Git and Github</a:t>
            </a:r>
          </a:p>
        </p:txBody>
      </p:sp>
      <p:sp>
        <p:nvSpPr>
          <p:cNvPr id="171" name="Git - version control - like Microsoft Track changes but with lots of extras and lasts forever…"/>
          <p:cNvSpPr txBox="1"/>
          <p:nvPr/>
        </p:nvSpPr>
        <p:spPr>
          <a:xfrm>
            <a:off x="3827221" y="2646046"/>
            <a:ext cx="16729558" cy="10554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04800" indent="-304800" algn="l">
              <a:buSzPct val="123000"/>
              <a:buChar char="•"/>
              <a:defRPr sz="3200"/>
            </a:pPr>
            <a:r>
              <a:t>Git - version control - like Microsoft Track changes but with lots of extras and lasts forever</a:t>
            </a:r>
          </a:p>
          <a:p>
            <a:pPr marL="304800" indent="-304800" algn="l">
              <a:buSzPct val="123000"/>
              <a:buChar char="•"/>
              <a:defRPr sz="3200"/>
            </a:pPr>
            <a:r>
              <a:t>Github - way to share code - like dropbox but with some extra features</a:t>
            </a:r>
          </a:p>
        </p:txBody>
      </p:sp>
      <p:pic>
        <p:nvPicPr>
          <p:cNvPr id="172" name="Image" descr="Image"/>
          <p:cNvPicPr>
            <a:picLocks noChangeAspect="1"/>
          </p:cNvPicPr>
          <p:nvPr/>
        </p:nvPicPr>
        <p:blipFill>
          <a:blip r:embed="rId2">
            <a:extLst/>
          </a:blip>
          <a:stretch>
            <a:fillRect/>
          </a:stretch>
        </p:blipFill>
        <p:spPr>
          <a:xfrm>
            <a:off x="9257810" y="4391969"/>
            <a:ext cx="5501149" cy="795215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Why use Git/Github"/>
          <p:cNvSpPr txBox="1"/>
          <p:nvPr/>
        </p:nvSpPr>
        <p:spPr>
          <a:xfrm>
            <a:off x="9909556" y="793356"/>
            <a:ext cx="4564889"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Why use Git/Github</a:t>
            </a:r>
          </a:p>
        </p:txBody>
      </p:sp>
      <p:sp>
        <p:nvSpPr>
          <p:cNvPr id="175" name="Revert to older versions of code…"/>
          <p:cNvSpPr txBox="1"/>
          <p:nvPr/>
        </p:nvSpPr>
        <p:spPr>
          <a:xfrm>
            <a:off x="6173337" y="4396217"/>
            <a:ext cx="13635432" cy="26295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44500" indent="-444500" algn="l">
              <a:buSzPct val="100000"/>
              <a:buAutoNum type="arabicPeriod" startAt="1"/>
              <a:defRPr sz="3400"/>
            </a:pPr>
            <a:r>
              <a:t>Revert to older versions of code</a:t>
            </a:r>
          </a:p>
          <a:p>
            <a:pPr marL="444500" indent="-444500" algn="l">
              <a:buSzPct val="100000"/>
              <a:buAutoNum type="arabicPeriod" startAt="1"/>
              <a:defRPr sz="3400"/>
            </a:pPr>
            <a:r>
              <a:t>Make a new copy of code to try out an approach without breaking it</a:t>
            </a:r>
          </a:p>
          <a:p>
            <a:pPr marL="444500" indent="-444500" algn="l">
              <a:buSzPct val="100000"/>
              <a:buAutoNum type="arabicPeriod" startAt="1"/>
              <a:defRPr sz="3400"/>
            </a:pPr>
            <a:r>
              <a:t>More people can work on something at once and manage conflicts</a:t>
            </a:r>
          </a:p>
          <a:p>
            <a:pPr marL="444500" indent="-444500" algn="l">
              <a:buSzPct val="100000"/>
              <a:buAutoNum type="arabicPeriod" startAt="1"/>
              <a:defRPr sz="3400">
                <a:solidFill>
                  <a:schemeClr val="accent5">
                    <a:lumOff val="-29866"/>
                  </a:schemeClr>
                </a:solidFill>
              </a:defRPr>
            </a:pPr>
            <a:r>
              <a:t>Share with others</a:t>
            </a:r>
          </a:p>
          <a:p>
            <a:pPr marL="444500" indent="-444500" algn="l">
              <a:buSzPct val="100000"/>
              <a:buAutoNum type="arabicPeriod" startAt="1"/>
              <a:defRPr sz="3400"/>
            </a:pPr>
            <a:r>
              <a:t>Let people see your skills</a:t>
            </a:r>
          </a:p>
        </p:txBody>
      </p:sp>
      <p:sp>
        <p:nvSpPr>
          <p:cNvPr id="176" name="https://happygitwithr.com/big-picture.html"/>
          <p:cNvSpPr txBox="1"/>
          <p:nvPr/>
        </p:nvSpPr>
        <p:spPr>
          <a:xfrm>
            <a:off x="18179504" y="12426894"/>
            <a:ext cx="5861915"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https://happygitwithr.com/big-picture.html</a:t>
            </a:r>
          </a:p>
        </p:txBody>
      </p:sp>
      <p:sp>
        <p:nvSpPr>
          <p:cNvPr id="177" name="https://vallandingham.me/git-workflow.html"/>
          <p:cNvSpPr txBox="1"/>
          <p:nvPr/>
        </p:nvSpPr>
        <p:spPr>
          <a:xfrm>
            <a:off x="18097970" y="11883721"/>
            <a:ext cx="6024983"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https://vallandingham.me/git-workflow.html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https://github.com/jraab/GNET749_RNAseq"/>
          <p:cNvSpPr txBox="1"/>
          <p:nvPr/>
        </p:nvSpPr>
        <p:spPr>
          <a:xfrm>
            <a:off x="718171" y="1592953"/>
            <a:ext cx="611520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https://github.com/jraab/GNET749_RNAseq</a:t>
            </a:r>
          </a:p>
        </p:txBody>
      </p:sp>
      <p:sp>
        <p:nvSpPr>
          <p:cNvPr id="180" name="Getting code from this class"/>
          <p:cNvSpPr txBox="1"/>
          <p:nvPr/>
        </p:nvSpPr>
        <p:spPr>
          <a:xfrm>
            <a:off x="8945117" y="424978"/>
            <a:ext cx="6493765" cy="6969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Getting code from this class</a:t>
            </a:r>
          </a:p>
        </p:txBody>
      </p:sp>
      <p:pic>
        <p:nvPicPr>
          <p:cNvPr id="181" name="Image" descr="Image"/>
          <p:cNvPicPr>
            <a:picLocks noChangeAspect="1"/>
          </p:cNvPicPr>
          <p:nvPr/>
        </p:nvPicPr>
        <p:blipFill>
          <a:blip r:embed="rId2">
            <a:extLst/>
          </a:blip>
          <a:stretch>
            <a:fillRect/>
          </a:stretch>
        </p:blipFill>
        <p:spPr>
          <a:xfrm>
            <a:off x="7069860" y="1505438"/>
            <a:ext cx="14623987" cy="11645818"/>
          </a:xfrm>
          <a:prstGeom prst="rect">
            <a:avLst/>
          </a:prstGeom>
          <a:ln w="12700">
            <a:miter lim="400000"/>
          </a:ln>
        </p:spPr>
      </p:pic>
      <p:sp>
        <p:nvSpPr>
          <p:cNvPr id="182" name="Line"/>
          <p:cNvSpPr/>
          <p:nvPr/>
        </p:nvSpPr>
        <p:spPr>
          <a:xfrm flipH="1">
            <a:off x="15517118" y="4605562"/>
            <a:ext cx="4801907" cy="637467"/>
          </a:xfrm>
          <a:prstGeom prst="line">
            <a:avLst/>
          </a:prstGeom>
          <a:ln w="114300">
            <a:solidFill>
              <a:srgbClr val="000000"/>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