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01" r:id="rId2"/>
    <p:sldId id="317" r:id="rId3"/>
    <p:sldId id="284" r:id="rId4"/>
    <p:sldId id="285" r:id="rId5"/>
    <p:sldId id="315" r:id="rId6"/>
    <p:sldId id="286" r:id="rId7"/>
    <p:sldId id="287" r:id="rId8"/>
    <p:sldId id="302" r:id="rId9"/>
    <p:sldId id="308" r:id="rId10"/>
    <p:sldId id="306" r:id="rId11"/>
    <p:sldId id="307" r:id="rId12"/>
    <p:sldId id="304" r:id="rId13"/>
    <p:sldId id="305" r:id="rId14"/>
    <p:sldId id="309" r:id="rId15"/>
    <p:sldId id="288" r:id="rId16"/>
    <p:sldId id="303" r:id="rId17"/>
    <p:sldId id="289" r:id="rId18"/>
    <p:sldId id="290" r:id="rId19"/>
    <p:sldId id="291" r:id="rId20"/>
    <p:sldId id="310" r:id="rId21"/>
    <p:sldId id="311" r:id="rId22"/>
    <p:sldId id="312" r:id="rId23"/>
    <p:sldId id="313" r:id="rId24"/>
    <p:sldId id="314" r:id="rId25"/>
    <p:sldId id="293" r:id="rId26"/>
    <p:sldId id="294" r:id="rId27"/>
    <p:sldId id="295" r:id="rId28"/>
    <p:sldId id="297" r:id="rId29"/>
    <p:sldId id="298" r:id="rId30"/>
    <p:sldId id="299" r:id="rId31"/>
    <p:sldId id="31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3"/>
    <p:restoredTop sz="96327"/>
  </p:normalViewPr>
  <p:slideViewPr>
    <p:cSldViewPr snapToGrid="0">
      <p:cViewPr varScale="1">
        <p:scale>
          <a:sx n="128" d="100"/>
          <a:sy n="128" d="100"/>
        </p:scale>
        <p:origin x="10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4/16/24</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4/16/24</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pic>
        <p:nvPicPr>
          <p:cNvPr id="10" name="Picture 9">
            <a:extLst>
              <a:ext uri="{FF2B5EF4-FFF2-40B4-BE49-F238E27FC236}">
                <a16:creationId xmlns:a16="http://schemas.microsoft.com/office/drawing/2014/main" id="{489A0044-0EA4-60BE-B9E6-980517DA0E47}"/>
              </a:ext>
            </a:extLst>
          </p:cNvPr>
          <p:cNvPicPr>
            <a:picLocks noChangeAspect="1"/>
          </p:cNvPicPr>
          <p:nvPr/>
        </p:nvPicPr>
        <p:blipFill>
          <a:blip r:embed="rId4"/>
          <a:stretch>
            <a:fillRect/>
          </a:stretch>
        </p:blipFill>
        <p:spPr>
          <a:xfrm>
            <a:off x="6568858" y="1704419"/>
            <a:ext cx="2080364" cy="2220706"/>
          </a:xfrm>
          <a:prstGeom prst="rect">
            <a:avLst/>
          </a:prstGeom>
        </p:spPr>
      </p:pic>
      <p:sp>
        <p:nvSpPr>
          <p:cNvPr id="11" name="TextBox 10">
            <a:extLst>
              <a:ext uri="{FF2B5EF4-FFF2-40B4-BE49-F238E27FC236}">
                <a16:creationId xmlns:a16="http://schemas.microsoft.com/office/drawing/2014/main" id="{E6A912FF-30D2-79B4-01F1-07C981BE9D8E}"/>
              </a:ext>
            </a:extLst>
          </p:cNvPr>
          <p:cNvSpPr txBox="1"/>
          <p:nvPr/>
        </p:nvSpPr>
        <p:spPr>
          <a:xfrm>
            <a:off x="594986" y="4294836"/>
            <a:ext cx="4576959" cy="369332"/>
          </a:xfrm>
          <a:prstGeom prst="rect">
            <a:avLst/>
          </a:prstGeom>
          <a:noFill/>
        </p:spPr>
        <p:txBody>
          <a:bodyPr wrap="none" rtlCol="0">
            <a:spAutoFit/>
          </a:bodyPr>
          <a:lstStyle/>
          <a:p>
            <a:r>
              <a:rPr lang="en-US" dirty="0"/>
              <a:t>More useful if you want to plot length vs width</a:t>
            </a:r>
          </a:p>
        </p:txBody>
      </p:sp>
      <p:sp>
        <p:nvSpPr>
          <p:cNvPr id="13" name="TextBox 12">
            <a:extLst>
              <a:ext uri="{FF2B5EF4-FFF2-40B4-BE49-F238E27FC236}">
                <a16:creationId xmlns:a16="http://schemas.microsoft.com/office/drawing/2014/main" id="{5E2DCCF8-1717-F444-955C-F62097346BEF}"/>
              </a:ext>
            </a:extLst>
          </p:cNvPr>
          <p:cNvSpPr txBox="1"/>
          <p:nvPr/>
        </p:nvSpPr>
        <p:spPr>
          <a:xfrm>
            <a:off x="6330864" y="3981046"/>
            <a:ext cx="5194948" cy="369332"/>
          </a:xfrm>
          <a:prstGeom prst="rect">
            <a:avLst/>
          </a:prstGeom>
          <a:noFill/>
        </p:spPr>
        <p:txBody>
          <a:bodyPr wrap="none" rtlCol="0">
            <a:spAutoFit/>
          </a:bodyPr>
          <a:lstStyle/>
          <a:p>
            <a:r>
              <a:rPr lang="en-US" dirty="0"/>
              <a:t>More useful if you want to plot all attributes together</a:t>
            </a:r>
          </a:p>
        </p:txBody>
      </p:sp>
      <p:pic>
        <p:nvPicPr>
          <p:cNvPr id="14" name="Picture 13">
            <a:extLst>
              <a:ext uri="{FF2B5EF4-FFF2-40B4-BE49-F238E27FC236}">
                <a16:creationId xmlns:a16="http://schemas.microsoft.com/office/drawing/2014/main" id="{F9D1E1A7-24D9-1564-6745-23EBC52DBF63}"/>
              </a:ext>
            </a:extLst>
          </p:cNvPr>
          <p:cNvPicPr>
            <a:picLocks noChangeAspect="1"/>
          </p:cNvPicPr>
          <p:nvPr/>
        </p:nvPicPr>
        <p:blipFill>
          <a:blip r:embed="rId5"/>
          <a:stretch>
            <a:fillRect/>
          </a:stretch>
        </p:blipFill>
        <p:spPr>
          <a:xfrm>
            <a:off x="1429340" y="4766961"/>
            <a:ext cx="1797778" cy="1997136"/>
          </a:xfrm>
          <a:prstGeom prst="rect">
            <a:avLst/>
          </a:prstGeom>
        </p:spPr>
      </p:pic>
      <p:pic>
        <p:nvPicPr>
          <p:cNvPr id="15" name="Picture 14">
            <a:extLst>
              <a:ext uri="{FF2B5EF4-FFF2-40B4-BE49-F238E27FC236}">
                <a16:creationId xmlns:a16="http://schemas.microsoft.com/office/drawing/2014/main" id="{37AABA38-6352-FF7A-A86F-B49D58CF2110}"/>
              </a:ext>
            </a:extLst>
          </p:cNvPr>
          <p:cNvPicPr>
            <a:picLocks noChangeAspect="1"/>
          </p:cNvPicPr>
          <p:nvPr/>
        </p:nvPicPr>
        <p:blipFill>
          <a:blip r:embed="rId6"/>
          <a:stretch>
            <a:fillRect/>
          </a:stretch>
        </p:blipFill>
        <p:spPr>
          <a:xfrm>
            <a:off x="5840849" y="4406299"/>
            <a:ext cx="1892408" cy="2095279"/>
          </a:xfrm>
          <a:prstGeom prst="rect">
            <a:avLst/>
          </a:prstGeom>
        </p:spPr>
      </p:pic>
    </p:spTree>
    <p:extLst>
      <p:ext uri="{BB962C8B-B14F-4D97-AF65-F5344CB8AC3E}">
        <p14:creationId xmlns:p14="http://schemas.microsoft.com/office/powerpoint/2010/main" val="1766242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3" name="TextBox 2">
            <a:extLst>
              <a:ext uri="{FF2B5EF4-FFF2-40B4-BE49-F238E27FC236}">
                <a16:creationId xmlns:a16="http://schemas.microsoft.com/office/drawing/2014/main" id="{3852B5D8-7BCC-7D6F-F6AF-3A1EB2E97A2C}"/>
              </a:ext>
            </a:extLst>
          </p:cNvPr>
          <p:cNvSpPr txBox="1"/>
          <p:nvPr/>
        </p:nvSpPr>
        <p:spPr>
          <a:xfrm>
            <a:off x="785549" y="1549362"/>
            <a:ext cx="1452129" cy="369332"/>
          </a:xfrm>
          <a:prstGeom prst="rect">
            <a:avLst/>
          </a:prstGeom>
          <a:noFill/>
        </p:spPr>
        <p:txBody>
          <a:bodyPr wrap="none" rtlCol="0">
            <a:spAutoFit/>
          </a:bodyPr>
          <a:lstStyle/>
          <a:p>
            <a:r>
              <a:rPr lang="en-US" dirty="0" err="1"/>
              <a:t>pivot_wider</a:t>
            </a:r>
            <a:r>
              <a:rPr lang="en-US" dirty="0"/>
              <a:t>()</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4" name="Picture 3">
            <a:extLst>
              <a:ext uri="{FF2B5EF4-FFF2-40B4-BE49-F238E27FC236}">
                <a16:creationId xmlns:a16="http://schemas.microsoft.com/office/drawing/2014/main" id="{C1D1F3EE-BADC-BAF1-9B77-F89BBD66B765}"/>
              </a:ext>
            </a:extLst>
          </p:cNvPr>
          <p:cNvPicPr>
            <a:picLocks noChangeAspect="1"/>
          </p:cNvPicPr>
          <p:nvPr/>
        </p:nvPicPr>
        <p:blipFill>
          <a:blip r:embed="rId3"/>
          <a:stretch>
            <a:fillRect/>
          </a:stretch>
        </p:blipFill>
        <p:spPr>
          <a:xfrm>
            <a:off x="2635685" y="1688979"/>
            <a:ext cx="7772400" cy="250411"/>
          </a:xfrm>
          <a:prstGeom prst="rect">
            <a:avLst/>
          </a:prstGeom>
        </p:spPr>
      </p:pic>
      <p:pic>
        <p:nvPicPr>
          <p:cNvPr id="6" name="Picture 5">
            <a:extLst>
              <a:ext uri="{FF2B5EF4-FFF2-40B4-BE49-F238E27FC236}">
                <a16:creationId xmlns:a16="http://schemas.microsoft.com/office/drawing/2014/main" id="{30B92E9A-0F26-8F60-44E6-6F6CF12A6218}"/>
              </a:ext>
            </a:extLst>
          </p:cNvPr>
          <p:cNvPicPr>
            <a:picLocks noChangeAspect="1"/>
          </p:cNvPicPr>
          <p:nvPr/>
        </p:nvPicPr>
        <p:blipFill>
          <a:blip r:embed="rId4"/>
          <a:stretch>
            <a:fillRect/>
          </a:stretch>
        </p:blipFill>
        <p:spPr>
          <a:xfrm>
            <a:off x="3146207" y="2029152"/>
            <a:ext cx="6388100" cy="1524000"/>
          </a:xfrm>
          <a:prstGeom prst="rect">
            <a:avLst/>
          </a:prstGeom>
        </p:spPr>
      </p:pic>
      <p:pic>
        <p:nvPicPr>
          <p:cNvPr id="9" name="Picture 8">
            <a:extLst>
              <a:ext uri="{FF2B5EF4-FFF2-40B4-BE49-F238E27FC236}">
                <a16:creationId xmlns:a16="http://schemas.microsoft.com/office/drawing/2014/main" id="{E0C84F01-AEDE-EA93-ECB9-73BC968C1A25}"/>
              </a:ext>
            </a:extLst>
          </p:cNvPr>
          <p:cNvPicPr>
            <a:picLocks noChangeAspect="1"/>
          </p:cNvPicPr>
          <p:nvPr/>
        </p:nvPicPr>
        <p:blipFill>
          <a:blip r:embed="rId5"/>
          <a:stretch>
            <a:fillRect/>
          </a:stretch>
        </p:blipFill>
        <p:spPr>
          <a:xfrm>
            <a:off x="1741116" y="3811787"/>
            <a:ext cx="8288144" cy="676583"/>
          </a:xfrm>
          <a:prstGeom prst="rect">
            <a:avLst/>
          </a:prstGeom>
        </p:spPr>
      </p:pic>
      <p:pic>
        <p:nvPicPr>
          <p:cNvPr id="10" name="Picture 9">
            <a:extLst>
              <a:ext uri="{FF2B5EF4-FFF2-40B4-BE49-F238E27FC236}">
                <a16:creationId xmlns:a16="http://schemas.microsoft.com/office/drawing/2014/main" id="{BC5A67C5-3F5C-6C5A-896B-CA8504919DBB}"/>
              </a:ext>
            </a:extLst>
          </p:cNvPr>
          <p:cNvPicPr>
            <a:picLocks noChangeAspect="1"/>
          </p:cNvPicPr>
          <p:nvPr/>
        </p:nvPicPr>
        <p:blipFill>
          <a:blip r:embed="rId6"/>
          <a:stretch>
            <a:fillRect/>
          </a:stretch>
        </p:blipFill>
        <p:spPr>
          <a:xfrm>
            <a:off x="1453772" y="4609294"/>
            <a:ext cx="2276144" cy="1954344"/>
          </a:xfrm>
          <a:prstGeom prst="rect">
            <a:avLst/>
          </a:prstGeom>
        </p:spPr>
      </p:pic>
      <p:sp>
        <p:nvSpPr>
          <p:cNvPr id="11" name="TextBox 10">
            <a:extLst>
              <a:ext uri="{FF2B5EF4-FFF2-40B4-BE49-F238E27FC236}">
                <a16:creationId xmlns:a16="http://schemas.microsoft.com/office/drawing/2014/main" id="{DE30BB2C-1F2D-90B3-B5B3-DA406BCB8928}"/>
              </a:ext>
            </a:extLst>
          </p:cNvPr>
          <p:cNvSpPr txBox="1"/>
          <p:nvPr/>
        </p:nvSpPr>
        <p:spPr>
          <a:xfrm>
            <a:off x="3864279" y="4830467"/>
            <a:ext cx="5760103" cy="338554"/>
          </a:xfrm>
          <a:prstGeom prst="rect">
            <a:avLst/>
          </a:prstGeom>
          <a:noFill/>
        </p:spPr>
        <p:txBody>
          <a:bodyPr wrap="none" rtlCol="0">
            <a:spAutoFit/>
          </a:bodyPr>
          <a:lstStyle/>
          <a:p>
            <a:r>
              <a:rPr lang="en-US" sz="1600" dirty="0"/>
              <a:t>Each set of 4 measurements – (originally 1 row) has a unique </a:t>
            </a:r>
            <a:r>
              <a:rPr lang="en-US" sz="1600" dirty="0" err="1"/>
              <a:t>rowid</a:t>
            </a:r>
            <a:endParaRPr lang="en-US" sz="1600" dirty="0"/>
          </a:p>
        </p:txBody>
      </p:sp>
    </p:spTree>
    <p:extLst>
      <p:ext uri="{BB962C8B-B14F-4D97-AF65-F5344CB8AC3E}">
        <p14:creationId xmlns:p14="http://schemas.microsoft.com/office/powerpoint/2010/main" val="180945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912872" y="211015"/>
            <a:ext cx="3289675" cy="369332"/>
          </a:xfrm>
          <a:prstGeom prst="rect">
            <a:avLst/>
          </a:prstGeom>
          <a:noFill/>
        </p:spPr>
        <p:txBody>
          <a:bodyPr wrap="square" rtlCol="0">
            <a:spAutoFit/>
          </a:bodyPr>
          <a:lstStyle/>
          <a:p>
            <a:r>
              <a:rPr lang="en-US" dirty="0"/>
              <a:t>Plotting using </a:t>
            </a:r>
            <a:r>
              <a:rPr lang="en-US" dirty="0" err="1"/>
              <a:t>ggplot</a:t>
            </a:r>
            <a:endParaRPr lang="en-US"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389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160CC-7053-9CF3-384D-01F51F309646}"/>
              </a:ext>
            </a:extLst>
          </p:cNvPr>
          <p:cNvSpPr txBox="1"/>
          <p:nvPr/>
        </p:nvSpPr>
        <p:spPr>
          <a:xfrm>
            <a:off x="4754103" y="110969"/>
            <a:ext cx="5231589" cy="646331"/>
          </a:xfrm>
          <a:prstGeom prst="rect">
            <a:avLst/>
          </a:prstGeom>
          <a:noFill/>
        </p:spPr>
        <p:txBody>
          <a:bodyPr wrap="square" rtlCol="0">
            <a:spAutoFit/>
          </a:bodyPr>
          <a:lstStyle/>
          <a:p>
            <a:r>
              <a:rPr lang="en-US" sz="3600" dirty="0"/>
              <a:t>Plotting using </a:t>
            </a:r>
            <a:r>
              <a:rPr lang="en-US" sz="3600" dirty="0" err="1"/>
              <a:t>ggplot</a:t>
            </a:r>
            <a:endParaRPr lang="en-US" sz="3600" dirty="0"/>
          </a:p>
        </p:txBody>
      </p:sp>
      <p:sp>
        <p:nvSpPr>
          <p:cNvPr id="3" name="TextBox 2">
            <a:extLst>
              <a:ext uri="{FF2B5EF4-FFF2-40B4-BE49-F238E27FC236}">
                <a16:creationId xmlns:a16="http://schemas.microsoft.com/office/drawing/2014/main" id="{B0E71378-DCC3-EC64-3A63-94C96963874B}"/>
              </a:ext>
            </a:extLst>
          </p:cNvPr>
          <p:cNvSpPr txBox="1"/>
          <p:nvPr/>
        </p:nvSpPr>
        <p:spPr>
          <a:xfrm>
            <a:off x="5080602" y="681742"/>
            <a:ext cx="1688123" cy="369332"/>
          </a:xfrm>
          <a:prstGeom prst="rect">
            <a:avLst/>
          </a:prstGeom>
          <a:noFill/>
        </p:spPr>
        <p:txBody>
          <a:bodyPr wrap="square" rtlCol="0">
            <a:spAutoFit/>
          </a:bodyPr>
          <a:lstStyle/>
          <a:p>
            <a:r>
              <a:rPr lang="en-US" dirty="0"/>
              <a:t>library(ggplot2)</a:t>
            </a:r>
          </a:p>
        </p:txBody>
      </p:sp>
      <p:sp>
        <p:nvSpPr>
          <p:cNvPr id="5" name="TextBox 4">
            <a:extLst>
              <a:ext uri="{FF2B5EF4-FFF2-40B4-BE49-F238E27FC236}">
                <a16:creationId xmlns:a16="http://schemas.microsoft.com/office/drawing/2014/main" id="{FE48D9F7-C7D5-5F4E-9188-FC845831B06D}"/>
              </a:ext>
            </a:extLst>
          </p:cNvPr>
          <p:cNvSpPr txBox="1"/>
          <p:nvPr/>
        </p:nvSpPr>
        <p:spPr>
          <a:xfrm>
            <a:off x="8870762" y="6167437"/>
            <a:ext cx="6097802" cy="369332"/>
          </a:xfrm>
          <a:prstGeom prst="rect">
            <a:avLst/>
          </a:prstGeom>
          <a:noFill/>
        </p:spPr>
        <p:txBody>
          <a:bodyPr wrap="square">
            <a:spAutoFit/>
          </a:bodyPr>
          <a:lstStyle/>
          <a:p>
            <a:r>
              <a:rPr lang="en-US" dirty="0"/>
              <a:t>https://ggplot2.tidyverse.org/</a:t>
            </a:r>
          </a:p>
        </p:txBody>
      </p:sp>
      <p:pic>
        <p:nvPicPr>
          <p:cNvPr id="6" name="Picture 5">
            <a:extLst>
              <a:ext uri="{FF2B5EF4-FFF2-40B4-BE49-F238E27FC236}">
                <a16:creationId xmlns:a16="http://schemas.microsoft.com/office/drawing/2014/main" id="{758E8B14-F7B1-36D5-1409-573B8CDD5197}"/>
              </a:ext>
            </a:extLst>
          </p:cNvPr>
          <p:cNvPicPr>
            <a:picLocks noChangeAspect="1"/>
          </p:cNvPicPr>
          <p:nvPr/>
        </p:nvPicPr>
        <p:blipFill>
          <a:blip r:embed="rId2"/>
          <a:stretch>
            <a:fillRect/>
          </a:stretch>
        </p:blipFill>
        <p:spPr>
          <a:xfrm>
            <a:off x="2616200" y="1687297"/>
            <a:ext cx="6959600" cy="431800"/>
          </a:xfrm>
          <a:prstGeom prst="rect">
            <a:avLst/>
          </a:prstGeom>
        </p:spPr>
      </p:pic>
      <p:sp>
        <p:nvSpPr>
          <p:cNvPr id="7" name="TextBox 6">
            <a:extLst>
              <a:ext uri="{FF2B5EF4-FFF2-40B4-BE49-F238E27FC236}">
                <a16:creationId xmlns:a16="http://schemas.microsoft.com/office/drawing/2014/main" id="{58A52827-F68B-075C-9FB9-F3CEAA30A2E8}"/>
              </a:ext>
            </a:extLst>
          </p:cNvPr>
          <p:cNvSpPr txBox="1"/>
          <p:nvPr/>
        </p:nvSpPr>
        <p:spPr>
          <a:xfrm>
            <a:off x="3181463" y="2570654"/>
            <a:ext cx="599716" cy="369332"/>
          </a:xfrm>
          <a:prstGeom prst="rect">
            <a:avLst/>
          </a:prstGeom>
          <a:noFill/>
        </p:spPr>
        <p:txBody>
          <a:bodyPr wrap="none" rtlCol="0">
            <a:spAutoFit/>
          </a:bodyPr>
          <a:lstStyle/>
          <a:p>
            <a:r>
              <a:rPr lang="en-US" dirty="0"/>
              <a:t>data</a:t>
            </a:r>
          </a:p>
        </p:txBody>
      </p:sp>
      <p:sp>
        <p:nvSpPr>
          <p:cNvPr id="9" name="TextBox 8">
            <a:extLst>
              <a:ext uri="{FF2B5EF4-FFF2-40B4-BE49-F238E27FC236}">
                <a16:creationId xmlns:a16="http://schemas.microsoft.com/office/drawing/2014/main" id="{9984B211-744B-0F49-0214-2007D806E3F3}"/>
              </a:ext>
            </a:extLst>
          </p:cNvPr>
          <p:cNvSpPr txBox="1"/>
          <p:nvPr/>
        </p:nvSpPr>
        <p:spPr>
          <a:xfrm>
            <a:off x="5531871" y="2570654"/>
            <a:ext cx="1128258" cy="369332"/>
          </a:xfrm>
          <a:prstGeom prst="rect">
            <a:avLst/>
          </a:prstGeom>
          <a:noFill/>
        </p:spPr>
        <p:txBody>
          <a:bodyPr wrap="none" rtlCol="0">
            <a:spAutoFit/>
          </a:bodyPr>
          <a:lstStyle/>
          <a:p>
            <a:r>
              <a:rPr lang="en-US" dirty="0"/>
              <a:t>aesthetics</a:t>
            </a:r>
          </a:p>
        </p:txBody>
      </p:sp>
      <p:sp>
        <p:nvSpPr>
          <p:cNvPr id="10" name="TextBox 9">
            <a:extLst>
              <a:ext uri="{FF2B5EF4-FFF2-40B4-BE49-F238E27FC236}">
                <a16:creationId xmlns:a16="http://schemas.microsoft.com/office/drawing/2014/main" id="{381756F0-2D9B-7013-F93B-793D486B14B0}"/>
              </a:ext>
            </a:extLst>
          </p:cNvPr>
          <p:cNvSpPr txBox="1"/>
          <p:nvPr/>
        </p:nvSpPr>
        <p:spPr>
          <a:xfrm>
            <a:off x="8523961" y="2633887"/>
            <a:ext cx="1299523" cy="369332"/>
          </a:xfrm>
          <a:prstGeom prst="rect">
            <a:avLst/>
          </a:prstGeom>
          <a:noFill/>
        </p:spPr>
        <p:txBody>
          <a:bodyPr wrap="none" rtlCol="0">
            <a:spAutoFit/>
          </a:bodyPr>
          <a:lstStyle/>
          <a:p>
            <a:r>
              <a:rPr lang="en-US" dirty="0"/>
              <a:t>Type of plot</a:t>
            </a:r>
          </a:p>
        </p:txBody>
      </p:sp>
      <p:cxnSp>
        <p:nvCxnSpPr>
          <p:cNvPr id="12" name="Straight Arrow Connector 11">
            <a:extLst>
              <a:ext uri="{FF2B5EF4-FFF2-40B4-BE49-F238E27FC236}">
                <a16:creationId xmlns:a16="http://schemas.microsoft.com/office/drawing/2014/main" id="{D6574E1F-B2BF-6B7D-46EE-8BC501F660FA}"/>
              </a:ext>
            </a:extLst>
          </p:cNvPr>
          <p:cNvCxnSpPr>
            <a:cxnSpLocks/>
            <a:stCxn id="7" idx="0"/>
          </p:cNvCxnSpPr>
          <p:nvPr/>
        </p:nvCxnSpPr>
        <p:spPr>
          <a:xfrm flipV="1">
            <a:off x="3481321" y="2119097"/>
            <a:ext cx="107386" cy="4515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27A65B-D2D0-21C0-AFD5-CF267277532D}"/>
              </a:ext>
            </a:extLst>
          </p:cNvPr>
          <p:cNvCxnSpPr>
            <a:cxnSpLocks/>
          </p:cNvCxnSpPr>
          <p:nvPr/>
        </p:nvCxnSpPr>
        <p:spPr>
          <a:xfrm flipH="1" flipV="1">
            <a:off x="5417507" y="2211430"/>
            <a:ext cx="538494" cy="393357"/>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936A9C-316F-9495-ADE9-3EBE6276D74A}"/>
              </a:ext>
            </a:extLst>
          </p:cNvPr>
          <p:cNvCxnSpPr>
            <a:cxnSpLocks/>
          </p:cNvCxnSpPr>
          <p:nvPr/>
        </p:nvCxnSpPr>
        <p:spPr>
          <a:xfrm flipV="1">
            <a:off x="6494495" y="2158024"/>
            <a:ext cx="332190" cy="475863"/>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01CE6F-0C83-90BD-D0DA-A166ABB0D9E2}"/>
              </a:ext>
            </a:extLst>
          </p:cNvPr>
          <p:cNvCxnSpPr>
            <a:cxnSpLocks/>
          </p:cNvCxnSpPr>
          <p:nvPr/>
        </p:nvCxnSpPr>
        <p:spPr>
          <a:xfrm flipH="1" flipV="1">
            <a:off x="8906256" y="2138671"/>
            <a:ext cx="175114" cy="616649"/>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6812886-00C7-CC34-35F9-C5AB6DC21C61}"/>
              </a:ext>
            </a:extLst>
          </p:cNvPr>
          <p:cNvPicPr>
            <a:picLocks noChangeAspect="1"/>
          </p:cNvPicPr>
          <p:nvPr/>
        </p:nvPicPr>
        <p:blipFill>
          <a:blip r:embed="rId3"/>
          <a:stretch>
            <a:fillRect/>
          </a:stretch>
        </p:blipFill>
        <p:spPr>
          <a:xfrm>
            <a:off x="4479428" y="3226047"/>
            <a:ext cx="2890470" cy="3210998"/>
          </a:xfrm>
          <a:prstGeom prst="rect">
            <a:avLst/>
          </a:prstGeom>
        </p:spPr>
      </p:pic>
      <p:sp>
        <p:nvSpPr>
          <p:cNvPr id="11" name="TextBox 10">
            <a:extLst>
              <a:ext uri="{FF2B5EF4-FFF2-40B4-BE49-F238E27FC236}">
                <a16:creationId xmlns:a16="http://schemas.microsoft.com/office/drawing/2014/main" id="{8CB302A6-B9A2-DA18-2A94-3D2322BC2684}"/>
              </a:ext>
            </a:extLst>
          </p:cNvPr>
          <p:cNvSpPr txBox="1"/>
          <p:nvPr/>
        </p:nvSpPr>
        <p:spPr>
          <a:xfrm>
            <a:off x="7637745" y="5618016"/>
            <a:ext cx="7484300" cy="369332"/>
          </a:xfrm>
          <a:prstGeom prst="rect">
            <a:avLst/>
          </a:prstGeom>
          <a:noFill/>
        </p:spPr>
        <p:txBody>
          <a:bodyPr wrap="square">
            <a:spAutoFit/>
          </a:bodyPr>
          <a:lstStyle/>
          <a:p>
            <a:r>
              <a:rPr lang="en-US" dirty="0"/>
              <a:t>https://r4ds.had.co.nz/data-</a:t>
            </a:r>
            <a:r>
              <a:rPr lang="en-US" dirty="0" err="1"/>
              <a:t>visualisation.html</a:t>
            </a:r>
            <a:endParaRPr lang="en-US" dirty="0"/>
          </a:p>
        </p:txBody>
      </p:sp>
    </p:spTree>
    <p:extLst>
      <p:ext uri="{BB962C8B-B14F-4D97-AF65-F5344CB8AC3E}">
        <p14:creationId xmlns:p14="http://schemas.microsoft.com/office/powerpoint/2010/main" val="3910450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54B13-23B4-D285-8E9C-1D05B2CC3314}"/>
              </a:ext>
            </a:extLst>
          </p:cNvPr>
          <p:cNvSpPr txBox="1"/>
          <p:nvPr/>
        </p:nvSpPr>
        <p:spPr>
          <a:xfrm>
            <a:off x="8253086" y="6281896"/>
            <a:ext cx="6097044" cy="369332"/>
          </a:xfrm>
          <a:prstGeom prst="rect">
            <a:avLst/>
          </a:prstGeom>
          <a:noFill/>
        </p:spPr>
        <p:txBody>
          <a:bodyPr wrap="square">
            <a:spAutoFit/>
          </a:bodyPr>
          <a:lstStyle/>
          <a:p>
            <a:r>
              <a:rPr lang="en-US" dirty="0"/>
              <a:t>https://ggplot2.tidyverse.org/reference/</a:t>
            </a:r>
          </a:p>
        </p:txBody>
      </p:sp>
      <p:pic>
        <p:nvPicPr>
          <p:cNvPr id="4" name="Picture 3">
            <a:extLst>
              <a:ext uri="{FF2B5EF4-FFF2-40B4-BE49-F238E27FC236}">
                <a16:creationId xmlns:a16="http://schemas.microsoft.com/office/drawing/2014/main" id="{427FDFC9-867C-629E-80F8-EC69839FE04B}"/>
              </a:ext>
            </a:extLst>
          </p:cNvPr>
          <p:cNvPicPr>
            <a:picLocks noChangeAspect="1"/>
          </p:cNvPicPr>
          <p:nvPr/>
        </p:nvPicPr>
        <p:blipFill>
          <a:blip r:embed="rId2"/>
          <a:stretch>
            <a:fillRect/>
          </a:stretch>
        </p:blipFill>
        <p:spPr>
          <a:xfrm>
            <a:off x="287055" y="781822"/>
            <a:ext cx="11244374" cy="1842381"/>
          </a:xfrm>
          <a:prstGeom prst="rect">
            <a:avLst/>
          </a:prstGeom>
        </p:spPr>
      </p:pic>
      <p:pic>
        <p:nvPicPr>
          <p:cNvPr id="5" name="Picture 4">
            <a:extLst>
              <a:ext uri="{FF2B5EF4-FFF2-40B4-BE49-F238E27FC236}">
                <a16:creationId xmlns:a16="http://schemas.microsoft.com/office/drawing/2014/main" id="{6F350F51-53FD-22B7-D40E-9040D4480D15}"/>
              </a:ext>
            </a:extLst>
          </p:cNvPr>
          <p:cNvPicPr>
            <a:picLocks noChangeAspect="1"/>
          </p:cNvPicPr>
          <p:nvPr/>
        </p:nvPicPr>
        <p:blipFill>
          <a:blip r:embed="rId3"/>
          <a:stretch>
            <a:fillRect/>
          </a:stretch>
        </p:blipFill>
        <p:spPr>
          <a:xfrm>
            <a:off x="287054" y="2799838"/>
            <a:ext cx="11084223" cy="1258595"/>
          </a:xfrm>
          <a:prstGeom prst="rect">
            <a:avLst/>
          </a:prstGeom>
        </p:spPr>
      </p:pic>
      <p:pic>
        <p:nvPicPr>
          <p:cNvPr id="6" name="Picture 5">
            <a:extLst>
              <a:ext uri="{FF2B5EF4-FFF2-40B4-BE49-F238E27FC236}">
                <a16:creationId xmlns:a16="http://schemas.microsoft.com/office/drawing/2014/main" id="{F6DF3007-C154-2C33-1059-808C0550F56E}"/>
              </a:ext>
            </a:extLst>
          </p:cNvPr>
          <p:cNvPicPr>
            <a:picLocks noChangeAspect="1"/>
          </p:cNvPicPr>
          <p:nvPr/>
        </p:nvPicPr>
        <p:blipFill>
          <a:blip r:embed="rId4"/>
          <a:stretch>
            <a:fillRect/>
          </a:stretch>
        </p:blipFill>
        <p:spPr>
          <a:xfrm>
            <a:off x="287053" y="4006496"/>
            <a:ext cx="10925879" cy="1035230"/>
          </a:xfrm>
          <a:prstGeom prst="rect">
            <a:avLst/>
          </a:prstGeom>
        </p:spPr>
      </p:pic>
      <p:pic>
        <p:nvPicPr>
          <p:cNvPr id="7" name="Picture 6">
            <a:extLst>
              <a:ext uri="{FF2B5EF4-FFF2-40B4-BE49-F238E27FC236}">
                <a16:creationId xmlns:a16="http://schemas.microsoft.com/office/drawing/2014/main" id="{D2C29005-1F40-FEC8-5E08-701F87647250}"/>
              </a:ext>
            </a:extLst>
          </p:cNvPr>
          <p:cNvPicPr>
            <a:picLocks noChangeAspect="1"/>
          </p:cNvPicPr>
          <p:nvPr/>
        </p:nvPicPr>
        <p:blipFill>
          <a:blip r:embed="rId5"/>
          <a:stretch>
            <a:fillRect/>
          </a:stretch>
        </p:blipFill>
        <p:spPr>
          <a:xfrm>
            <a:off x="337158" y="5206868"/>
            <a:ext cx="10742249" cy="937148"/>
          </a:xfrm>
          <a:prstGeom prst="rect">
            <a:avLst/>
          </a:prstGeom>
        </p:spPr>
      </p:pic>
      <p:sp>
        <p:nvSpPr>
          <p:cNvPr id="8" name="TextBox 7">
            <a:extLst>
              <a:ext uri="{FF2B5EF4-FFF2-40B4-BE49-F238E27FC236}">
                <a16:creationId xmlns:a16="http://schemas.microsoft.com/office/drawing/2014/main" id="{D2302473-7FDB-78CA-6715-5FD17DD32A35}"/>
              </a:ext>
            </a:extLst>
          </p:cNvPr>
          <p:cNvSpPr txBox="1"/>
          <p:nvPr/>
        </p:nvSpPr>
        <p:spPr>
          <a:xfrm>
            <a:off x="3563655" y="247348"/>
            <a:ext cx="7273914" cy="369332"/>
          </a:xfrm>
          <a:prstGeom prst="rect">
            <a:avLst/>
          </a:prstGeom>
          <a:noFill/>
        </p:spPr>
        <p:txBody>
          <a:bodyPr wrap="none" rtlCol="0">
            <a:spAutoFit/>
          </a:bodyPr>
          <a:lstStyle/>
          <a:p>
            <a:r>
              <a:rPr lang="en-US" dirty="0" err="1"/>
              <a:t>ggplot</a:t>
            </a:r>
            <a:r>
              <a:rPr lang="en-US" dirty="0"/>
              <a:t> lets you make many different kinds of plots by using different ‘</a:t>
            </a:r>
            <a:r>
              <a:rPr lang="en-US" dirty="0" err="1"/>
              <a:t>geoms</a:t>
            </a:r>
            <a:r>
              <a:rPr lang="en-US" dirty="0"/>
              <a:t>’</a:t>
            </a:r>
          </a:p>
        </p:txBody>
      </p:sp>
    </p:spTree>
    <p:extLst>
      <p:ext uri="{BB962C8B-B14F-4D97-AF65-F5344CB8AC3E}">
        <p14:creationId xmlns:p14="http://schemas.microsoft.com/office/powerpoint/2010/main" val="1698419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448320" y="337559"/>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03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spTree>
    <p:extLst>
      <p:ext uri="{BB962C8B-B14F-4D97-AF65-F5344CB8AC3E}">
        <p14:creationId xmlns:p14="http://schemas.microsoft.com/office/powerpoint/2010/main" val="959462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3" name="Picture 2">
            <a:extLst>
              <a:ext uri="{FF2B5EF4-FFF2-40B4-BE49-F238E27FC236}">
                <a16:creationId xmlns:a16="http://schemas.microsoft.com/office/drawing/2014/main" id="{3AEB7DA1-01E0-57D5-BCCD-A3B23DEC2DDD}"/>
              </a:ext>
            </a:extLst>
          </p:cNvPr>
          <p:cNvPicPr>
            <a:picLocks noChangeAspect="1"/>
          </p:cNvPicPr>
          <p:nvPr/>
        </p:nvPicPr>
        <p:blipFill>
          <a:blip r:embed="rId2"/>
          <a:stretch>
            <a:fillRect/>
          </a:stretch>
        </p:blipFill>
        <p:spPr>
          <a:xfrm>
            <a:off x="860730" y="1507298"/>
            <a:ext cx="4481621" cy="632699"/>
          </a:xfrm>
          <a:prstGeom prst="rect">
            <a:avLst/>
          </a:prstGeom>
        </p:spPr>
      </p:pic>
      <p:pic>
        <p:nvPicPr>
          <p:cNvPr id="4" name="Picture 3">
            <a:extLst>
              <a:ext uri="{FF2B5EF4-FFF2-40B4-BE49-F238E27FC236}">
                <a16:creationId xmlns:a16="http://schemas.microsoft.com/office/drawing/2014/main" id="{527AC54C-DA3A-2D2F-9F68-4BD9D7A7B114}"/>
              </a:ext>
            </a:extLst>
          </p:cNvPr>
          <p:cNvPicPr>
            <a:picLocks noChangeAspect="1"/>
          </p:cNvPicPr>
          <p:nvPr/>
        </p:nvPicPr>
        <p:blipFill>
          <a:blip r:embed="rId3"/>
          <a:stretch>
            <a:fillRect/>
          </a:stretch>
        </p:blipFill>
        <p:spPr>
          <a:xfrm>
            <a:off x="997337" y="2256166"/>
            <a:ext cx="3762553" cy="4194738"/>
          </a:xfrm>
          <a:prstGeom prst="rect">
            <a:avLst/>
          </a:prstGeom>
        </p:spPr>
      </p:pic>
      <p:pic>
        <p:nvPicPr>
          <p:cNvPr id="5" name="Picture 4">
            <a:extLst>
              <a:ext uri="{FF2B5EF4-FFF2-40B4-BE49-F238E27FC236}">
                <a16:creationId xmlns:a16="http://schemas.microsoft.com/office/drawing/2014/main" id="{69CEE7E9-BA82-A3E8-8076-D4CB078E2281}"/>
              </a:ext>
            </a:extLst>
          </p:cNvPr>
          <p:cNvPicPr>
            <a:picLocks noChangeAspect="1"/>
          </p:cNvPicPr>
          <p:nvPr/>
        </p:nvPicPr>
        <p:blipFill>
          <a:blip r:embed="rId4"/>
          <a:stretch>
            <a:fillRect/>
          </a:stretch>
        </p:blipFill>
        <p:spPr>
          <a:xfrm>
            <a:off x="5828430" y="1417247"/>
            <a:ext cx="5232400" cy="812800"/>
          </a:xfrm>
          <a:prstGeom prst="rect">
            <a:avLst/>
          </a:prstGeom>
        </p:spPr>
      </p:pic>
      <p:pic>
        <p:nvPicPr>
          <p:cNvPr id="6" name="Picture 5">
            <a:extLst>
              <a:ext uri="{FF2B5EF4-FFF2-40B4-BE49-F238E27FC236}">
                <a16:creationId xmlns:a16="http://schemas.microsoft.com/office/drawing/2014/main" id="{4B750163-A931-293D-B26C-1E073FA430BE}"/>
              </a:ext>
            </a:extLst>
          </p:cNvPr>
          <p:cNvPicPr>
            <a:picLocks noChangeAspect="1"/>
          </p:cNvPicPr>
          <p:nvPr/>
        </p:nvPicPr>
        <p:blipFill>
          <a:blip r:embed="rId5"/>
          <a:stretch>
            <a:fillRect/>
          </a:stretch>
        </p:blipFill>
        <p:spPr>
          <a:xfrm>
            <a:off x="6194679" y="2256166"/>
            <a:ext cx="3932613" cy="4416729"/>
          </a:xfrm>
          <a:prstGeom prst="rect">
            <a:avLst/>
          </a:prstGeom>
        </p:spPr>
      </p:pic>
    </p:spTree>
    <p:extLst>
      <p:ext uri="{BB962C8B-B14F-4D97-AF65-F5344CB8AC3E}">
        <p14:creationId xmlns:p14="http://schemas.microsoft.com/office/powerpoint/2010/main" val="3465441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19696E-90FA-20E5-DEDA-9D8EF88EF437}"/>
              </a:ext>
            </a:extLst>
          </p:cNvPr>
          <p:cNvSpPr txBox="1"/>
          <p:nvPr/>
        </p:nvSpPr>
        <p:spPr>
          <a:xfrm>
            <a:off x="4816257" y="413359"/>
            <a:ext cx="5423770" cy="369332"/>
          </a:xfrm>
          <a:prstGeom prst="rect">
            <a:avLst/>
          </a:prstGeom>
          <a:noFill/>
        </p:spPr>
        <p:txBody>
          <a:bodyPr wrap="square" rtlCol="0">
            <a:spAutoFit/>
          </a:bodyPr>
          <a:lstStyle/>
          <a:p>
            <a:r>
              <a:rPr lang="en-US" dirty="0"/>
              <a:t>Adding to plots</a:t>
            </a:r>
          </a:p>
        </p:txBody>
      </p:sp>
      <p:pic>
        <p:nvPicPr>
          <p:cNvPr id="7" name="Picture 6">
            <a:extLst>
              <a:ext uri="{FF2B5EF4-FFF2-40B4-BE49-F238E27FC236}">
                <a16:creationId xmlns:a16="http://schemas.microsoft.com/office/drawing/2014/main" id="{CE5CC22E-0EFC-D30F-2A68-07750058C185}"/>
              </a:ext>
            </a:extLst>
          </p:cNvPr>
          <p:cNvPicPr>
            <a:picLocks noChangeAspect="1"/>
          </p:cNvPicPr>
          <p:nvPr/>
        </p:nvPicPr>
        <p:blipFill>
          <a:blip r:embed="rId2"/>
          <a:stretch>
            <a:fillRect/>
          </a:stretch>
        </p:blipFill>
        <p:spPr>
          <a:xfrm>
            <a:off x="372736" y="1221809"/>
            <a:ext cx="4756672" cy="988148"/>
          </a:xfrm>
          <a:prstGeom prst="rect">
            <a:avLst/>
          </a:prstGeom>
        </p:spPr>
      </p:pic>
      <p:pic>
        <p:nvPicPr>
          <p:cNvPr id="8" name="Picture 7">
            <a:extLst>
              <a:ext uri="{FF2B5EF4-FFF2-40B4-BE49-F238E27FC236}">
                <a16:creationId xmlns:a16="http://schemas.microsoft.com/office/drawing/2014/main" id="{FEE92BA7-B87D-BAB5-F39F-F551F17D326D}"/>
              </a:ext>
            </a:extLst>
          </p:cNvPr>
          <p:cNvPicPr>
            <a:picLocks noChangeAspect="1"/>
          </p:cNvPicPr>
          <p:nvPr/>
        </p:nvPicPr>
        <p:blipFill>
          <a:blip r:embed="rId3"/>
          <a:stretch>
            <a:fillRect/>
          </a:stretch>
        </p:blipFill>
        <p:spPr>
          <a:xfrm>
            <a:off x="859109" y="2308924"/>
            <a:ext cx="3759103" cy="4173295"/>
          </a:xfrm>
          <a:prstGeom prst="rect">
            <a:avLst/>
          </a:prstGeom>
        </p:spPr>
      </p:pic>
      <p:pic>
        <p:nvPicPr>
          <p:cNvPr id="9" name="Picture 8">
            <a:extLst>
              <a:ext uri="{FF2B5EF4-FFF2-40B4-BE49-F238E27FC236}">
                <a16:creationId xmlns:a16="http://schemas.microsoft.com/office/drawing/2014/main" id="{71E68F9D-CE1C-3433-A199-4F022E618C77}"/>
              </a:ext>
            </a:extLst>
          </p:cNvPr>
          <p:cNvPicPr>
            <a:picLocks noChangeAspect="1"/>
          </p:cNvPicPr>
          <p:nvPr/>
        </p:nvPicPr>
        <p:blipFill>
          <a:blip r:embed="rId4"/>
          <a:stretch>
            <a:fillRect/>
          </a:stretch>
        </p:blipFill>
        <p:spPr>
          <a:xfrm>
            <a:off x="6530061" y="1164396"/>
            <a:ext cx="4505369" cy="1102974"/>
          </a:xfrm>
          <a:prstGeom prst="rect">
            <a:avLst/>
          </a:prstGeom>
        </p:spPr>
      </p:pic>
      <p:pic>
        <p:nvPicPr>
          <p:cNvPr id="10" name="Picture 9">
            <a:extLst>
              <a:ext uri="{FF2B5EF4-FFF2-40B4-BE49-F238E27FC236}">
                <a16:creationId xmlns:a16="http://schemas.microsoft.com/office/drawing/2014/main" id="{D85A8081-977E-A64B-5127-7198A85BC7E2}"/>
              </a:ext>
            </a:extLst>
          </p:cNvPr>
          <p:cNvPicPr>
            <a:picLocks noChangeAspect="1"/>
          </p:cNvPicPr>
          <p:nvPr/>
        </p:nvPicPr>
        <p:blipFill>
          <a:blip r:embed="rId5"/>
          <a:stretch>
            <a:fillRect/>
          </a:stretch>
        </p:blipFill>
        <p:spPr>
          <a:xfrm>
            <a:off x="6735425" y="2308924"/>
            <a:ext cx="3586021" cy="3975155"/>
          </a:xfrm>
          <a:prstGeom prst="rect">
            <a:avLst/>
          </a:prstGeom>
        </p:spPr>
      </p:pic>
    </p:spTree>
    <p:extLst>
      <p:ext uri="{BB962C8B-B14F-4D97-AF65-F5344CB8AC3E}">
        <p14:creationId xmlns:p14="http://schemas.microsoft.com/office/powerpoint/2010/main" val="320437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D68CD-363F-FDDD-56F1-E286D0BB3EA5}"/>
              </a:ext>
            </a:extLst>
          </p:cNvPr>
          <p:cNvSpPr txBox="1"/>
          <p:nvPr/>
        </p:nvSpPr>
        <p:spPr>
          <a:xfrm>
            <a:off x="4283901" y="482252"/>
            <a:ext cx="4014592" cy="369332"/>
          </a:xfrm>
          <a:prstGeom prst="rect">
            <a:avLst/>
          </a:prstGeom>
          <a:noFill/>
        </p:spPr>
        <p:txBody>
          <a:bodyPr wrap="square" rtlCol="0">
            <a:spAutoFit/>
          </a:bodyPr>
          <a:lstStyle/>
          <a:p>
            <a:r>
              <a:rPr lang="en-US" dirty="0"/>
              <a:t>Making plots look better – Themes!</a:t>
            </a:r>
          </a:p>
        </p:txBody>
      </p:sp>
      <p:pic>
        <p:nvPicPr>
          <p:cNvPr id="3" name="Picture 2">
            <a:extLst>
              <a:ext uri="{FF2B5EF4-FFF2-40B4-BE49-F238E27FC236}">
                <a16:creationId xmlns:a16="http://schemas.microsoft.com/office/drawing/2014/main" id="{98D59025-87C0-C6BC-53D3-2AD1D8216A6E}"/>
              </a:ext>
            </a:extLst>
          </p:cNvPr>
          <p:cNvPicPr>
            <a:picLocks noChangeAspect="1"/>
          </p:cNvPicPr>
          <p:nvPr/>
        </p:nvPicPr>
        <p:blipFill>
          <a:blip r:embed="rId2"/>
          <a:stretch>
            <a:fillRect/>
          </a:stretch>
        </p:blipFill>
        <p:spPr>
          <a:xfrm>
            <a:off x="1027831" y="1479202"/>
            <a:ext cx="1117600" cy="292100"/>
          </a:xfrm>
          <a:prstGeom prst="rect">
            <a:avLst/>
          </a:prstGeom>
        </p:spPr>
      </p:pic>
      <p:pic>
        <p:nvPicPr>
          <p:cNvPr id="4" name="Picture 3">
            <a:extLst>
              <a:ext uri="{FF2B5EF4-FFF2-40B4-BE49-F238E27FC236}">
                <a16:creationId xmlns:a16="http://schemas.microsoft.com/office/drawing/2014/main" id="{33CED6A7-4ECC-F738-ABF9-8DD1BD4DC339}"/>
              </a:ext>
            </a:extLst>
          </p:cNvPr>
          <p:cNvPicPr>
            <a:picLocks noChangeAspect="1"/>
          </p:cNvPicPr>
          <p:nvPr/>
        </p:nvPicPr>
        <p:blipFill>
          <a:blip r:embed="rId3"/>
          <a:stretch>
            <a:fillRect/>
          </a:stretch>
        </p:blipFill>
        <p:spPr>
          <a:xfrm>
            <a:off x="124865" y="1910218"/>
            <a:ext cx="3524866" cy="3895595"/>
          </a:xfrm>
          <a:prstGeom prst="rect">
            <a:avLst/>
          </a:prstGeom>
        </p:spPr>
      </p:pic>
      <p:pic>
        <p:nvPicPr>
          <p:cNvPr id="5" name="Picture 4">
            <a:extLst>
              <a:ext uri="{FF2B5EF4-FFF2-40B4-BE49-F238E27FC236}">
                <a16:creationId xmlns:a16="http://schemas.microsoft.com/office/drawing/2014/main" id="{5E95CDF4-2363-3B7E-A97E-B81AC7B0612B}"/>
              </a:ext>
            </a:extLst>
          </p:cNvPr>
          <p:cNvPicPr>
            <a:picLocks noChangeAspect="1"/>
          </p:cNvPicPr>
          <p:nvPr/>
        </p:nvPicPr>
        <p:blipFill>
          <a:blip r:embed="rId4"/>
          <a:stretch>
            <a:fillRect/>
          </a:stretch>
        </p:blipFill>
        <p:spPr>
          <a:xfrm>
            <a:off x="4158641" y="1930271"/>
            <a:ext cx="3651337" cy="3875542"/>
          </a:xfrm>
          <a:prstGeom prst="rect">
            <a:avLst/>
          </a:prstGeom>
        </p:spPr>
      </p:pic>
      <p:pic>
        <p:nvPicPr>
          <p:cNvPr id="6" name="Picture 5">
            <a:extLst>
              <a:ext uri="{FF2B5EF4-FFF2-40B4-BE49-F238E27FC236}">
                <a16:creationId xmlns:a16="http://schemas.microsoft.com/office/drawing/2014/main" id="{83579CEE-E3D4-3118-F0EA-5357BE50F129}"/>
              </a:ext>
            </a:extLst>
          </p:cNvPr>
          <p:cNvPicPr>
            <a:picLocks noChangeAspect="1"/>
          </p:cNvPicPr>
          <p:nvPr/>
        </p:nvPicPr>
        <p:blipFill>
          <a:blip r:embed="rId5"/>
          <a:stretch>
            <a:fillRect/>
          </a:stretch>
        </p:blipFill>
        <p:spPr>
          <a:xfrm>
            <a:off x="5276850" y="1453802"/>
            <a:ext cx="1638300" cy="317500"/>
          </a:xfrm>
          <a:prstGeom prst="rect">
            <a:avLst/>
          </a:prstGeom>
        </p:spPr>
      </p:pic>
      <p:pic>
        <p:nvPicPr>
          <p:cNvPr id="7" name="Picture 6">
            <a:extLst>
              <a:ext uri="{FF2B5EF4-FFF2-40B4-BE49-F238E27FC236}">
                <a16:creationId xmlns:a16="http://schemas.microsoft.com/office/drawing/2014/main" id="{6128C118-F8CB-10C6-CB0C-2F8F7A41E6EA}"/>
              </a:ext>
            </a:extLst>
          </p:cNvPr>
          <p:cNvPicPr>
            <a:picLocks noChangeAspect="1"/>
          </p:cNvPicPr>
          <p:nvPr/>
        </p:nvPicPr>
        <p:blipFill>
          <a:blip r:embed="rId6"/>
          <a:stretch>
            <a:fillRect/>
          </a:stretch>
        </p:blipFill>
        <p:spPr>
          <a:xfrm>
            <a:off x="8284136" y="527343"/>
            <a:ext cx="3524866" cy="1097909"/>
          </a:xfrm>
          <a:prstGeom prst="rect">
            <a:avLst/>
          </a:prstGeom>
        </p:spPr>
      </p:pic>
      <p:pic>
        <p:nvPicPr>
          <p:cNvPr id="8" name="Picture 7">
            <a:extLst>
              <a:ext uri="{FF2B5EF4-FFF2-40B4-BE49-F238E27FC236}">
                <a16:creationId xmlns:a16="http://schemas.microsoft.com/office/drawing/2014/main" id="{C1C346ED-6D3D-F60C-9413-E6360C27D1B1}"/>
              </a:ext>
            </a:extLst>
          </p:cNvPr>
          <p:cNvPicPr>
            <a:picLocks noChangeAspect="1"/>
          </p:cNvPicPr>
          <p:nvPr/>
        </p:nvPicPr>
        <p:blipFill>
          <a:blip r:embed="rId7"/>
          <a:stretch>
            <a:fillRect/>
          </a:stretch>
        </p:blipFill>
        <p:spPr>
          <a:xfrm>
            <a:off x="8041449" y="2174206"/>
            <a:ext cx="3717418" cy="3895595"/>
          </a:xfrm>
          <a:prstGeom prst="rect">
            <a:avLst/>
          </a:prstGeom>
        </p:spPr>
      </p:pic>
      <p:pic>
        <p:nvPicPr>
          <p:cNvPr id="9" name="Picture 8">
            <a:extLst>
              <a:ext uri="{FF2B5EF4-FFF2-40B4-BE49-F238E27FC236}">
                <a16:creationId xmlns:a16="http://schemas.microsoft.com/office/drawing/2014/main" id="{1D89B98D-6FC3-10BC-EC07-DD686B028A73}"/>
              </a:ext>
            </a:extLst>
          </p:cNvPr>
          <p:cNvPicPr>
            <a:picLocks noChangeAspect="1"/>
          </p:cNvPicPr>
          <p:nvPr/>
        </p:nvPicPr>
        <p:blipFill>
          <a:blip r:embed="rId8"/>
          <a:stretch>
            <a:fillRect/>
          </a:stretch>
        </p:blipFill>
        <p:spPr>
          <a:xfrm>
            <a:off x="8808319" y="1740979"/>
            <a:ext cx="2476500" cy="317500"/>
          </a:xfrm>
          <a:prstGeom prst="rect">
            <a:avLst/>
          </a:prstGeom>
        </p:spPr>
      </p:pic>
    </p:spTree>
    <p:extLst>
      <p:ext uri="{BB962C8B-B14F-4D97-AF65-F5344CB8AC3E}">
        <p14:creationId xmlns:p14="http://schemas.microsoft.com/office/powerpoint/2010/main" val="295684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0ED4C7-7072-9DBF-33A9-4AA4D246AA68}"/>
              </a:ext>
            </a:extLst>
          </p:cNvPr>
          <p:cNvSpPr txBox="1"/>
          <p:nvPr/>
        </p:nvSpPr>
        <p:spPr>
          <a:xfrm>
            <a:off x="3331923" y="269310"/>
            <a:ext cx="5073440" cy="369332"/>
          </a:xfrm>
          <a:prstGeom prst="rect">
            <a:avLst/>
          </a:prstGeom>
          <a:noFill/>
        </p:spPr>
        <p:txBody>
          <a:bodyPr wrap="none" rtlCol="0">
            <a:spAutoFit/>
          </a:bodyPr>
          <a:lstStyle/>
          <a:p>
            <a:r>
              <a:rPr lang="en-US" dirty="0"/>
              <a:t>Themes can be added to like any other plot element</a:t>
            </a:r>
          </a:p>
        </p:txBody>
      </p:sp>
      <p:pic>
        <p:nvPicPr>
          <p:cNvPr id="3" name="Picture 2">
            <a:extLst>
              <a:ext uri="{FF2B5EF4-FFF2-40B4-BE49-F238E27FC236}">
                <a16:creationId xmlns:a16="http://schemas.microsoft.com/office/drawing/2014/main" id="{96F45484-C265-8873-5FCA-E2E58BE96ABD}"/>
              </a:ext>
            </a:extLst>
          </p:cNvPr>
          <p:cNvPicPr>
            <a:picLocks noChangeAspect="1"/>
          </p:cNvPicPr>
          <p:nvPr/>
        </p:nvPicPr>
        <p:blipFill>
          <a:blip r:embed="rId2"/>
          <a:stretch>
            <a:fillRect/>
          </a:stretch>
        </p:blipFill>
        <p:spPr>
          <a:xfrm>
            <a:off x="322023" y="1191785"/>
            <a:ext cx="4801122" cy="1285462"/>
          </a:xfrm>
          <a:prstGeom prst="rect">
            <a:avLst/>
          </a:prstGeom>
        </p:spPr>
      </p:pic>
      <p:pic>
        <p:nvPicPr>
          <p:cNvPr id="4" name="Picture 3">
            <a:extLst>
              <a:ext uri="{FF2B5EF4-FFF2-40B4-BE49-F238E27FC236}">
                <a16:creationId xmlns:a16="http://schemas.microsoft.com/office/drawing/2014/main" id="{0CE3BC9A-8B3E-F9BF-FF6D-0D13A563D8E0}"/>
              </a:ext>
            </a:extLst>
          </p:cNvPr>
          <p:cNvPicPr>
            <a:picLocks noChangeAspect="1"/>
          </p:cNvPicPr>
          <p:nvPr/>
        </p:nvPicPr>
        <p:blipFill>
          <a:blip r:embed="rId3"/>
          <a:stretch>
            <a:fillRect/>
          </a:stretch>
        </p:blipFill>
        <p:spPr>
          <a:xfrm>
            <a:off x="800121" y="2477247"/>
            <a:ext cx="3844926" cy="4267868"/>
          </a:xfrm>
          <a:prstGeom prst="rect">
            <a:avLst/>
          </a:prstGeom>
        </p:spPr>
      </p:pic>
      <p:pic>
        <p:nvPicPr>
          <p:cNvPr id="5" name="Picture 4">
            <a:extLst>
              <a:ext uri="{FF2B5EF4-FFF2-40B4-BE49-F238E27FC236}">
                <a16:creationId xmlns:a16="http://schemas.microsoft.com/office/drawing/2014/main" id="{6E06D12F-FC24-750F-E5C8-857AC5C81927}"/>
              </a:ext>
            </a:extLst>
          </p:cNvPr>
          <p:cNvPicPr>
            <a:picLocks noChangeAspect="1"/>
          </p:cNvPicPr>
          <p:nvPr/>
        </p:nvPicPr>
        <p:blipFill>
          <a:blip r:embed="rId4"/>
          <a:stretch>
            <a:fillRect/>
          </a:stretch>
        </p:blipFill>
        <p:spPr>
          <a:xfrm>
            <a:off x="5795718" y="1139868"/>
            <a:ext cx="3053920" cy="5357682"/>
          </a:xfrm>
          <a:prstGeom prst="rect">
            <a:avLst/>
          </a:prstGeom>
        </p:spPr>
      </p:pic>
      <p:sp>
        <p:nvSpPr>
          <p:cNvPr id="7" name="TextBox 6">
            <a:extLst>
              <a:ext uri="{FF2B5EF4-FFF2-40B4-BE49-F238E27FC236}">
                <a16:creationId xmlns:a16="http://schemas.microsoft.com/office/drawing/2014/main" id="{7CF36290-573D-639B-4CB0-8A36DCE32216}"/>
              </a:ext>
            </a:extLst>
          </p:cNvPr>
          <p:cNvSpPr txBox="1"/>
          <p:nvPr/>
        </p:nvSpPr>
        <p:spPr>
          <a:xfrm>
            <a:off x="7125744" y="6147100"/>
            <a:ext cx="6097044" cy="369332"/>
          </a:xfrm>
          <a:prstGeom prst="rect">
            <a:avLst/>
          </a:prstGeom>
          <a:noFill/>
        </p:spPr>
        <p:txBody>
          <a:bodyPr wrap="square">
            <a:spAutoFit/>
          </a:bodyPr>
          <a:lstStyle/>
          <a:p>
            <a:r>
              <a:rPr lang="en-US" dirty="0"/>
              <a:t>https://ggplot2.tidyverse.org/reference/</a:t>
            </a:r>
            <a:r>
              <a:rPr lang="en-US" dirty="0" err="1"/>
              <a:t>theme.html</a:t>
            </a:r>
            <a:endParaRPr lang="en-US" dirty="0"/>
          </a:p>
        </p:txBody>
      </p:sp>
    </p:spTree>
    <p:extLst>
      <p:ext uri="{BB962C8B-B14F-4D97-AF65-F5344CB8AC3E}">
        <p14:creationId xmlns:p14="http://schemas.microsoft.com/office/powerpoint/2010/main" val="137508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dirty="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dirty="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extLst>
              <p:ext uri="{D42A27DB-BD31-4B8C-83A1-F6EECF244321}">
                <p14:modId xmlns:p14="http://schemas.microsoft.com/office/powerpoint/2010/main" val="1397853513"/>
              </p:ext>
            </p:extLst>
          </p:nvPr>
        </p:nvGraphicFramePr>
        <p:xfrm>
          <a:off x="7261420" y="1356725"/>
          <a:ext cx="2924760" cy="1453216"/>
        </p:xfrm>
        <a:graphic>
          <a:graphicData uri="http://schemas.openxmlformats.org/drawingml/2006/table">
            <a:tbl>
              <a:tblPr firstRow="1" firstCol="1"/>
              <a:tblGrid>
                <a:gridCol w="1068388">
                  <a:extLst>
                    <a:ext uri="{9D8B030D-6E8A-4147-A177-3AD203B41FA5}">
                      <a16:colId xmlns:a16="http://schemas.microsoft.com/office/drawing/2014/main" val="20000"/>
                    </a:ext>
                  </a:extLst>
                </a:gridCol>
                <a:gridCol w="1856372">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30581" y="2271793"/>
            <a:ext cx="2648622" cy="1"/>
          </a:xfrm>
          <a:prstGeom prst="line">
            <a:avLst/>
          </a:prstGeom>
          <a:ln w="25400">
            <a:solidFill>
              <a:srgbClr val="000000"/>
            </a:solidFill>
            <a:miter lim="400000"/>
            <a:headEnd type="triangle"/>
            <a:tailEnd type="triangle"/>
          </a:ln>
        </p:spPr>
        <p:txBody>
          <a:bodyPr lIns="25400" tIns="25400" rIns="25400" bIns="25400" anchor="ctr"/>
          <a:lstStyle/>
          <a:p>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47084" cy="336771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left_join()</a:t>
            </a:r>
          </a:p>
        </p:txBody>
      </p:sp>
      <p:pic>
        <p:nvPicPr>
          <p:cNvPr id="2" name="Picture 1">
            <a:extLst>
              <a:ext uri="{FF2B5EF4-FFF2-40B4-BE49-F238E27FC236}">
                <a16:creationId xmlns:a16="http://schemas.microsoft.com/office/drawing/2014/main" id="{3D3D8711-5350-C33D-BCCA-48FEDB958B93}"/>
              </a:ext>
            </a:extLst>
          </p:cNvPr>
          <p:cNvPicPr>
            <a:picLocks noChangeAspect="1"/>
          </p:cNvPicPr>
          <p:nvPr/>
        </p:nvPicPr>
        <p:blipFill>
          <a:blip r:embed="rId2"/>
          <a:stretch>
            <a:fillRect/>
          </a:stretch>
        </p:blipFill>
        <p:spPr>
          <a:xfrm>
            <a:off x="7366174" y="1652739"/>
            <a:ext cx="3835400" cy="2387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extLst>
              <p:ext uri="{D42A27DB-BD31-4B8C-83A1-F6EECF244321}">
                <p14:modId xmlns:p14="http://schemas.microsoft.com/office/powerpoint/2010/main" val="866051991"/>
              </p:ext>
            </p:extLst>
          </p:nvPr>
        </p:nvGraphicFramePr>
        <p:xfrm>
          <a:off x="670173" y="1234290"/>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lang="en-US" sz="1600" dirty="0"/>
                        <a:t>C</a:t>
                      </a:r>
                      <a:endParaRPr sz="1600" dirty="0"/>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extLst>
              <p:ext uri="{D42A27DB-BD31-4B8C-83A1-F6EECF244321}">
                <p14:modId xmlns:p14="http://schemas.microsoft.com/office/powerpoint/2010/main" val="2995162280"/>
              </p:ext>
            </p:extLst>
          </p:nvPr>
        </p:nvGraphicFramePr>
        <p:xfrm>
          <a:off x="3936329" y="1234290"/>
          <a:ext cx="2924760" cy="1111434"/>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dirty="0"/>
                        <a:t>B</a:t>
                      </a:r>
                    </a:p>
                  </a:txBody>
                  <a:tcPr marL="25400" marR="25400" marT="25400" marB="25400" anchor="ctr" horzOverflow="overflow"/>
                </a:tc>
                <a:tc>
                  <a:txBody>
                    <a:bodyPr/>
                    <a:lstStyle/>
                    <a:p>
                      <a:pPr defTabSz="914400"/>
                      <a:r>
                        <a:rPr sz="1600" dirty="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graphicFrame>
        <p:nvGraphicFramePr>
          <p:cNvPr id="385" name="Table 1-2"/>
          <p:cNvGraphicFramePr/>
          <p:nvPr>
            <p:extLst>
              <p:ext uri="{D42A27DB-BD31-4B8C-83A1-F6EECF244321}">
                <p14:modId xmlns:p14="http://schemas.microsoft.com/office/powerpoint/2010/main" val="3286214300"/>
              </p:ext>
            </p:extLst>
          </p:nvPr>
        </p:nvGraphicFramePr>
        <p:xfrm>
          <a:off x="7631055" y="1234290"/>
          <a:ext cx="4147084" cy="2694173"/>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lang="en-US" sz="1600" b="1" dirty="0" err="1"/>
                        <a:t>Xist</a:t>
                      </a:r>
                      <a:endParaRPr sz="1600" b="1" dirty="0"/>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lang="en-US" sz="1600" b="1" dirty="0"/>
                        <a:t>Arid2</a:t>
                      </a:r>
                      <a:endParaRPr sz="1600" b="1" dirty="0"/>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dirty="0"/>
                        <a:t>Tumor</a:t>
                      </a:r>
                    </a:p>
                  </a:txBody>
                  <a:tcPr marL="25400" marR="25400" marT="25400" marB="25400" anchor="ctr" horzOverflow="overflow"/>
                </a:tc>
                <a:extLst>
                  <a:ext uri="{0D108BD9-81ED-4DB2-BD59-A6C34878D82A}">
                    <a16:rowId xmlns:a16="http://schemas.microsoft.com/office/drawing/2014/main" val="10003"/>
                  </a:ext>
                </a:extLst>
              </a:tr>
            </a:tbl>
          </a:graphicData>
        </a:graphic>
      </p:graphicFrame>
      <p:pic>
        <p:nvPicPr>
          <p:cNvPr id="2" name="Picture 1">
            <a:extLst>
              <a:ext uri="{FF2B5EF4-FFF2-40B4-BE49-F238E27FC236}">
                <a16:creationId xmlns:a16="http://schemas.microsoft.com/office/drawing/2014/main" id="{0C7839C2-2B7C-A9EC-B9D1-2975C6F00B3F}"/>
              </a:ext>
            </a:extLst>
          </p:cNvPr>
          <p:cNvPicPr>
            <a:picLocks noChangeAspect="1"/>
          </p:cNvPicPr>
          <p:nvPr/>
        </p:nvPicPr>
        <p:blipFill>
          <a:blip r:embed="rId2"/>
          <a:stretch>
            <a:fillRect/>
          </a:stretch>
        </p:blipFill>
        <p:spPr>
          <a:xfrm>
            <a:off x="3875849" y="3654381"/>
            <a:ext cx="3537968" cy="237690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70887" y="1184653"/>
            <a:ext cx="7850226" cy="974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
        <p:nvSpPr>
          <p:cNvPr id="2" name="TextBox 1">
            <a:extLst>
              <a:ext uri="{FF2B5EF4-FFF2-40B4-BE49-F238E27FC236}">
                <a16:creationId xmlns:a16="http://schemas.microsoft.com/office/drawing/2014/main" id="{E9D58880-F304-2884-78F0-DEE8B9D1069D}"/>
              </a:ext>
            </a:extLst>
          </p:cNvPr>
          <p:cNvSpPr txBox="1"/>
          <p:nvPr/>
        </p:nvSpPr>
        <p:spPr>
          <a:xfrm>
            <a:off x="5177993" y="360875"/>
            <a:ext cx="3976828" cy="369332"/>
          </a:xfrm>
          <a:prstGeom prst="rect">
            <a:avLst/>
          </a:prstGeom>
          <a:noFill/>
        </p:spPr>
        <p:txBody>
          <a:bodyPr wrap="square" rtlCol="0">
            <a:spAutoFit/>
          </a:bodyPr>
          <a:lstStyle/>
          <a:p>
            <a:r>
              <a:rPr lang="en-US" dirty="0"/>
              <a:t>Last time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318765" y="2631502"/>
            <a:ext cx="2879699"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sz="3600" dirty="0"/>
              <a:t>Code examples</a:t>
            </a:r>
            <a:endParaRPr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0E8E94-1AA1-A896-D625-D1F7DE2AB81E}"/>
              </a:ext>
            </a:extLst>
          </p:cNvPr>
          <p:cNvSpPr txBox="1"/>
          <p:nvPr/>
        </p:nvSpPr>
        <p:spPr>
          <a:xfrm>
            <a:off x="1473798" y="925158"/>
            <a:ext cx="9316122" cy="369332"/>
          </a:xfrm>
          <a:prstGeom prst="rect">
            <a:avLst/>
          </a:prstGeom>
          <a:noFill/>
        </p:spPr>
        <p:txBody>
          <a:bodyPr wrap="square" rtlCol="0">
            <a:spAutoFit/>
          </a:bodyPr>
          <a:lstStyle/>
          <a:p>
            <a:r>
              <a:rPr lang="en-US" dirty="0"/>
              <a:t>Class Practice</a:t>
            </a:r>
          </a:p>
        </p:txBody>
      </p:sp>
      <p:sp>
        <p:nvSpPr>
          <p:cNvPr id="3" name="TextBox 2">
            <a:extLst>
              <a:ext uri="{FF2B5EF4-FFF2-40B4-BE49-F238E27FC236}">
                <a16:creationId xmlns:a16="http://schemas.microsoft.com/office/drawing/2014/main" id="{84EE9E08-2678-03F1-DD59-56FB0B0D6249}"/>
              </a:ext>
            </a:extLst>
          </p:cNvPr>
          <p:cNvSpPr txBox="1"/>
          <p:nvPr/>
        </p:nvSpPr>
        <p:spPr>
          <a:xfrm>
            <a:off x="1366222" y="1602890"/>
            <a:ext cx="12919934" cy="1477328"/>
          </a:xfrm>
          <a:prstGeom prst="rect">
            <a:avLst/>
          </a:prstGeom>
          <a:noFill/>
        </p:spPr>
        <p:txBody>
          <a:bodyPr wrap="square" rtlCol="0">
            <a:spAutoFit/>
          </a:bodyPr>
          <a:lstStyle/>
          <a:p>
            <a:pPr marL="342900" indent="-342900">
              <a:buAutoNum type="arabicPeriod"/>
            </a:pPr>
            <a:r>
              <a:rPr lang="en-US" dirty="0"/>
              <a:t>Load Duke vs UNC basketball data  - data/</a:t>
            </a:r>
            <a:r>
              <a:rPr lang="en-US" dirty="0" err="1"/>
              <a:t>duke_unc_hoops.csv</a:t>
            </a:r>
            <a:endParaRPr lang="en-US" dirty="0"/>
          </a:p>
          <a:p>
            <a:pPr marL="342900" indent="-342900">
              <a:buAutoNum type="arabicPeriod"/>
            </a:pPr>
            <a:r>
              <a:rPr lang="en-US" dirty="0"/>
              <a:t>Make some plots to show which team is better</a:t>
            </a:r>
          </a:p>
          <a:p>
            <a:pPr marL="342900" indent="-342900">
              <a:buAutoNum type="arabicPeriod"/>
            </a:pPr>
            <a:r>
              <a:rPr lang="en-US" dirty="0"/>
              <a:t>Use glimpse() to see an overview of the data frame (and data types)</a:t>
            </a:r>
          </a:p>
          <a:p>
            <a:pPr marL="342900" indent="-342900">
              <a:buAutoNum type="arabicPeriod"/>
            </a:pPr>
            <a:r>
              <a:rPr lang="en-US" dirty="0"/>
              <a:t>Compare pre and post season ranking</a:t>
            </a:r>
          </a:p>
          <a:p>
            <a:pPr marL="342900" indent="-342900">
              <a:buAutoNum type="arabicPeriod"/>
            </a:pPr>
            <a:r>
              <a:rPr lang="en-US" dirty="0"/>
              <a:t>Is there missing data? Why?</a:t>
            </a:r>
          </a:p>
        </p:txBody>
      </p:sp>
    </p:spTree>
    <p:extLst>
      <p:ext uri="{BB962C8B-B14F-4D97-AF65-F5344CB8AC3E}">
        <p14:creationId xmlns:p14="http://schemas.microsoft.com/office/powerpoint/2010/main" val="140065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780182" y="764159"/>
            <a:ext cx="321677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sp>
        <p:nvSpPr>
          <p:cNvPr id="4" name="TextBox 3">
            <a:extLst>
              <a:ext uri="{FF2B5EF4-FFF2-40B4-BE49-F238E27FC236}">
                <a16:creationId xmlns:a16="http://schemas.microsoft.com/office/drawing/2014/main" id="{A34BE7A2-2D6C-416A-1712-C07891D49FB4}"/>
              </a:ext>
            </a:extLst>
          </p:cNvPr>
          <p:cNvSpPr txBox="1"/>
          <p:nvPr/>
        </p:nvSpPr>
        <p:spPr>
          <a:xfrm>
            <a:off x="703384" y="1105730"/>
            <a:ext cx="2366682" cy="646331"/>
          </a:xfrm>
          <a:prstGeom prst="rect">
            <a:avLst/>
          </a:prstGeom>
          <a:noFill/>
        </p:spPr>
        <p:txBody>
          <a:bodyPr wrap="square" rtlCol="0">
            <a:spAutoFit/>
          </a:bodyPr>
          <a:lstStyle/>
          <a:p>
            <a:r>
              <a:rPr lang="en-US" dirty="0"/>
              <a:t>flights</a:t>
            </a:r>
          </a:p>
          <a:p>
            <a:r>
              <a:rPr lang="en-US" dirty="0"/>
              <a:t>weather</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839740"/>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748896" y="1779687"/>
            <a:ext cx="2321170" cy="5078313"/>
          </a:xfrm>
          <a:prstGeom prst="rect">
            <a:avLst/>
          </a:prstGeom>
          <a:noFill/>
        </p:spPr>
        <p:txBody>
          <a:bodyPr wrap="square" rtlCol="0">
            <a:spAutoFit/>
          </a:bodyPr>
          <a:lstStyle/>
          <a:p>
            <a:r>
              <a:rPr lang="en-US" dirty="0"/>
              <a:t>How many flights originated at each airport</a:t>
            </a:r>
          </a:p>
          <a:p>
            <a:endParaRPr lang="en-US" dirty="0"/>
          </a:p>
          <a:p>
            <a:r>
              <a:rPr lang="en-US" dirty="0"/>
              <a:t>How long was the average flight that left EWR (Newark)</a:t>
            </a:r>
          </a:p>
          <a:p>
            <a:endParaRPr lang="en-US" dirty="0"/>
          </a:p>
          <a:p>
            <a:r>
              <a:rPr lang="en-US" dirty="0"/>
              <a:t>What airport had the longest average arrival delay </a:t>
            </a:r>
          </a:p>
          <a:p>
            <a:endParaRPr lang="en-US" dirty="0"/>
          </a:p>
          <a:p>
            <a:r>
              <a:rPr lang="en-US" dirty="0"/>
              <a:t>Which carrier had the most departure delays (&gt; 0)</a:t>
            </a:r>
          </a:p>
          <a:p>
            <a:endParaRPr lang="en-US" dirty="0"/>
          </a:p>
          <a:p>
            <a:r>
              <a:rPr lang="en-US" dirty="0"/>
              <a:t>How many flights per month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D0C15-9868-0394-584D-B1F548C00E08}"/>
              </a:ext>
            </a:extLst>
          </p:cNvPr>
          <p:cNvSpPr txBox="1"/>
          <p:nvPr/>
        </p:nvSpPr>
        <p:spPr>
          <a:xfrm>
            <a:off x="5550946" y="333487"/>
            <a:ext cx="6433073" cy="369332"/>
          </a:xfrm>
          <a:prstGeom prst="rect">
            <a:avLst/>
          </a:prstGeom>
          <a:noFill/>
        </p:spPr>
        <p:txBody>
          <a:bodyPr wrap="square" rtlCol="0">
            <a:spAutoFit/>
          </a:bodyPr>
          <a:lstStyle/>
          <a:p>
            <a:r>
              <a:rPr lang="en-US" dirty="0"/>
              <a:t>Today’s Goals</a:t>
            </a:r>
          </a:p>
        </p:txBody>
      </p:sp>
      <p:sp>
        <p:nvSpPr>
          <p:cNvPr id="3" name="TextBox 2">
            <a:extLst>
              <a:ext uri="{FF2B5EF4-FFF2-40B4-BE49-F238E27FC236}">
                <a16:creationId xmlns:a16="http://schemas.microsoft.com/office/drawing/2014/main" id="{4D2F2DB7-B785-759B-32FA-605A8FA354E1}"/>
              </a:ext>
            </a:extLst>
          </p:cNvPr>
          <p:cNvSpPr txBox="1"/>
          <p:nvPr/>
        </p:nvSpPr>
        <p:spPr>
          <a:xfrm>
            <a:off x="4442908" y="2323651"/>
            <a:ext cx="8186569" cy="1200329"/>
          </a:xfrm>
          <a:prstGeom prst="rect">
            <a:avLst/>
          </a:prstGeom>
          <a:noFill/>
        </p:spPr>
        <p:txBody>
          <a:bodyPr wrap="square" rtlCol="0">
            <a:spAutoFit/>
          </a:bodyPr>
          <a:lstStyle/>
          <a:p>
            <a:pPr marL="342900" indent="-342900">
              <a:buAutoNum type="arabicPeriod"/>
            </a:pPr>
            <a:r>
              <a:rPr lang="en-US" dirty="0"/>
              <a:t>Tidy Data (wide vs long format of data)</a:t>
            </a:r>
          </a:p>
          <a:p>
            <a:pPr marL="342900" indent="-342900">
              <a:buAutoNum type="arabicPeriod"/>
            </a:pPr>
            <a:r>
              <a:rPr lang="en-US" dirty="0"/>
              <a:t>Plotting</a:t>
            </a:r>
          </a:p>
          <a:p>
            <a:pPr marL="342900" indent="-342900">
              <a:buAutoNum type="arabicPeriod"/>
            </a:pPr>
            <a:r>
              <a:rPr lang="en-US" dirty="0"/>
              <a:t>Merging and joining (relational data)</a:t>
            </a:r>
          </a:p>
          <a:p>
            <a:endParaRPr lang="en-US" dirty="0"/>
          </a:p>
        </p:txBody>
      </p:sp>
    </p:spTree>
    <p:extLst>
      <p:ext uri="{BB962C8B-B14F-4D97-AF65-F5344CB8AC3E}">
        <p14:creationId xmlns:p14="http://schemas.microsoft.com/office/powerpoint/2010/main" val="391475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808F59-D6A1-6EC7-8215-A1414DD3D939}"/>
              </a:ext>
            </a:extLst>
          </p:cNvPr>
          <p:cNvSpPr txBox="1"/>
          <p:nvPr/>
        </p:nvSpPr>
        <p:spPr>
          <a:xfrm>
            <a:off x="4008329" y="294362"/>
            <a:ext cx="4416274" cy="369332"/>
          </a:xfrm>
          <a:prstGeom prst="rect">
            <a:avLst/>
          </a:prstGeom>
          <a:noFill/>
        </p:spPr>
        <p:txBody>
          <a:bodyPr wrap="none" rtlCol="0">
            <a:spAutoFit/>
          </a:bodyPr>
          <a:lstStyle/>
          <a:p>
            <a:r>
              <a:rPr lang="en-US" dirty="0"/>
              <a:t>Converting between wide and long formats </a:t>
            </a:r>
          </a:p>
        </p:txBody>
      </p:sp>
      <p:sp>
        <p:nvSpPr>
          <p:cNvPr id="5" name="TextBox 4">
            <a:extLst>
              <a:ext uri="{FF2B5EF4-FFF2-40B4-BE49-F238E27FC236}">
                <a16:creationId xmlns:a16="http://schemas.microsoft.com/office/drawing/2014/main" id="{B79559C3-A22F-1230-70F5-89B6E2C4E39A}"/>
              </a:ext>
            </a:extLst>
          </p:cNvPr>
          <p:cNvSpPr txBox="1"/>
          <p:nvPr/>
        </p:nvSpPr>
        <p:spPr>
          <a:xfrm>
            <a:off x="753650" y="1054274"/>
            <a:ext cx="1515928" cy="369332"/>
          </a:xfrm>
          <a:prstGeom prst="rect">
            <a:avLst/>
          </a:prstGeom>
          <a:noFill/>
        </p:spPr>
        <p:txBody>
          <a:bodyPr wrap="none" rtlCol="0">
            <a:spAutoFit/>
          </a:bodyPr>
          <a:lstStyle/>
          <a:p>
            <a:r>
              <a:rPr lang="en-US" dirty="0" err="1"/>
              <a:t>pivot_longer</a:t>
            </a:r>
            <a:r>
              <a:rPr lang="en-US" dirty="0"/>
              <a:t>()</a:t>
            </a:r>
          </a:p>
        </p:txBody>
      </p:sp>
      <p:sp>
        <p:nvSpPr>
          <p:cNvPr id="7" name="TextBox 6">
            <a:extLst>
              <a:ext uri="{FF2B5EF4-FFF2-40B4-BE49-F238E27FC236}">
                <a16:creationId xmlns:a16="http://schemas.microsoft.com/office/drawing/2014/main" id="{D45D8B8A-91FB-510E-E86D-3BBB80461A55}"/>
              </a:ext>
            </a:extLst>
          </p:cNvPr>
          <p:cNvSpPr txBox="1"/>
          <p:nvPr/>
        </p:nvSpPr>
        <p:spPr>
          <a:xfrm>
            <a:off x="7733257" y="6194306"/>
            <a:ext cx="6097044" cy="369332"/>
          </a:xfrm>
          <a:prstGeom prst="rect">
            <a:avLst/>
          </a:prstGeom>
          <a:noFill/>
        </p:spPr>
        <p:txBody>
          <a:bodyPr wrap="square">
            <a:spAutoFit/>
          </a:bodyPr>
          <a:lstStyle/>
          <a:p>
            <a:r>
              <a:rPr lang="en-US" dirty="0"/>
              <a:t>https://</a:t>
            </a:r>
            <a:r>
              <a:rPr lang="en-US" dirty="0" err="1"/>
              <a:t>tidyr.tidyverse.org</a:t>
            </a:r>
            <a:r>
              <a:rPr lang="en-US" dirty="0"/>
              <a:t>/articles/</a:t>
            </a:r>
            <a:r>
              <a:rPr lang="en-US" dirty="0" err="1"/>
              <a:t>pivot.html</a:t>
            </a:r>
            <a:endParaRPr lang="en-US" dirty="0"/>
          </a:p>
        </p:txBody>
      </p:sp>
      <p:pic>
        <p:nvPicPr>
          <p:cNvPr id="8" name="Picture 7">
            <a:extLst>
              <a:ext uri="{FF2B5EF4-FFF2-40B4-BE49-F238E27FC236}">
                <a16:creationId xmlns:a16="http://schemas.microsoft.com/office/drawing/2014/main" id="{127BA8B8-06AE-6E6A-8720-78F1858E5025}"/>
              </a:ext>
            </a:extLst>
          </p:cNvPr>
          <p:cNvPicPr>
            <a:picLocks noChangeAspect="1"/>
          </p:cNvPicPr>
          <p:nvPr/>
        </p:nvPicPr>
        <p:blipFill>
          <a:blip r:embed="rId2"/>
          <a:stretch>
            <a:fillRect/>
          </a:stretch>
        </p:blipFill>
        <p:spPr>
          <a:xfrm>
            <a:off x="2591844" y="1100513"/>
            <a:ext cx="7772400" cy="276853"/>
          </a:xfrm>
          <a:prstGeom prst="rect">
            <a:avLst/>
          </a:prstGeom>
        </p:spPr>
      </p:pic>
      <p:pic>
        <p:nvPicPr>
          <p:cNvPr id="9" name="Picture 8">
            <a:extLst>
              <a:ext uri="{FF2B5EF4-FFF2-40B4-BE49-F238E27FC236}">
                <a16:creationId xmlns:a16="http://schemas.microsoft.com/office/drawing/2014/main" id="{6E2F069F-068C-300C-AF56-3432AF4D767F}"/>
              </a:ext>
            </a:extLst>
          </p:cNvPr>
          <p:cNvPicPr>
            <a:picLocks noChangeAspect="1"/>
          </p:cNvPicPr>
          <p:nvPr/>
        </p:nvPicPr>
        <p:blipFill>
          <a:blip r:embed="rId3"/>
          <a:stretch>
            <a:fillRect/>
          </a:stretch>
        </p:blipFill>
        <p:spPr>
          <a:xfrm>
            <a:off x="697108" y="1745292"/>
            <a:ext cx="4612017" cy="2181618"/>
          </a:xfrm>
          <a:prstGeom prst="rect">
            <a:avLst/>
          </a:prstGeom>
        </p:spPr>
      </p:pic>
    </p:spTree>
    <p:extLst>
      <p:ext uri="{BB962C8B-B14F-4D97-AF65-F5344CB8AC3E}">
        <p14:creationId xmlns:p14="http://schemas.microsoft.com/office/powerpoint/2010/main" val="2028895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1070</Words>
  <Application>Microsoft Macintosh PowerPoint</Application>
  <PresentationFormat>Widescreen</PresentationFormat>
  <Paragraphs>201</Paragraphs>
  <Slides>31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9</cp:revision>
  <dcterms:created xsi:type="dcterms:W3CDTF">2023-04-13T18:54:41Z</dcterms:created>
  <dcterms:modified xsi:type="dcterms:W3CDTF">2024-04-16T17:52:05Z</dcterms:modified>
</cp:coreProperties>
</file>