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98" r:id="rId3"/>
    <p:sldId id="284" r:id="rId4"/>
    <p:sldId id="317" r:id="rId5"/>
    <p:sldId id="299" r:id="rId6"/>
    <p:sldId id="300" r:id="rId7"/>
    <p:sldId id="301" r:id="rId8"/>
    <p:sldId id="303" r:id="rId9"/>
    <p:sldId id="302" r:id="rId10"/>
    <p:sldId id="304" r:id="rId11"/>
    <p:sldId id="305" r:id="rId12"/>
    <p:sldId id="306" r:id="rId13"/>
    <p:sldId id="318" r:id="rId14"/>
    <p:sldId id="319" r:id="rId15"/>
    <p:sldId id="320" r:id="rId16"/>
    <p:sldId id="321" r:id="rId17"/>
    <p:sldId id="322" r:id="rId18"/>
    <p:sldId id="307" r:id="rId19"/>
    <p:sldId id="309" r:id="rId20"/>
    <p:sldId id="310" r:id="rId21"/>
    <p:sldId id="311" r:id="rId22"/>
    <p:sldId id="312" r:id="rId23"/>
    <p:sldId id="313" r:id="rId24"/>
    <p:sldId id="314" r:id="rId25"/>
    <p:sldId id="315" r:id="rId26"/>
    <p:sldId id="316" r:id="rId27"/>
    <p:sldId id="32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30"/>
    <p:restoredTop sz="96327"/>
  </p:normalViewPr>
  <p:slideViewPr>
    <p:cSldViewPr snapToGrid="0" snapToObjects="1">
      <p:cViewPr>
        <p:scale>
          <a:sx n="111" d="100"/>
          <a:sy n="111" d="100"/>
        </p:scale>
        <p:origin x="2944" y="20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49AA33-E3F2-9D4A-B3A5-2510B36AAF26}" type="datetimeFigureOut">
              <a:rPr lang="en-US" smtClean="0"/>
              <a:t>4/23/23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1FECFC-9A3C-4A46-85EB-A45CD1052A49}" type="slidenum">
              <a:rPr lang="en-US" smtClean="0"/>
              <a:t>‹#›</a:t>
            </a:fld>
            <a:endParaRPr lang="en-US"/>
          </a:p>
        </p:txBody>
      </p:sp>
    </p:spTree>
    <p:extLst>
      <p:ext uri="{BB962C8B-B14F-4D97-AF65-F5344CB8AC3E}">
        <p14:creationId xmlns:p14="http://schemas.microsoft.com/office/powerpoint/2010/main" val="90905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Shape 350"/>
          <p:cNvSpPr>
            <a:spLocks noGrp="1" noRot="1" noChangeAspect="1"/>
          </p:cNvSpPr>
          <p:nvPr>
            <p:ph type="sldImg"/>
          </p:nvPr>
        </p:nvSpPr>
        <p:spPr>
          <a:prstGeom prst="rect">
            <a:avLst/>
          </a:prstGeom>
        </p:spPr>
        <p:txBody>
          <a:bodyPr/>
          <a:lstStyle/>
          <a:p>
            <a:endParaRPr/>
          </a:p>
        </p:txBody>
      </p:sp>
      <p:sp>
        <p:nvSpPr>
          <p:cNvPr id="351" name="Shape 351"/>
          <p:cNvSpPr>
            <a:spLocks noGrp="1"/>
          </p:cNvSpPr>
          <p:nvPr>
            <p:ph type="body" sz="quarter" idx="1"/>
          </p:nvPr>
        </p:nvSpPr>
        <p:spPr>
          <a:prstGeom prst="rect">
            <a:avLst/>
          </a:prstGeom>
        </p:spPr>
        <p:txBody>
          <a:bodyPr/>
          <a:lstStyle/>
          <a:p>
            <a:r>
              <a:t>So now that we have our data into a DESeq object we can do either of these two paths, and we need to do both. I’m going use the time we have left to show some visualization/quality control things about our data. </a:t>
            </a:r>
          </a:p>
          <a:p>
            <a:endParaRPr/>
          </a:p>
          <a:p>
            <a:r>
              <a:t>Next time we’ll do the differenetial expression side, work through that code and talk about what DESeq is actually doing</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0" name="Shape 640"/>
          <p:cNvSpPr>
            <a:spLocks noGrp="1" noRot="1" noChangeAspect="1"/>
          </p:cNvSpPr>
          <p:nvPr>
            <p:ph type="sldImg"/>
          </p:nvPr>
        </p:nvSpPr>
        <p:spPr>
          <a:prstGeom prst="rect">
            <a:avLst/>
          </a:prstGeom>
        </p:spPr>
        <p:txBody>
          <a:bodyPr/>
          <a:lstStyle/>
          <a:p>
            <a:endParaRPr/>
          </a:p>
        </p:txBody>
      </p:sp>
      <p:sp>
        <p:nvSpPr>
          <p:cNvPr id="641" name="Shape 641"/>
          <p:cNvSpPr>
            <a:spLocks noGrp="1"/>
          </p:cNvSpPr>
          <p:nvPr>
            <p:ph type="body" sz="quarter" idx="1"/>
          </p:nvPr>
        </p:nvSpPr>
        <p:spPr>
          <a:prstGeom prst="rect">
            <a:avLst/>
          </a:prstGeom>
        </p:spPr>
        <p:txBody>
          <a:bodyPr/>
          <a:lstStyle/>
          <a:p>
            <a:r>
              <a:t>center = T subtracts the column mean from each value</a:t>
            </a:r>
          </a:p>
          <a:p>
            <a:r>
              <a:t>scale = T divides these values by the standard deviation of the column</a:t>
            </a:r>
          </a:p>
          <a:p>
            <a:r>
              <a:t>This gives you a z-score of the expression in that row. </a:t>
            </a:r>
          </a:p>
          <a:p>
            <a:r>
              <a:t>We transpose the original matrix since scale operates on columns, then transpose again to return to the original dimensions</a:t>
            </a:r>
          </a:p>
          <a:p>
            <a:endParaRPr/>
          </a:p>
          <a:p>
            <a:r>
              <a:t>NOw this behaves much better and our samples cluster. Even the problem child 12832, which because we put all these values on the same scales (z-scores) a few genes with very high counts in that sample don’t drag it away.</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Shape 646"/>
          <p:cNvSpPr>
            <a:spLocks noGrp="1" noRot="1" noChangeAspect="1"/>
          </p:cNvSpPr>
          <p:nvPr>
            <p:ph type="sldImg"/>
          </p:nvPr>
        </p:nvSpPr>
        <p:spPr>
          <a:prstGeom prst="rect">
            <a:avLst/>
          </a:prstGeom>
        </p:spPr>
        <p:txBody>
          <a:bodyPr/>
          <a:lstStyle/>
          <a:p>
            <a:endParaRPr/>
          </a:p>
        </p:txBody>
      </p:sp>
      <p:sp>
        <p:nvSpPr>
          <p:cNvPr id="647" name="Shape 647"/>
          <p:cNvSpPr>
            <a:spLocks noGrp="1"/>
          </p:cNvSpPr>
          <p:nvPr>
            <p:ph type="body" sz="quarter" idx="1"/>
          </p:nvPr>
        </p:nvSpPr>
        <p:spPr>
          <a:prstGeom prst="rect">
            <a:avLst/>
          </a:prstGeom>
        </p:spPr>
        <p:txBody>
          <a:bodyPr/>
          <a:lstStyle/>
          <a:p>
            <a:r>
              <a:t>We tested the null hypothesis that there was not a difference in experssion between two conditions (condition A == condition B). It’s possible that we’lll have small fold changes that relate to large enough p-values to pass our threshold for significance. This coudl be becuase we have lots of replicates and very high power or because we have some very h igh expression levels that we’re pretty sure of and can mroe easily ‘see’ the difference (i.e. we’re more sure of our estimate of that genes expression in each condition). </a:t>
            </a:r>
          </a:p>
          <a:p>
            <a:endParaRPr/>
          </a:p>
          <a:p>
            <a:r>
              <a:t>While these might statistically be different, we might not care biologically - in practice, some will enforce a threshold of 2-fold or 1.5 fold or something like that. This experient has few genes, so I woulnd’t bother even though a couple have pretty small fold changes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 name="Shape 551"/>
          <p:cNvSpPr>
            <a:spLocks noGrp="1" noRot="1" noChangeAspect="1"/>
          </p:cNvSpPr>
          <p:nvPr>
            <p:ph type="sldImg"/>
          </p:nvPr>
        </p:nvSpPr>
        <p:spPr>
          <a:prstGeom prst="rect">
            <a:avLst/>
          </a:prstGeom>
        </p:spPr>
        <p:txBody>
          <a:bodyPr/>
          <a:lstStyle/>
          <a:p>
            <a:endParaRPr/>
          </a:p>
        </p:txBody>
      </p:sp>
      <p:sp>
        <p:nvSpPr>
          <p:cNvPr id="552" name="Shape 552"/>
          <p:cNvSpPr>
            <a:spLocks noGrp="1"/>
          </p:cNvSpPr>
          <p:nvPr>
            <p:ph type="body" sz="quarter" idx="1"/>
          </p:nvPr>
        </p:nvSpPr>
        <p:spPr>
          <a:prstGeom prst="rect">
            <a:avLst/>
          </a:prstGeom>
        </p:spPr>
        <p:txBody>
          <a:bodyPr/>
          <a:lstStyle/>
          <a:p>
            <a:r>
              <a:t>Trrying to evaluate if there are any imbalances in the data or groups we should take note of. </a:t>
            </a:r>
          </a:p>
          <a:p>
            <a:r>
              <a:t>On the right side is the non-normalized raw count data (this will be the input do DESEq analysis next time). The left side is normalized data where we’ve taking the count matrix back out of the DESeq object and normalized it using the sizefactors DESeq estmiates. </a:t>
            </a:r>
          </a:p>
          <a:p>
            <a:endParaRPr/>
          </a:p>
          <a:p>
            <a:r>
              <a:t>This is probably not the best way to do this, and DESeq includes two better approaches rlog and vst which are useful when you want to do clustering or anything related to distances between samples.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 name="Shape 562"/>
          <p:cNvSpPr>
            <a:spLocks noGrp="1" noRot="1" noChangeAspect="1"/>
          </p:cNvSpPr>
          <p:nvPr>
            <p:ph type="sldImg"/>
          </p:nvPr>
        </p:nvSpPr>
        <p:spPr>
          <a:prstGeom prst="rect">
            <a:avLst/>
          </a:prstGeom>
        </p:spPr>
        <p:txBody>
          <a:bodyPr/>
          <a:lstStyle/>
          <a:p>
            <a:endParaRPr/>
          </a:p>
        </p:txBody>
      </p:sp>
      <p:sp>
        <p:nvSpPr>
          <p:cNvPr id="563" name="Shape 563"/>
          <p:cNvSpPr>
            <a:spLocks noGrp="1"/>
          </p:cNvSpPr>
          <p:nvPr>
            <p:ph type="body" sz="quarter" idx="1"/>
          </p:nvPr>
        </p:nvSpPr>
        <p:spPr>
          <a:prstGeom prst="rect">
            <a:avLst/>
          </a:prstGeom>
        </p:spPr>
        <p:txBody>
          <a:bodyPr/>
          <a:lstStyle/>
          <a:p>
            <a:r>
              <a:t>One problem we are trying to solve with normalization approaches is correting for library size - the other major problem is that the variance of a gene depends on its mean. I took these plots from the DESEq2 manual at the bottom. </a:t>
            </a:r>
          </a:p>
          <a:p>
            <a:endParaRPr/>
          </a:p>
          <a:p>
            <a:r>
              <a:t> bThis means that low expressed genes have high standard deviations of expresion. Ideally you’d want to have constant variation across expression range. The first plot is just the log2 value of the counts. You can see low expressed genes have higher standard deviations.</a:t>
            </a:r>
          </a:p>
          <a:p>
            <a:endParaRPr/>
          </a:p>
          <a:p>
            <a:r>
              <a:t>VST fixes this and you get relatively constant sd across the expression range</a:t>
            </a:r>
          </a:p>
          <a:p>
            <a:r>
              <a:t>Rlog also flattens this in the low end, but possibly a bit too much. </a:t>
            </a:r>
            <a:br/>
            <a:r>
              <a:t>I think both vst and rlog are likely appropriate for most analyes, but vst is a little faster.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 name="Shape 580"/>
          <p:cNvSpPr>
            <a:spLocks noGrp="1" noRot="1" noChangeAspect="1"/>
          </p:cNvSpPr>
          <p:nvPr>
            <p:ph type="sldImg"/>
          </p:nvPr>
        </p:nvSpPr>
        <p:spPr>
          <a:prstGeom prst="rect">
            <a:avLst/>
          </a:prstGeom>
        </p:spPr>
        <p:txBody>
          <a:bodyPr/>
          <a:lstStyle/>
          <a:p>
            <a:endParaRPr/>
          </a:p>
        </p:txBody>
      </p:sp>
      <p:sp>
        <p:nvSpPr>
          <p:cNvPr id="581" name="Shape 581"/>
          <p:cNvSpPr>
            <a:spLocks noGrp="1"/>
          </p:cNvSpPr>
          <p:nvPr>
            <p:ph type="body" sz="quarter" idx="1"/>
          </p:nvPr>
        </p:nvSpPr>
        <p:spPr>
          <a:prstGeom prst="rect">
            <a:avLst/>
          </a:prstGeom>
        </p:spPr>
        <p:txBody>
          <a:bodyPr/>
          <a:lstStyle/>
          <a:p>
            <a:r>
              <a:t>We can compare two samples using these plots as well. This also comes form the DESEq2 manual. Here we are comparing two samples that we’ve transformed using one of the three prevouis methods</a:t>
            </a:r>
          </a:p>
          <a:p>
            <a:endParaRPr/>
          </a:p>
          <a:p>
            <a:r>
              <a:t>I think you can really appreciate how noisy the shifted log version is - the low values are just all over the place due to noise of counting those weakly expressed genes. </a:t>
            </a:r>
          </a:p>
          <a:p>
            <a:endParaRPr/>
          </a:p>
          <a:p>
            <a:r>
              <a:t>vst is faster and maybe is then better for bigger data sets,but might be a bit more sensitive to outliers. - while rlog might work a bit better on small datasets, but isn’t as good if you have a huge range of sequencing depth (like more than an order of magnitude)</a:t>
            </a:r>
          </a:p>
          <a:p>
            <a:r>
              <a:t>You can try both but they should give relatively similar results</a:t>
            </a:r>
          </a:p>
          <a:p>
            <a:endParaRPr/>
          </a:p>
          <a:p>
            <a:r>
              <a:t> These are important as the variance of your data will increase as the mean does. These variances will dominate princple components and other visualization methods.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 name="Shape 568"/>
          <p:cNvSpPr>
            <a:spLocks noGrp="1" noRot="1" noChangeAspect="1"/>
          </p:cNvSpPr>
          <p:nvPr>
            <p:ph type="sldImg"/>
          </p:nvPr>
        </p:nvSpPr>
        <p:spPr>
          <a:prstGeom prst="rect">
            <a:avLst/>
          </a:prstGeom>
        </p:spPr>
        <p:txBody>
          <a:bodyPr/>
          <a:lstStyle/>
          <a:p>
            <a:endParaRPr/>
          </a:p>
        </p:txBody>
      </p:sp>
      <p:sp>
        <p:nvSpPr>
          <p:cNvPr id="569" name="Shape 569"/>
          <p:cNvSpPr>
            <a:spLocks noGrp="1"/>
          </p:cNvSpPr>
          <p:nvPr>
            <p:ph type="body" sz="quarter" idx="1"/>
          </p:nvPr>
        </p:nvSpPr>
        <p:spPr>
          <a:prstGeom prst="rect">
            <a:avLst/>
          </a:prstGeom>
        </p:spPr>
        <p:txBody>
          <a:bodyPr/>
          <a:lstStyle/>
          <a:p>
            <a:r>
              <a:t>These functions are described well int he DESeq documentation, both do roughly equivalent things, vst is faster and is the one I usually use. </a:t>
            </a:r>
          </a:p>
          <a:p>
            <a:endParaRPr/>
          </a:p>
          <a:p>
            <a:r>
              <a:t>Walk through code - </a:t>
            </a:r>
          </a:p>
          <a:p>
            <a:r>
              <a:t>SO you can see for both vst and rlog the normalzied data look relatively simialr and there are not obvious gorup differences remaining after this transformation. That doesn’t mean there are no biases or batch effects, but nothing very obvious jumps out to me here.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 name="Shape 596"/>
          <p:cNvSpPr>
            <a:spLocks noGrp="1" noRot="1" noChangeAspect="1"/>
          </p:cNvSpPr>
          <p:nvPr>
            <p:ph type="sldImg"/>
          </p:nvPr>
        </p:nvSpPr>
        <p:spPr>
          <a:prstGeom prst="rect">
            <a:avLst/>
          </a:prstGeom>
        </p:spPr>
        <p:txBody>
          <a:bodyPr/>
          <a:lstStyle/>
          <a:p>
            <a:endParaRPr/>
          </a:p>
        </p:txBody>
      </p:sp>
      <p:sp>
        <p:nvSpPr>
          <p:cNvPr id="597" name="Shape 597"/>
          <p:cNvSpPr>
            <a:spLocks noGrp="1"/>
          </p:cNvSpPr>
          <p:nvPr>
            <p:ph type="body" sz="quarter" idx="1"/>
          </p:nvPr>
        </p:nvSpPr>
        <p:spPr>
          <a:prstGeom prst="rect">
            <a:avLst/>
          </a:prstGeom>
        </p:spPr>
        <p:txBody>
          <a:bodyPr/>
          <a:lstStyle/>
          <a:p>
            <a:r>
              <a:t>What you’re looking for hear is that samples cluster based on replciates. Pretty clearly we aren’t getting very good cluster separeation. Next time we’ll look for hidden batch effects to see if that can improve clustering - and then move on to DE analysis.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 name="Shape 605"/>
          <p:cNvSpPr>
            <a:spLocks noGrp="1" noRot="1" noChangeAspect="1"/>
          </p:cNvSpPr>
          <p:nvPr>
            <p:ph type="sldImg"/>
          </p:nvPr>
        </p:nvSpPr>
        <p:spPr>
          <a:prstGeom prst="rect">
            <a:avLst/>
          </a:prstGeom>
        </p:spPr>
        <p:txBody>
          <a:bodyPr/>
          <a:lstStyle/>
          <a:p>
            <a:endParaRPr/>
          </a:p>
        </p:txBody>
      </p:sp>
      <p:sp>
        <p:nvSpPr>
          <p:cNvPr id="606" name="Shape 606"/>
          <p:cNvSpPr>
            <a:spLocks noGrp="1"/>
          </p:cNvSpPr>
          <p:nvPr>
            <p:ph type="body" sz="quarter" idx="1"/>
          </p:nvPr>
        </p:nvSpPr>
        <p:spPr>
          <a:prstGeom prst="rect">
            <a:avLst/>
          </a:prstGeom>
        </p:spPr>
        <p:txBody>
          <a:bodyPr/>
          <a:lstStyle/>
          <a:p>
            <a:r>
              <a:t>some of these are just by chance - you can sort of look at th edistrubtion and assume at least ~800 of them are, but there could be a few hundred p-values that really are  - we use an correction for multiple testing to find these. </a:t>
            </a:r>
          </a:p>
          <a:p>
            <a:endParaRPr/>
          </a:p>
          <a:p>
            <a:r>
              <a:t>Default here is false discovery rate (benjami hochberg) -or the proportion of false discoveries - so with an FDR of 0.1, we expect ~10% of the rejected null hypothesis to be an error, and to actually be just due to chance.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 name="Shape 611"/>
          <p:cNvSpPr>
            <a:spLocks noGrp="1" noRot="1" noChangeAspect="1"/>
          </p:cNvSpPr>
          <p:nvPr>
            <p:ph type="sldImg"/>
          </p:nvPr>
        </p:nvSpPr>
        <p:spPr>
          <a:prstGeom prst="rect">
            <a:avLst/>
          </a:prstGeom>
        </p:spPr>
        <p:txBody>
          <a:bodyPr/>
          <a:lstStyle/>
          <a:p>
            <a:endParaRPr/>
          </a:p>
        </p:txBody>
      </p:sp>
      <p:sp>
        <p:nvSpPr>
          <p:cNvPr id="612" name="Shape 612"/>
          <p:cNvSpPr>
            <a:spLocks noGrp="1"/>
          </p:cNvSpPr>
          <p:nvPr>
            <p:ph type="body" sz="quarter" idx="1"/>
          </p:nvPr>
        </p:nvSpPr>
        <p:spPr>
          <a:prstGeom prst="rect">
            <a:avLst/>
          </a:prstGeom>
        </p:spPr>
        <p:txBody>
          <a:bodyPr/>
          <a:lstStyle/>
          <a:p>
            <a:r>
              <a:t>basic plot shows few genes with pretty strong log fold changes are significant . BUt you can see some odd banding and stuff in the data. This is inpart becuase the genes with low counts can have very high (but pretty unreliabile ) fold changes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 name="Shape 634"/>
          <p:cNvSpPr>
            <a:spLocks noGrp="1" noRot="1" noChangeAspect="1"/>
          </p:cNvSpPr>
          <p:nvPr>
            <p:ph type="sldImg"/>
          </p:nvPr>
        </p:nvSpPr>
        <p:spPr>
          <a:prstGeom prst="rect">
            <a:avLst/>
          </a:prstGeom>
        </p:spPr>
        <p:txBody>
          <a:bodyPr/>
          <a:lstStyle/>
          <a:p>
            <a:endParaRPr/>
          </a:p>
        </p:txBody>
      </p:sp>
      <p:sp>
        <p:nvSpPr>
          <p:cNvPr id="635" name="Shape 635"/>
          <p:cNvSpPr>
            <a:spLocks noGrp="1"/>
          </p:cNvSpPr>
          <p:nvPr>
            <p:ph type="body" sz="quarter" idx="1"/>
          </p:nvPr>
        </p:nvSpPr>
        <p:spPr>
          <a:prstGeom prst="rect">
            <a:avLst/>
          </a:prstGeom>
        </p:spPr>
        <p:txBody>
          <a:bodyPr/>
          <a:lstStyle/>
          <a:p>
            <a:r>
              <a:t>Important to go back to your original count data transformed somehow to do these plots</a:t>
            </a:r>
          </a:p>
          <a:p>
            <a:r>
              <a:t>Like last time, we can see that the count data varies a lot so this is really just dominated by the total counts. Usually we want to scale this by row, so that we can see difference between groups. Also notice that one sample GM12832 is sort of off doing its own thing, which is in line with what we saw the other day.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6DF0B-1FE1-1EDA-BC11-9281E466F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0B47510-32AC-91CD-F368-A8735268F7A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58BC3ED-18F2-0831-3751-ABF5D1CEBAB5}"/>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924470F2-7B16-9E90-207A-2C8A7C88B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7345C1-B3FA-3F01-FEE4-D2B8DCA2BD05}"/>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746730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FBDBA-0B76-ED1B-8670-7F1B8A598A3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B40769-4FBD-CF40-1B7A-A562B7AB72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3B74A9-3827-9D07-A107-3C94AE54B5E1}"/>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E84294E5-1C47-502E-AD0B-748AB77CD5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70CAD3-9883-5D36-CC69-C9B40202CCB3}"/>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995255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5CA69A-3242-4DDC-99F6-1AC0FEC33FB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59F39B9-0546-0DC9-4E09-1332093B78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04F68-057E-D4FB-678B-72C848FF70E2}"/>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25A22F0E-4177-EDA9-A304-4E0929972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19F75-CFF7-6BE5-D8D6-722CC65E9CBA}"/>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3782923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C7537-17B1-B352-B2CF-D47561E0DC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E5EE56-A64C-2CDB-1783-8DE8D1B690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4E3C98-908D-FA5F-AA0C-A851AA79490E}"/>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EB218CC4-0319-D976-BD52-471EBD4DC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48733-632D-AADC-DFA4-63DD1411603F}"/>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3922934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1BCE1-4676-9748-AA3B-A60A5996A88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FCC6BCC-A6A4-A19D-7BD4-9E863DB920C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00A0803-7D2D-6848-1762-FD01A89B97DA}"/>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AE11FEC7-5AF7-FBCD-CF04-94DF9229A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C11F69-4B58-7D68-9B2B-2851BF64899A}"/>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4027546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55B-1D11-3AAF-78EF-C6C6FD86AE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9E61875-F9CD-1C23-BC34-2BB8E5CAA0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C65C99-6C82-38CE-C47E-3C7593C4CF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8CF51A-6C18-B071-62C5-20618C511FD4}"/>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6" name="Footer Placeholder 5">
            <a:extLst>
              <a:ext uri="{FF2B5EF4-FFF2-40B4-BE49-F238E27FC236}">
                <a16:creationId xmlns:a16="http://schemas.microsoft.com/office/drawing/2014/main" id="{007B7FB7-DEE6-E013-FB5E-39CAF4206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E85C3B-CDF1-15C9-6F58-9B4FB9A77574}"/>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1241974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16A5-20B1-5009-0A63-1FE509C95B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F0D9C6-CC29-75C5-2884-A77C8AA94B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1FE6E-6949-6E4C-7F17-77625B03D87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F3E3B82-561F-2B28-A318-B1FB303757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3F49EB-8E95-71A0-E588-AB7149F0BF0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F746346-9954-D8F5-74B6-EFA8D685BE0C}"/>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8" name="Footer Placeholder 7">
            <a:extLst>
              <a:ext uri="{FF2B5EF4-FFF2-40B4-BE49-F238E27FC236}">
                <a16:creationId xmlns:a16="http://schemas.microsoft.com/office/drawing/2014/main" id="{E239D052-D527-4E56-A6A7-5214383A42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4217E67-DF54-DFD9-D36F-4D0DC828F8CF}"/>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145950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2B88A-2E95-0549-FD68-A5713C62B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9CC8FC-B0F7-6D84-98DE-89D18E1F77E3}"/>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4" name="Footer Placeholder 3">
            <a:extLst>
              <a:ext uri="{FF2B5EF4-FFF2-40B4-BE49-F238E27FC236}">
                <a16:creationId xmlns:a16="http://schemas.microsoft.com/office/drawing/2014/main" id="{BFFFA3E1-3F88-CE77-DE25-13A10D86A3B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9FBFD8E-EB15-645E-2606-4C2E5E311C74}"/>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888178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2AE623-8EDE-5AFF-3C7F-EB6713C45E3B}"/>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3" name="Footer Placeholder 2">
            <a:extLst>
              <a:ext uri="{FF2B5EF4-FFF2-40B4-BE49-F238E27FC236}">
                <a16:creationId xmlns:a16="http://schemas.microsoft.com/office/drawing/2014/main" id="{04C82700-60CB-FA3B-478B-E4BDFA45055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5BDBF2B-777D-951C-F6F2-79309DCF6892}"/>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52282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B11B9-8A48-3C06-9C0C-9228771B7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0AF5EB1-0F9C-51A1-1269-10134E5CA6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AFB8FC-EE25-0764-8D79-BC3150EE2B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D07DC4F-DB4B-CC06-FACD-DC12591E4A3A}"/>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6" name="Footer Placeholder 5">
            <a:extLst>
              <a:ext uri="{FF2B5EF4-FFF2-40B4-BE49-F238E27FC236}">
                <a16:creationId xmlns:a16="http://schemas.microsoft.com/office/drawing/2014/main" id="{EFC5ED84-97AC-1505-556F-0EEF23297C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66811D-0F80-55A1-5192-EDBF8296B645}"/>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3013141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E3CB-C00A-DA3B-24C2-1D2BDA8B5A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8BE3884-6AD0-BB47-13BF-74C82592F4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8BB429-1DD8-DCD3-1DD5-D0704524D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B0D09D-B924-C060-BF7B-DFA3FD8A4F61}"/>
              </a:ext>
            </a:extLst>
          </p:cNvPr>
          <p:cNvSpPr>
            <a:spLocks noGrp="1"/>
          </p:cNvSpPr>
          <p:nvPr>
            <p:ph type="dt" sz="half" idx="10"/>
          </p:nvPr>
        </p:nvSpPr>
        <p:spPr/>
        <p:txBody>
          <a:bodyPr/>
          <a:lstStyle/>
          <a:p>
            <a:fld id="{FF102734-B34A-E94E-ABD2-2FB833C92BAE}" type="datetimeFigureOut">
              <a:rPr lang="en-US" smtClean="0"/>
              <a:t>4/23/23</a:t>
            </a:fld>
            <a:endParaRPr lang="en-US"/>
          </a:p>
        </p:txBody>
      </p:sp>
      <p:sp>
        <p:nvSpPr>
          <p:cNvPr id="6" name="Footer Placeholder 5">
            <a:extLst>
              <a:ext uri="{FF2B5EF4-FFF2-40B4-BE49-F238E27FC236}">
                <a16:creationId xmlns:a16="http://schemas.microsoft.com/office/drawing/2014/main" id="{D89C4577-500D-0185-5AE8-B9F115C582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6F92F0-E8CE-61AC-892A-4528F402DD17}"/>
              </a:ext>
            </a:extLst>
          </p:cNvPr>
          <p:cNvSpPr>
            <a:spLocks noGrp="1"/>
          </p:cNvSpPr>
          <p:nvPr>
            <p:ph type="sldNum" sz="quarter" idx="12"/>
          </p:nvPr>
        </p:nvSpPr>
        <p:spPr/>
        <p:txBody>
          <a:bodyPr/>
          <a:lstStyle/>
          <a:p>
            <a:fld id="{EBBE3796-E104-9A41-9FC9-5E212E55EF38}" type="slidenum">
              <a:rPr lang="en-US" smtClean="0"/>
              <a:t>‹#›</a:t>
            </a:fld>
            <a:endParaRPr lang="en-US"/>
          </a:p>
        </p:txBody>
      </p:sp>
    </p:spTree>
    <p:extLst>
      <p:ext uri="{BB962C8B-B14F-4D97-AF65-F5344CB8AC3E}">
        <p14:creationId xmlns:p14="http://schemas.microsoft.com/office/powerpoint/2010/main" val="40198565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C8190B6-1FDC-D041-64CB-98085DB6C9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36BAEDC-CEBF-8423-400D-A17AE82190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A7039B-5A72-2D71-DDBA-B2AB22A89A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102734-B34A-E94E-ABD2-2FB833C92BAE}" type="datetimeFigureOut">
              <a:rPr lang="en-US" smtClean="0"/>
              <a:t>4/23/23</a:t>
            </a:fld>
            <a:endParaRPr lang="en-US"/>
          </a:p>
        </p:txBody>
      </p:sp>
      <p:sp>
        <p:nvSpPr>
          <p:cNvPr id="5" name="Footer Placeholder 4">
            <a:extLst>
              <a:ext uri="{FF2B5EF4-FFF2-40B4-BE49-F238E27FC236}">
                <a16:creationId xmlns:a16="http://schemas.microsoft.com/office/drawing/2014/main" id="{23E120F5-8695-DAB2-DA35-3E7A779821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B4A370E-6DE3-0FC1-374E-EC10CB991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BE3796-E104-9A41-9FC9-5E212E55EF38}" type="slidenum">
              <a:rPr lang="en-US" smtClean="0"/>
              <a:t>‹#›</a:t>
            </a:fld>
            <a:endParaRPr lang="en-US"/>
          </a:p>
        </p:txBody>
      </p:sp>
    </p:spTree>
    <p:extLst>
      <p:ext uri="{BB962C8B-B14F-4D97-AF65-F5344CB8AC3E}">
        <p14:creationId xmlns:p14="http://schemas.microsoft.com/office/powerpoint/2010/main" val="34987561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png"/><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5B12B-E794-7F72-966E-4EEA7EF9BEA0}"/>
              </a:ext>
            </a:extLst>
          </p:cNvPr>
          <p:cNvSpPr>
            <a:spLocks noGrp="1"/>
          </p:cNvSpPr>
          <p:nvPr>
            <p:ph type="ctrTitle"/>
          </p:nvPr>
        </p:nvSpPr>
        <p:spPr/>
        <p:txBody>
          <a:bodyPr/>
          <a:lstStyle/>
          <a:p>
            <a:r>
              <a:rPr lang="en-US"/>
              <a:t>RNAseq Quality Control and Visualization</a:t>
            </a:r>
            <a:endParaRPr lang="en-US" dirty="0"/>
          </a:p>
        </p:txBody>
      </p:sp>
      <p:sp>
        <p:nvSpPr>
          <p:cNvPr id="3" name="Subtitle 2">
            <a:extLst>
              <a:ext uri="{FF2B5EF4-FFF2-40B4-BE49-F238E27FC236}">
                <a16:creationId xmlns:a16="http://schemas.microsoft.com/office/drawing/2014/main" id="{716B3615-9F88-A3A2-E843-F2A68074A0A9}"/>
              </a:ext>
            </a:extLst>
          </p:cNvPr>
          <p:cNvSpPr>
            <a:spLocks noGrp="1"/>
          </p:cNvSpPr>
          <p:nvPr>
            <p:ph type="subTitle" idx="1"/>
          </p:nvPr>
        </p:nvSpPr>
        <p:spPr/>
        <p:txBody>
          <a:bodyPr/>
          <a:lstStyle/>
          <a:p>
            <a:r>
              <a:rPr lang="en-US"/>
              <a:t>Class 5</a:t>
            </a:r>
            <a:endParaRPr lang="en-US" dirty="0"/>
          </a:p>
        </p:txBody>
      </p:sp>
    </p:spTree>
    <p:extLst>
      <p:ext uri="{BB962C8B-B14F-4D97-AF65-F5344CB8AC3E}">
        <p14:creationId xmlns:p14="http://schemas.microsoft.com/office/powerpoint/2010/main" val="1428313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 name="blind = T"/>
          <p:cNvSpPr txBox="1"/>
          <p:nvPr/>
        </p:nvSpPr>
        <p:spPr>
          <a:xfrm>
            <a:off x="5392966" y="1637186"/>
            <a:ext cx="453650"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blind = T</a:t>
            </a:r>
          </a:p>
        </p:txBody>
      </p:sp>
      <p:pic>
        <p:nvPicPr>
          <p:cNvPr id="584" name="Image" descr="Image"/>
          <p:cNvPicPr>
            <a:picLocks noChangeAspect="1"/>
          </p:cNvPicPr>
          <p:nvPr/>
        </p:nvPicPr>
        <p:blipFill>
          <a:blip r:embed="rId2"/>
          <a:stretch>
            <a:fillRect/>
          </a:stretch>
        </p:blipFill>
        <p:spPr>
          <a:xfrm>
            <a:off x="3071990" y="1872789"/>
            <a:ext cx="5295901" cy="3867151"/>
          </a:xfrm>
          <a:prstGeom prst="rect">
            <a:avLst/>
          </a:prstGeom>
          <a:ln w="12700">
            <a:miter lim="400000"/>
          </a:ln>
        </p:spPr>
      </p:pic>
      <p:pic>
        <p:nvPicPr>
          <p:cNvPr id="585" name="Image" descr="Image"/>
          <p:cNvPicPr>
            <a:picLocks noChangeAspect="1"/>
          </p:cNvPicPr>
          <p:nvPr/>
        </p:nvPicPr>
        <p:blipFill>
          <a:blip r:embed="rId3"/>
          <a:stretch>
            <a:fillRect/>
          </a:stretch>
        </p:blipFill>
        <p:spPr>
          <a:xfrm>
            <a:off x="3077984" y="358157"/>
            <a:ext cx="6036032" cy="876199"/>
          </a:xfrm>
          <a:prstGeom prst="rect">
            <a:avLst/>
          </a:prstGeom>
          <a:ln w="12700">
            <a:miter lim="400000"/>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7" name="blind = T"/>
          <p:cNvSpPr txBox="1"/>
          <p:nvPr/>
        </p:nvSpPr>
        <p:spPr>
          <a:xfrm>
            <a:off x="2789196" y="1617100"/>
            <a:ext cx="453650"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blind = T</a:t>
            </a:r>
          </a:p>
        </p:txBody>
      </p:sp>
      <p:pic>
        <p:nvPicPr>
          <p:cNvPr id="588" name="Image" descr="Image"/>
          <p:cNvPicPr>
            <a:picLocks noChangeAspect="1"/>
          </p:cNvPicPr>
          <p:nvPr/>
        </p:nvPicPr>
        <p:blipFill>
          <a:blip r:embed="rId2"/>
          <a:stretch>
            <a:fillRect/>
          </a:stretch>
        </p:blipFill>
        <p:spPr>
          <a:xfrm>
            <a:off x="711924" y="1772361"/>
            <a:ext cx="5295901" cy="3867151"/>
          </a:xfrm>
          <a:prstGeom prst="rect">
            <a:avLst/>
          </a:prstGeom>
          <a:ln w="12700">
            <a:miter lim="400000"/>
          </a:ln>
        </p:spPr>
      </p:pic>
      <p:pic>
        <p:nvPicPr>
          <p:cNvPr id="589" name="Image" descr="Image"/>
          <p:cNvPicPr>
            <a:picLocks noChangeAspect="1"/>
          </p:cNvPicPr>
          <p:nvPr/>
        </p:nvPicPr>
        <p:blipFill>
          <a:blip r:embed="rId3"/>
          <a:stretch>
            <a:fillRect/>
          </a:stretch>
        </p:blipFill>
        <p:spPr>
          <a:xfrm>
            <a:off x="6352170" y="1731086"/>
            <a:ext cx="5264151" cy="3949701"/>
          </a:xfrm>
          <a:prstGeom prst="rect">
            <a:avLst/>
          </a:prstGeom>
          <a:ln w="12700">
            <a:miter lim="400000"/>
          </a:ln>
        </p:spPr>
      </p:pic>
      <p:sp>
        <p:nvSpPr>
          <p:cNvPr id="590" name="blind = F"/>
          <p:cNvSpPr txBox="1"/>
          <p:nvPr/>
        </p:nvSpPr>
        <p:spPr>
          <a:xfrm>
            <a:off x="8214174" y="1617100"/>
            <a:ext cx="45044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blind = F</a:t>
            </a:r>
          </a:p>
        </p:txBody>
      </p:sp>
      <p:pic>
        <p:nvPicPr>
          <p:cNvPr id="591" name="Image" descr="Image"/>
          <p:cNvPicPr>
            <a:picLocks noChangeAspect="1"/>
          </p:cNvPicPr>
          <p:nvPr/>
        </p:nvPicPr>
        <p:blipFill>
          <a:blip r:embed="rId4"/>
          <a:stretch>
            <a:fillRect/>
          </a:stretch>
        </p:blipFill>
        <p:spPr>
          <a:xfrm>
            <a:off x="3077984" y="358157"/>
            <a:ext cx="6036032" cy="876199"/>
          </a:xfrm>
          <a:prstGeom prst="rect">
            <a:avLst/>
          </a:prstGeom>
          <a:ln w="12700">
            <a:miter lim="400000"/>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 name="Sample Clustering"/>
          <p:cNvSpPr txBox="1"/>
          <p:nvPr/>
        </p:nvSpPr>
        <p:spPr>
          <a:xfrm>
            <a:off x="4422842" y="172392"/>
            <a:ext cx="234275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Sample Clustering</a:t>
            </a:r>
          </a:p>
        </p:txBody>
      </p:sp>
      <p:pic>
        <p:nvPicPr>
          <p:cNvPr id="594" name="Image" descr="Image"/>
          <p:cNvPicPr>
            <a:picLocks noChangeAspect="1"/>
          </p:cNvPicPr>
          <p:nvPr/>
        </p:nvPicPr>
        <p:blipFill>
          <a:blip r:embed="rId3"/>
          <a:stretch>
            <a:fillRect/>
          </a:stretch>
        </p:blipFill>
        <p:spPr>
          <a:xfrm>
            <a:off x="5686023" y="2734456"/>
            <a:ext cx="5481086" cy="3379062"/>
          </a:xfrm>
          <a:prstGeom prst="rect">
            <a:avLst/>
          </a:prstGeom>
          <a:ln w="12700">
            <a:miter lim="400000"/>
          </a:ln>
        </p:spPr>
      </p:pic>
      <p:pic>
        <p:nvPicPr>
          <p:cNvPr id="595" name="Image" descr="Image"/>
          <p:cNvPicPr>
            <a:picLocks noChangeAspect="1"/>
          </p:cNvPicPr>
          <p:nvPr/>
        </p:nvPicPr>
        <p:blipFill>
          <a:blip r:embed="rId4"/>
          <a:stretch>
            <a:fillRect/>
          </a:stretch>
        </p:blipFill>
        <p:spPr>
          <a:xfrm>
            <a:off x="805893" y="1485091"/>
            <a:ext cx="6690834" cy="662567"/>
          </a:xfrm>
          <a:prstGeom prst="rect">
            <a:avLst/>
          </a:prstGeom>
          <a:ln w="12700">
            <a:miter lim="400000"/>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DB676-51CB-7870-73DB-06AFDB5FCB3A}"/>
              </a:ext>
            </a:extLst>
          </p:cNvPr>
          <p:cNvSpPr txBox="1"/>
          <p:nvPr/>
        </p:nvSpPr>
        <p:spPr>
          <a:xfrm>
            <a:off x="5081286" y="312516"/>
            <a:ext cx="6643868" cy="369332"/>
          </a:xfrm>
          <a:prstGeom prst="rect">
            <a:avLst/>
          </a:prstGeom>
          <a:noFill/>
        </p:spPr>
        <p:txBody>
          <a:bodyPr wrap="square" rtlCol="0">
            <a:spAutoFit/>
          </a:bodyPr>
          <a:lstStyle/>
          <a:p>
            <a:r>
              <a:rPr lang="en-US" dirty="0"/>
              <a:t>QC examples</a:t>
            </a:r>
          </a:p>
        </p:txBody>
      </p:sp>
      <p:pic>
        <p:nvPicPr>
          <p:cNvPr id="3" name="Picture 2">
            <a:extLst>
              <a:ext uri="{FF2B5EF4-FFF2-40B4-BE49-F238E27FC236}">
                <a16:creationId xmlns:a16="http://schemas.microsoft.com/office/drawing/2014/main" id="{4B319C5B-3B77-3B6F-A859-5FEE2A0ABC80}"/>
              </a:ext>
            </a:extLst>
          </p:cNvPr>
          <p:cNvPicPr>
            <a:picLocks noChangeAspect="1"/>
          </p:cNvPicPr>
          <p:nvPr/>
        </p:nvPicPr>
        <p:blipFill>
          <a:blip r:embed="rId2"/>
          <a:stretch>
            <a:fillRect/>
          </a:stretch>
        </p:blipFill>
        <p:spPr>
          <a:xfrm>
            <a:off x="5929352" y="1623044"/>
            <a:ext cx="5691630" cy="3377220"/>
          </a:xfrm>
          <a:prstGeom prst="rect">
            <a:avLst/>
          </a:prstGeom>
        </p:spPr>
      </p:pic>
      <p:pic>
        <p:nvPicPr>
          <p:cNvPr id="5" name="Picture 4">
            <a:extLst>
              <a:ext uri="{FF2B5EF4-FFF2-40B4-BE49-F238E27FC236}">
                <a16:creationId xmlns:a16="http://schemas.microsoft.com/office/drawing/2014/main" id="{0C4F4592-B190-74C4-8502-687D32F7027F}"/>
              </a:ext>
            </a:extLst>
          </p:cNvPr>
          <p:cNvPicPr>
            <a:picLocks noChangeAspect="1"/>
          </p:cNvPicPr>
          <p:nvPr/>
        </p:nvPicPr>
        <p:blipFill>
          <a:blip r:embed="rId3"/>
          <a:stretch>
            <a:fillRect/>
          </a:stretch>
        </p:blipFill>
        <p:spPr>
          <a:xfrm>
            <a:off x="791500" y="1602788"/>
            <a:ext cx="3340100" cy="317500"/>
          </a:xfrm>
          <a:prstGeom prst="rect">
            <a:avLst/>
          </a:prstGeom>
        </p:spPr>
      </p:pic>
      <p:pic>
        <p:nvPicPr>
          <p:cNvPr id="7" name="Picture 6">
            <a:extLst>
              <a:ext uri="{FF2B5EF4-FFF2-40B4-BE49-F238E27FC236}">
                <a16:creationId xmlns:a16="http://schemas.microsoft.com/office/drawing/2014/main" id="{5C62B1D6-71E1-3CF1-8D3C-25FE50F092C8}"/>
              </a:ext>
            </a:extLst>
          </p:cNvPr>
          <p:cNvPicPr>
            <a:picLocks noChangeAspect="1"/>
          </p:cNvPicPr>
          <p:nvPr/>
        </p:nvPicPr>
        <p:blipFill>
          <a:blip r:embed="rId4"/>
          <a:stretch>
            <a:fillRect/>
          </a:stretch>
        </p:blipFill>
        <p:spPr>
          <a:xfrm>
            <a:off x="785150" y="2108682"/>
            <a:ext cx="1676400" cy="279400"/>
          </a:xfrm>
          <a:prstGeom prst="rect">
            <a:avLst/>
          </a:prstGeom>
        </p:spPr>
      </p:pic>
      <p:pic>
        <p:nvPicPr>
          <p:cNvPr id="8" name="Picture 7">
            <a:extLst>
              <a:ext uri="{FF2B5EF4-FFF2-40B4-BE49-F238E27FC236}">
                <a16:creationId xmlns:a16="http://schemas.microsoft.com/office/drawing/2014/main" id="{3C332056-536D-DF76-BFCD-1453F117333E}"/>
              </a:ext>
            </a:extLst>
          </p:cNvPr>
          <p:cNvPicPr>
            <a:picLocks noChangeAspect="1"/>
          </p:cNvPicPr>
          <p:nvPr/>
        </p:nvPicPr>
        <p:blipFill>
          <a:blip r:embed="rId5"/>
          <a:stretch>
            <a:fillRect/>
          </a:stretch>
        </p:blipFill>
        <p:spPr>
          <a:xfrm>
            <a:off x="791500" y="2576476"/>
            <a:ext cx="1892300" cy="495300"/>
          </a:xfrm>
          <a:prstGeom prst="rect">
            <a:avLst/>
          </a:prstGeom>
        </p:spPr>
      </p:pic>
      <p:pic>
        <p:nvPicPr>
          <p:cNvPr id="9" name="Picture 8">
            <a:extLst>
              <a:ext uri="{FF2B5EF4-FFF2-40B4-BE49-F238E27FC236}">
                <a16:creationId xmlns:a16="http://schemas.microsoft.com/office/drawing/2014/main" id="{2833D899-CAB8-6EBC-B8BC-88398F044B50}"/>
              </a:ext>
            </a:extLst>
          </p:cNvPr>
          <p:cNvPicPr>
            <a:picLocks noChangeAspect="1"/>
          </p:cNvPicPr>
          <p:nvPr/>
        </p:nvPicPr>
        <p:blipFill>
          <a:blip r:embed="rId6"/>
          <a:stretch>
            <a:fillRect/>
          </a:stretch>
        </p:blipFill>
        <p:spPr>
          <a:xfrm>
            <a:off x="681972" y="3418341"/>
            <a:ext cx="5085335" cy="403751"/>
          </a:xfrm>
          <a:prstGeom prst="rect">
            <a:avLst/>
          </a:prstGeom>
        </p:spPr>
      </p:pic>
    </p:spTree>
    <p:extLst>
      <p:ext uri="{BB962C8B-B14F-4D97-AF65-F5344CB8AC3E}">
        <p14:creationId xmlns:p14="http://schemas.microsoft.com/office/powerpoint/2010/main" val="3922823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DB676-51CB-7870-73DB-06AFDB5FCB3A}"/>
              </a:ext>
            </a:extLst>
          </p:cNvPr>
          <p:cNvSpPr txBox="1"/>
          <p:nvPr/>
        </p:nvSpPr>
        <p:spPr>
          <a:xfrm>
            <a:off x="5081286" y="312516"/>
            <a:ext cx="6643868" cy="369332"/>
          </a:xfrm>
          <a:prstGeom prst="rect">
            <a:avLst/>
          </a:prstGeom>
          <a:noFill/>
        </p:spPr>
        <p:txBody>
          <a:bodyPr wrap="square" rtlCol="0">
            <a:spAutoFit/>
          </a:bodyPr>
          <a:lstStyle/>
          <a:p>
            <a:r>
              <a:rPr lang="en-US" dirty="0"/>
              <a:t>QC examples</a:t>
            </a:r>
          </a:p>
        </p:txBody>
      </p:sp>
      <p:pic>
        <p:nvPicPr>
          <p:cNvPr id="3" name="Picture 2">
            <a:extLst>
              <a:ext uri="{FF2B5EF4-FFF2-40B4-BE49-F238E27FC236}">
                <a16:creationId xmlns:a16="http://schemas.microsoft.com/office/drawing/2014/main" id="{4B319C5B-3B77-3B6F-A859-5FEE2A0ABC80}"/>
              </a:ext>
            </a:extLst>
          </p:cNvPr>
          <p:cNvPicPr>
            <a:picLocks noChangeAspect="1"/>
          </p:cNvPicPr>
          <p:nvPr/>
        </p:nvPicPr>
        <p:blipFill>
          <a:blip r:embed="rId2"/>
          <a:stretch>
            <a:fillRect/>
          </a:stretch>
        </p:blipFill>
        <p:spPr>
          <a:xfrm>
            <a:off x="5929352" y="1623044"/>
            <a:ext cx="5691630" cy="3377220"/>
          </a:xfrm>
          <a:prstGeom prst="rect">
            <a:avLst/>
          </a:prstGeom>
        </p:spPr>
      </p:pic>
      <p:pic>
        <p:nvPicPr>
          <p:cNvPr id="5" name="Picture 4">
            <a:extLst>
              <a:ext uri="{FF2B5EF4-FFF2-40B4-BE49-F238E27FC236}">
                <a16:creationId xmlns:a16="http://schemas.microsoft.com/office/drawing/2014/main" id="{0C4F4592-B190-74C4-8502-687D32F7027F}"/>
              </a:ext>
            </a:extLst>
          </p:cNvPr>
          <p:cNvPicPr>
            <a:picLocks noChangeAspect="1"/>
          </p:cNvPicPr>
          <p:nvPr/>
        </p:nvPicPr>
        <p:blipFill>
          <a:blip r:embed="rId3"/>
          <a:stretch>
            <a:fillRect/>
          </a:stretch>
        </p:blipFill>
        <p:spPr>
          <a:xfrm>
            <a:off x="791500" y="1602788"/>
            <a:ext cx="3340100" cy="317500"/>
          </a:xfrm>
          <a:prstGeom prst="rect">
            <a:avLst/>
          </a:prstGeom>
        </p:spPr>
      </p:pic>
      <p:pic>
        <p:nvPicPr>
          <p:cNvPr id="7" name="Picture 6">
            <a:extLst>
              <a:ext uri="{FF2B5EF4-FFF2-40B4-BE49-F238E27FC236}">
                <a16:creationId xmlns:a16="http://schemas.microsoft.com/office/drawing/2014/main" id="{5C62B1D6-71E1-3CF1-8D3C-25FE50F092C8}"/>
              </a:ext>
            </a:extLst>
          </p:cNvPr>
          <p:cNvPicPr>
            <a:picLocks noChangeAspect="1"/>
          </p:cNvPicPr>
          <p:nvPr/>
        </p:nvPicPr>
        <p:blipFill>
          <a:blip r:embed="rId4"/>
          <a:stretch>
            <a:fillRect/>
          </a:stretch>
        </p:blipFill>
        <p:spPr>
          <a:xfrm>
            <a:off x="785150" y="2108682"/>
            <a:ext cx="1676400" cy="279400"/>
          </a:xfrm>
          <a:prstGeom prst="rect">
            <a:avLst/>
          </a:prstGeom>
        </p:spPr>
      </p:pic>
      <p:pic>
        <p:nvPicPr>
          <p:cNvPr id="8" name="Picture 7">
            <a:extLst>
              <a:ext uri="{FF2B5EF4-FFF2-40B4-BE49-F238E27FC236}">
                <a16:creationId xmlns:a16="http://schemas.microsoft.com/office/drawing/2014/main" id="{3C332056-536D-DF76-BFCD-1453F117333E}"/>
              </a:ext>
            </a:extLst>
          </p:cNvPr>
          <p:cNvPicPr>
            <a:picLocks noChangeAspect="1"/>
          </p:cNvPicPr>
          <p:nvPr/>
        </p:nvPicPr>
        <p:blipFill>
          <a:blip r:embed="rId5"/>
          <a:stretch>
            <a:fillRect/>
          </a:stretch>
        </p:blipFill>
        <p:spPr>
          <a:xfrm>
            <a:off x="791500" y="2576476"/>
            <a:ext cx="1892300" cy="495300"/>
          </a:xfrm>
          <a:prstGeom prst="rect">
            <a:avLst/>
          </a:prstGeom>
        </p:spPr>
      </p:pic>
      <p:pic>
        <p:nvPicPr>
          <p:cNvPr id="9" name="Picture 8">
            <a:extLst>
              <a:ext uri="{FF2B5EF4-FFF2-40B4-BE49-F238E27FC236}">
                <a16:creationId xmlns:a16="http://schemas.microsoft.com/office/drawing/2014/main" id="{2833D899-CAB8-6EBC-B8BC-88398F044B50}"/>
              </a:ext>
            </a:extLst>
          </p:cNvPr>
          <p:cNvPicPr>
            <a:picLocks noChangeAspect="1"/>
          </p:cNvPicPr>
          <p:nvPr/>
        </p:nvPicPr>
        <p:blipFill>
          <a:blip r:embed="rId6"/>
          <a:stretch>
            <a:fillRect/>
          </a:stretch>
        </p:blipFill>
        <p:spPr>
          <a:xfrm>
            <a:off x="681972" y="3418341"/>
            <a:ext cx="5085335" cy="403751"/>
          </a:xfrm>
          <a:prstGeom prst="rect">
            <a:avLst/>
          </a:prstGeom>
        </p:spPr>
      </p:pic>
      <p:sp>
        <p:nvSpPr>
          <p:cNvPr id="4" name="TextBox 3">
            <a:extLst>
              <a:ext uri="{FF2B5EF4-FFF2-40B4-BE49-F238E27FC236}">
                <a16:creationId xmlns:a16="http://schemas.microsoft.com/office/drawing/2014/main" id="{7FCC5D0D-AA50-DF6B-E1E1-65B1E66D5711}"/>
              </a:ext>
            </a:extLst>
          </p:cNvPr>
          <p:cNvSpPr txBox="1"/>
          <p:nvPr/>
        </p:nvSpPr>
        <p:spPr>
          <a:xfrm>
            <a:off x="681972" y="3983991"/>
            <a:ext cx="4630808" cy="369332"/>
          </a:xfrm>
          <a:prstGeom prst="rect">
            <a:avLst/>
          </a:prstGeom>
          <a:noFill/>
        </p:spPr>
        <p:txBody>
          <a:bodyPr wrap="square" rtlCol="0">
            <a:spAutoFit/>
          </a:bodyPr>
          <a:lstStyle/>
          <a:p>
            <a:r>
              <a:rPr lang="en-US" dirty="0">
                <a:solidFill>
                  <a:srgbClr val="C00000"/>
                </a:solidFill>
              </a:rPr>
              <a:t>Clustering is OK, but not perfect</a:t>
            </a:r>
          </a:p>
        </p:txBody>
      </p:sp>
    </p:spTree>
    <p:extLst>
      <p:ext uri="{BB962C8B-B14F-4D97-AF65-F5344CB8AC3E}">
        <p14:creationId xmlns:p14="http://schemas.microsoft.com/office/powerpoint/2010/main" val="13719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FDB676-51CB-7870-73DB-06AFDB5FCB3A}"/>
              </a:ext>
            </a:extLst>
          </p:cNvPr>
          <p:cNvSpPr txBox="1"/>
          <p:nvPr/>
        </p:nvSpPr>
        <p:spPr>
          <a:xfrm>
            <a:off x="5081286" y="312516"/>
            <a:ext cx="6643868" cy="369332"/>
          </a:xfrm>
          <a:prstGeom prst="rect">
            <a:avLst/>
          </a:prstGeom>
          <a:noFill/>
        </p:spPr>
        <p:txBody>
          <a:bodyPr wrap="square" rtlCol="0">
            <a:spAutoFit/>
          </a:bodyPr>
          <a:lstStyle/>
          <a:p>
            <a:r>
              <a:rPr lang="en-US" dirty="0"/>
              <a:t>QC examples</a:t>
            </a:r>
          </a:p>
        </p:txBody>
      </p:sp>
      <p:pic>
        <p:nvPicPr>
          <p:cNvPr id="3" name="Picture 2">
            <a:extLst>
              <a:ext uri="{FF2B5EF4-FFF2-40B4-BE49-F238E27FC236}">
                <a16:creationId xmlns:a16="http://schemas.microsoft.com/office/drawing/2014/main" id="{4B319C5B-3B77-3B6F-A859-5FEE2A0ABC80}"/>
              </a:ext>
            </a:extLst>
          </p:cNvPr>
          <p:cNvPicPr>
            <a:picLocks noChangeAspect="1"/>
          </p:cNvPicPr>
          <p:nvPr/>
        </p:nvPicPr>
        <p:blipFill>
          <a:blip r:embed="rId2"/>
          <a:stretch>
            <a:fillRect/>
          </a:stretch>
        </p:blipFill>
        <p:spPr>
          <a:xfrm>
            <a:off x="5929352" y="1623044"/>
            <a:ext cx="5691630" cy="3377220"/>
          </a:xfrm>
          <a:prstGeom prst="rect">
            <a:avLst/>
          </a:prstGeom>
        </p:spPr>
      </p:pic>
      <p:pic>
        <p:nvPicPr>
          <p:cNvPr id="5" name="Picture 4">
            <a:extLst>
              <a:ext uri="{FF2B5EF4-FFF2-40B4-BE49-F238E27FC236}">
                <a16:creationId xmlns:a16="http://schemas.microsoft.com/office/drawing/2014/main" id="{0C4F4592-B190-74C4-8502-687D32F7027F}"/>
              </a:ext>
            </a:extLst>
          </p:cNvPr>
          <p:cNvPicPr>
            <a:picLocks noChangeAspect="1"/>
          </p:cNvPicPr>
          <p:nvPr/>
        </p:nvPicPr>
        <p:blipFill>
          <a:blip r:embed="rId3"/>
          <a:stretch>
            <a:fillRect/>
          </a:stretch>
        </p:blipFill>
        <p:spPr>
          <a:xfrm>
            <a:off x="791500" y="1602788"/>
            <a:ext cx="3340100" cy="317500"/>
          </a:xfrm>
          <a:prstGeom prst="rect">
            <a:avLst/>
          </a:prstGeom>
        </p:spPr>
      </p:pic>
      <p:pic>
        <p:nvPicPr>
          <p:cNvPr id="7" name="Picture 6">
            <a:extLst>
              <a:ext uri="{FF2B5EF4-FFF2-40B4-BE49-F238E27FC236}">
                <a16:creationId xmlns:a16="http://schemas.microsoft.com/office/drawing/2014/main" id="{5C62B1D6-71E1-3CF1-8D3C-25FE50F092C8}"/>
              </a:ext>
            </a:extLst>
          </p:cNvPr>
          <p:cNvPicPr>
            <a:picLocks noChangeAspect="1"/>
          </p:cNvPicPr>
          <p:nvPr/>
        </p:nvPicPr>
        <p:blipFill>
          <a:blip r:embed="rId4"/>
          <a:stretch>
            <a:fillRect/>
          </a:stretch>
        </p:blipFill>
        <p:spPr>
          <a:xfrm>
            <a:off x="785150" y="2108682"/>
            <a:ext cx="1676400" cy="279400"/>
          </a:xfrm>
          <a:prstGeom prst="rect">
            <a:avLst/>
          </a:prstGeom>
        </p:spPr>
      </p:pic>
      <p:pic>
        <p:nvPicPr>
          <p:cNvPr id="8" name="Picture 7">
            <a:extLst>
              <a:ext uri="{FF2B5EF4-FFF2-40B4-BE49-F238E27FC236}">
                <a16:creationId xmlns:a16="http://schemas.microsoft.com/office/drawing/2014/main" id="{3C332056-536D-DF76-BFCD-1453F117333E}"/>
              </a:ext>
            </a:extLst>
          </p:cNvPr>
          <p:cNvPicPr>
            <a:picLocks noChangeAspect="1"/>
          </p:cNvPicPr>
          <p:nvPr/>
        </p:nvPicPr>
        <p:blipFill>
          <a:blip r:embed="rId5"/>
          <a:stretch>
            <a:fillRect/>
          </a:stretch>
        </p:blipFill>
        <p:spPr>
          <a:xfrm>
            <a:off x="791500" y="2576476"/>
            <a:ext cx="1892300" cy="495300"/>
          </a:xfrm>
          <a:prstGeom prst="rect">
            <a:avLst/>
          </a:prstGeom>
        </p:spPr>
      </p:pic>
      <p:pic>
        <p:nvPicPr>
          <p:cNvPr id="9" name="Picture 8">
            <a:extLst>
              <a:ext uri="{FF2B5EF4-FFF2-40B4-BE49-F238E27FC236}">
                <a16:creationId xmlns:a16="http://schemas.microsoft.com/office/drawing/2014/main" id="{2833D899-CAB8-6EBC-B8BC-88398F044B50}"/>
              </a:ext>
            </a:extLst>
          </p:cNvPr>
          <p:cNvPicPr>
            <a:picLocks noChangeAspect="1"/>
          </p:cNvPicPr>
          <p:nvPr/>
        </p:nvPicPr>
        <p:blipFill>
          <a:blip r:embed="rId6"/>
          <a:stretch>
            <a:fillRect/>
          </a:stretch>
        </p:blipFill>
        <p:spPr>
          <a:xfrm>
            <a:off x="681972" y="3418341"/>
            <a:ext cx="5085335" cy="403751"/>
          </a:xfrm>
          <a:prstGeom prst="rect">
            <a:avLst/>
          </a:prstGeom>
        </p:spPr>
      </p:pic>
      <p:sp>
        <p:nvSpPr>
          <p:cNvPr id="4" name="TextBox 3">
            <a:extLst>
              <a:ext uri="{FF2B5EF4-FFF2-40B4-BE49-F238E27FC236}">
                <a16:creationId xmlns:a16="http://schemas.microsoft.com/office/drawing/2014/main" id="{7FCC5D0D-AA50-DF6B-E1E1-65B1E66D5711}"/>
              </a:ext>
            </a:extLst>
          </p:cNvPr>
          <p:cNvSpPr txBox="1"/>
          <p:nvPr/>
        </p:nvSpPr>
        <p:spPr>
          <a:xfrm>
            <a:off x="681972" y="3983991"/>
            <a:ext cx="4630808" cy="369332"/>
          </a:xfrm>
          <a:prstGeom prst="rect">
            <a:avLst/>
          </a:prstGeom>
          <a:noFill/>
        </p:spPr>
        <p:txBody>
          <a:bodyPr wrap="square" rtlCol="0">
            <a:spAutoFit/>
          </a:bodyPr>
          <a:lstStyle/>
          <a:p>
            <a:r>
              <a:rPr lang="en-US" dirty="0">
                <a:solidFill>
                  <a:srgbClr val="C00000"/>
                </a:solidFill>
              </a:rPr>
              <a:t>Clustering is OK, but not perfect</a:t>
            </a:r>
          </a:p>
        </p:txBody>
      </p:sp>
      <p:pic>
        <p:nvPicPr>
          <p:cNvPr id="6" name="Picture 5">
            <a:extLst>
              <a:ext uri="{FF2B5EF4-FFF2-40B4-BE49-F238E27FC236}">
                <a16:creationId xmlns:a16="http://schemas.microsoft.com/office/drawing/2014/main" id="{EFCCD099-DF1B-2445-857F-F5FFB32F12A3}"/>
              </a:ext>
            </a:extLst>
          </p:cNvPr>
          <p:cNvPicPr>
            <a:picLocks noChangeAspect="1"/>
          </p:cNvPicPr>
          <p:nvPr/>
        </p:nvPicPr>
        <p:blipFill>
          <a:blip r:embed="rId7"/>
          <a:stretch>
            <a:fillRect/>
          </a:stretch>
        </p:blipFill>
        <p:spPr>
          <a:xfrm>
            <a:off x="791500" y="4322651"/>
            <a:ext cx="3120743" cy="2407670"/>
          </a:xfrm>
          <a:prstGeom prst="rect">
            <a:avLst/>
          </a:prstGeom>
        </p:spPr>
      </p:pic>
    </p:spTree>
    <p:extLst>
      <p:ext uri="{BB962C8B-B14F-4D97-AF65-F5344CB8AC3E}">
        <p14:creationId xmlns:p14="http://schemas.microsoft.com/office/powerpoint/2010/main" val="3660469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3E0260B-538E-A5D9-0B9D-88F4A09F38CF}"/>
              </a:ext>
            </a:extLst>
          </p:cNvPr>
          <p:cNvPicPr>
            <a:picLocks noChangeAspect="1"/>
          </p:cNvPicPr>
          <p:nvPr/>
        </p:nvPicPr>
        <p:blipFill>
          <a:blip r:embed="rId2"/>
          <a:stretch>
            <a:fillRect/>
          </a:stretch>
        </p:blipFill>
        <p:spPr>
          <a:xfrm>
            <a:off x="2864090" y="1426614"/>
            <a:ext cx="6546127" cy="4079640"/>
          </a:xfrm>
          <a:prstGeom prst="rect">
            <a:avLst/>
          </a:prstGeom>
        </p:spPr>
      </p:pic>
      <p:sp>
        <p:nvSpPr>
          <p:cNvPr id="3" name="TextBox 2">
            <a:extLst>
              <a:ext uri="{FF2B5EF4-FFF2-40B4-BE49-F238E27FC236}">
                <a16:creationId xmlns:a16="http://schemas.microsoft.com/office/drawing/2014/main" id="{7BBB76EF-6729-ABCB-3D26-26C46C073EA3}"/>
              </a:ext>
            </a:extLst>
          </p:cNvPr>
          <p:cNvSpPr txBox="1"/>
          <p:nvPr/>
        </p:nvSpPr>
        <p:spPr>
          <a:xfrm>
            <a:off x="3020992" y="335666"/>
            <a:ext cx="6539697" cy="369332"/>
          </a:xfrm>
          <a:prstGeom prst="rect">
            <a:avLst/>
          </a:prstGeom>
          <a:noFill/>
        </p:spPr>
        <p:txBody>
          <a:bodyPr wrap="square" rtlCol="0">
            <a:spAutoFit/>
          </a:bodyPr>
          <a:lstStyle/>
          <a:p>
            <a:r>
              <a:rPr lang="en-US" dirty="0"/>
              <a:t>Data from the PCA plot can be returned </a:t>
            </a:r>
          </a:p>
        </p:txBody>
      </p:sp>
    </p:spTree>
    <p:extLst>
      <p:ext uri="{BB962C8B-B14F-4D97-AF65-F5344CB8AC3E}">
        <p14:creationId xmlns:p14="http://schemas.microsoft.com/office/powerpoint/2010/main" val="2184961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50231C-196B-ABB0-D979-361D3BCDE31D}"/>
              </a:ext>
            </a:extLst>
          </p:cNvPr>
          <p:cNvPicPr>
            <a:picLocks noChangeAspect="1"/>
          </p:cNvPicPr>
          <p:nvPr/>
        </p:nvPicPr>
        <p:blipFill>
          <a:blip r:embed="rId2"/>
          <a:stretch>
            <a:fillRect/>
          </a:stretch>
        </p:blipFill>
        <p:spPr>
          <a:xfrm>
            <a:off x="6096001" y="1884342"/>
            <a:ext cx="5227964" cy="4105865"/>
          </a:xfrm>
          <a:prstGeom prst="rect">
            <a:avLst/>
          </a:prstGeom>
        </p:spPr>
      </p:pic>
      <p:pic>
        <p:nvPicPr>
          <p:cNvPr id="3" name="Picture 2">
            <a:extLst>
              <a:ext uri="{FF2B5EF4-FFF2-40B4-BE49-F238E27FC236}">
                <a16:creationId xmlns:a16="http://schemas.microsoft.com/office/drawing/2014/main" id="{D389A2F3-C828-40D2-C957-D5B8FB975B70}"/>
              </a:ext>
            </a:extLst>
          </p:cNvPr>
          <p:cNvPicPr>
            <a:picLocks noChangeAspect="1"/>
          </p:cNvPicPr>
          <p:nvPr/>
        </p:nvPicPr>
        <p:blipFill>
          <a:blip r:embed="rId3"/>
          <a:stretch>
            <a:fillRect/>
          </a:stretch>
        </p:blipFill>
        <p:spPr>
          <a:xfrm>
            <a:off x="354073" y="619326"/>
            <a:ext cx="9817100" cy="952500"/>
          </a:xfrm>
          <a:prstGeom prst="rect">
            <a:avLst/>
          </a:prstGeom>
        </p:spPr>
      </p:pic>
      <p:sp>
        <p:nvSpPr>
          <p:cNvPr id="4" name="TextBox 3">
            <a:extLst>
              <a:ext uri="{FF2B5EF4-FFF2-40B4-BE49-F238E27FC236}">
                <a16:creationId xmlns:a16="http://schemas.microsoft.com/office/drawing/2014/main" id="{1FC25657-47C6-C21E-9A04-2B6AC00C2F3B}"/>
              </a:ext>
            </a:extLst>
          </p:cNvPr>
          <p:cNvSpPr txBox="1"/>
          <p:nvPr/>
        </p:nvSpPr>
        <p:spPr>
          <a:xfrm>
            <a:off x="810228" y="2558005"/>
            <a:ext cx="4907666" cy="646331"/>
          </a:xfrm>
          <a:prstGeom prst="rect">
            <a:avLst/>
          </a:prstGeom>
          <a:noFill/>
        </p:spPr>
        <p:txBody>
          <a:bodyPr wrap="square" rtlCol="0">
            <a:spAutoFit/>
          </a:bodyPr>
          <a:lstStyle/>
          <a:p>
            <a:r>
              <a:rPr lang="en-US" dirty="0">
                <a:solidFill>
                  <a:srgbClr val="C00000"/>
                </a:solidFill>
              </a:rPr>
              <a:t>Some replicates always cluster together</a:t>
            </a:r>
          </a:p>
          <a:p>
            <a:r>
              <a:rPr lang="en-US" dirty="0">
                <a:solidFill>
                  <a:srgbClr val="C00000"/>
                </a:solidFill>
              </a:rPr>
              <a:t>Evidence of a batch effect</a:t>
            </a:r>
          </a:p>
        </p:txBody>
      </p:sp>
    </p:spTree>
    <p:extLst>
      <p:ext uri="{BB962C8B-B14F-4D97-AF65-F5344CB8AC3E}">
        <p14:creationId xmlns:p14="http://schemas.microsoft.com/office/powerpoint/2010/main" val="11954045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 name="R code for QC"/>
          <p:cNvSpPr txBox="1"/>
          <p:nvPr/>
        </p:nvSpPr>
        <p:spPr>
          <a:xfrm>
            <a:off x="5085207" y="3218686"/>
            <a:ext cx="1757469"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vl1pPr>
          </a:lstStyle>
          <a:p>
            <a:r>
              <a:rPr sz="2400"/>
              <a:t>R code for QC</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 name="P-values"/>
          <p:cNvSpPr txBox="1"/>
          <p:nvPr/>
        </p:nvSpPr>
        <p:spPr>
          <a:xfrm>
            <a:off x="5438013" y="149605"/>
            <a:ext cx="1113446"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P-values</a:t>
            </a:r>
          </a:p>
        </p:txBody>
      </p:sp>
      <p:pic>
        <p:nvPicPr>
          <p:cNvPr id="604" name="Image" descr="Image"/>
          <p:cNvPicPr>
            <a:picLocks noChangeAspect="1"/>
          </p:cNvPicPr>
          <p:nvPr/>
        </p:nvPicPr>
        <p:blipFill>
          <a:blip r:embed="rId3"/>
          <a:stretch>
            <a:fillRect/>
          </a:stretch>
        </p:blipFill>
        <p:spPr>
          <a:xfrm>
            <a:off x="2702154" y="1230170"/>
            <a:ext cx="6787692" cy="4397660"/>
          </a:xfrm>
          <a:prstGeom prst="rect">
            <a:avLst/>
          </a:prstGeom>
          <a:ln w="12700">
            <a:miter lim="400000"/>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1" name="Quality Control and Data Visualization"/>
          <p:cNvSpPr txBox="1"/>
          <p:nvPr/>
        </p:nvSpPr>
        <p:spPr>
          <a:xfrm>
            <a:off x="2232075" y="270769"/>
            <a:ext cx="7352975" cy="6052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3600" dirty="0"/>
              <a:t>Quality Control and Data Visualization</a:t>
            </a:r>
          </a:p>
        </p:txBody>
      </p:sp>
      <p:sp>
        <p:nvSpPr>
          <p:cNvPr id="542" name="Do experimental groups look right…"/>
          <p:cNvSpPr txBox="1"/>
          <p:nvPr/>
        </p:nvSpPr>
        <p:spPr>
          <a:xfrm>
            <a:off x="3324682" y="1454490"/>
            <a:ext cx="5223481" cy="18979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marL="222250" indent="-222250">
              <a:buSzPct val="100000"/>
              <a:buAutoNum type="arabicPeriod"/>
              <a:defRPr sz="3600"/>
            </a:pPr>
            <a:r>
              <a:rPr sz="2400" dirty="0"/>
              <a:t>Do experimental groups look right </a:t>
            </a:r>
          </a:p>
          <a:p>
            <a:pPr marL="222250" indent="-222250">
              <a:buSzPct val="100000"/>
              <a:buAutoNum type="arabicPeriod"/>
              <a:defRPr sz="3600"/>
            </a:pPr>
            <a:r>
              <a:rPr sz="2400" dirty="0"/>
              <a:t>Does number of reads make sense</a:t>
            </a:r>
          </a:p>
          <a:p>
            <a:pPr marL="222250" indent="-222250">
              <a:buSzPct val="100000"/>
              <a:buAutoNum type="arabicPeriod"/>
              <a:defRPr sz="3600"/>
            </a:pPr>
            <a:r>
              <a:rPr sz="2400" dirty="0"/>
              <a:t>Do replicates cluster together</a:t>
            </a:r>
          </a:p>
          <a:p>
            <a:pPr marL="222250" indent="-222250">
              <a:buSzPct val="100000"/>
              <a:buAutoNum type="arabicPeriod"/>
              <a:defRPr sz="3600"/>
            </a:pPr>
            <a:r>
              <a:rPr sz="2400" dirty="0"/>
              <a:t>Are there potential batch effects/biases</a:t>
            </a:r>
            <a:endParaRPr lang="en-US" sz="2400" dirty="0"/>
          </a:p>
          <a:p>
            <a:pPr marL="222250" indent="-222250">
              <a:buSzPct val="100000"/>
              <a:buAutoNum type="arabicPeriod"/>
              <a:defRPr sz="3600"/>
            </a:pPr>
            <a:r>
              <a:rPr lang="en-US" sz="2400" dirty="0"/>
              <a:t>How to visualize DE</a:t>
            </a:r>
            <a:r>
              <a:rPr sz="2400" dirty="0"/>
              <a:t> </a:t>
            </a:r>
          </a:p>
        </p:txBody>
      </p:sp>
      <p:sp>
        <p:nvSpPr>
          <p:cNvPr id="5" name="TextBox 4">
            <a:extLst>
              <a:ext uri="{FF2B5EF4-FFF2-40B4-BE49-F238E27FC236}">
                <a16:creationId xmlns:a16="http://schemas.microsoft.com/office/drawing/2014/main" id="{13CEE057-9797-5E60-6331-850F7D271365}"/>
              </a:ext>
            </a:extLst>
          </p:cNvPr>
          <p:cNvSpPr txBox="1"/>
          <p:nvPr/>
        </p:nvSpPr>
        <p:spPr>
          <a:xfrm>
            <a:off x="3820271" y="4233519"/>
            <a:ext cx="4176584" cy="923330"/>
          </a:xfrm>
          <a:prstGeom prst="rect">
            <a:avLst/>
          </a:prstGeom>
          <a:noFill/>
        </p:spPr>
        <p:txBody>
          <a:bodyPr wrap="square" rtlCol="0">
            <a:spAutoFit/>
          </a:bodyPr>
          <a:lstStyle/>
          <a:p>
            <a:r>
              <a:rPr lang="en-US" dirty="0"/>
              <a:t>Full scripts in : </a:t>
            </a:r>
          </a:p>
          <a:p>
            <a:r>
              <a:rPr lang="en-US" dirty="0"/>
              <a:t>scripts/</a:t>
            </a:r>
            <a:r>
              <a:rPr lang="en-US" dirty="0" err="1"/>
              <a:t>deseq_qc.R</a:t>
            </a:r>
            <a:endParaRPr lang="en-US" dirty="0"/>
          </a:p>
          <a:p>
            <a:r>
              <a:rPr lang="en-US" dirty="0"/>
              <a:t>scripts/</a:t>
            </a:r>
            <a:r>
              <a:rPr lang="en-US" dirty="0" err="1"/>
              <a:t>visualize_deseq_results.R</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09" name="Image" descr="Image"/>
          <p:cNvPicPr>
            <a:picLocks noChangeAspect="1"/>
          </p:cNvPicPr>
          <p:nvPr/>
        </p:nvPicPr>
        <p:blipFill>
          <a:blip r:embed="rId3"/>
          <a:stretch>
            <a:fillRect/>
          </a:stretch>
        </p:blipFill>
        <p:spPr>
          <a:xfrm>
            <a:off x="2313452" y="1102438"/>
            <a:ext cx="7721157" cy="1592958"/>
          </a:xfrm>
          <a:prstGeom prst="rect">
            <a:avLst/>
          </a:prstGeom>
          <a:ln w="12700">
            <a:miter lim="400000"/>
          </a:ln>
        </p:spPr>
      </p:pic>
      <p:pic>
        <p:nvPicPr>
          <p:cNvPr id="610" name="Image" descr="Image"/>
          <p:cNvPicPr>
            <a:picLocks noChangeAspect="1"/>
          </p:cNvPicPr>
          <p:nvPr/>
        </p:nvPicPr>
        <p:blipFill>
          <a:blip r:embed="rId4"/>
          <a:stretch>
            <a:fillRect/>
          </a:stretch>
        </p:blipFill>
        <p:spPr>
          <a:xfrm>
            <a:off x="2685462" y="2800675"/>
            <a:ext cx="6466526" cy="3496494"/>
          </a:xfrm>
          <a:prstGeom prst="rect">
            <a:avLst/>
          </a:prstGeom>
          <a:ln w="12700">
            <a:miter lim="400000"/>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 name="Image" descr="Image"/>
          <p:cNvPicPr>
            <a:picLocks noChangeAspect="1"/>
          </p:cNvPicPr>
          <p:nvPr/>
        </p:nvPicPr>
        <p:blipFill>
          <a:blip r:embed="rId2"/>
          <a:stretch>
            <a:fillRect/>
          </a:stretch>
        </p:blipFill>
        <p:spPr>
          <a:xfrm>
            <a:off x="6971615" y="1540727"/>
            <a:ext cx="4076701" cy="3200401"/>
          </a:xfrm>
          <a:prstGeom prst="rect">
            <a:avLst/>
          </a:prstGeom>
          <a:ln w="12700">
            <a:miter lim="400000"/>
          </a:ln>
        </p:spPr>
      </p:pic>
      <p:sp>
        <p:nvSpPr>
          <p:cNvPr id="615"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16" name="Image" descr="Image"/>
          <p:cNvPicPr>
            <a:picLocks noChangeAspect="1"/>
          </p:cNvPicPr>
          <p:nvPr/>
        </p:nvPicPr>
        <p:blipFill>
          <a:blip r:embed="rId3"/>
          <a:stretch>
            <a:fillRect/>
          </a:stretch>
        </p:blipFill>
        <p:spPr>
          <a:xfrm>
            <a:off x="702193" y="1898435"/>
            <a:ext cx="5661352" cy="3061131"/>
          </a:xfrm>
          <a:prstGeom prst="rect">
            <a:avLst/>
          </a:prstGeom>
          <a:ln w="12700">
            <a:miter lim="400000"/>
          </a:ln>
        </p:spPr>
      </p:pic>
      <p:sp>
        <p:nvSpPr>
          <p:cNvPr id="617" name="Initial"/>
          <p:cNvSpPr txBox="1"/>
          <p:nvPr/>
        </p:nvSpPr>
        <p:spPr>
          <a:xfrm>
            <a:off x="3577833" y="1713694"/>
            <a:ext cx="59792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Initial</a:t>
            </a:r>
          </a:p>
        </p:txBody>
      </p:sp>
      <p:sp>
        <p:nvSpPr>
          <p:cNvPr id="618" name="Shrunk"/>
          <p:cNvSpPr txBox="1"/>
          <p:nvPr/>
        </p:nvSpPr>
        <p:spPr>
          <a:xfrm>
            <a:off x="8867814" y="1713694"/>
            <a:ext cx="722955"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sp>
        <p:nvSpPr>
          <p:cNvPr id="621" name="VolcanoPlot"/>
          <p:cNvSpPr txBox="1"/>
          <p:nvPr/>
        </p:nvSpPr>
        <p:spPr>
          <a:xfrm>
            <a:off x="8032556" y="1425621"/>
            <a:ext cx="1195007"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VolcanoPlot</a:t>
            </a:r>
          </a:p>
        </p:txBody>
      </p:sp>
      <p:pic>
        <p:nvPicPr>
          <p:cNvPr id="622" name="Image" descr="Image"/>
          <p:cNvPicPr>
            <a:picLocks noChangeAspect="1"/>
          </p:cNvPicPr>
          <p:nvPr/>
        </p:nvPicPr>
        <p:blipFill>
          <a:blip r:embed="rId2"/>
          <a:stretch>
            <a:fillRect/>
          </a:stretch>
        </p:blipFill>
        <p:spPr>
          <a:xfrm>
            <a:off x="6608154" y="1741477"/>
            <a:ext cx="4485379" cy="3978834"/>
          </a:xfrm>
          <a:prstGeom prst="rect">
            <a:avLst/>
          </a:prstGeom>
          <a:ln w="12700">
            <a:miter lim="400000"/>
          </a:ln>
        </p:spPr>
      </p:pic>
      <p:pic>
        <p:nvPicPr>
          <p:cNvPr id="623" name="Image" descr="Image"/>
          <p:cNvPicPr>
            <a:picLocks noChangeAspect="1"/>
          </p:cNvPicPr>
          <p:nvPr/>
        </p:nvPicPr>
        <p:blipFill>
          <a:blip r:embed="rId3"/>
          <a:stretch>
            <a:fillRect/>
          </a:stretch>
        </p:blipFill>
        <p:spPr>
          <a:xfrm>
            <a:off x="691388" y="1679166"/>
            <a:ext cx="5227020" cy="4103455"/>
          </a:xfrm>
          <a:prstGeom prst="rect">
            <a:avLst/>
          </a:prstGeom>
          <a:ln w="12700">
            <a:miter lim="400000"/>
          </a:ln>
        </p:spPr>
      </p:pic>
      <p:sp>
        <p:nvSpPr>
          <p:cNvPr id="624" name="Shrunk"/>
          <p:cNvSpPr txBox="1"/>
          <p:nvPr/>
        </p:nvSpPr>
        <p:spPr>
          <a:xfrm>
            <a:off x="3073123" y="1890969"/>
            <a:ext cx="722955"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600" b="1"/>
            </a:lvl1pPr>
          </a:lstStyle>
          <a:p>
            <a:r>
              <a:rPr sz="1800"/>
              <a:t>Shrunk</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27" name="Image" descr="Image"/>
          <p:cNvPicPr>
            <a:picLocks noChangeAspect="1"/>
          </p:cNvPicPr>
          <p:nvPr/>
        </p:nvPicPr>
        <p:blipFill>
          <a:blip r:embed="rId2"/>
          <a:stretch>
            <a:fillRect/>
          </a:stretch>
        </p:blipFill>
        <p:spPr>
          <a:xfrm>
            <a:off x="514371" y="1237370"/>
            <a:ext cx="3411661" cy="3749608"/>
          </a:xfrm>
          <a:prstGeom prst="rect">
            <a:avLst/>
          </a:prstGeom>
          <a:ln w="12700">
            <a:miter lim="400000"/>
          </a:ln>
        </p:spPr>
      </p:pic>
      <p:pic>
        <p:nvPicPr>
          <p:cNvPr id="628" name="Image" descr="Image"/>
          <p:cNvPicPr>
            <a:picLocks noChangeAspect="1"/>
          </p:cNvPicPr>
          <p:nvPr/>
        </p:nvPicPr>
        <p:blipFill>
          <a:blip r:embed="rId3"/>
          <a:stretch>
            <a:fillRect/>
          </a:stretch>
        </p:blipFill>
        <p:spPr>
          <a:xfrm>
            <a:off x="1280800" y="5375068"/>
            <a:ext cx="9062241" cy="537868"/>
          </a:xfrm>
          <a:prstGeom prst="rect">
            <a:avLst/>
          </a:prstGeom>
          <a:ln w="12700">
            <a:miter lim="400000"/>
          </a:ln>
        </p:spPr>
      </p:pic>
      <p:pic>
        <p:nvPicPr>
          <p:cNvPr id="629" name="Image" descr="Image"/>
          <p:cNvPicPr>
            <a:picLocks noChangeAspect="1"/>
          </p:cNvPicPr>
          <p:nvPr/>
        </p:nvPicPr>
        <p:blipFill>
          <a:blip r:embed="rId4"/>
          <a:stretch>
            <a:fillRect/>
          </a:stretch>
        </p:blipFill>
        <p:spPr>
          <a:xfrm>
            <a:off x="4303437" y="1400655"/>
            <a:ext cx="3354517" cy="3583414"/>
          </a:xfrm>
          <a:prstGeom prst="rect">
            <a:avLst/>
          </a:prstGeom>
          <a:ln w="12700">
            <a:miter lim="400000"/>
          </a:ln>
        </p:spPr>
      </p:pic>
      <p:pic>
        <p:nvPicPr>
          <p:cNvPr id="630" name="Image" descr="Image"/>
          <p:cNvPicPr>
            <a:picLocks noChangeAspect="1"/>
          </p:cNvPicPr>
          <p:nvPr/>
        </p:nvPicPr>
        <p:blipFill>
          <a:blip r:embed="rId5"/>
          <a:stretch>
            <a:fillRect/>
          </a:stretch>
        </p:blipFill>
        <p:spPr>
          <a:xfrm>
            <a:off x="7826785" y="1320467"/>
            <a:ext cx="3282222" cy="3583414"/>
          </a:xfrm>
          <a:prstGeom prst="rect">
            <a:avLst/>
          </a:prstGeom>
          <a:ln w="12700">
            <a:miter lim="400000"/>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2"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33" name="Image" descr="Image"/>
          <p:cNvPicPr>
            <a:picLocks noChangeAspect="1"/>
          </p:cNvPicPr>
          <p:nvPr/>
        </p:nvPicPr>
        <p:blipFill>
          <a:blip r:embed="rId3"/>
          <a:stretch>
            <a:fillRect/>
          </a:stretch>
        </p:blipFill>
        <p:spPr>
          <a:xfrm>
            <a:off x="4476252" y="837004"/>
            <a:ext cx="3780716" cy="5566728"/>
          </a:xfrm>
          <a:prstGeom prst="rect">
            <a:avLst/>
          </a:prstGeom>
          <a:ln w="12700">
            <a:miter lim="400000"/>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7" name="Basic plotting and visualizing of results"/>
          <p:cNvSpPr txBox="1"/>
          <p:nvPr/>
        </p:nvSpPr>
        <p:spPr>
          <a:xfrm>
            <a:off x="3154313" y="337961"/>
            <a:ext cx="4973477"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Basic plotting and visualizing of results</a:t>
            </a:r>
          </a:p>
        </p:txBody>
      </p:sp>
      <p:pic>
        <p:nvPicPr>
          <p:cNvPr id="638" name="Image" descr="Image"/>
          <p:cNvPicPr>
            <a:picLocks noChangeAspect="1"/>
          </p:cNvPicPr>
          <p:nvPr/>
        </p:nvPicPr>
        <p:blipFill>
          <a:blip r:embed="rId3"/>
          <a:stretch>
            <a:fillRect/>
          </a:stretch>
        </p:blipFill>
        <p:spPr>
          <a:xfrm>
            <a:off x="1767084" y="1227050"/>
            <a:ext cx="8657833" cy="387023"/>
          </a:xfrm>
          <a:prstGeom prst="rect">
            <a:avLst/>
          </a:prstGeom>
          <a:ln w="12700">
            <a:miter lim="400000"/>
          </a:ln>
        </p:spPr>
      </p:pic>
      <p:pic>
        <p:nvPicPr>
          <p:cNvPr id="639" name="Image" descr="Image"/>
          <p:cNvPicPr>
            <a:picLocks noChangeAspect="1"/>
          </p:cNvPicPr>
          <p:nvPr/>
        </p:nvPicPr>
        <p:blipFill>
          <a:blip r:embed="rId4"/>
          <a:stretch>
            <a:fillRect/>
          </a:stretch>
        </p:blipFill>
        <p:spPr>
          <a:xfrm>
            <a:off x="4377012" y="1647641"/>
            <a:ext cx="3282860" cy="4816267"/>
          </a:xfrm>
          <a:prstGeom prst="rect">
            <a:avLst/>
          </a:prstGeom>
          <a:ln w="12700">
            <a:miter lim="400000"/>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3" name="Image" descr="Image"/>
          <p:cNvPicPr>
            <a:picLocks noChangeAspect="1"/>
          </p:cNvPicPr>
          <p:nvPr/>
        </p:nvPicPr>
        <p:blipFill>
          <a:blip r:embed="rId3"/>
          <a:stretch>
            <a:fillRect/>
          </a:stretch>
        </p:blipFill>
        <p:spPr>
          <a:xfrm>
            <a:off x="4048189" y="1268790"/>
            <a:ext cx="4095623" cy="4950362"/>
          </a:xfrm>
          <a:prstGeom prst="rect">
            <a:avLst/>
          </a:prstGeom>
          <a:ln w="12700">
            <a:miter lim="400000"/>
          </a:ln>
        </p:spPr>
      </p:pic>
      <p:sp>
        <p:nvSpPr>
          <p:cNvPr id="644" name="Filter by Fold Change"/>
          <p:cNvSpPr txBox="1"/>
          <p:nvPr/>
        </p:nvSpPr>
        <p:spPr>
          <a:xfrm>
            <a:off x="4521022" y="349040"/>
            <a:ext cx="271414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Filter by Fold Change</a:t>
            </a:r>
          </a:p>
        </p:txBody>
      </p:sp>
      <p:pic>
        <p:nvPicPr>
          <p:cNvPr id="645" name="Image" descr="Image"/>
          <p:cNvPicPr>
            <a:picLocks noChangeAspect="1"/>
          </p:cNvPicPr>
          <p:nvPr/>
        </p:nvPicPr>
        <p:blipFill>
          <a:blip r:embed="rId4"/>
          <a:stretch>
            <a:fillRect/>
          </a:stretch>
        </p:blipFill>
        <p:spPr>
          <a:xfrm>
            <a:off x="2851360" y="1141587"/>
            <a:ext cx="6489280" cy="368388"/>
          </a:xfrm>
          <a:prstGeom prst="rect">
            <a:avLst/>
          </a:prstGeom>
          <a:ln w="12700">
            <a:miter lim="400000"/>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6111A2F-0305-3AE7-EFE7-6959F4545F9F}"/>
              </a:ext>
            </a:extLst>
          </p:cNvPr>
          <p:cNvSpPr txBox="1"/>
          <p:nvPr/>
        </p:nvSpPr>
        <p:spPr>
          <a:xfrm>
            <a:off x="5034987" y="2395959"/>
            <a:ext cx="2519088" cy="369332"/>
          </a:xfrm>
          <a:prstGeom prst="rect">
            <a:avLst/>
          </a:prstGeom>
          <a:noFill/>
        </p:spPr>
        <p:txBody>
          <a:bodyPr wrap="none" rtlCol="0">
            <a:spAutoFit/>
          </a:bodyPr>
          <a:lstStyle/>
          <a:p>
            <a:r>
              <a:rPr lang="en-US" dirty="0"/>
              <a:t>Visualization Code Demo</a:t>
            </a:r>
          </a:p>
        </p:txBody>
      </p:sp>
    </p:spTree>
    <p:extLst>
      <p:ext uri="{BB962C8B-B14F-4D97-AF65-F5344CB8AC3E}">
        <p14:creationId xmlns:p14="http://schemas.microsoft.com/office/powerpoint/2010/main" val="4076217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aw Counts"/>
          <p:cNvSpPr txBox="1"/>
          <p:nvPr/>
        </p:nvSpPr>
        <p:spPr>
          <a:xfrm>
            <a:off x="5391694" y="1681708"/>
            <a:ext cx="993798"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b="1"/>
            </a:lvl1pPr>
          </a:lstStyle>
          <a:p>
            <a:r>
              <a:rPr sz="1500"/>
              <a:t>Raw Counts</a:t>
            </a:r>
          </a:p>
        </p:txBody>
      </p:sp>
      <p:graphicFrame>
        <p:nvGraphicFramePr>
          <p:cNvPr id="336" name="Table"/>
          <p:cNvGraphicFramePr/>
          <p:nvPr/>
        </p:nvGraphicFramePr>
        <p:xfrm>
          <a:off x="5348285" y="1108081"/>
          <a:ext cx="1251728" cy="1473200"/>
        </p:xfrm>
        <a:graphic>
          <a:graphicData uri="http://schemas.openxmlformats.org/drawingml/2006/table">
            <a:tbl>
              <a:tblPr firstRow="1" firstCol="1" bandRow="1"/>
              <a:tblGrid>
                <a:gridCol w="312932">
                  <a:extLst>
                    <a:ext uri="{9D8B030D-6E8A-4147-A177-3AD203B41FA5}">
                      <a16:colId xmlns:a16="http://schemas.microsoft.com/office/drawing/2014/main" val="20000"/>
                    </a:ext>
                  </a:extLst>
                </a:gridCol>
                <a:gridCol w="312932">
                  <a:extLst>
                    <a:ext uri="{9D8B030D-6E8A-4147-A177-3AD203B41FA5}">
                      <a16:colId xmlns:a16="http://schemas.microsoft.com/office/drawing/2014/main" val="20001"/>
                    </a:ext>
                  </a:extLst>
                </a:gridCol>
                <a:gridCol w="312932">
                  <a:extLst>
                    <a:ext uri="{9D8B030D-6E8A-4147-A177-3AD203B41FA5}">
                      <a16:colId xmlns:a16="http://schemas.microsoft.com/office/drawing/2014/main" val="20002"/>
                    </a:ext>
                  </a:extLst>
                </a:gridCol>
                <a:gridCol w="312932">
                  <a:extLst>
                    <a:ext uri="{9D8B030D-6E8A-4147-A177-3AD203B41FA5}">
                      <a16:colId xmlns:a16="http://schemas.microsoft.com/office/drawing/2014/main" val="20003"/>
                    </a:ext>
                  </a:extLst>
                </a:gridCol>
              </a:tblGrid>
              <a:tr h="294640">
                <a:tc>
                  <a:txBody>
                    <a:bodyPr/>
                    <a:lstStyle/>
                    <a:p>
                      <a:pPr defTabSz="914400">
                        <a:tabLst>
                          <a:tab pos="1663700" algn="l"/>
                        </a:tabLst>
                        <a:defRPr sz="3200"/>
                      </a:pPr>
                      <a:endParaRPr sz="1600"/>
                    </a:p>
                  </a:txBody>
                  <a:tcPr marL="25400" marR="25400" marT="25400" marB="25400" anchor="ctr" horzOverflow="overflow">
                    <a:lnL w="12700">
                      <a:solidFill>
                        <a:srgbClr val="000000"/>
                      </a:solidFill>
                      <a:miter lim="400000"/>
                    </a:lnL>
                  </a:tcPr>
                </a:tc>
                <a:tc>
                  <a:txBody>
                    <a:bodyPr/>
                    <a:lstStyle/>
                    <a:p>
                      <a:pPr defTabSz="914400">
                        <a:tabLst>
                          <a:tab pos="1663700" algn="l"/>
                        </a:tabLst>
                        <a:defRPr sz="3200"/>
                      </a:pPr>
                      <a:endParaRPr sz="1600"/>
                    </a:p>
                  </a:txBody>
                  <a:tcPr marL="25400" marR="25400" marT="25400" marB="25400" anchor="ctr" horzOverflow="overflow"/>
                </a:tc>
                <a:tc>
                  <a:txBody>
                    <a:bodyPr/>
                    <a:lstStyle/>
                    <a:p>
                      <a:pPr defTabSz="914400">
                        <a:tabLst>
                          <a:tab pos="1663700" algn="l"/>
                        </a:tabLst>
                        <a:defRPr sz="3200"/>
                      </a:pPr>
                      <a:endParaRPr sz="1600"/>
                    </a:p>
                  </a:txBody>
                  <a:tcPr marL="25400" marR="25400" marT="25400" marB="25400" anchor="ctr" horzOverflow="overflow"/>
                </a:tc>
                <a:tc>
                  <a:txBody>
                    <a:bodyPr/>
                    <a:lstStyle/>
                    <a:p>
                      <a:pPr defTabSz="914400">
                        <a:tabLst>
                          <a:tab pos="1663700" algn="l"/>
                        </a:tabLst>
                        <a:defRPr sz="3200"/>
                      </a:pPr>
                      <a:endParaRPr sz="1600"/>
                    </a:p>
                  </a:txBody>
                  <a:tcPr marL="25400" marR="25400" marT="25400" marB="25400" anchor="ctr" horzOverflow="overflow">
                    <a:lnR w="12700">
                      <a:solidFill>
                        <a:srgbClr val="000000"/>
                      </a:solidFill>
                      <a:miter lim="400000"/>
                    </a:lnR>
                  </a:tcPr>
                </a:tc>
                <a:extLst>
                  <a:ext uri="{0D108BD9-81ED-4DB2-BD59-A6C34878D82A}">
                    <a16:rowId xmlns:a16="http://schemas.microsoft.com/office/drawing/2014/main" val="10000"/>
                  </a:ext>
                </a:extLst>
              </a:tr>
              <a:tr h="294640">
                <a:tc>
                  <a:txBody>
                    <a:bodyPr/>
                    <a:lstStyle/>
                    <a:p>
                      <a:pPr defTabSz="914400">
                        <a:tabLst>
                          <a:tab pos="1663700" algn="l"/>
                        </a:tabLst>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lnR w="12700">
                      <a:solidFill>
                        <a:srgbClr val="000000"/>
                      </a:solidFill>
                      <a:miter lim="400000"/>
                    </a:lnR>
                  </a:tcPr>
                </a:tc>
                <a:extLst>
                  <a:ext uri="{0D108BD9-81ED-4DB2-BD59-A6C34878D82A}">
                    <a16:rowId xmlns:a16="http://schemas.microsoft.com/office/drawing/2014/main" val="10001"/>
                  </a:ext>
                </a:extLst>
              </a:tr>
              <a:tr h="294640">
                <a:tc>
                  <a:txBody>
                    <a:bodyPr/>
                    <a:lstStyle/>
                    <a:p>
                      <a:pPr defTabSz="914400">
                        <a:tabLst>
                          <a:tab pos="1663700" algn="l"/>
                        </a:tabLst>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solidFill>
                      <a:srgbClr val="929292"/>
                    </a:solidFill>
                  </a:tcPr>
                </a:tc>
                <a:tc>
                  <a:txBody>
                    <a:bodyPr/>
                    <a:lstStyle/>
                    <a:p>
                      <a:pPr defTabSz="914400">
                        <a:defRPr sz="3200"/>
                      </a:pPr>
                      <a:endParaRPr sz="1600"/>
                    </a:p>
                  </a:txBody>
                  <a:tcPr marL="25400" marR="25400" marT="25400" marB="25400" anchor="ctr" horzOverflow="overflow">
                    <a:solidFill>
                      <a:srgbClr val="929292"/>
                    </a:solidFill>
                  </a:tcPr>
                </a:tc>
                <a:tc>
                  <a:txBody>
                    <a:bodyPr/>
                    <a:lstStyle/>
                    <a:p>
                      <a:pPr defTabSz="914400">
                        <a:defRPr sz="3200"/>
                      </a:pPr>
                      <a:endParaRPr sz="1600"/>
                    </a:p>
                  </a:txBody>
                  <a:tcPr marL="25400" marR="25400" marT="25400" marB="25400" anchor="ctr" horzOverflow="overflow">
                    <a:lnR w="12700">
                      <a:solidFill>
                        <a:srgbClr val="000000"/>
                      </a:solidFill>
                      <a:miter lim="400000"/>
                    </a:lnR>
                    <a:solidFill>
                      <a:srgbClr val="929292"/>
                    </a:solidFill>
                  </a:tcPr>
                </a:tc>
                <a:extLst>
                  <a:ext uri="{0D108BD9-81ED-4DB2-BD59-A6C34878D82A}">
                    <a16:rowId xmlns:a16="http://schemas.microsoft.com/office/drawing/2014/main" val="10002"/>
                  </a:ext>
                </a:extLst>
              </a:tr>
              <a:tr h="294640">
                <a:tc>
                  <a:txBody>
                    <a:bodyPr/>
                    <a:lstStyle/>
                    <a:p>
                      <a:pPr defTabSz="914400">
                        <a:tabLst>
                          <a:tab pos="1663700" algn="l"/>
                        </a:tabLst>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tc>
                <a:tc>
                  <a:txBody>
                    <a:bodyPr/>
                    <a:lstStyle/>
                    <a:p>
                      <a:pPr defTabSz="914400">
                        <a:defRPr sz="3200"/>
                      </a:pPr>
                      <a:endParaRPr sz="1600"/>
                    </a:p>
                  </a:txBody>
                  <a:tcPr marL="25400" marR="25400" marT="25400" marB="25400" anchor="ctr" horzOverflow="overflow">
                    <a:lnR w="12700">
                      <a:solidFill>
                        <a:srgbClr val="000000"/>
                      </a:solidFill>
                      <a:miter lim="400000"/>
                    </a:lnR>
                  </a:tcPr>
                </a:tc>
                <a:extLst>
                  <a:ext uri="{0D108BD9-81ED-4DB2-BD59-A6C34878D82A}">
                    <a16:rowId xmlns:a16="http://schemas.microsoft.com/office/drawing/2014/main" val="10003"/>
                  </a:ext>
                </a:extLst>
              </a:tr>
              <a:tr h="294640">
                <a:tc>
                  <a:txBody>
                    <a:bodyPr/>
                    <a:lstStyle/>
                    <a:p>
                      <a:pPr defTabSz="914400">
                        <a:tabLst>
                          <a:tab pos="1663700" algn="l"/>
                        </a:tabLst>
                        <a:defRPr sz="3200"/>
                      </a:pPr>
                      <a:endParaRPr sz="1600"/>
                    </a:p>
                  </a:txBody>
                  <a:tcPr marL="25400" marR="25400" marT="25400" marB="25400" anchor="ctr" horzOverflow="overflow">
                    <a:lnB w="12700">
                      <a:solidFill>
                        <a:srgbClr val="000000"/>
                      </a:solidFill>
                      <a:miter lim="400000"/>
                    </a:lnB>
                  </a:tcPr>
                </a:tc>
                <a:tc>
                  <a:txBody>
                    <a:bodyPr/>
                    <a:lstStyle/>
                    <a:p>
                      <a:pPr defTabSz="914400">
                        <a:defRPr sz="3200"/>
                      </a:pPr>
                      <a:endParaRPr sz="1600"/>
                    </a:p>
                  </a:txBody>
                  <a:tcPr marL="25400" marR="25400" marT="25400" marB="25400" anchor="ctr" horzOverflow="overflow">
                    <a:lnB w="12700">
                      <a:solidFill>
                        <a:srgbClr val="000000"/>
                      </a:solidFill>
                      <a:miter lim="400000"/>
                    </a:lnB>
                    <a:solidFill>
                      <a:srgbClr val="929292"/>
                    </a:solidFill>
                  </a:tcPr>
                </a:tc>
                <a:tc>
                  <a:txBody>
                    <a:bodyPr/>
                    <a:lstStyle/>
                    <a:p>
                      <a:pPr defTabSz="914400">
                        <a:defRPr sz="3200"/>
                      </a:pPr>
                      <a:endParaRPr sz="1600"/>
                    </a:p>
                  </a:txBody>
                  <a:tcPr marL="25400" marR="25400" marT="25400" marB="25400" anchor="ctr" horzOverflow="overflow">
                    <a:lnB w="12700">
                      <a:solidFill>
                        <a:srgbClr val="000000"/>
                      </a:solidFill>
                      <a:miter lim="400000"/>
                    </a:lnB>
                    <a:solidFill>
                      <a:srgbClr val="929292"/>
                    </a:solidFill>
                  </a:tcPr>
                </a:tc>
                <a:tc>
                  <a:txBody>
                    <a:bodyPr/>
                    <a:lstStyle/>
                    <a:p>
                      <a:pPr defTabSz="914400">
                        <a:defRPr sz="3200"/>
                      </a:pPr>
                      <a:endParaRPr sz="1600"/>
                    </a:p>
                  </a:txBody>
                  <a:tcPr marL="25400" marR="25400" marT="25400" marB="25400" anchor="ctr" horzOverflow="overflow">
                    <a:lnR w="12700">
                      <a:solidFill>
                        <a:srgbClr val="000000"/>
                      </a:solidFill>
                      <a:miter lim="400000"/>
                    </a:lnR>
                    <a:lnB w="12700">
                      <a:solidFill>
                        <a:srgbClr val="000000"/>
                      </a:solidFill>
                      <a:miter lim="400000"/>
                    </a:lnB>
                    <a:solidFill>
                      <a:srgbClr val="929292"/>
                    </a:solidFill>
                  </a:tcPr>
                </a:tc>
                <a:extLst>
                  <a:ext uri="{0D108BD9-81ED-4DB2-BD59-A6C34878D82A}">
                    <a16:rowId xmlns:a16="http://schemas.microsoft.com/office/drawing/2014/main" val="10004"/>
                  </a:ext>
                </a:extLst>
              </a:tr>
            </a:tbl>
          </a:graphicData>
        </a:graphic>
      </p:graphicFrame>
      <p:sp>
        <p:nvSpPr>
          <p:cNvPr id="337" name="Genes"/>
          <p:cNvSpPr txBox="1"/>
          <p:nvPr/>
        </p:nvSpPr>
        <p:spPr>
          <a:xfrm rot="16200000">
            <a:off x="5001286" y="1290373"/>
            <a:ext cx="344646"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Genes</a:t>
            </a:r>
          </a:p>
        </p:txBody>
      </p:sp>
      <p:sp>
        <p:nvSpPr>
          <p:cNvPr id="338" name="Samples"/>
          <p:cNvSpPr txBox="1"/>
          <p:nvPr/>
        </p:nvSpPr>
        <p:spPr>
          <a:xfrm>
            <a:off x="5649155" y="928127"/>
            <a:ext cx="442429"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Samples</a:t>
            </a:r>
          </a:p>
        </p:txBody>
      </p:sp>
      <p:sp>
        <p:nvSpPr>
          <p:cNvPr id="339" name="Visualization/Quality Control"/>
          <p:cNvSpPr txBox="1"/>
          <p:nvPr/>
        </p:nvSpPr>
        <p:spPr>
          <a:xfrm>
            <a:off x="2390075" y="2475900"/>
            <a:ext cx="2217145" cy="2667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1400" dirty="0"/>
              <a:t>Visualization/Quality Control</a:t>
            </a:r>
          </a:p>
        </p:txBody>
      </p:sp>
      <p:sp>
        <p:nvSpPr>
          <p:cNvPr id="340" name="Differential Expression"/>
          <p:cNvSpPr txBox="1"/>
          <p:nvPr/>
        </p:nvSpPr>
        <p:spPr>
          <a:xfrm>
            <a:off x="7937584" y="2514372"/>
            <a:ext cx="114454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b="1"/>
            </a:lvl1pPr>
          </a:lstStyle>
          <a:p>
            <a:r>
              <a:rPr sz="900" dirty="0"/>
              <a:t>Differential Expression</a:t>
            </a:r>
          </a:p>
        </p:txBody>
      </p:sp>
      <p:sp>
        <p:nvSpPr>
          <p:cNvPr id="341" name="Line"/>
          <p:cNvSpPr/>
          <p:nvPr/>
        </p:nvSpPr>
        <p:spPr>
          <a:xfrm>
            <a:off x="6759385" y="1875866"/>
            <a:ext cx="749612" cy="555578"/>
          </a:xfrm>
          <a:prstGeom prst="line">
            <a:avLst/>
          </a:prstGeom>
          <a:ln w="50800">
            <a:solidFill>
              <a:srgbClr val="000000"/>
            </a:solidFill>
            <a:miter lim="400000"/>
            <a:tailEnd type="triangle"/>
          </a:ln>
        </p:spPr>
        <p:txBody>
          <a:bodyPr lIns="25400" tIns="25400" rIns="25400" bIns="25400" anchor="ctr"/>
          <a:lstStyle/>
          <a:p>
            <a:endParaRPr sz="900"/>
          </a:p>
        </p:txBody>
      </p:sp>
      <p:sp>
        <p:nvSpPr>
          <p:cNvPr id="342" name="Line"/>
          <p:cNvSpPr/>
          <p:nvPr/>
        </p:nvSpPr>
        <p:spPr>
          <a:xfrm flipH="1">
            <a:off x="4439300" y="1875866"/>
            <a:ext cx="749612" cy="555578"/>
          </a:xfrm>
          <a:prstGeom prst="line">
            <a:avLst/>
          </a:prstGeom>
          <a:ln w="50800">
            <a:solidFill>
              <a:srgbClr val="000000"/>
            </a:solidFill>
            <a:miter lim="400000"/>
            <a:tailEnd type="triangle"/>
          </a:ln>
        </p:spPr>
        <p:txBody>
          <a:bodyPr lIns="25400" tIns="25400" rIns="25400" bIns="25400" anchor="ctr"/>
          <a:lstStyle/>
          <a:p>
            <a:endParaRPr sz="900"/>
          </a:p>
        </p:txBody>
      </p:sp>
      <p:sp>
        <p:nvSpPr>
          <p:cNvPr id="343" name="DESeq2::vst()…"/>
          <p:cNvSpPr txBox="1"/>
          <p:nvPr/>
        </p:nvSpPr>
        <p:spPr>
          <a:xfrm>
            <a:off x="2154903" y="2723610"/>
            <a:ext cx="2381999" cy="1205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lgn="l">
              <a:defRPr sz="3000"/>
            </a:pPr>
            <a:r>
              <a:rPr sz="1500"/>
              <a:t>DESeq2::vst()</a:t>
            </a:r>
          </a:p>
          <a:p>
            <a:pPr algn="l">
              <a:defRPr sz="3000"/>
            </a:pPr>
            <a:r>
              <a:rPr sz="1500"/>
              <a:t>DESeq2::rlog()</a:t>
            </a:r>
          </a:p>
          <a:p>
            <a:pPr algn="l">
              <a:defRPr sz="3000"/>
            </a:pPr>
            <a:r>
              <a:rPr sz="1500"/>
              <a:t>DESeq2::plotPCA()</a:t>
            </a:r>
          </a:p>
          <a:p>
            <a:pPr algn="l">
              <a:defRPr sz="3000"/>
            </a:pPr>
            <a:r>
              <a:rPr sz="1500"/>
              <a:t>DESeq2::plotCounts()</a:t>
            </a:r>
          </a:p>
          <a:p>
            <a:pPr algn="l">
              <a:defRPr sz="3000"/>
            </a:pPr>
            <a:r>
              <a:rPr sz="1500"/>
              <a:t>ComplexHeatmap::Heatmap()</a:t>
            </a:r>
          </a:p>
        </p:txBody>
      </p:sp>
      <p:sp>
        <p:nvSpPr>
          <p:cNvPr id="344" name="DESeq2::DESeq()…"/>
          <p:cNvSpPr txBox="1"/>
          <p:nvPr/>
        </p:nvSpPr>
        <p:spPr>
          <a:xfrm>
            <a:off x="8011802" y="3069858"/>
            <a:ext cx="1385379" cy="5129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pPr>
              <a:defRPr sz="3000"/>
            </a:pPr>
            <a:r>
              <a:rPr sz="1500"/>
              <a:t>DESeq2::DESeq()</a:t>
            </a:r>
          </a:p>
          <a:p>
            <a:pPr>
              <a:defRPr sz="3000"/>
            </a:pPr>
            <a:r>
              <a:rPr sz="1500"/>
              <a:t>DESeq2::results()</a:t>
            </a:r>
          </a:p>
        </p:txBody>
      </p:sp>
      <p:sp>
        <p:nvSpPr>
          <p:cNvPr id="345" name="Rectangle"/>
          <p:cNvSpPr/>
          <p:nvPr/>
        </p:nvSpPr>
        <p:spPr>
          <a:xfrm>
            <a:off x="2023250" y="2701635"/>
            <a:ext cx="2934229" cy="1512497"/>
          </a:xfrm>
          <a:prstGeom prst="rect">
            <a:avLst/>
          </a:prstGeom>
          <a:ln w="50800">
            <a:solidFill>
              <a:srgbClr val="C00000"/>
            </a:solidFill>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346" name="Rectangle"/>
          <p:cNvSpPr/>
          <p:nvPr/>
        </p:nvSpPr>
        <p:spPr>
          <a:xfrm>
            <a:off x="7317738" y="2701635"/>
            <a:ext cx="2934229" cy="1512497"/>
          </a:xfrm>
          <a:prstGeom prst="rect">
            <a:avLst/>
          </a:prstGeom>
          <a:ln w="50800">
            <a:solidFill>
              <a:schemeClr val="accent5">
                <a:lumOff val="-29866"/>
              </a:schemeClr>
            </a:solidFill>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347" name="Goals in RNA-seq Analysis"/>
          <p:cNvSpPr txBox="1"/>
          <p:nvPr/>
        </p:nvSpPr>
        <p:spPr>
          <a:xfrm>
            <a:off x="4137736" y="338554"/>
            <a:ext cx="335098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Goals in RNA-seq Analysis</a:t>
            </a:r>
          </a:p>
        </p:txBody>
      </p:sp>
      <p:sp>
        <p:nvSpPr>
          <p:cNvPr id="348" name="R code for Differential Expression"/>
          <p:cNvSpPr txBox="1"/>
          <p:nvPr/>
        </p:nvSpPr>
        <p:spPr>
          <a:xfrm>
            <a:off x="6935507" y="4459251"/>
            <a:ext cx="3507435" cy="35907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000"/>
            </a:lvl1pPr>
          </a:lstStyle>
          <a:p>
            <a:r>
              <a:rPr sz="2000"/>
              <a:t>R code for Differential Expression</a:t>
            </a:r>
          </a:p>
        </p:txBody>
      </p:sp>
      <p:sp>
        <p:nvSpPr>
          <p:cNvPr id="349" name="Full annotated methods in salmon_DE.R"/>
          <p:cNvSpPr txBox="1"/>
          <p:nvPr/>
        </p:nvSpPr>
        <p:spPr>
          <a:xfrm>
            <a:off x="6096368" y="4794099"/>
            <a:ext cx="504580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solidFill>
                  <a:schemeClr val="accent1">
                    <a:hueOff val="114395"/>
                    <a:lumOff val="-24975"/>
                  </a:schemeClr>
                </a:solidFill>
              </a:defRPr>
            </a:lvl1pPr>
          </a:lstStyle>
          <a:p>
            <a:r>
              <a:rPr sz="2400" dirty="0"/>
              <a:t>Full annotated methods in </a:t>
            </a:r>
            <a:r>
              <a:rPr sz="2400" dirty="0" err="1"/>
              <a:t>salmon_DE.R</a:t>
            </a:r>
            <a:endParaRPr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88C6369-8BAA-401D-BC06-BB68C29E3330}"/>
              </a:ext>
            </a:extLst>
          </p:cNvPr>
          <p:cNvPicPr>
            <a:picLocks noChangeAspect="1"/>
          </p:cNvPicPr>
          <p:nvPr/>
        </p:nvPicPr>
        <p:blipFill>
          <a:blip r:embed="rId2"/>
          <a:stretch>
            <a:fillRect/>
          </a:stretch>
        </p:blipFill>
        <p:spPr>
          <a:xfrm>
            <a:off x="1306121" y="1458925"/>
            <a:ext cx="5584579" cy="1469626"/>
          </a:xfrm>
          <a:prstGeom prst="rect">
            <a:avLst/>
          </a:prstGeom>
        </p:spPr>
      </p:pic>
      <p:sp>
        <p:nvSpPr>
          <p:cNvPr id="5" name="Quality Control and Data Visualization">
            <a:extLst>
              <a:ext uri="{FF2B5EF4-FFF2-40B4-BE49-F238E27FC236}">
                <a16:creationId xmlns:a16="http://schemas.microsoft.com/office/drawing/2014/main" id="{FAE2E559-2F97-86CB-DB31-40FA38803BCA}"/>
              </a:ext>
            </a:extLst>
          </p:cNvPr>
          <p:cNvSpPr txBox="1"/>
          <p:nvPr/>
        </p:nvSpPr>
        <p:spPr>
          <a:xfrm>
            <a:off x="3324682" y="626567"/>
            <a:ext cx="4916282"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dirty="0"/>
              <a:t>Quality Control and Data Visualization</a:t>
            </a:r>
          </a:p>
        </p:txBody>
      </p:sp>
      <p:pic>
        <p:nvPicPr>
          <p:cNvPr id="7" name="Picture 6">
            <a:extLst>
              <a:ext uri="{FF2B5EF4-FFF2-40B4-BE49-F238E27FC236}">
                <a16:creationId xmlns:a16="http://schemas.microsoft.com/office/drawing/2014/main" id="{CB8235CB-0F7A-39EA-1798-054A88232881}"/>
              </a:ext>
            </a:extLst>
          </p:cNvPr>
          <p:cNvPicPr>
            <a:picLocks noChangeAspect="1"/>
          </p:cNvPicPr>
          <p:nvPr/>
        </p:nvPicPr>
        <p:blipFill>
          <a:blip r:embed="rId3"/>
          <a:stretch>
            <a:fillRect/>
          </a:stretch>
        </p:blipFill>
        <p:spPr>
          <a:xfrm>
            <a:off x="1433555" y="3289979"/>
            <a:ext cx="5464050" cy="874248"/>
          </a:xfrm>
          <a:prstGeom prst="rect">
            <a:avLst/>
          </a:prstGeom>
        </p:spPr>
      </p:pic>
      <p:pic>
        <p:nvPicPr>
          <p:cNvPr id="8" name="Picture 7">
            <a:extLst>
              <a:ext uri="{FF2B5EF4-FFF2-40B4-BE49-F238E27FC236}">
                <a16:creationId xmlns:a16="http://schemas.microsoft.com/office/drawing/2014/main" id="{8B137289-3784-4019-338E-23C809E38EB2}"/>
              </a:ext>
            </a:extLst>
          </p:cNvPr>
          <p:cNvPicPr>
            <a:picLocks noChangeAspect="1"/>
          </p:cNvPicPr>
          <p:nvPr/>
        </p:nvPicPr>
        <p:blipFill>
          <a:blip r:embed="rId4"/>
          <a:stretch>
            <a:fillRect/>
          </a:stretch>
        </p:blipFill>
        <p:spPr>
          <a:xfrm>
            <a:off x="1433555" y="4417711"/>
            <a:ext cx="3397074" cy="874247"/>
          </a:xfrm>
          <a:prstGeom prst="rect">
            <a:avLst/>
          </a:prstGeom>
        </p:spPr>
      </p:pic>
      <p:sp>
        <p:nvSpPr>
          <p:cNvPr id="9" name="TextBox 8">
            <a:extLst>
              <a:ext uri="{FF2B5EF4-FFF2-40B4-BE49-F238E27FC236}">
                <a16:creationId xmlns:a16="http://schemas.microsoft.com/office/drawing/2014/main" id="{736A519E-F4C0-1B02-64AC-3C373A0E97D9}"/>
              </a:ext>
            </a:extLst>
          </p:cNvPr>
          <p:cNvSpPr txBox="1"/>
          <p:nvPr/>
        </p:nvSpPr>
        <p:spPr>
          <a:xfrm>
            <a:off x="8240964" y="2193738"/>
            <a:ext cx="3286897" cy="923330"/>
          </a:xfrm>
          <a:prstGeom prst="rect">
            <a:avLst/>
          </a:prstGeom>
          <a:noFill/>
          <a:ln w="28575">
            <a:solidFill>
              <a:schemeClr val="accent1">
                <a:alpha val="66000"/>
              </a:schemeClr>
            </a:solidFill>
          </a:ln>
        </p:spPr>
        <p:txBody>
          <a:bodyPr wrap="square" rtlCol="0">
            <a:spAutoFit/>
          </a:bodyPr>
          <a:lstStyle/>
          <a:p>
            <a:r>
              <a:rPr lang="en-US" dirty="0"/>
              <a:t>Loads 2 objects (des and res) from previous script </a:t>
            </a:r>
            <a:r>
              <a:rPr lang="en-US" dirty="0" err="1"/>
              <a:t>salmon_DE.R</a:t>
            </a:r>
            <a:endParaRPr lang="en-US" dirty="0"/>
          </a:p>
        </p:txBody>
      </p:sp>
      <p:cxnSp>
        <p:nvCxnSpPr>
          <p:cNvPr id="11" name="Straight Arrow Connector 10">
            <a:extLst>
              <a:ext uri="{FF2B5EF4-FFF2-40B4-BE49-F238E27FC236}">
                <a16:creationId xmlns:a16="http://schemas.microsoft.com/office/drawing/2014/main" id="{2AA9357E-9749-0847-E2EA-B36C4E5711BD}"/>
              </a:ext>
            </a:extLst>
          </p:cNvPr>
          <p:cNvCxnSpPr/>
          <p:nvPr/>
        </p:nvCxnSpPr>
        <p:spPr>
          <a:xfrm>
            <a:off x="6718852" y="2782957"/>
            <a:ext cx="1252331"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1410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4" name="Total counts per sample"/>
          <p:cNvSpPr txBox="1"/>
          <p:nvPr/>
        </p:nvSpPr>
        <p:spPr>
          <a:xfrm>
            <a:off x="4875840" y="326338"/>
            <a:ext cx="3082254"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dirty="0"/>
              <a:t>Total counts per sample</a:t>
            </a:r>
          </a:p>
        </p:txBody>
      </p:sp>
      <p:pic>
        <p:nvPicPr>
          <p:cNvPr id="545" name="Image" descr="Image"/>
          <p:cNvPicPr>
            <a:picLocks noChangeAspect="1"/>
          </p:cNvPicPr>
          <p:nvPr/>
        </p:nvPicPr>
        <p:blipFill>
          <a:blip r:embed="rId2"/>
          <a:stretch>
            <a:fillRect/>
          </a:stretch>
        </p:blipFill>
        <p:spPr>
          <a:xfrm>
            <a:off x="662568" y="1385324"/>
            <a:ext cx="3413131" cy="1000401"/>
          </a:xfrm>
          <a:prstGeom prst="rect">
            <a:avLst/>
          </a:prstGeom>
          <a:ln w="12700">
            <a:miter lim="400000"/>
          </a:ln>
        </p:spPr>
      </p:pic>
      <p:pic>
        <p:nvPicPr>
          <p:cNvPr id="546" name="Image" descr="Image"/>
          <p:cNvPicPr>
            <a:picLocks noChangeAspect="1"/>
          </p:cNvPicPr>
          <p:nvPr/>
        </p:nvPicPr>
        <p:blipFill>
          <a:blip r:embed="rId3"/>
          <a:stretch>
            <a:fillRect/>
          </a:stretch>
        </p:blipFill>
        <p:spPr>
          <a:xfrm>
            <a:off x="4569252" y="1453289"/>
            <a:ext cx="6777685" cy="3267961"/>
          </a:xfrm>
          <a:prstGeom prst="rect">
            <a:avLst/>
          </a:prstGeom>
          <a:ln w="12700">
            <a:miter lim="400000"/>
          </a:ln>
        </p:spPr>
      </p:pic>
      <p:sp>
        <p:nvSpPr>
          <p:cNvPr id="2" name="TextBox 1">
            <a:extLst>
              <a:ext uri="{FF2B5EF4-FFF2-40B4-BE49-F238E27FC236}">
                <a16:creationId xmlns:a16="http://schemas.microsoft.com/office/drawing/2014/main" id="{C2C20D2B-14A4-A3C5-00DE-6D650C5501E9}"/>
              </a:ext>
            </a:extLst>
          </p:cNvPr>
          <p:cNvSpPr txBox="1"/>
          <p:nvPr/>
        </p:nvSpPr>
        <p:spPr>
          <a:xfrm>
            <a:off x="494270" y="2990335"/>
            <a:ext cx="3299254" cy="923330"/>
          </a:xfrm>
          <a:prstGeom prst="rect">
            <a:avLst/>
          </a:prstGeom>
          <a:noFill/>
        </p:spPr>
        <p:txBody>
          <a:bodyPr wrap="square" rtlCol="0">
            <a:spAutoFit/>
          </a:bodyPr>
          <a:lstStyle/>
          <a:p>
            <a:r>
              <a:rPr lang="en-US" dirty="0"/>
              <a:t>Do any samples have an unexpectedly high or low number of reads?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8" name="Image" descr="Image"/>
          <p:cNvPicPr>
            <a:picLocks noChangeAspect="1"/>
          </p:cNvPicPr>
          <p:nvPr/>
        </p:nvPicPr>
        <p:blipFill>
          <a:blip r:embed="rId3"/>
          <a:stretch>
            <a:fillRect/>
          </a:stretch>
        </p:blipFill>
        <p:spPr>
          <a:xfrm>
            <a:off x="6432699" y="788165"/>
            <a:ext cx="4859300" cy="5676575"/>
          </a:xfrm>
          <a:prstGeom prst="rect">
            <a:avLst/>
          </a:prstGeom>
          <a:ln w="12700">
            <a:miter lim="400000"/>
          </a:ln>
        </p:spPr>
      </p:pic>
      <p:sp>
        <p:nvSpPr>
          <p:cNvPr id="549" name="Normalized using DESeq"/>
          <p:cNvSpPr txBox="1"/>
          <p:nvPr/>
        </p:nvSpPr>
        <p:spPr>
          <a:xfrm>
            <a:off x="4371213" y="150237"/>
            <a:ext cx="307424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vl1pPr>
          </a:lstStyle>
          <a:p>
            <a:r>
              <a:rPr sz="2400"/>
              <a:t>Normalized using DESeq</a:t>
            </a:r>
          </a:p>
        </p:txBody>
      </p:sp>
      <p:sp>
        <p:nvSpPr>
          <p:cNvPr id="550" name="Text"/>
          <p:cNvSpPr txBox="1"/>
          <p:nvPr/>
        </p:nvSpPr>
        <p:spPr>
          <a:xfrm>
            <a:off x="5927750" y="3334102"/>
            <a:ext cx="51361" cy="189796"/>
          </a:xfrm>
          <a:prstGeom prst="rect">
            <a:avLst/>
          </a:prstGeom>
          <a:ln w="12700">
            <a:miter lim="400000"/>
          </a:ln>
        </p:spPr>
        <p:txBody>
          <a:bodyPr wrap="none" lIns="25400" tIns="25400" rIns="25400" bIns="25400" anchor="ctr">
            <a:spAutoFit/>
          </a:bodyPr>
          <a:lstStyle/>
          <a:p>
            <a:endParaRPr sz="900"/>
          </a:p>
        </p:txBody>
      </p:sp>
      <p:pic>
        <p:nvPicPr>
          <p:cNvPr id="2" name="Picture 1">
            <a:extLst>
              <a:ext uri="{FF2B5EF4-FFF2-40B4-BE49-F238E27FC236}">
                <a16:creationId xmlns:a16="http://schemas.microsoft.com/office/drawing/2014/main" id="{18271AD4-EF83-EEBE-4DD9-1B9CFAA56E4B}"/>
              </a:ext>
            </a:extLst>
          </p:cNvPr>
          <p:cNvPicPr>
            <a:picLocks noChangeAspect="1"/>
          </p:cNvPicPr>
          <p:nvPr/>
        </p:nvPicPr>
        <p:blipFill>
          <a:blip r:embed="rId4"/>
          <a:stretch>
            <a:fillRect/>
          </a:stretch>
        </p:blipFill>
        <p:spPr>
          <a:xfrm>
            <a:off x="378589" y="1071551"/>
            <a:ext cx="5600522" cy="14368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4" name="Image" descr="Image"/>
          <p:cNvPicPr>
            <a:picLocks noChangeAspect="1"/>
          </p:cNvPicPr>
          <p:nvPr/>
        </p:nvPicPr>
        <p:blipFill>
          <a:blip r:embed="rId3"/>
          <a:stretch>
            <a:fillRect/>
          </a:stretch>
        </p:blipFill>
        <p:spPr>
          <a:xfrm>
            <a:off x="1012969" y="2150326"/>
            <a:ext cx="3054351" cy="3022601"/>
          </a:xfrm>
          <a:prstGeom prst="rect">
            <a:avLst/>
          </a:prstGeom>
          <a:ln w="12700">
            <a:miter lim="400000"/>
          </a:ln>
        </p:spPr>
      </p:pic>
      <p:sp>
        <p:nvSpPr>
          <p:cNvPr id="555" name="https://bioconductor.org/packages/release/bioc/vignettes/DESeq2/inst/doc/DESeq2.html#data-transformations-and-visualization"/>
          <p:cNvSpPr txBox="1"/>
          <p:nvPr/>
        </p:nvSpPr>
        <p:spPr>
          <a:xfrm>
            <a:off x="3278139" y="6432818"/>
            <a:ext cx="6171561"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https://bioconductor.org/packages/release/bioc/vignettes/DESeq2/inst/doc/DESeq2.html#data-transformations-and-visualization</a:t>
            </a:r>
          </a:p>
        </p:txBody>
      </p:sp>
      <p:pic>
        <p:nvPicPr>
          <p:cNvPr id="556" name="Image" descr="Image"/>
          <p:cNvPicPr>
            <a:picLocks noChangeAspect="1"/>
          </p:cNvPicPr>
          <p:nvPr/>
        </p:nvPicPr>
        <p:blipFill>
          <a:blip r:embed="rId4"/>
          <a:stretch>
            <a:fillRect/>
          </a:stretch>
        </p:blipFill>
        <p:spPr>
          <a:xfrm>
            <a:off x="4584700" y="2153501"/>
            <a:ext cx="3022600" cy="3016251"/>
          </a:xfrm>
          <a:prstGeom prst="rect">
            <a:avLst/>
          </a:prstGeom>
          <a:ln w="12700">
            <a:miter lim="400000"/>
          </a:ln>
        </p:spPr>
      </p:pic>
      <p:pic>
        <p:nvPicPr>
          <p:cNvPr id="557" name="Image" descr="Image"/>
          <p:cNvPicPr>
            <a:picLocks noChangeAspect="1"/>
          </p:cNvPicPr>
          <p:nvPr/>
        </p:nvPicPr>
        <p:blipFill>
          <a:blip r:embed="rId5"/>
          <a:stretch>
            <a:fillRect/>
          </a:stretch>
        </p:blipFill>
        <p:spPr>
          <a:xfrm>
            <a:off x="7973052" y="2153501"/>
            <a:ext cx="2997201" cy="3016251"/>
          </a:xfrm>
          <a:prstGeom prst="rect">
            <a:avLst/>
          </a:prstGeom>
          <a:ln w="12700">
            <a:miter lim="400000"/>
          </a:ln>
        </p:spPr>
      </p:pic>
      <p:sp>
        <p:nvSpPr>
          <p:cNvPr id="558" name="Log2(n+1)"/>
          <p:cNvSpPr txBox="1"/>
          <p:nvPr/>
        </p:nvSpPr>
        <p:spPr>
          <a:xfrm>
            <a:off x="1917735" y="1892180"/>
            <a:ext cx="830356"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a:lvl1pPr>
          </a:lstStyle>
          <a:p>
            <a:r>
              <a:rPr sz="1500"/>
              <a:t>Log2(n+1)</a:t>
            </a:r>
          </a:p>
        </p:txBody>
      </p:sp>
      <p:sp>
        <p:nvSpPr>
          <p:cNvPr id="559" name="vst"/>
          <p:cNvSpPr txBox="1"/>
          <p:nvPr/>
        </p:nvSpPr>
        <p:spPr>
          <a:xfrm>
            <a:off x="5942171" y="1892180"/>
            <a:ext cx="274306"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a:lvl1pPr>
          </a:lstStyle>
          <a:p>
            <a:r>
              <a:rPr sz="1500"/>
              <a:t>vst</a:t>
            </a:r>
          </a:p>
        </p:txBody>
      </p:sp>
      <p:sp>
        <p:nvSpPr>
          <p:cNvPr id="560" name="rlog"/>
          <p:cNvSpPr txBox="1"/>
          <p:nvPr/>
        </p:nvSpPr>
        <p:spPr>
          <a:xfrm>
            <a:off x="9203325" y="1892180"/>
            <a:ext cx="354264" cy="2821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3000"/>
            </a:lvl1pPr>
          </a:lstStyle>
          <a:p>
            <a:r>
              <a:rPr sz="1500"/>
              <a:t>rlog</a:t>
            </a:r>
          </a:p>
        </p:txBody>
      </p:sp>
      <p:sp>
        <p:nvSpPr>
          <p:cNvPr id="561" name="Data transformations"/>
          <p:cNvSpPr txBox="1"/>
          <p:nvPr/>
        </p:nvSpPr>
        <p:spPr>
          <a:xfrm>
            <a:off x="1424363" y="629114"/>
            <a:ext cx="9035615"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a:lvl1pPr>
          </a:lstStyle>
          <a:p>
            <a:r>
              <a:rPr sz="2400" dirty="0"/>
              <a:t>Data transformations</a:t>
            </a:r>
            <a:r>
              <a:rPr lang="en-US" sz="2400" dirty="0"/>
              <a:t> – how to transform data for visualization purposes</a:t>
            </a:r>
            <a:endParaRPr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1" name="A better way - rlog and VST"/>
          <p:cNvSpPr txBox="1"/>
          <p:nvPr/>
        </p:nvSpPr>
        <p:spPr>
          <a:xfrm>
            <a:off x="4077691" y="205624"/>
            <a:ext cx="3507563"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A better way - rlog and VST</a:t>
            </a:r>
          </a:p>
        </p:txBody>
      </p:sp>
      <p:sp>
        <p:nvSpPr>
          <p:cNvPr id="572" name="Sample1"/>
          <p:cNvSpPr txBox="1"/>
          <p:nvPr/>
        </p:nvSpPr>
        <p:spPr>
          <a:xfrm>
            <a:off x="2144419" y="4638275"/>
            <a:ext cx="45525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Sample1</a:t>
            </a:r>
          </a:p>
        </p:txBody>
      </p:sp>
      <p:sp>
        <p:nvSpPr>
          <p:cNvPr id="573" name="Sample2"/>
          <p:cNvSpPr txBox="1"/>
          <p:nvPr/>
        </p:nvSpPr>
        <p:spPr>
          <a:xfrm rot="16200000">
            <a:off x="376061" y="3139857"/>
            <a:ext cx="45525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Sample2</a:t>
            </a:r>
          </a:p>
        </p:txBody>
      </p:sp>
      <p:sp>
        <p:nvSpPr>
          <p:cNvPr id="574" name="At low expression…"/>
          <p:cNvSpPr txBox="1"/>
          <p:nvPr/>
        </p:nvSpPr>
        <p:spPr>
          <a:xfrm>
            <a:off x="1771877" y="5081552"/>
            <a:ext cx="977832"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At low expression</a:t>
            </a:r>
          </a:p>
          <a:p>
            <a:r>
              <a:rPr sz="900"/>
              <a:t>Noise is dominating</a:t>
            </a:r>
          </a:p>
        </p:txBody>
      </p:sp>
      <p:sp>
        <p:nvSpPr>
          <p:cNvPr id="575" name="Better,…"/>
          <p:cNvSpPr txBox="1"/>
          <p:nvPr/>
        </p:nvSpPr>
        <p:spPr>
          <a:xfrm>
            <a:off x="4599889" y="5159094"/>
            <a:ext cx="2050241" cy="32829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Better, </a:t>
            </a:r>
          </a:p>
          <a:p>
            <a:r>
              <a:rPr sz="900"/>
              <a:t>shifts expression of lower expressed genes</a:t>
            </a:r>
          </a:p>
        </p:txBody>
      </p:sp>
      <p:sp>
        <p:nvSpPr>
          <p:cNvPr id="576" name="Sample1"/>
          <p:cNvSpPr txBox="1"/>
          <p:nvPr/>
        </p:nvSpPr>
        <p:spPr>
          <a:xfrm>
            <a:off x="5167329" y="4638275"/>
            <a:ext cx="455253"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Sample1</a:t>
            </a:r>
          </a:p>
        </p:txBody>
      </p:sp>
      <p:pic>
        <p:nvPicPr>
          <p:cNvPr id="577" name="Image" descr="Image"/>
          <p:cNvPicPr>
            <a:picLocks noChangeAspect="1"/>
          </p:cNvPicPr>
          <p:nvPr/>
        </p:nvPicPr>
        <p:blipFill>
          <a:blip r:embed="rId3"/>
          <a:stretch>
            <a:fillRect/>
          </a:stretch>
        </p:blipFill>
        <p:spPr>
          <a:xfrm>
            <a:off x="1239905" y="1262552"/>
            <a:ext cx="10200260" cy="3789323"/>
          </a:xfrm>
          <a:prstGeom prst="rect">
            <a:avLst/>
          </a:prstGeom>
          <a:ln w="12700">
            <a:miter lim="400000"/>
          </a:ln>
        </p:spPr>
      </p:pic>
      <p:sp>
        <p:nvSpPr>
          <p:cNvPr id="578" name="Oval"/>
          <p:cNvSpPr/>
          <p:nvPr/>
        </p:nvSpPr>
        <p:spPr>
          <a:xfrm>
            <a:off x="1977978" y="3122577"/>
            <a:ext cx="1212952" cy="1338810"/>
          </a:xfrm>
          <a:prstGeom prst="ellipse">
            <a:avLst/>
          </a:prstGeom>
          <a:ln w="38100">
            <a:solidFill>
              <a:schemeClr val="accent5">
                <a:hueOff val="-82419"/>
                <a:satOff val="-9513"/>
                <a:lumOff val="-16343"/>
              </a:schemeClr>
            </a:solidFill>
            <a:miter lim="400000"/>
          </a:ln>
        </p:spPr>
        <p:txBody>
          <a:bodyPr lIns="25400" tIns="25400" rIns="25400" bIns="25400" anchor="ctr"/>
          <a:lstStyle/>
          <a:p>
            <a:pPr defTabSz="412750">
              <a:defRPr sz="3200">
                <a:solidFill>
                  <a:srgbClr val="FFFFFF"/>
                </a:solidFill>
                <a:latin typeface="Helvetica Neue Medium"/>
                <a:ea typeface="Helvetica Neue Medium"/>
                <a:cs typeface="Helvetica Neue Medium"/>
                <a:sym typeface="Helvetica Neue Medium"/>
              </a:defRPr>
            </a:pPr>
            <a:endParaRPr sz="1600"/>
          </a:p>
        </p:txBody>
      </p:sp>
      <p:sp>
        <p:nvSpPr>
          <p:cNvPr id="579" name="Shrinks low counts"/>
          <p:cNvSpPr txBox="1"/>
          <p:nvPr/>
        </p:nvSpPr>
        <p:spPr>
          <a:xfrm>
            <a:off x="8188461" y="5228343"/>
            <a:ext cx="952184" cy="18979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p>
            <a:r>
              <a:rPr sz="900"/>
              <a:t>Shrinks low counts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5" name="vst and rlog transformations"/>
          <p:cNvSpPr txBox="1"/>
          <p:nvPr/>
        </p:nvSpPr>
        <p:spPr>
          <a:xfrm>
            <a:off x="4010177" y="294244"/>
            <a:ext cx="365927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25400" tIns="25400" rIns="25400" bIns="25400" anchor="ctr">
            <a:spAutoFit/>
          </a:bodyPr>
          <a:lstStyle>
            <a:lvl1pPr>
              <a:defRPr sz="4800" b="1"/>
            </a:lvl1pPr>
          </a:lstStyle>
          <a:p>
            <a:r>
              <a:rPr sz="2400"/>
              <a:t>vst and rlog transformations</a:t>
            </a:r>
          </a:p>
        </p:txBody>
      </p:sp>
      <p:pic>
        <p:nvPicPr>
          <p:cNvPr id="566" name="Image" descr="Image"/>
          <p:cNvPicPr>
            <a:picLocks noChangeAspect="1"/>
          </p:cNvPicPr>
          <p:nvPr/>
        </p:nvPicPr>
        <p:blipFill>
          <a:blip r:embed="rId3"/>
          <a:stretch>
            <a:fillRect/>
          </a:stretch>
        </p:blipFill>
        <p:spPr>
          <a:xfrm>
            <a:off x="6839995" y="913619"/>
            <a:ext cx="4549358" cy="5190934"/>
          </a:xfrm>
          <a:prstGeom prst="rect">
            <a:avLst/>
          </a:prstGeom>
          <a:ln w="12700">
            <a:miter lim="400000"/>
          </a:ln>
        </p:spPr>
      </p:pic>
      <p:pic>
        <p:nvPicPr>
          <p:cNvPr id="567" name="Image" descr="Image"/>
          <p:cNvPicPr>
            <a:picLocks noChangeAspect="1"/>
          </p:cNvPicPr>
          <p:nvPr/>
        </p:nvPicPr>
        <p:blipFill>
          <a:blip r:embed="rId4"/>
          <a:stretch>
            <a:fillRect/>
          </a:stretch>
        </p:blipFill>
        <p:spPr>
          <a:xfrm>
            <a:off x="532833" y="817508"/>
            <a:ext cx="5730116" cy="5383156"/>
          </a:xfrm>
          <a:prstGeom prst="rect">
            <a:avLst/>
          </a:prstGeom>
          <a:ln w="12700">
            <a:miter lim="400000"/>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973</TotalTime>
  <Words>1415</Words>
  <Application>Microsoft Macintosh PowerPoint</Application>
  <PresentationFormat>Widescreen</PresentationFormat>
  <Paragraphs>113</Paragraphs>
  <Slides>27</Slides>
  <Notes>11</Notes>
  <HiddenSlides>2</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Calibri Light</vt:lpstr>
      <vt:lpstr>Helvetica Neue Medium</vt:lpstr>
      <vt:lpstr>Office Theme</vt:lpstr>
      <vt:lpstr>RNAseq Quality Control and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RNAseq Quality Control and Visualization</dc:title>
  <dc:creator>Raab, Jesse</dc:creator>
  <cp:lastModifiedBy>Raab, Jesse</cp:lastModifiedBy>
  <cp:revision>4</cp:revision>
  <dcterms:created xsi:type="dcterms:W3CDTF">2023-04-21T18:27:31Z</dcterms:created>
  <dcterms:modified xsi:type="dcterms:W3CDTF">2023-04-24T15:48:21Z</dcterms:modified>
</cp:coreProperties>
</file>