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301" r:id="rId2"/>
    <p:sldId id="284" r:id="rId3"/>
    <p:sldId id="285" r:id="rId4"/>
    <p:sldId id="286" r:id="rId5"/>
    <p:sldId id="287" r:id="rId6"/>
    <p:sldId id="302" r:id="rId7"/>
    <p:sldId id="304" r:id="rId8"/>
    <p:sldId id="305" r:id="rId9"/>
    <p:sldId id="309" r:id="rId10"/>
    <p:sldId id="288" r:id="rId11"/>
    <p:sldId id="303" r:id="rId12"/>
    <p:sldId id="289" r:id="rId13"/>
    <p:sldId id="290" r:id="rId14"/>
    <p:sldId id="291" r:id="rId15"/>
    <p:sldId id="308" r:id="rId16"/>
    <p:sldId id="306" r:id="rId17"/>
    <p:sldId id="307" r:id="rId18"/>
    <p:sldId id="293" r:id="rId19"/>
    <p:sldId id="294" r:id="rId20"/>
    <p:sldId id="295" r:id="rId21"/>
    <p:sldId id="297" r:id="rId22"/>
    <p:sldId id="298" r:id="rId23"/>
    <p:sldId id="310" r:id="rId24"/>
    <p:sldId id="311" r:id="rId25"/>
    <p:sldId id="312" r:id="rId26"/>
    <p:sldId id="313" r:id="rId27"/>
    <p:sldId id="314" r:id="rId28"/>
    <p:sldId id="29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65"/>
    <p:restoredTop sz="96327"/>
  </p:normalViewPr>
  <p:slideViewPr>
    <p:cSldViewPr snapToGrid="0">
      <p:cViewPr varScale="1">
        <p:scale>
          <a:sx n="203" d="100"/>
          <a:sy n="203" d="100"/>
        </p:scale>
        <p:origin x="208" y="1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242AA-3937-624B-9BD8-F1C01C498458}" type="datetimeFigureOut">
              <a:rPr lang="en-US" smtClean="0"/>
              <a:t>4/14/23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9833A-1346-CB44-93C1-7B57C9261BB6}" type="slidenum">
              <a:rPr lang="en-US" smtClean="0"/>
              <a:t>‹#›</a:t>
            </a:fld>
            <a:endParaRPr lang="en-US"/>
          </a:p>
        </p:txBody>
      </p:sp>
    </p:spTree>
    <p:extLst>
      <p:ext uri="{BB962C8B-B14F-4D97-AF65-F5344CB8AC3E}">
        <p14:creationId xmlns:p14="http://schemas.microsoft.com/office/powerpoint/2010/main" val="1726089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hape 347"/>
          <p:cNvSpPr>
            <a:spLocks noGrp="1" noRot="1" noChangeAspect="1"/>
          </p:cNvSpPr>
          <p:nvPr>
            <p:ph type="sldImg"/>
          </p:nvPr>
        </p:nvSpPr>
        <p:spPr>
          <a:xfrm>
            <a:off x="381000" y="685800"/>
            <a:ext cx="6096000" cy="3429000"/>
          </a:xfrm>
          <a:prstGeom prst="rect">
            <a:avLst/>
          </a:prstGeom>
        </p:spPr>
        <p:txBody>
          <a:bodyPr/>
          <a:lstStyle/>
          <a:p>
            <a:endParaRPr/>
          </a:p>
        </p:txBody>
      </p:sp>
      <p:sp>
        <p:nvSpPr>
          <p:cNvPr id="348" name="Shape 348"/>
          <p:cNvSpPr>
            <a:spLocks noGrp="1"/>
          </p:cNvSpPr>
          <p:nvPr>
            <p:ph type="body" sz="quarter" idx="1"/>
          </p:nvPr>
        </p:nvSpPr>
        <p:spPr>
          <a:prstGeom prst="rect">
            <a:avLst/>
          </a:prstGeom>
        </p:spPr>
        <p:txBody>
          <a:bodyPr/>
          <a:lstStyle/>
          <a:p>
            <a:r>
              <a:t>Now lets try somethign a little more involved. On the left is the wide data. You can see I’ve added 3 more samples, lets assume from some drug treatment or somethign. On the right I’ve made this into a tidy/long dataset and added a new column to describe the treatment (treated vs untreated). We might want to know what effect treatment has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a:spLocks noGrp="1" noRot="1" noChangeAspect="1"/>
          </p:cNvSpPr>
          <p:nvPr>
            <p:ph type="sldImg"/>
          </p:nvPr>
        </p:nvSpPr>
        <p:spPr>
          <a:xfrm>
            <a:off x="381000" y="685800"/>
            <a:ext cx="6096000" cy="3429000"/>
          </a:xfrm>
          <a:prstGeom prst="rect">
            <a:avLst/>
          </a:prstGeom>
        </p:spPr>
        <p:txBody>
          <a:bodyPr/>
          <a:lstStyle/>
          <a:p>
            <a:endParaRPr/>
          </a:p>
        </p:txBody>
      </p:sp>
      <p:sp>
        <p:nvSpPr>
          <p:cNvPr id="355" name="Shape 355"/>
          <p:cNvSpPr>
            <a:spLocks noGrp="1"/>
          </p:cNvSpPr>
          <p:nvPr>
            <p:ph type="body" sz="quarter" idx="1"/>
          </p:nvPr>
        </p:nvSpPr>
        <p:spPr>
          <a:prstGeom prst="rect">
            <a:avLst/>
          </a:prstGeom>
        </p:spPr>
        <p:txBody>
          <a:bodyPr/>
          <a:lstStyle/>
          <a:p>
            <a:r>
              <a:t>Thats very simple using ggplot when we have data in this orientation. You just change the aes parameters to reflect what you’re now asking. We can still put Gene on the x axis, and value on the y (here I’m log2 transforming just so the plot looks a little better since the values are pretty different in the two groups). Instead of of color by sample, we can color by treatment and the difference is really clear.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Shape 361"/>
          <p:cNvSpPr>
            <a:spLocks noGrp="1" noRot="1" noChangeAspect="1"/>
          </p:cNvSpPr>
          <p:nvPr>
            <p:ph type="sldImg"/>
          </p:nvPr>
        </p:nvSpPr>
        <p:spPr>
          <a:xfrm>
            <a:off x="381000" y="685800"/>
            <a:ext cx="6096000" cy="3429000"/>
          </a:xfrm>
          <a:prstGeom prst="rect">
            <a:avLst/>
          </a:prstGeom>
        </p:spPr>
        <p:txBody>
          <a:bodyPr/>
          <a:lstStyle/>
          <a:p>
            <a:endParaRPr/>
          </a:p>
        </p:txBody>
      </p:sp>
      <p:sp>
        <p:nvSpPr>
          <p:cNvPr id="362" name="Shape 362"/>
          <p:cNvSpPr>
            <a:spLocks noGrp="1"/>
          </p:cNvSpPr>
          <p:nvPr>
            <p:ph type="body" sz="quarter" idx="1"/>
          </p:nvPr>
        </p:nvSpPr>
        <p:spPr>
          <a:prstGeom prst="rect">
            <a:avLst/>
          </a:prstGeom>
        </p:spPr>
        <p:txBody>
          <a:bodyPr/>
          <a:lstStyle/>
          <a:p>
            <a:r>
              <a:t>You can make very different plots using this same basic structure, I find this really lets you dig into the data and explore quickly. Here all we did was again change what we are mapping to the x and y axis, we kept Gene on the X, but now put the samples on the y and made the color fill equal to the counts. </a:t>
            </a:r>
          </a:p>
          <a:p>
            <a:r>
              <a:t>These plots are much harder (for me at least) to make from base R graphics and without using tidyverse syntax. Its definitely worth taking some toy data or some of your own data and getting comfortable plotting things. I spend a lot of time doing exploratory data analysis in R, and the tidyverse packages and ggplot make it very interactive and fun.</a:t>
            </a:r>
          </a:p>
          <a:p>
            <a:endParaRPr/>
          </a:p>
          <a:p>
            <a:r>
              <a:t>I’ll put a script covering some of this onto sakai if you want to play around more. I included some prompts for other things to look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A0AA-603A-C7FC-AD87-418E24423E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CD2A89-6C6E-E67E-8E04-67CF0B7E65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68A69F-56CC-A3C2-7302-4B2E1BBC1855}"/>
              </a:ext>
            </a:extLst>
          </p:cNvPr>
          <p:cNvSpPr>
            <a:spLocks noGrp="1"/>
          </p:cNvSpPr>
          <p:nvPr>
            <p:ph type="dt" sz="half" idx="10"/>
          </p:nvPr>
        </p:nvSpPr>
        <p:spPr/>
        <p:txBody>
          <a:bodyPr/>
          <a:lstStyle/>
          <a:p>
            <a:fld id="{B56C126C-0D09-7346-9096-8E1075EB9758}" type="datetimeFigureOut">
              <a:rPr lang="en-US" smtClean="0"/>
              <a:t>4/14/23</a:t>
            </a:fld>
            <a:endParaRPr lang="en-US"/>
          </a:p>
        </p:txBody>
      </p:sp>
      <p:sp>
        <p:nvSpPr>
          <p:cNvPr id="5" name="Footer Placeholder 4">
            <a:extLst>
              <a:ext uri="{FF2B5EF4-FFF2-40B4-BE49-F238E27FC236}">
                <a16:creationId xmlns:a16="http://schemas.microsoft.com/office/drawing/2014/main" id="{7ACD22BE-6BD5-F1C5-BCB2-D526D9635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A9521-3A87-B165-46BB-F7225B61DA39}"/>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18844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7FCA7-8512-3177-01A2-AFDA402EE5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688EBC-E6BE-6E7C-E248-9875E8ECF0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DB5B8-6E90-6F80-D3A2-6BD4634D51CF}"/>
              </a:ext>
            </a:extLst>
          </p:cNvPr>
          <p:cNvSpPr>
            <a:spLocks noGrp="1"/>
          </p:cNvSpPr>
          <p:nvPr>
            <p:ph type="dt" sz="half" idx="10"/>
          </p:nvPr>
        </p:nvSpPr>
        <p:spPr/>
        <p:txBody>
          <a:bodyPr/>
          <a:lstStyle/>
          <a:p>
            <a:fld id="{B56C126C-0D09-7346-9096-8E1075EB9758}" type="datetimeFigureOut">
              <a:rPr lang="en-US" smtClean="0"/>
              <a:t>4/14/23</a:t>
            </a:fld>
            <a:endParaRPr lang="en-US"/>
          </a:p>
        </p:txBody>
      </p:sp>
      <p:sp>
        <p:nvSpPr>
          <p:cNvPr id="5" name="Footer Placeholder 4">
            <a:extLst>
              <a:ext uri="{FF2B5EF4-FFF2-40B4-BE49-F238E27FC236}">
                <a16:creationId xmlns:a16="http://schemas.microsoft.com/office/drawing/2014/main" id="{1D94EF3A-78CC-741B-49E4-336310BEE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0E277-B2F8-4DD2-2804-7BD2B0FE4461}"/>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451713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BCCDED-6BFA-2AB2-6665-BEAC0BE154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6A6DA0-C31E-66D0-FE81-C69A46AA61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0C408-C6E6-6B88-8EED-035236D90821}"/>
              </a:ext>
            </a:extLst>
          </p:cNvPr>
          <p:cNvSpPr>
            <a:spLocks noGrp="1"/>
          </p:cNvSpPr>
          <p:nvPr>
            <p:ph type="dt" sz="half" idx="10"/>
          </p:nvPr>
        </p:nvSpPr>
        <p:spPr/>
        <p:txBody>
          <a:bodyPr/>
          <a:lstStyle/>
          <a:p>
            <a:fld id="{B56C126C-0D09-7346-9096-8E1075EB9758}" type="datetimeFigureOut">
              <a:rPr lang="en-US" smtClean="0"/>
              <a:t>4/14/23</a:t>
            </a:fld>
            <a:endParaRPr lang="en-US"/>
          </a:p>
        </p:txBody>
      </p:sp>
      <p:sp>
        <p:nvSpPr>
          <p:cNvPr id="5" name="Footer Placeholder 4">
            <a:extLst>
              <a:ext uri="{FF2B5EF4-FFF2-40B4-BE49-F238E27FC236}">
                <a16:creationId xmlns:a16="http://schemas.microsoft.com/office/drawing/2014/main" id="{C4654697-1CE9-673E-0825-10EE1BDDF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A8658-6561-B06C-1145-FF92C95F35A9}"/>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9474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EBF8-0823-0D7B-1FB9-62906E1A2F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6E0866-084B-F95C-B6C3-5AB11F1D66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03A365-61A7-C7F8-1E6C-CDF405CBE09A}"/>
              </a:ext>
            </a:extLst>
          </p:cNvPr>
          <p:cNvSpPr>
            <a:spLocks noGrp="1"/>
          </p:cNvSpPr>
          <p:nvPr>
            <p:ph type="dt" sz="half" idx="10"/>
          </p:nvPr>
        </p:nvSpPr>
        <p:spPr/>
        <p:txBody>
          <a:bodyPr/>
          <a:lstStyle/>
          <a:p>
            <a:fld id="{B56C126C-0D09-7346-9096-8E1075EB9758}" type="datetimeFigureOut">
              <a:rPr lang="en-US" smtClean="0"/>
              <a:t>4/14/23</a:t>
            </a:fld>
            <a:endParaRPr lang="en-US"/>
          </a:p>
        </p:txBody>
      </p:sp>
      <p:sp>
        <p:nvSpPr>
          <p:cNvPr id="5" name="Footer Placeholder 4">
            <a:extLst>
              <a:ext uri="{FF2B5EF4-FFF2-40B4-BE49-F238E27FC236}">
                <a16:creationId xmlns:a16="http://schemas.microsoft.com/office/drawing/2014/main" id="{A54906E4-F40C-ABAC-8841-814D2DE1B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3BF04A-A5A8-E35A-7090-85DAE8E3B48A}"/>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74515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EC03-D7EA-ACB5-B232-2AD0E9B4B0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3C074D-0CFC-2F43-5AF9-08F376863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F8699F-B932-B846-61CC-70ABCB1C32DA}"/>
              </a:ext>
            </a:extLst>
          </p:cNvPr>
          <p:cNvSpPr>
            <a:spLocks noGrp="1"/>
          </p:cNvSpPr>
          <p:nvPr>
            <p:ph type="dt" sz="half" idx="10"/>
          </p:nvPr>
        </p:nvSpPr>
        <p:spPr/>
        <p:txBody>
          <a:bodyPr/>
          <a:lstStyle/>
          <a:p>
            <a:fld id="{B56C126C-0D09-7346-9096-8E1075EB9758}" type="datetimeFigureOut">
              <a:rPr lang="en-US" smtClean="0"/>
              <a:t>4/14/23</a:t>
            </a:fld>
            <a:endParaRPr lang="en-US"/>
          </a:p>
        </p:txBody>
      </p:sp>
      <p:sp>
        <p:nvSpPr>
          <p:cNvPr id="5" name="Footer Placeholder 4">
            <a:extLst>
              <a:ext uri="{FF2B5EF4-FFF2-40B4-BE49-F238E27FC236}">
                <a16:creationId xmlns:a16="http://schemas.microsoft.com/office/drawing/2014/main" id="{5DA8F706-87A5-CDE8-78F4-13551931F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59E9C-66F0-7468-D5C5-C0BAB4BC14FB}"/>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410023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C7EE-F27A-5D99-5894-17FE707BB3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C7E2CA-7616-55AC-DCC9-669D3248E8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965CCC-839D-A9BA-7448-DA0C7D7702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6345B9-8668-FC53-933B-BBD82F1EE080}"/>
              </a:ext>
            </a:extLst>
          </p:cNvPr>
          <p:cNvSpPr>
            <a:spLocks noGrp="1"/>
          </p:cNvSpPr>
          <p:nvPr>
            <p:ph type="dt" sz="half" idx="10"/>
          </p:nvPr>
        </p:nvSpPr>
        <p:spPr/>
        <p:txBody>
          <a:bodyPr/>
          <a:lstStyle/>
          <a:p>
            <a:fld id="{B56C126C-0D09-7346-9096-8E1075EB9758}" type="datetimeFigureOut">
              <a:rPr lang="en-US" smtClean="0"/>
              <a:t>4/14/23</a:t>
            </a:fld>
            <a:endParaRPr lang="en-US"/>
          </a:p>
        </p:txBody>
      </p:sp>
      <p:sp>
        <p:nvSpPr>
          <p:cNvPr id="6" name="Footer Placeholder 5">
            <a:extLst>
              <a:ext uri="{FF2B5EF4-FFF2-40B4-BE49-F238E27FC236}">
                <a16:creationId xmlns:a16="http://schemas.microsoft.com/office/drawing/2014/main" id="{C38F4919-0431-3793-29C7-9B19BE9CA4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880227-DD29-432C-99F7-F4842DC768A2}"/>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427276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FCD3-5DE5-D12E-9BB2-E8D572CD8D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946A73-7D7B-C219-8630-17260E721C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5DEEB-9D18-75FA-DF93-12A4352166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AA612D-D740-D239-B7B5-D867A6D914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A28E5D-7361-0DD1-9FB0-9EA9BCBFB8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4A6F91-6C33-87CB-A7D5-7C178F247B97}"/>
              </a:ext>
            </a:extLst>
          </p:cNvPr>
          <p:cNvSpPr>
            <a:spLocks noGrp="1"/>
          </p:cNvSpPr>
          <p:nvPr>
            <p:ph type="dt" sz="half" idx="10"/>
          </p:nvPr>
        </p:nvSpPr>
        <p:spPr/>
        <p:txBody>
          <a:bodyPr/>
          <a:lstStyle/>
          <a:p>
            <a:fld id="{B56C126C-0D09-7346-9096-8E1075EB9758}" type="datetimeFigureOut">
              <a:rPr lang="en-US" smtClean="0"/>
              <a:t>4/14/23</a:t>
            </a:fld>
            <a:endParaRPr lang="en-US"/>
          </a:p>
        </p:txBody>
      </p:sp>
      <p:sp>
        <p:nvSpPr>
          <p:cNvPr id="8" name="Footer Placeholder 7">
            <a:extLst>
              <a:ext uri="{FF2B5EF4-FFF2-40B4-BE49-F238E27FC236}">
                <a16:creationId xmlns:a16="http://schemas.microsoft.com/office/drawing/2014/main" id="{3FEC0FA1-775F-9E34-85F1-E44BD36B4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C039CA-AD98-E6A2-0884-8C3E76B9E816}"/>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45673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EF62-F142-A92C-A965-B298782FAA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D9A81A-2ECF-63AD-5FEE-8D543CE55A5B}"/>
              </a:ext>
            </a:extLst>
          </p:cNvPr>
          <p:cNvSpPr>
            <a:spLocks noGrp="1"/>
          </p:cNvSpPr>
          <p:nvPr>
            <p:ph type="dt" sz="half" idx="10"/>
          </p:nvPr>
        </p:nvSpPr>
        <p:spPr/>
        <p:txBody>
          <a:bodyPr/>
          <a:lstStyle/>
          <a:p>
            <a:fld id="{B56C126C-0D09-7346-9096-8E1075EB9758}" type="datetimeFigureOut">
              <a:rPr lang="en-US" smtClean="0"/>
              <a:t>4/14/23</a:t>
            </a:fld>
            <a:endParaRPr lang="en-US"/>
          </a:p>
        </p:txBody>
      </p:sp>
      <p:sp>
        <p:nvSpPr>
          <p:cNvPr id="4" name="Footer Placeholder 3">
            <a:extLst>
              <a:ext uri="{FF2B5EF4-FFF2-40B4-BE49-F238E27FC236}">
                <a16:creationId xmlns:a16="http://schemas.microsoft.com/office/drawing/2014/main" id="{2E156180-B0FD-5FAE-8020-04A650DA14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67B11D-87C9-CA1D-6A0B-F1060F89519F}"/>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297788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78BF26-A891-45F5-6FE5-9228CB42CBB5}"/>
              </a:ext>
            </a:extLst>
          </p:cNvPr>
          <p:cNvSpPr>
            <a:spLocks noGrp="1"/>
          </p:cNvSpPr>
          <p:nvPr>
            <p:ph type="dt" sz="half" idx="10"/>
          </p:nvPr>
        </p:nvSpPr>
        <p:spPr/>
        <p:txBody>
          <a:bodyPr/>
          <a:lstStyle/>
          <a:p>
            <a:fld id="{B56C126C-0D09-7346-9096-8E1075EB9758}" type="datetimeFigureOut">
              <a:rPr lang="en-US" smtClean="0"/>
              <a:t>4/14/23</a:t>
            </a:fld>
            <a:endParaRPr lang="en-US"/>
          </a:p>
        </p:txBody>
      </p:sp>
      <p:sp>
        <p:nvSpPr>
          <p:cNvPr id="3" name="Footer Placeholder 2">
            <a:extLst>
              <a:ext uri="{FF2B5EF4-FFF2-40B4-BE49-F238E27FC236}">
                <a16:creationId xmlns:a16="http://schemas.microsoft.com/office/drawing/2014/main" id="{5C9ECA45-E493-DA20-ACBE-C3DCD6F237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89A527-4874-4843-9916-A778F315A9BF}"/>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139625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74A6-DF42-1720-D74A-41BCA3428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7B9E7D-5A60-8FDC-EF16-60530A2C0A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16EFE2-3836-7FE6-CF15-404487E27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1180E-DABA-4BE0-52A3-243B77F2C8C3}"/>
              </a:ext>
            </a:extLst>
          </p:cNvPr>
          <p:cNvSpPr>
            <a:spLocks noGrp="1"/>
          </p:cNvSpPr>
          <p:nvPr>
            <p:ph type="dt" sz="half" idx="10"/>
          </p:nvPr>
        </p:nvSpPr>
        <p:spPr/>
        <p:txBody>
          <a:bodyPr/>
          <a:lstStyle/>
          <a:p>
            <a:fld id="{B56C126C-0D09-7346-9096-8E1075EB9758}" type="datetimeFigureOut">
              <a:rPr lang="en-US" smtClean="0"/>
              <a:t>4/14/23</a:t>
            </a:fld>
            <a:endParaRPr lang="en-US"/>
          </a:p>
        </p:txBody>
      </p:sp>
      <p:sp>
        <p:nvSpPr>
          <p:cNvPr id="6" name="Footer Placeholder 5">
            <a:extLst>
              <a:ext uri="{FF2B5EF4-FFF2-40B4-BE49-F238E27FC236}">
                <a16:creationId xmlns:a16="http://schemas.microsoft.com/office/drawing/2014/main" id="{6D1444B3-68CF-36FA-5B21-AF220096F4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9ED45E-5FD7-003B-8183-67D7E43611D5}"/>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48421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5EB3-09AA-2A7E-2960-6F4C047A93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D9BC06-4F3F-F1A6-B7CA-B91665F959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A1F558-192A-BCE5-3E0A-D16465F44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C2660-E94D-4BF8-93E5-238D47A0DB22}"/>
              </a:ext>
            </a:extLst>
          </p:cNvPr>
          <p:cNvSpPr>
            <a:spLocks noGrp="1"/>
          </p:cNvSpPr>
          <p:nvPr>
            <p:ph type="dt" sz="half" idx="10"/>
          </p:nvPr>
        </p:nvSpPr>
        <p:spPr/>
        <p:txBody>
          <a:bodyPr/>
          <a:lstStyle/>
          <a:p>
            <a:fld id="{B56C126C-0D09-7346-9096-8E1075EB9758}" type="datetimeFigureOut">
              <a:rPr lang="en-US" smtClean="0"/>
              <a:t>4/14/23</a:t>
            </a:fld>
            <a:endParaRPr lang="en-US"/>
          </a:p>
        </p:txBody>
      </p:sp>
      <p:sp>
        <p:nvSpPr>
          <p:cNvPr id="6" name="Footer Placeholder 5">
            <a:extLst>
              <a:ext uri="{FF2B5EF4-FFF2-40B4-BE49-F238E27FC236}">
                <a16:creationId xmlns:a16="http://schemas.microsoft.com/office/drawing/2014/main" id="{75A14507-1286-1D2C-C8A2-5072B400E7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F2E4F-5186-6183-2DF2-FEDFB50EFD7D}"/>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1734780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E3B085-170E-196C-6132-9C02F3B79D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83A8D2-F085-10EB-9372-B7677A49E3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92DB3-3572-A4A2-529B-69066B2425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C126C-0D09-7346-9096-8E1075EB9758}" type="datetimeFigureOut">
              <a:rPr lang="en-US" smtClean="0"/>
              <a:t>4/14/23</a:t>
            </a:fld>
            <a:endParaRPr lang="en-US"/>
          </a:p>
        </p:txBody>
      </p:sp>
      <p:sp>
        <p:nvSpPr>
          <p:cNvPr id="5" name="Footer Placeholder 4">
            <a:extLst>
              <a:ext uri="{FF2B5EF4-FFF2-40B4-BE49-F238E27FC236}">
                <a16:creationId xmlns:a16="http://schemas.microsoft.com/office/drawing/2014/main" id="{7F043494-F50D-FF1C-BD94-11912DDB23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7861F9-1465-8DEB-7032-7E9006F161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4F53FF-DFDC-DE4B-B9BB-8EC76DF26D84}" type="slidenum">
              <a:rPr lang="en-US" smtClean="0"/>
              <a:t>‹#›</a:t>
            </a:fld>
            <a:endParaRPr lang="en-US"/>
          </a:p>
        </p:txBody>
      </p:sp>
    </p:spTree>
    <p:extLst>
      <p:ext uri="{BB962C8B-B14F-4D97-AF65-F5344CB8AC3E}">
        <p14:creationId xmlns:p14="http://schemas.microsoft.com/office/powerpoint/2010/main" val="131921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8.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406750-AF3A-74A7-39ED-B9494E90C5EC}"/>
              </a:ext>
            </a:extLst>
          </p:cNvPr>
          <p:cNvSpPr txBox="1"/>
          <p:nvPr/>
        </p:nvSpPr>
        <p:spPr>
          <a:xfrm>
            <a:off x="4108594" y="318592"/>
            <a:ext cx="5883605" cy="369332"/>
          </a:xfrm>
          <a:prstGeom prst="rect">
            <a:avLst/>
          </a:prstGeom>
          <a:noFill/>
        </p:spPr>
        <p:txBody>
          <a:bodyPr wrap="square" rtlCol="0">
            <a:spAutoFit/>
          </a:bodyPr>
          <a:lstStyle/>
          <a:p>
            <a:r>
              <a:rPr lang="en-US" dirty="0"/>
              <a:t>Class 2 – Plotting and Data Exploration</a:t>
            </a:r>
          </a:p>
        </p:txBody>
      </p:sp>
    </p:spTree>
    <p:extLst>
      <p:ext uri="{BB962C8B-B14F-4D97-AF65-F5344CB8AC3E}">
        <p14:creationId xmlns:p14="http://schemas.microsoft.com/office/powerpoint/2010/main" val="83143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 name="Image" descr="Image"/>
          <p:cNvPicPr>
            <a:picLocks noChangeAspect="1"/>
          </p:cNvPicPr>
          <p:nvPr/>
        </p:nvPicPr>
        <p:blipFill>
          <a:blip r:embed="rId2"/>
          <a:stretch>
            <a:fillRect/>
          </a:stretch>
        </p:blipFill>
        <p:spPr>
          <a:xfrm>
            <a:off x="548667" y="1956759"/>
            <a:ext cx="2557080" cy="3752929"/>
          </a:xfrm>
          <a:prstGeom prst="rect">
            <a:avLst/>
          </a:prstGeom>
          <a:ln w="12700">
            <a:miter lim="400000"/>
          </a:ln>
        </p:spPr>
      </p:pic>
      <p:sp>
        <p:nvSpPr>
          <p:cNvPr id="334" name="What if we want to look at expression levels of these 4 genes?"/>
          <p:cNvSpPr txBox="1"/>
          <p:nvPr/>
        </p:nvSpPr>
        <p:spPr>
          <a:xfrm>
            <a:off x="3105747" y="1208929"/>
            <a:ext cx="5295360"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a:lvl1pPr>
          </a:lstStyle>
          <a:p>
            <a:r>
              <a:rPr sz="1800" dirty="0"/>
              <a:t>What if we want to look at expression levels of 4 genes?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 name="Image" descr="Image"/>
          <p:cNvPicPr>
            <a:picLocks noChangeAspect="1"/>
          </p:cNvPicPr>
          <p:nvPr/>
        </p:nvPicPr>
        <p:blipFill>
          <a:blip r:embed="rId2"/>
          <a:stretch>
            <a:fillRect/>
          </a:stretch>
        </p:blipFill>
        <p:spPr>
          <a:xfrm>
            <a:off x="548667" y="1956759"/>
            <a:ext cx="2557080" cy="3752929"/>
          </a:xfrm>
          <a:prstGeom prst="rect">
            <a:avLst/>
          </a:prstGeom>
          <a:ln w="12700">
            <a:miter lim="400000"/>
          </a:ln>
        </p:spPr>
      </p:pic>
      <p:sp>
        <p:nvSpPr>
          <p:cNvPr id="334" name="What if we want to look at expression levels of these 4 genes?"/>
          <p:cNvSpPr txBox="1"/>
          <p:nvPr/>
        </p:nvSpPr>
        <p:spPr>
          <a:xfrm>
            <a:off x="3105747" y="316171"/>
            <a:ext cx="5295360"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a:lvl1pPr>
          </a:lstStyle>
          <a:p>
            <a:r>
              <a:rPr sz="1800" dirty="0"/>
              <a:t>What if we want to look at expression levels of 4 genes?</a:t>
            </a:r>
          </a:p>
        </p:txBody>
      </p:sp>
      <p:pic>
        <p:nvPicPr>
          <p:cNvPr id="335" name="Image" descr="Image"/>
          <p:cNvPicPr>
            <a:picLocks noChangeAspect="1"/>
          </p:cNvPicPr>
          <p:nvPr/>
        </p:nvPicPr>
        <p:blipFill>
          <a:blip r:embed="rId3"/>
          <a:stretch>
            <a:fillRect/>
          </a:stretch>
        </p:blipFill>
        <p:spPr>
          <a:xfrm>
            <a:off x="3794882" y="2257620"/>
            <a:ext cx="7979507" cy="414838"/>
          </a:xfrm>
          <a:prstGeom prst="rect">
            <a:avLst/>
          </a:prstGeom>
          <a:ln w="12700">
            <a:miter lim="400000"/>
          </a:ln>
        </p:spPr>
      </p:pic>
      <p:pic>
        <p:nvPicPr>
          <p:cNvPr id="336" name="Image" descr="Image"/>
          <p:cNvPicPr>
            <a:picLocks noChangeAspect="1"/>
          </p:cNvPicPr>
          <p:nvPr/>
        </p:nvPicPr>
        <p:blipFill>
          <a:blip r:embed="rId4"/>
          <a:stretch>
            <a:fillRect/>
          </a:stretch>
        </p:blipFill>
        <p:spPr>
          <a:xfrm>
            <a:off x="3541283" y="2870097"/>
            <a:ext cx="5653199" cy="3572603"/>
          </a:xfrm>
          <a:prstGeom prst="rect">
            <a:avLst/>
          </a:prstGeom>
          <a:ln w="12700">
            <a:miter lim="400000"/>
          </a:ln>
        </p:spPr>
      </p:pic>
    </p:spTree>
    <p:extLst>
      <p:ext uri="{BB962C8B-B14F-4D97-AF65-F5344CB8AC3E}">
        <p14:creationId xmlns:p14="http://schemas.microsoft.com/office/powerpoint/2010/main" val="269682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 name="Image" descr="Image"/>
          <p:cNvPicPr>
            <a:picLocks noChangeAspect="1"/>
          </p:cNvPicPr>
          <p:nvPr/>
        </p:nvPicPr>
        <p:blipFill>
          <a:blip r:embed="rId3"/>
          <a:stretch>
            <a:fillRect/>
          </a:stretch>
        </p:blipFill>
        <p:spPr>
          <a:xfrm>
            <a:off x="202599" y="2139318"/>
            <a:ext cx="7412239" cy="1593559"/>
          </a:xfrm>
          <a:prstGeom prst="rect">
            <a:avLst/>
          </a:prstGeom>
          <a:ln w="12700">
            <a:miter lim="400000"/>
          </a:ln>
        </p:spPr>
      </p:pic>
      <p:sp>
        <p:nvSpPr>
          <p:cNvPr id="339" name="A little more complicated example - samples from different conditions"/>
          <p:cNvSpPr txBox="1"/>
          <p:nvPr/>
        </p:nvSpPr>
        <p:spPr>
          <a:xfrm>
            <a:off x="1197886" y="163197"/>
            <a:ext cx="8978099"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A little more complicated example - samples from different conditions</a:t>
            </a:r>
          </a:p>
        </p:txBody>
      </p:sp>
      <p:sp>
        <p:nvSpPr>
          <p:cNvPr id="340" name="Untreated"/>
          <p:cNvSpPr txBox="1"/>
          <p:nvPr/>
        </p:nvSpPr>
        <p:spPr>
          <a:xfrm>
            <a:off x="2004675" y="1526185"/>
            <a:ext cx="1355949"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Untreated</a:t>
            </a:r>
          </a:p>
        </p:txBody>
      </p:sp>
      <p:sp>
        <p:nvSpPr>
          <p:cNvPr id="341" name="Treated"/>
          <p:cNvSpPr txBox="1"/>
          <p:nvPr/>
        </p:nvSpPr>
        <p:spPr>
          <a:xfrm>
            <a:off x="5376405" y="1526185"/>
            <a:ext cx="1022459"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Treated</a:t>
            </a:r>
          </a:p>
        </p:txBody>
      </p:sp>
      <p:sp>
        <p:nvSpPr>
          <p:cNvPr id="342" name="Line"/>
          <p:cNvSpPr/>
          <p:nvPr/>
        </p:nvSpPr>
        <p:spPr>
          <a:xfrm>
            <a:off x="1584692" y="1990499"/>
            <a:ext cx="2342480" cy="1"/>
          </a:xfrm>
          <a:prstGeom prst="line">
            <a:avLst/>
          </a:prstGeom>
          <a:ln w="101600">
            <a:solidFill>
              <a:srgbClr val="000000"/>
            </a:solidFill>
            <a:miter lim="400000"/>
          </a:ln>
        </p:spPr>
        <p:txBody>
          <a:bodyPr lIns="25400" tIns="25400" rIns="25400" bIns="25400" anchor="ctr"/>
          <a:lstStyle/>
          <a:p>
            <a:endParaRPr sz="900"/>
          </a:p>
        </p:txBody>
      </p:sp>
      <p:sp>
        <p:nvSpPr>
          <p:cNvPr id="343" name="Line"/>
          <p:cNvSpPr/>
          <p:nvPr/>
        </p:nvSpPr>
        <p:spPr>
          <a:xfrm>
            <a:off x="4778570" y="2040473"/>
            <a:ext cx="2342480" cy="1"/>
          </a:xfrm>
          <a:prstGeom prst="line">
            <a:avLst/>
          </a:prstGeom>
          <a:ln w="101600">
            <a:solidFill>
              <a:srgbClr val="000000"/>
            </a:solidFill>
            <a:miter lim="400000"/>
          </a:ln>
        </p:spPr>
        <p:txBody>
          <a:bodyPr lIns="25400" tIns="25400" rIns="25400" bIns="25400" anchor="ctr"/>
          <a:lstStyle/>
          <a:p>
            <a:endParaRPr sz="900"/>
          </a:p>
        </p:txBody>
      </p:sp>
      <p:pic>
        <p:nvPicPr>
          <p:cNvPr id="344" name="Image" descr="Image"/>
          <p:cNvPicPr>
            <a:picLocks noChangeAspect="1"/>
          </p:cNvPicPr>
          <p:nvPr/>
        </p:nvPicPr>
        <p:blipFill>
          <a:blip r:embed="rId4"/>
          <a:stretch>
            <a:fillRect/>
          </a:stretch>
        </p:blipFill>
        <p:spPr>
          <a:xfrm>
            <a:off x="8169033" y="2142844"/>
            <a:ext cx="3510206" cy="3194288"/>
          </a:xfrm>
          <a:prstGeom prst="rect">
            <a:avLst/>
          </a:prstGeom>
          <a:ln w="12700">
            <a:miter lim="400000"/>
          </a:ln>
        </p:spPr>
      </p:pic>
      <p:sp>
        <p:nvSpPr>
          <p:cNvPr id="345" name="Wide"/>
          <p:cNvSpPr txBox="1"/>
          <p:nvPr/>
        </p:nvSpPr>
        <p:spPr>
          <a:xfrm>
            <a:off x="3771499" y="3835594"/>
            <a:ext cx="726161"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Wide</a:t>
            </a:r>
          </a:p>
        </p:txBody>
      </p:sp>
      <p:sp>
        <p:nvSpPr>
          <p:cNvPr id="346" name="Long"/>
          <p:cNvSpPr txBox="1"/>
          <p:nvPr/>
        </p:nvSpPr>
        <p:spPr>
          <a:xfrm>
            <a:off x="9528582" y="5396883"/>
            <a:ext cx="657231"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Long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0" name="Image" descr="Image"/>
          <p:cNvPicPr>
            <a:picLocks noChangeAspect="1"/>
          </p:cNvPicPr>
          <p:nvPr/>
        </p:nvPicPr>
        <p:blipFill>
          <a:blip r:embed="rId3"/>
          <a:stretch>
            <a:fillRect/>
          </a:stretch>
        </p:blipFill>
        <p:spPr>
          <a:xfrm>
            <a:off x="6672906" y="3124151"/>
            <a:ext cx="5067520" cy="3091072"/>
          </a:xfrm>
          <a:prstGeom prst="rect">
            <a:avLst/>
          </a:prstGeom>
          <a:ln w="12700">
            <a:miter lim="400000"/>
          </a:ln>
        </p:spPr>
      </p:pic>
      <p:pic>
        <p:nvPicPr>
          <p:cNvPr id="351" name="Image" descr="Image"/>
          <p:cNvPicPr>
            <a:picLocks noChangeAspect="1"/>
          </p:cNvPicPr>
          <p:nvPr/>
        </p:nvPicPr>
        <p:blipFill>
          <a:blip r:embed="rId4"/>
          <a:stretch>
            <a:fillRect/>
          </a:stretch>
        </p:blipFill>
        <p:spPr>
          <a:xfrm>
            <a:off x="889780" y="1831857"/>
            <a:ext cx="3510206" cy="3194287"/>
          </a:xfrm>
          <a:prstGeom prst="rect">
            <a:avLst/>
          </a:prstGeom>
          <a:ln w="12700">
            <a:miter lim="400000"/>
          </a:ln>
        </p:spPr>
      </p:pic>
      <p:sp>
        <p:nvSpPr>
          <p:cNvPr id="352" name="A little more complicated example - samples from different conditions"/>
          <p:cNvSpPr txBox="1"/>
          <p:nvPr/>
        </p:nvSpPr>
        <p:spPr>
          <a:xfrm>
            <a:off x="1197886" y="163197"/>
            <a:ext cx="8978099"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A little more complicated example - samples from different conditions</a:t>
            </a:r>
          </a:p>
        </p:txBody>
      </p:sp>
      <p:pic>
        <p:nvPicPr>
          <p:cNvPr id="353" name="Image" descr="Image"/>
          <p:cNvPicPr>
            <a:picLocks noChangeAspect="1"/>
          </p:cNvPicPr>
          <p:nvPr/>
        </p:nvPicPr>
        <p:blipFill>
          <a:blip r:embed="rId5"/>
          <a:stretch>
            <a:fillRect/>
          </a:stretch>
        </p:blipFill>
        <p:spPr>
          <a:xfrm>
            <a:off x="5312266" y="1746648"/>
            <a:ext cx="5475550" cy="882045"/>
          </a:xfrm>
          <a:prstGeom prst="rect">
            <a:avLst/>
          </a:prstGeom>
          <a:ln w="12700">
            <a:miter lim="400000"/>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7" name="Image" descr="Image"/>
          <p:cNvPicPr>
            <a:picLocks noChangeAspect="1"/>
          </p:cNvPicPr>
          <p:nvPr/>
        </p:nvPicPr>
        <p:blipFill>
          <a:blip r:embed="rId3"/>
          <a:stretch>
            <a:fillRect/>
          </a:stretch>
        </p:blipFill>
        <p:spPr>
          <a:xfrm>
            <a:off x="889780" y="1831857"/>
            <a:ext cx="3510206" cy="3194287"/>
          </a:xfrm>
          <a:prstGeom prst="rect">
            <a:avLst/>
          </a:prstGeom>
          <a:ln w="12700">
            <a:miter lim="400000"/>
          </a:ln>
        </p:spPr>
      </p:pic>
      <p:sp>
        <p:nvSpPr>
          <p:cNvPr id="358" name="A little more complicated example - samples from different conditions"/>
          <p:cNvSpPr txBox="1"/>
          <p:nvPr/>
        </p:nvSpPr>
        <p:spPr>
          <a:xfrm>
            <a:off x="1197886" y="163197"/>
            <a:ext cx="8978099"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A little more complicated example - samples from different conditions</a:t>
            </a:r>
          </a:p>
        </p:txBody>
      </p:sp>
      <p:pic>
        <p:nvPicPr>
          <p:cNvPr id="359" name="Image" descr="Image"/>
          <p:cNvPicPr>
            <a:picLocks noChangeAspect="1"/>
          </p:cNvPicPr>
          <p:nvPr/>
        </p:nvPicPr>
        <p:blipFill>
          <a:blip r:embed="rId4"/>
          <a:stretch>
            <a:fillRect/>
          </a:stretch>
        </p:blipFill>
        <p:spPr>
          <a:xfrm>
            <a:off x="4859685" y="3045933"/>
            <a:ext cx="6626289" cy="3194287"/>
          </a:xfrm>
          <a:prstGeom prst="rect">
            <a:avLst/>
          </a:prstGeom>
          <a:ln w="12700">
            <a:miter lim="400000"/>
          </a:ln>
        </p:spPr>
      </p:pic>
      <p:pic>
        <p:nvPicPr>
          <p:cNvPr id="360" name="Image" descr="Image"/>
          <p:cNvPicPr>
            <a:picLocks noChangeAspect="1"/>
          </p:cNvPicPr>
          <p:nvPr/>
        </p:nvPicPr>
        <p:blipFill>
          <a:blip r:embed="rId5"/>
          <a:stretch>
            <a:fillRect/>
          </a:stretch>
        </p:blipFill>
        <p:spPr>
          <a:xfrm>
            <a:off x="4602042" y="1695828"/>
            <a:ext cx="7141574" cy="828009"/>
          </a:xfrm>
          <a:prstGeom prst="rect">
            <a:avLst/>
          </a:prstGeom>
          <a:ln w="12700">
            <a:miter lim="400000"/>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808F59-D6A1-6EC7-8215-A1414DD3D939}"/>
              </a:ext>
            </a:extLst>
          </p:cNvPr>
          <p:cNvSpPr txBox="1"/>
          <p:nvPr/>
        </p:nvSpPr>
        <p:spPr>
          <a:xfrm>
            <a:off x="4008329" y="294362"/>
            <a:ext cx="4416274" cy="369332"/>
          </a:xfrm>
          <a:prstGeom prst="rect">
            <a:avLst/>
          </a:prstGeom>
          <a:noFill/>
        </p:spPr>
        <p:txBody>
          <a:bodyPr wrap="none" rtlCol="0">
            <a:spAutoFit/>
          </a:bodyPr>
          <a:lstStyle/>
          <a:p>
            <a:r>
              <a:rPr lang="en-US" dirty="0"/>
              <a:t>Converting between wide and long formats </a:t>
            </a:r>
          </a:p>
        </p:txBody>
      </p:sp>
      <p:sp>
        <p:nvSpPr>
          <p:cNvPr id="5" name="TextBox 4">
            <a:extLst>
              <a:ext uri="{FF2B5EF4-FFF2-40B4-BE49-F238E27FC236}">
                <a16:creationId xmlns:a16="http://schemas.microsoft.com/office/drawing/2014/main" id="{B79559C3-A22F-1230-70F5-89B6E2C4E39A}"/>
              </a:ext>
            </a:extLst>
          </p:cNvPr>
          <p:cNvSpPr txBox="1"/>
          <p:nvPr/>
        </p:nvSpPr>
        <p:spPr>
          <a:xfrm>
            <a:off x="753650" y="1054274"/>
            <a:ext cx="1515928" cy="369332"/>
          </a:xfrm>
          <a:prstGeom prst="rect">
            <a:avLst/>
          </a:prstGeom>
          <a:noFill/>
        </p:spPr>
        <p:txBody>
          <a:bodyPr wrap="none" rtlCol="0">
            <a:spAutoFit/>
          </a:bodyPr>
          <a:lstStyle/>
          <a:p>
            <a:r>
              <a:rPr lang="en-US" dirty="0" err="1"/>
              <a:t>pivot_longer</a:t>
            </a:r>
            <a:r>
              <a:rPr lang="en-US" dirty="0"/>
              <a:t>()</a:t>
            </a:r>
          </a:p>
        </p:txBody>
      </p:sp>
      <p:sp>
        <p:nvSpPr>
          <p:cNvPr id="7" name="TextBox 6">
            <a:extLst>
              <a:ext uri="{FF2B5EF4-FFF2-40B4-BE49-F238E27FC236}">
                <a16:creationId xmlns:a16="http://schemas.microsoft.com/office/drawing/2014/main" id="{D45D8B8A-91FB-510E-E86D-3BBB80461A55}"/>
              </a:ext>
            </a:extLst>
          </p:cNvPr>
          <p:cNvSpPr txBox="1"/>
          <p:nvPr/>
        </p:nvSpPr>
        <p:spPr>
          <a:xfrm>
            <a:off x="7733257" y="6194306"/>
            <a:ext cx="6097044" cy="369332"/>
          </a:xfrm>
          <a:prstGeom prst="rect">
            <a:avLst/>
          </a:prstGeom>
          <a:noFill/>
        </p:spPr>
        <p:txBody>
          <a:bodyPr wrap="square">
            <a:spAutoFit/>
          </a:bodyPr>
          <a:lstStyle/>
          <a:p>
            <a:r>
              <a:rPr lang="en-US" dirty="0"/>
              <a:t>https://</a:t>
            </a:r>
            <a:r>
              <a:rPr lang="en-US" dirty="0" err="1"/>
              <a:t>tidyr.tidyverse.org</a:t>
            </a:r>
            <a:r>
              <a:rPr lang="en-US" dirty="0"/>
              <a:t>/articles/</a:t>
            </a:r>
            <a:r>
              <a:rPr lang="en-US" dirty="0" err="1"/>
              <a:t>pivot.html</a:t>
            </a:r>
            <a:endParaRPr lang="en-US" dirty="0"/>
          </a:p>
        </p:txBody>
      </p:sp>
      <p:pic>
        <p:nvPicPr>
          <p:cNvPr id="8" name="Picture 7">
            <a:extLst>
              <a:ext uri="{FF2B5EF4-FFF2-40B4-BE49-F238E27FC236}">
                <a16:creationId xmlns:a16="http://schemas.microsoft.com/office/drawing/2014/main" id="{127BA8B8-06AE-6E6A-8720-78F1858E5025}"/>
              </a:ext>
            </a:extLst>
          </p:cNvPr>
          <p:cNvPicPr>
            <a:picLocks noChangeAspect="1"/>
          </p:cNvPicPr>
          <p:nvPr/>
        </p:nvPicPr>
        <p:blipFill>
          <a:blip r:embed="rId2"/>
          <a:stretch>
            <a:fillRect/>
          </a:stretch>
        </p:blipFill>
        <p:spPr>
          <a:xfrm>
            <a:off x="2591844" y="1100513"/>
            <a:ext cx="7772400" cy="276853"/>
          </a:xfrm>
          <a:prstGeom prst="rect">
            <a:avLst/>
          </a:prstGeom>
        </p:spPr>
      </p:pic>
      <p:pic>
        <p:nvPicPr>
          <p:cNvPr id="9" name="Picture 8">
            <a:extLst>
              <a:ext uri="{FF2B5EF4-FFF2-40B4-BE49-F238E27FC236}">
                <a16:creationId xmlns:a16="http://schemas.microsoft.com/office/drawing/2014/main" id="{6E2F069F-068C-300C-AF56-3432AF4D767F}"/>
              </a:ext>
            </a:extLst>
          </p:cNvPr>
          <p:cNvPicPr>
            <a:picLocks noChangeAspect="1"/>
          </p:cNvPicPr>
          <p:nvPr/>
        </p:nvPicPr>
        <p:blipFill>
          <a:blip r:embed="rId3"/>
          <a:stretch>
            <a:fillRect/>
          </a:stretch>
        </p:blipFill>
        <p:spPr>
          <a:xfrm>
            <a:off x="697108" y="1745292"/>
            <a:ext cx="4612017" cy="2181618"/>
          </a:xfrm>
          <a:prstGeom prst="rect">
            <a:avLst/>
          </a:prstGeom>
        </p:spPr>
      </p:pic>
    </p:spTree>
    <p:extLst>
      <p:ext uri="{BB962C8B-B14F-4D97-AF65-F5344CB8AC3E}">
        <p14:creationId xmlns:p14="http://schemas.microsoft.com/office/powerpoint/2010/main" val="55680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808F59-D6A1-6EC7-8215-A1414DD3D939}"/>
              </a:ext>
            </a:extLst>
          </p:cNvPr>
          <p:cNvSpPr txBox="1"/>
          <p:nvPr/>
        </p:nvSpPr>
        <p:spPr>
          <a:xfrm>
            <a:off x="4008329" y="294362"/>
            <a:ext cx="4416274" cy="369332"/>
          </a:xfrm>
          <a:prstGeom prst="rect">
            <a:avLst/>
          </a:prstGeom>
          <a:noFill/>
        </p:spPr>
        <p:txBody>
          <a:bodyPr wrap="none" rtlCol="0">
            <a:spAutoFit/>
          </a:bodyPr>
          <a:lstStyle/>
          <a:p>
            <a:r>
              <a:rPr lang="en-US" dirty="0"/>
              <a:t>Converting between wide and long formats </a:t>
            </a:r>
          </a:p>
        </p:txBody>
      </p:sp>
      <p:sp>
        <p:nvSpPr>
          <p:cNvPr id="5" name="TextBox 4">
            <a:extLst>
              <a:ext uri="{FF2B5EF4-FFF2-40B4-BE49-F238E27FC236}">
                <a16:creationId xmlns:a16="http://schemas.microsoft.com/office/drawing/2014/main" id="{B79559C3-A22F-1230-70F5-89B6E2C4E39A}"/>
              </a:ext>
            </a:extLst>
          </p:cNvPr>
          <p:cNvSpPr txBox="1"/>
          <p:nvPr/>
        </p:nvSpPr>
        <p:spPr>
          <a:xfrm>
            <a:off x="753650" y="1054274"/>
            <a:ext cx="1515928" cy="369332"/>
          </a:xfrm>
          <a:prstGeom prst="rect">
            <a:avLst/>
          </a:prstGeom>
          <a:noFill/>
        </p:spPr>
        <p:txBody>
          <a:bodyPr wrap="none" rtlCol="0">
            <a:spAutoFit/>
          </a:bodyPr>
          <a:lstStyle/>
          <a:p>
            <a:r>
              <a:rPr lang="en-US" dirty="0" err="1"/>
              <a:t>pivot_longer</a:t>
            </a:r>
            <a:r>
              <a:rPr lang="en-US" dirty="0"/>
              <a:t>()</a:t>
            </a:r>
          </a:p>
        </p:txBody>
      </p:sp>
      <p:sp>
        <p:nvSpPr>
          <p:cNvPr id="7" name="TextBox 6">
            <a:extLst>
              <a:ext uri="{FF2B5EF4-FFF2-40B4-BE49-F238E27FC236}">
                <a16:creationId xmlns:a16="http://schemas.microsoft.com/office/drawing/2014/main" id="{D45D8B8A-91FB-510E-E86D-3BBB80461A55}"/>
              </a:ext>
            </a:extLst>
          </p:cNvPr>
          <p:cNvSpPr txBox="1"/>
          <p:nvPr/>
        </p:nvSpPr>
        <p:spPr>
          <a:xfrm>
            <a:off x="7733257" y="6194306"/>
            <a:ext cx="6097044" cy="369332"/>
          </a:xfrm>
          <a:prstGeom prst="rect">
            <a:avLst/>
          </a:prstGeom>
          <a:noFill/>
        </p:spPr>
        <p:txBody>
          <a:bodyPr wrap="square">
            <a:spAutoFit/>
          </a:bodyPr>
          <a:lstStyle/>
          <a:p>
            <a:r>
              <a:rPr lang="en-US" dirty="0"/>
              <a:t>https://</a:t>
            </a:r>
            <a:r>
              <a:rPr lang="en-US" dirty="0" err="1"/>
              <a:t>tidyr.tidyverse.org</a:t>
            </a:r>
            <a:r>
              <a:rPr lang="en-US" dirty="0"/>
              <a:t>/articles/</a:t>
            </a:r>
            <a:r>
              <a:rPr lang="en-US" dirty="0" err="1"/>
              <a:t>pivot.html</a:t>
            </a:r>
            <a:endParaRPr lang="en-US" dirty="0"/>
          </a:p>
        </p:txBody>
      </p:sp>
      <p:pic>
        <p:nvPicPr>
          <p:cNvPr id="8" name="Picture 7">
            <a:extLst>
              <a:ext uri="{FF2B5EF4-FFF2-40B4-BE49-F238E27FC236}">
                <a16:creationId xmlns:a16="http://schemas.microsoft.com/office/drawing/2014/main" id="{127BA8B8-06AE-6E6A-8720-78F1858E5025}"/>
              </a:ext>
            </a:extLst>
          </p:cNvPr>
          <p:cNvPicPr>
            <a:picLocks noChangeAspect="1"/>
          </p:cNvPicPr>
          <p:nvPr/>
        </p:nvPicPr>
        <p:blipFill>
          <a:blip r:embed="rId2"/>
          <a:stretch>
            <a:fillRect/>
          </a:stretch>
        </p:blipFill>
        <p:spPr>
          <a:xfrm>
            <a:off x="2591844" y="1100513"/>
            <a:ext cx="7772400" cy="276853"/>
          </a:xfrm>
          <a:prstGeom prst="rect">
            <a:avLst/>
          </a:prstGeom>
        </p:spPr>
      </p:pic>
      <p:pic>
        <p:nvPicPr>
          <p:cNvPr id="9" name="Picture 8">
            <a:extLst>
              <a:ext uri="{FF2B5EF4-FFF2-40B4-BE49-F238E27FC236}">
                <a16:creationId xmlns:a16="http://schemas.microsoft.com/office/drawing/2014/main" id="{6E2F069F-068C-300C-AF56-3432AF4D767F}"/>
              </a:ext>
            </a:extLst>
          </p:cNvPr>
          <p:cNvPicPr>
            <a:picLocks noChangeAspect="1"/>
          </p:cNvPicPr>
          <p:nvPr/>
        </p:nvPicPr>
        <p:blipFill>
          <a:blip r:embed="rId3"/>
          <a:stretch>
            <a:fillRect/>
          </a:stretch>
        </p:blipFill>
        <p:spPr>
          <a:xfrm>
            <a:off x="697108" y="1745292"/>
            <a:ext cx="4612017" cy="2181618"/>
          </a:xfrm>
          <a:prstGeom prst="rect">
            <a:avLst/>
          </a:prstGeom>
        </p:spPr>
      </p:pic>
      <p:pic>
        <p:nvPicPr>
          <p:cNvPr id="10" name="Picture 9">
            <a:extLst>
              <a:ext uri="{FF2B5EF4-FFF2-40B4-BE49-F238E27FC236}">
                <a16:creationId xmlns:a16="http://schemas.microsoft.com/office/drawing/2014/main" id="{489A0044-0EA4-60BE-B9E6-980517DA0E47}"/>
              </a:ext>
            </a:extLst>
          </p:cNvPr>
          <p:cNvPicPr>
            <a:picLocks noChangeAspect="1"/>
          </p:cNvPicPr>
          <p:nvPr/>
        </p:nvPicPr>
        <p:blipFill>
          <a:blip r:embed="rId4"/>
          <a:stretch>
            <a:fillRect/>
          </a:stretch>
        </p:blipFill>
        <p:spPr>
          <a:xfrm>
            <a:off x="6568858" y="1704419"/>
            <a:ext cx="2080364" cy="2220706"/>
          </a:xfrm>
          <a:prstGeom prst="rect">
            <a:avLst/>
          </a:prstGeom>
        </p:spPr>
      </p:pic>
      <p:sp>
        <p:nvSpPr>
          <p:cNvPr id="11" name="TextBox 10">
            <a:extLst>
              <a:ext uri="{FF2B5EF4-FFF2-40B4-BE49-F238E27FC236}">
                <a16:creationId xmlns:a16="http://schemas.microsoft.com/office/drawing/2014/main" id="{E6A912FF-30D2-79B4-01F1-07C981BE9D8E}"/>
              </a:ext>
            </a:extLst>
          </p:cNvPr>
          <p:cNvSpPr txBox="1"/>
          <p:nvPr/>
        </p:nvSpPr>
        <p:spPr>
          <a:xfrm>
            <a:off x="594986" y="4294836"/>
            <a:ext cx="4576959" cy="369332"/>
          </a:xfrm>
          <a:prstGeom prst="rect">
            <a:avLst/>
          </a:prstGeom>
          <a:noFill/>
        </p:spPr>
        <p:txBody>
          <a:bodyPr wrap="none" rtlCol="0">
            <a:spAutoFit/>
          </a:bodyPr>
          <a:lstStyle/>
          <a:p>
            <a:r>
              <a:rPr lang="en-US" dirty="0"/>
              <a:t>More useful if you want to plot length vs width</a:t>
            </a:r>
          </a:p>
        </p:txBody>
      </p:sp>
      <p:sp>
        <p:nvSpPr>
          <p:cNvPr id="13" name="TextBox 12">
            <a:extLst>
              <a:ext uri="{FF2B5EF4-FFF2-40B4-BE49-F238E27FC236}">
                <a16:creationId xmlns:a16="http://schemas.microsoft.com/office/drawing/2014/main" id="{5E2DCCF8-1717-F444-955C-F62097346BEF}"/>
              </a:ext>
            </a:extLst>
          </p:cNvPr>
          <p:cNvSpPr txBox="1"/>
          <p:nvPr/>
        </p:nvSpPr>
        <p:spPr>
          <a:xfrm>
            <a:off x="6330864" y="3981046"/>
            <a:ext cx="5194948" cy="369332"/>
          </a:xfrm>
          <a:prstGeom prst="rect">
            <a:avLst/>
          </a:prstGeom>
          <a:noFill/>
        </p:spPr>
        <p:txBody>
          <a:bodyPr wrap="none" rtlCol="0">
            <a:spAutoFit/>
          </a:bodyPr>
          <a:lstStyle/>
          <a:p>
            <a:r>
              <a:rPr lang="en-US" dirty="0"/>
              <a:t>More useful if you want to plot all attributes together</a:t>
            </a:r>
          </a:p>
        </p:txBody>
      </p:sp>
      <p:pic>
        <p:nvPicPr>
          <p:cNvPr id="14" name="Picture 13">
            <a:extLst>
              <a:ext uri="{FF2B5EF4-FFF2-40B4-BE49-F238E27FC236}">
                <a16:creationId xmlns:a16="http://schemas.microsoft.com/office/drawing/2014/main" id="{F9D1E1A7-24D9-1564-6745-23EBC52DBF63}"/>
              </a:ext>
            </a:extLst>
          </p:cNvPr>
          <p:cNvPicPr>
            <a:picLocks noChangeAspect="1"/>
          </p:cNvPicPr>
          <p:nvPr/>
        </p:nvPicPr>
        <p:blipFill>
          <a:blip r:embed="rId5"/>
          <a:stretch>
            <a:fillRect/>
          </a:stretch>
        </p:blipFill>
        <p:spPr>
          <a:xfrm>
            <a:off x="1429340" y="4766961"/>
            <a:ext cx="1797778" cy="1997136"/>
          </a:xfrm>
          <a:prstGeom prst="rect">
            <a:avLst/>
          </a:prstGeom>
        </p:spPr>
      </p:pic>
      <p:pic>
        <p:nvPicPr>
          <p:cNvPr id="15" name="Picture 14">
            <a:extLst>
              <a:ext uri="{FF2B5EF4-FFF2-40B4-BE49-F238E27FC236}">
                <a16:creationId xmlns:a16="http://schemas.microsoft.com/office/drawing/2014/main" id="{37AABA38-6352-FF7A-A86F-B49D58CF2110}"/>
              </a:ext>
            </a:extLst>
          </p:cNvPr>
          <p:cNvPicPr>
            <a:picLocks noChangeAspect="1"/>
          </p:cNvPicPr>
          <p:nvPr/>
        </p:nvPicPr>
        <p:blipFill>
          <a:blip r:embed="rId6"/>
          <a:stretch>
            <a:fillRect/>
          </a:stretch>
        </p:blipFill>
        <p:spPr>
          <a:xfrm>
            <a:off x="5840849" y="4406299"/>
            <a:ext cx="1892408" cy="2095279"/>
          </a:xfrm>
          <a:prstGeom prst="rect">
            <a:avLst/>
          </a:prstGeom>
        </p:spPr>
      </p:pic>
    </p:spTree>
    <p:extLst>
      <p:ext uri="{BB962C8B-B14F-4D97-AF65-F5344CB8AC3E}">
        <p14:creationId xmlns:p14="http://schemas.microsoft.com/office/powerpoint/2010/main" val="1309205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808F59-D6A1-6EC7-8215-A1414DD3D939}"/>
              </a:ext>
            </a:extLst>
          </p:cNvPr>
          <p:cNvSpPr txBox="1"/>
          <p:nvPr/>
        </p:nvSpPr>
        <p:spPr>
          <a:xfrm>
            <a:off x="4008329" y="294362"/>
            <a:ext cx="4416274" cy="369332"/>
          </a:xfrm>
          <a:prstGeom prst="rect">
            <a:avLst/>
          </a:prstGeom>
          <a:noFill/>
        </p:spPr>
        <p:txBody>
          <a:bodyPr wrap="none" rtlCol="0">
            <a:spAutoFit/>
          </a:bodyPr>
          <a:lstStyle/>
          <a:p>
            <a:r>
              <a:rPr lang="en-US" dirty="0"/>
              <a:t>Converting between wide and long formats </a:t>
            </a:r>
          </a:p>
        </p:txBody>
      </p:sp>
      <p:sp>
        <p:nvSpPr>
          <p:cNvPr id="3" name="TextBox 2">
            <a:extLst>
              <a:ext uri="{FF2B5EF4-FFF2-40B4-BE49-F238E27FC236}">
                <a16:creationId xmlns:a16="http://schemas.microsoft.com/office/drawing/2014/main" id="{3852B5D8-7BCC-7D6F-F6AF-3A1EB2E97A2C}"/>
              </a:ext>
            </a:extLst>
          </p:cNvPr>
          <p:cNvSpPr txBox="1"/>
          <p:nvPr/>
        </p:nvSpPr>
        <p:spPr>
          <a:xfrm>
            <a:off x="785549" y="1549362"/>
            <a:ext cx="1452129" cy="369332"/>
          </a:xfrm>
          <a:prstGeom prst="rect">
            <a:avLst/>
          </a:prstGeom>
          <a:noFill/>
        </p:spPr>
        <p:txBody>
          <a:bodyPr wrap="none" rtlCol="0">
            <a:spAutoFit/>
          </a:bodyPr>
          <a:lstStyle/>
          <a:p>
            <a:r>
              <a:rPr lang="en-US" dirty="0" err="1"/>
              <a:t>pivot_wider</a:t>
            </a:r>
            <a:r>
              <a:rPr lang="en-US" dirty="0"/>
              <a:t>()</a:t>
            </a:r>
          </a:p>
        </p:txBody>
      </p:sp>
      <p:sp>
        <p:nvSpPr>
          <p:cNvPr id="5" name="TextBox 4">
            <a:extLst>
              <a:ext uri="{FF2B5EF4-FFF2-40B4-BE49-F238E27FC236}">
                <a16:creationId xmlns:a16="http://schemas.microsoft.com/office/drawing/2014/main" id="{B79559C3-A22F-1230-70F5-89B6E2C4E39A}"/>
              </a:ext>
            </a:extLst>
          </p:cNvPr>
          <p:cNvSpPr txBox="1"/>
          <p:nvPr/>
        </p:nvSpPr>
        <p:spPr>
          <a:xfrm>
            <a:off x="753650" y="1054274"/>
            <a:ext cx="1515928" cy="369332"/>
          </a:xfrm>
          <a:prstGeom prst="rect">
            <a:avLst/>
          </a:prstGeom>
          <a:noFill/>
        </p:spPr>
        <p:txBody>
          <a:bodyPr wrap="none" rtlCol="0">
            <a:spAutoFit/>
          </a:bodyPr>
          <a:lstStyle/>
          <a:p>
            <a:r>
              <a:rPr lang="en-US" dirty="0" err="1"/>
              <a:t>pivot_longer</a:t>
            </a:r>
            <a:r>
              <a:rPr lang="en-US" dirty="0"/>
              <a:t>()</a:t>
            </a:r>
          </a:p>
        </p:txBody>
      </p:sp>
      <p:sp>
        <p:nvSpPr>
          <p:cNvPr id="7" name="TextBox 6">
            <a:extLst>
              <a:ext uri="{FF2B5EF4-FFF2-40B4-BE49-F238E27FC236}">
                <a16:creationId xmlns:a16="http://schemas.microsoft.com/office/drawing/2014/main" id="{D45D8B8A-91FB-510E-E86D-3BBB80461A55}"/>
              </a:ext>
            </a:extLst>
          </p:cNvPr>
          <p:cNvSpPr txBox="1"/>
          <p:nvPr/>
        </p:nvSpPr>
        <p:spPr>
          <a:xfrm>
            <a:off x="7733257" y="6194306"/>
            <a:ext cx="6097044" cy="369332"/>
          </a:xfrm>
          <a:prstGeom prst="rect">
            <a:avLst/>
          </a:prstGeom>
          <a:noFill/>
        </p:spPr>
        <p:txBody>
          <a:bodyPr wrap="square">
            <a:spAutoFit/>
          </a:bodyPr>
          <a:lstStyle/>
          <a:p>
            <a:r>
              <a:rPr lang="en-US" dirty="0"/>
              <a:t>https://</a:t>
            </a:r>
            <a:r>
              <a:rPr lang="en-US" dirty="0" err="1"/>
              <a:t>tidyr.tidyverse.org</a:t>
            </a:r>
            <a:r>
              <a:rPr lang="en-US" dirty="0"/>
              <a:t>/articles/</a:t>
            </a:r>
            <a:r>
              <a:rPr lang="en-US" dirty="0" err="1"/>
              <a:t>pivot.html</a:t>
            </a:r>
            <a:endParaRPr lang="en-US" dirty="0"/>
          </a:p>
        </p:txBody>
      </p:sp>
      <p:pic>
        <p:nvPicPr>
          <p:cNvPr id="8" name="Picture 7">
            <a:extLst>
              <a:ext uri="{FF2B5EF4-FFF2-40B4-BE49-F238E27FC236}">
                <a16:creationId xmlns:a16="http://schemas.microsoft.com/office/drawing/2014/main" id="{127BA8B8-06AE-6E6A-8720-78F1858E5025}"/>
              </a:ext>
            </a:extLst>
          </p:cNvPr>
          <p:cNvPicPr>
            <a:picLocks noChangeAspect="1"/>
          </p:cNvPicPr>
          <p:nvPr/>
        </p:nvPicPr>
        <p:blipFill>
          <a:blip r:embed="rId2"/>
          <a:stretch>
            <a:fillRect/>
          </a:stretch>
        </p:blipFill>
        <p:spPr>
          <a:xfrm>
            <a:off x="2591844" y="1100513"/>
            <a:ext cx="7772400" cy="276853"/>
          </a:xfrm>
          <a:prstGeom prst="rect">
            <a:avLst/>
          </a:prstGeom>
        </p:spPr>
      </p:pic>
      <p:pic>
        <p:nvPicPr>
          <p:cNvPr id="4" name="Picture 3">
            <a:extLst>
              <a:ext uri="{FF2B5EF4-FFF2-40B4-BE49-F238E27FC236}">
                <a16:creationId xmlns:a16="http://schemas.microsoft.com/office/drawing/2014/main" id="{C1D1F3EE-BADC-BAF1-9B77-F89BBD66B765}"/>
              </a:ext>
            </a:extLst>
          </p:cNvPr>
          <p:cNvPicPr>
            <a:picLocks noChangeAspect="1"/>
          </p:cNvPicPr>
          <p:nvPr/>
        </p:nvPicPr>
        <p:blipFill>
          <a:blip r:embed="rId3"/>
          <a:stretch>
            <a:fillRect/>
          </a:stretch>
        </p:blipFill>
        <p:spPr>
          <a:xfrm>
            <a:off x="2635685" y="1688979"/>
            <a:ext cx="7772400" cy="250411"/>
          </a:xfrm>
          <a:prstGeom prst="rect">
            <a:avLst/>
          </a:prstGeom>
        </p:spPr>
      </p:pic>
      <p:pic>
        <p:nvPicPr>
          <p:cNvPr id="6" name="Picture 5">
            <a:extLst>
              <a:ext uri="{FF2B5EF4-FFF2-40B4-BE49-F238E27FC236}">
                <a16:creationId xmlns:a16="http://schemas.microsoft.com/office/drawing/2014/main" id="{30B92E9A-0F26-8F60-44E6-6F6CF12A6218}"/>
              </a:ext>
            </a:extLst>
          </p:cNvPr>
          <p:cNvPicPr>
            <a:picLocks noChangeAspect="1"/>
          </p:cNvPicPr>
          <p:nvPr/>
        </p:nvPicPr>
        <p:blipFill>
          <a:blip r:embed="rId4"/>
          <a:stretch>
            <a:fillRect/>
          </a:stretch>
        </p:blipFill>
        <p:spPr>
          <a:xfrm>
            <a:off x="3146207" y="2029152"/>
            <a:ext cx="6388100" cy="1524000"/>
          </a:xfrm>
          <a:prstGeom prst="rect">
            <a:avLst/>
          </a:prstGeom>
        </p:spPr>
      </p:pic>
      <p:pic>
        <p:nvPicPr>
          <p:cNvPr id="9" name="Picture 8">
            <a:extLst>
              <a:ext uri="{FF2B5EF4-FFF2-40B4-BE49-F238E27FC236}">
                <a16:creationId xmlns:a16="http://schemas.microsoft.com/office/drawing/2014/main" id="{E0C84F01-AEDE-EA93-ECB9-73BC968C1A25}"/>
              </a:ext>
            </a:extLst>
          </p:cNvPr>
          <p:cNvPicPr>
            <a:picLocks noChangeAspect="1"/>
          </p:cNvPicPr>
          <p:nvPr/>
        </p:nvPicPr>
        <p:blipFill>
          <a:blip r:embed="rId5"/>
          <a:stretch>
            <a:fillRect/>
          </a:stretch>
        </p:blipFill>
        <p:spPr>
          <a:xfrm>
            <a:off x="1741116" y="3811787"/>
            <a:ext cx="8288144" cy="676583"/>
          </a:xfrm>
          <a:prstGeom prst="rect">
            <a:avLst/>
          </a:prstGeom>
        </p:spPr>
      </p:pic>
      <p:pic>
        <p:nvPicPr>
          <p:cNvPr id="10" name="Picture 9">
            <a:extLst>
              <a:ext uri="{FF2B5EF4-FFF2-40B4-BE49-F238E27FC236}">
                <a16:creationId xmlns:a16="http://schemas.microsoft.com/office/drawing/2014/main" id="{BC5A67C5-3F5C-6C5A-896B-CA8504919DBB}"/>
              </a:ext>
            </a:extLst>
          </p:cNvPr>
          <p:cNvPicPr>
            <a:picLocks noChangeAspect="1"/>
          </p:cNvPicPr>
          <p:nvPr/>
        </p:nvPicPr>
        <p:blipFill>
          <a:blip r:embed="rId6"/>
          <a:stretch>
            <a:fillRect/>
          </a:stretch>
        </p:blipFill>
        <p:spPr>
          <a:xfrm>
            <a:off x="1453772" y="4609294"/>
            <a:ext cx="2276144" cy="1954344"/>
          </a:xfrm>
          <a:prstGeom prst="rect">
            <a:avLst/>
          </a:prstGeom>
        </p:spPr>
      </p:pic>
      <p:sp>
        <p:nvSpPr>
          <p:cNvPr id="11" name="TextBox 10">
            <a:extLst>
              <a:ext uri="{FF2B5EF4-FFF2-40B4-BE49-F238E27FC236}">
                <a16:creationId xmlns:a16="http://schemas.microsoft.com/office/drawing/2014/main" id="{DE30BB2C-1F2D-90B3-B5B3-DA406BCB8928}"/>
              </a:ext>
            </a:extLst>
          </p:cNvPr>
          <p:cNvSpPr txBox="1"/>
          <p:nvPr/>
        </p:nvSpPr>
        <p:spPr>
          <a:xfrm>
            <a:off x="3864279" y="4830467"/>
            <a:ext cx="5760103" cy="338554"/>
          </a:xfrm>
          <a:prstGeom prst="rect">
            <a:avLst/>
          </a:prstGeom>
          <a:noFill/>
        </p:spPr>
        <p:txBody>
          <a:bodyPr wrap="none" rtlCol="0">
            <a:spAutoFit/>
          </a:bodyPr>
          <a:lstStyle/>
          <a:p>
            <a:r>
              <a:rPr lang="en-US" sz="1600" dirty="0"/>
              <a:t>Each set of 4 measurements – (originally 1 row) has a unique </a:t>
            </a:r>
            <a:r>
              <a:rPr lang="en-US" sz="1600" dirty="0" err="1"/>
              <a:t>rowid</a:t>
            </a:r>
            <a:endParaRPr lang="en-US" sz="1600" dirty="0"/>
          </a:p>
        </p:txBody>
      </p:sp>
    </p:spTree>
    <p:extLst>
      <p:ext uri="{BB962C8B-B14F-4D97-AF65-F5344CB8AC3E}">
        <p14:creationId xmlns:p14="http://schemas.microsoft.com/office/powerpoint/2010/main" val="3382798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Merging and Joining (relational data)"/>
          <p:cNvSpPr txBox="1"/>
          <p:nvPr/>
        </p:nvSpPr>
        <p:spPr>
          <a:xfrm>
            <a:off x="3437070" y="248014"/>
            <a:ext cx="5255926"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Merging and Joining (relational data)</a:t>
            </a:r>
          </a:p>
        </p:txBody>
      </p:sp>
      <p:graphicFrame>
        <p:nvGraphicFramePr>
          <p:cNvPr id="367" name="Table 1"/>
          <p:cNvGraphicFramePr/>
          <p:nvPr/>
        </p:nvGraphicFramePr>
        <p:xfrm>
          <a:off x="2197395" y="1421165"/>
          <a:ext cx="2924760" cy="3367716"/>
        </p:xfrm>
        <a:graphic>
          <a:graphicData uri="http://schemas.openxmlformats.org/drawingml/2006/table">
            <a:tbl>
              <a:tblPr firstRow="1" firstCol="1"/>
              <a:tblGrid>
                <a:gridCol w="888649">
                  <a:extLst>
                    <a:ext uri="{9D8B030D-6E8A-4147-A177-3AD203B41FA5}">
                      <a16:colId xmlns:a16="http://schemas.microsoft.com/office/drawing/2014/main" val="20000"/>
                    </a:ext>
                  </a:extLst>
                </a:gridCol>
                <a:gridCol w="888649">
                  <a:extLst>
                    <a:ext uri="{9D8B030D-6E8A-4147-A177-3AD203B41FA5}">
                      <a16:colId xmlns:a16="http://schemas.microsoft.com/office/drawing/2014/main" val="20001"/>
                    </a:ext>
                  </a:extLst>
                </a:gridCol>
                <a:gridCol w="1147462">
                  <a:extLst>
                    <a:ext uri="{9D8B030D-6E8A-4147-A177-3AD203B41FA5}">
                      <a16:colId xmlns:a16="http://schemas.microsoft.com/office/drawing/2014/main" val="20002"/>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C</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sz="1600"/>
                        <a:t>D</a:t>
                      </a:r>
                    </a:p>
                  </a:txBody>
                  <a:tcPr marL="25400" marR="25400" marT="25400" marB="25400" anchor="ctr" horzOverflow="overflow"/>
                </a:tc>
                <a:extLst>
                  <a:ext uri="{0D108BD9-81ED-4DB2-BD59-A6C34878D82A}">
                    <a16:rowId xmlns:a16="http://schemas.microsoft.com/office/drawing/2014/main" val="10004"/>
                  </a:ext>
                </a:extLst>
              </a:tr>
            </a:tbl>
          </a:graphicData>
        </a:graphic>
      </p:graphicFrame>
      <p:graphicFrame>
        <p:nvGraphicFramePr>
          <p:cNvPr id="368" name="Table 1-1"/>
          <p:cNvGraphicFramePr/>
          <p:nvPr/>
        </p:nvGraphicFramePr>
        <p:xfrm>
          <a:off x="7261420" y="1356725"/>
          <a:ext cx="2924760" cy="1514470"/>
        </p:xfrm>
        <a:graphic>
          <a:graphicData uri="http://schemas.openxmlformats.org/drawingml/2006/table">
            <a:tbl>
              <a:tblPr firstRow="1" firstCol="1"/>
              <a:tblGrid>
                <a:gridCol w="1462380">
                  <a:extLst>
                    <a:ext uri="{9D8B030D-6E8A-4147-A177-3AD203B41FA5}">
                      <a16:colId xmlns:a16="http://schemas.microsoft.com/office/drawing/2014/main" val="20000"/>
                    </a:ext>
                  </a:extLst>
                </a:gridCol>
                <a:gridCol w="1462380">
                  <a:extLst>
                    <a:ext uri="{9D8B030D-6E8A-4147-A177-3AD203B41FA5}">
                      <a16:colId xmlns:a16="http://schemas.microsoft.com/office/drawing/2014/main" val="20001"/>
                    </a:ext>
                  </a:extLst>
                </a:gridCol>
              </a:tblGrid>
              <a:tr h="335910">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294640">
                <a:tc>
                  <a:txBody>
                    <a:bodyPr/>
                    <a:lstStyle/>
                    <a:p>
                      <a:pPr defTabSz="914400">
                        <a:tabLst>
                          <a:tab pos="1663700" algn="l"/>
                        </a:tabLst>
                        <a:defRPr b="0"/>
                      </a:pPr>
                      <a:r>
                        <a:rPr sz="1600" b="1"/>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294640">
                <a:tc>
                  <a:txBody>
                    <a:bodyPr/>
                    <a:lstStyle/>
                    <a:p>
                      <a:pPr defTabSz="914400">
                        <a:tabLst>
                          <a:tab pos="1663700" algn="l"/>
                        </a:tabLst>
                        <a:defRPr b="0"/>
                      </a:pPr>
                      <a:r>
                        <a:rPr sz="1600" b="1"/>
                        <a:t>B</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2"/>
                  </a:ext>
                </a:extLst>
              </a:tr>
              <a:tr h="294640">
                <a:tc>
                  <a:txBody>
                    <a:bodyPr/>
                    <a:lstStyle/>
                    <a:p>
                      <a:pPr defTabSz="914400">
                        <a:tabLst>
                          <a:tab pos="1663700" algn="l"/>
                        </a:tabLst>
                        <a:defRPr b="0"/>
                      </a:pPr>
                      <a:r>
                        <a:rPr sz="1600" b="1"/>
                        <a:t>C</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3"/>
                  </a:ext>
                </a:extLst>
              </a:tr>
              <a:tr h="294640">
                <a:tc>
                  <a:txBody>
                    <a:bodyPr/>
                    <a:lstStyle/>
                    <a:p>
                      <a:pPr defTabSz="914400">
                        <a:tabLst>
                          <a:tab pos="1663700" algn="l"/>
                        </a:tabLst>
                        <a:defRPr b="0"/>
                      </a:pPr>
                      <a:r>
                        <a:rPr sz="1600" b="1"/>
                        <a:t>D</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Merging and Joining (relational data)"/>
          <p:cNvSpPr txBox="1"/>
          <p:nvPr/>
        </p:nvSpPr>
        <p:spPr>
          <a:xfrm>
            <a:off x="3437070" y="248014"/>
            <a:ext cx="5255926"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Merging and Joining (relational data)</a:t>
            </a:r>
          </a:p>
        </p:txBody>
      </p:sp>
      <p:graphicFrame>
        <p:nvGraphicFramePr>
          <p:cNvPr id="371" name="Table 1"/>
          <p:cNvGraphicFramePr/>
          <p:nvPr/>
        </p:nvGraphicFramePr>
        <p:xfrm>
          <a:off x="2197395" y="1421165"/>
          <a:ext cx="2924760" cy="3367716"/>
        </p:xfrm>
        <a:graphic>
          <a:graphicData uri="http://schemas.openxmlformats.org/drawingml/2006/table">
            <a:tbl>
              <a:tblPr firstRow="1" firstCol="1"/>
              <a:tblGrid>
                <a:gridCol w="888649">
                  <a:extLst>
                    <a:ext uri="{9D8B030D-6E8A-4147-A177-3AD203B41FA5}">
                      <a16:colId xmlns:a16="http://schemas.microsoft.com/office/drawing/2014/main" val="20000"/>
                    </a:ext>
                  </a:extLst>
                </a:gridCol>
                <a:gridCol w="888649">
                  <a:extLst>
                    <a:ext uri="{9D8B030D-6E8A-4147-A177-3AD203B41FA5}">
                      <a16:colId xmlns:a16="http://schemas.microsoft.com/office/drawing/2014/main" val="20001"/>
                    </a:ext>
                  </a:extLst>
                </a:gridCol>
                <a:gridCol w="1147462">
                  <a:extLst>
                    <a:ext uri="{9D8B030D-6E8A-4147-A177-3AD203B41FA5}">
                      <a16:colId xmlns:a16="http://schemas.microsoft.com/office/drawing/2014/main" val="20002"/>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dirty="0"/>
                        <a:t>A</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sz="1600" dirty="0"/>
                        <a:t>B</a:t>
                      </a:r>
                    </a:p>
                  </a:txBody>
                  <a:tcPr marL="25400" marR="25400" marT="25400" marB="25400" anchor="ctr" horzOverflow="overflow"/>
                </a:tc>
                <a:extLst>
                  <a:ext uri="{0D108BD9-81ED-4DB2-BD59-A6C34878D82A}">
                    <a16:rowId xmlns:a16="http://schemas.microsoft.com/office/drawing/2014/main" val="10004"/>
                  </a:ext>
                </a:extLst>
              </a:tr>
            </a:tbl>
          </a:graphicData>
        </a:graphic>
      </p:graphicFrame>
      <p:graphicFrame>
        <p:nvGraphicFramePr>
          <p:cNvPr id="372" name="Table 1-1"/>
          <p:cNvGraphicFramePr/>
          <p:nvPr>
            <p:extLst>
              <p:ext uri="{D42A27DB-BD31-4B8C-83A1-F6EECF244321}">
                <p14:modId xmlns:p14="http://schemas.microsoft.com/office/powerpoint/2010/main" val="1397853513"/>
              </p:ext>
            </p:extLst>
          </p:nvPr>
        </p:nvGraphicFramePr>
        <p:xfrm>
          <a:off x="7261420" y="1356725"/>
          <a:ext cx="2924760" cy="1453216"/>
        </p:xfrm>
        <a:graphic>
          <a:graphicData uri="http://schemas.openxmlformats.org/drawingml/2006/table">
            <a:tbl>
              <a:tblPr firstRow="1" firstCol="1"/>
              <a:tblGrid>
                <a:gridCol w="1068388">
                  <a:extLst>
                    <a:ext uri="{9D8B030D-6E8A-4147-A177-3AD203B41FA5}">
                      <a16:colId xmlns:a16="http://schemas.microsoft.com/office/drawing/2014/main" val="20000"/>
                    </a:ext>
                  </a:extLst>
                </a:gridCol>
                <a:gridCol w="1856372">
                  <a:extLst>
                    <a:ext uri="{9D8B030D-6E8A-4147-A177-3AD203B41FA5}">
                      <a16:colId xmlns:a16="http://schemas.microsoft.com/office/drawing/2014/main" val="20001"/>
                    </a:ext>
                  </a:extLst>
                </a:gridCol>
              </a:tblGrid>
              <a:tr h="542504">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463828">
                <a:tc>
                  <a:txBody>
                    <a:bodyPr/>
                    <a:lstStyle/>
                    <a:p>
                      <a:pPr defTabSz="914400">
                        <a:tabLst>
                          <a:tab pos="1663700" algn="l"/>
                        </a:tabLst>
                        <a:defRPr b="0"/>
                      </a:pPr>
                      <a:r>
                        <a:rPr sz="1600" b="1"/>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446884">
                <a:tc>
                  <a:txBody>
                    <a:bodyPr/>
                    <a:lstStyle/>
                    <a:p>
                      <a:pPr defTabSz="914400">
                        <a:tabLst>
                          <a:tab pos="1663700" algn="l"/>
                        </a:tabLst>
                        <a:defRPr b="0"/>
                      </a:pPr>
                      <a:r>
                        <a:rPr sz="1600" b="1"/>
                        <a:t>B</a:t>
                      </a:r>
                    </a:p>
                  </a:txBody>
                  <a:tcPr marL="25400" marR="25400" marT="25400" marB="25400" anchor="ctr" horzOverflow="overflow"/>
                </a:tc>
                <a:tc>
                  <a:txBody>
                    <a:bodyPr/>
                    <a:lstStyle/>
                    <a:p>
                      <a:pPr defTabSz="914400"/>
                      <a:r>
                        <a:rPr sz="1600" dirty="0"/>
                        <a:t>Normal</a:t>
                      </a:r>
                    </a:p>
                  </a:txBody>
                  <a:tcPr marL="25400" marR="25400" marT="25400" marB="25400" anchor="ctr" horzOverflow="overflow"/>
                </a:tc>
                <a:extLst>
                  <a:ext uri="{0D108BD9-81ED-4DB2-BD59-A6C34878D82A}">
                    <a16:rowId xmlns:a16="http://schemas.microsoft.com/office/drawing/2014/main" val="10002"/>
                  </a:ext>
                </a:extLst>
              </a:tr>
            </a:tbl>
          </a:graphicData>
        </a:graphic>
      </p:graphicFrame>
      <p:sp>
        <p:nvSpPr>
          <p:cNvPr id="373" name="Line"/>
          <p:cNvSpPr/>
          <p:nvPr/>
        </p:nvSpPr>
        <p:spPr>
          <a:xfrm>
            <a:off x="4930581" y="2271793"/>
            <a:ext cx="2648622" cy="1"/>
          </a:xfrm>
          <a:prstGeom prst="line">
            <a:avLst/>
          </a:prstGeom>
          <a:ln w="25400">
            <a:solidFill>
              <a:srgbClr val="000000"/>
            </a:solidFill>
            <a:miter lim="400000"/>
            <a:headEnd type="triangle"/>
            <a:tailEnd type="triangle"/>
          </a:ln>
        </p:spPr>
        <p:txBody>
          <a:bodyPr lIns="25400" tIns="25400" rIns="25400" bIns="25400" anchor="ctr"/>
          <a:lstStyle/>
          <a:p>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Recap"/>
          <p:cNvSpPr txBox="1"/>
          <p:nvPr/>
        </p:nvSpPr>
        <p:spPr>
          <a:xfrm>
            <a:off x="5819759" y="383337"/>
            <a:ext cx="51361"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a:lvl1pPr>
          </a:lstStyle>
          <a:p>
            <a:endParaRPr sz="2400" dirty="0"/>
          </a:p>
        </p:txBody>
      </p:sp>
      <p:sp>
        <p:nvSpPr>
          <p:cNvPr id="312" name="Installing/loading libraries  - library()…"/>
          <p:cNvSpPr txBox="1"/>
          <p:nvPr/>
        </p:nvSpPr>
        <p:spPr>
          <a:xfrm>
            <a:off x="2161626" y="2277958"/>
            <a:ext cx="7850226" cy="9746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marL="152400" indent="-152400">
              <a:buSzPct val="123000"/>
              <a:buChar char="•"/>
              <a:defRPr sz="4000"/>
            </a:pPr>
            <a:r>
              <a:rPr sz="2000" dirty="0"/>
              <a:t>Installing/loading libraries  - library()</a:t>
            </a:r>
          </a:p>
          <a:p>
            <a:pPr marL="152400" indent="-152400">
              <a:buSzPct val="123000"/>
              <a:buChar char="•"/>
              <a:defRPr sz="4000"/>
            </a:pPr>
            <a:r>
              <a:rPr sz="2000" dirty="0"/>
              <a:t>Filter/Grouping/Summarizing - filter(), </a:t>
            </a:r>
            <a:r>
              <a:rPr sz="2000" dirty="0" err="1"/>
              <a:t>group_by</a:t>
            </a:r>
            <a:r>
              <a:rPr sz="2000" dirty="0"/>
              <a:t>(), </a:t>
            </a:r>
            <a:r>
              <a:rPr sz="2000" dirty="0" err="1"/>
              <a:t>summarise</a:t>
            </a:r>
            <a:r>
              <a:rPr sz="2000" dirty="0"/>
              <a:t>(), mutate()</a:t>
            </a:r>
          </a:p>
          <a:p>
            <a:pPr marL="152400" indent="-152400">
              <a:buSzPct val="123000"/>
              <a:buChar char="•"/>
              <a:defRPr sz="4000"/>
            </a:pPr>
            <a:r>
              <a:rPr sz="2000" dirty="0"/>
              <a:t>Importing Data - </a:t>
            </a:r>
            <a:r>
              <a:rPr sz="2000" dirty="0" err="1"/>
              <a:t>read_csv</a:t>
            </a:r>
            <a:r>
              <a:rPr sz="2000" dirty="0"/>
              <a:t>(), </a:t>
            </a:r>
            <a:r>
              <a:rPr sz="2000" dirty="0" err="1"/>
              <a:t>read_tsv</a:t>
            </a:r>
            <a:r>
              <a:rPr sz="2000" dirty="0"/>
              <a:t>()</a:t>
            </a:r>
          </a:p>
        </p:txBody>
      </p:sp>
      <p:sp>
        <p:nvSpPr>
          <p:cNvPr id="2" name="TextBox 1">
            <a:extLst>
              <a:ext uri="{FF2B5EF4-FFF2-40B4-BE49-F238E27FC236}">
                <a16:creationId xmlns:a16="http://schemas.microsoft.com/office/drawing/2014/main" id="{E9D58880-F304-2884-78F0-DEE8B9D1069D}"/>
              </a:ext>
            </a:extLst>
          </p:cNvPr>
          <p:cNvSpPr txBox="1"/>
          <p:nvPr/>
        </p:nvSpPr>
        <p:spPr>
          <a:xfrm>
            <a:off x="5177993" y="360875"/>
            <a:ext cx="3976828" cy="369332"/>
          </a:xfrm>
          <a:prstGeom prst="rect">
            <a:avLst/>
          </a:prstGeom>
          <a:noFill/>
        </p:spPr>
        <p:txBody>
          <a:bodyPr wrap="square" rtlCol="0">
            <a:spAutoFit/>
          </a:bodyPr>
          <a:lstStyle/>
          <a:p>
            <a:r>
              <a:rPr lang="en-US" dirty="0"/>
              <a:t>Last time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5" name="Table 1"/>
          <p:cNvGraphicFramePr/>
          <p:nvPr/>
        </p:nvGraphicFramePr>
        <p:xfrm>
          <a:off x="2197395" y="1421165"/>
          <a:ext cx="4147084" cy="3367716"/>
        </p:xfrm>
        <a:graphic>
          <a:graphicData uri="http://schemas.openxmlformats.org/drawingml/2006/table">
            <a:tbl>
              <a:tblPr firstRow="1" firstCol="1"/>
              <a:tblGrid>
                <a:gridCol w="904985">
                  <a:extLst>
                    <a:ext uri="{9D8B030D-6E8A-4147-A177-3AD203B41FA5}">
                      <a16:colId xmlns:a16="http://schemas.microsoft.com/office/drawing/2014/main" val="20000"/>
                    </a:ext>
                  </a:extLst>
                </a:gridCol>
                <a:gridCol w="904985">
                  <a:extLst>
                    <a:ext uri="{9D8B030D-6E8A-4147-A177-3AD203B41FA5}">
                      <a16:colId xmlns:a16="http://schemas.microsoft.com/office/drawing/2014/main" val="20001"/>
                    </a:ext>
                  </a:extLst>
                </a:gridCol>
                <a:gridCol w="1168557">
                  <a:extLst>
                    <a:ext uri="{9D8B030D-6E8A-4147-A177-3AD203B41FA5}">
                      <a16:colId xmlns:a16="http://schemas.microsoft.com/office/drawing/2014/main" val="20002"/>
                    </a:ext>
                  </a:extLst>
                </a:gridCol>
                <a:gridCol w="1168557">
                  <a:extLst>
                    <a:ext uri="{9D8B030D-6E8A-4147-A177-3AD203B41FA5}">
                      <a16:colId xmlns:a16="http://schemas.microsoft.com/office/drawing/2014/main" val="20003"/>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C</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sz="1600"/>
                        <a:t>D</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4"/>
                  </a:ext>
                </a:extLst>
              </a:tr>
            </a:tbl>
          </a:graphicData>
        </a:graphic>
      </p:graphicFrame>
      <p:sp>
        <p:nvSpPr>
          <p:cNvPr id="376" name="left_join()"/>
          <p:cNvSpPr txBox="1"/>
          <p:nvPr/>
        </p:nvSpPr>
        <p:spPr>
          <a:xfrm>
            <a:off x="5312664" y="337171"/>
            <a:ext cx="1583575" cy="512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6000"/>
            </a:lvl1pPr>
          </a:lstStyle>
          <a:p>
            <a:r>
              <a:rPr sz="3000"/>
              <a:t>left_join()</a:t>
            </a:r>
          </a:p>
        </p:txBody>
      </p:sp>
      <p:pic>
        <p:nvPicPr>
          <p:cNvPr id="2" name="Picture 1">
            <a:extLst>
              <a:ext uri="{FF2B5EF4-FFF2-40B4-BE49-F238E27FC236}">
                <a16:creationId xmlns:a16="http://schemas.microsoft.com/office/drawing/2014/main" id="{3D3D8711-5350-C33D-BCCA-48FEDB958B93}"/>
              </a:ext>
            </a:extLst>
          </p:cNvPr>
          <p:cNvPicPr>
            <a:picLocks noChangeAspect="1"/>
          </p:cNvPicPr>
          <p:nvPr/>
        </p:nvPicPr>
        <p:blipFill>
          <a:blip r:embed="rId2"/>
          <a:stretch>
            <a:fillRect/>
          </a:stretch>
        </p:blipFill>
        <p:spPr>
          <a:xfrm>
            <a:off x="7366174" y="1652739"/>
            <a:ext cx="3835400" cy="2387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inner_join()"/>
          <p:cNvSpPr txBox="1"/>
          <p:nvPr/>
        </p:nvSpPr>
        <p:spPr>
          <a:xfrm>
            <a:off x="5226551" y="248014"/>
            <a:ext cx="1635063"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inner_join()</a:t>
            </a:r>
          </a:p>
        </p:txBody>
      </p:sp>
      <p:graphicFrame>
        <p:nvGraphicFramePr>
          <p:cNvPr id="383" name="Table 1"/>
          <p:cNvGraphicFramePr/>
          <p:nvPr>
            <p:extLst>
              <p:ext uri="{D42A27DB-BD31-4B8C-83A1-F6EECF244321}">
                <p14:modId xmlns:p14="http://schemas.microsoft.com/office/powerpoint/2010/main" val="866051991"/>
              </p:ext>
            </p:extLst>
          </p:nvPr>
        </p:nvGraphicFramePr>
        <p:xfrm>
          <a:off x="670173" y="1234290"/>
          <a:ext cx="2924760" cy="3367716"/>
        </p:xfrm>
        <a:graphic>
          <a:graphicData uri="http://schemas.openxmlformats.org/drawingml/2006/table">
            <a:tbl>
              <a:tblPr firstRow="1" firstCol="1"/>
              <a:tblGrid>
                <a:gridCol w="888649">
                  <a:extLst>
                    <a:ext uri="{9D8B030D-6E8A-4147-A177-3AD203B41FA5}">
                      <a16:colId xmlns:a16="http://schemas.microsoft.com/office/drawing/2014/main" val="20000"/>
                    </a:ext>
                  </a:extLst>
                </a:gridCol>
                <a:gridCol w="888649">
                  <a:extLst>
                    <a:ext uri="{9D8B030D-6E8A-4147-A177-3AD203B41FA5}">
                      <a16:colId xmlns:a16="http://schemas.microsoft.com/office/drawing/2014/main" val="20001"/>
                    </a:ext>
                  </a:extLst>
                </a:gridCol>
                <a:gridCol w="1147462">
                  <a:extLst>
                    <a:ext uri="{9D8B030D-6E8A-4147-A177-3AD203B41FA5}">
                      <a16:colId xmlns:a16="http://schemas.microsoft.com/office/drawing/2014/main" val="20002"/>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lang="en-US" sz="1600" dirty="0"/>
                        <a:t>C</a:t>
                      </a:r>
                      <a:endParaRPr sz="1600" dirty="0"/>
                    </a:p>
                  </a:txBody>
                  <a:tcPr marL="25400" marR="25400" marT="25400" marB="25400" anchor="ctr" horzOverflow="overflow"/>
                </a:tc>
                <a:extLst>
                  <a:ext uri="{0D108BD9-81ED-4DB2-BD59-A6C34878D82A}">
                    <a16:rowId xmlns:a16="http://schemas.microsoft.com/office/drawing/2014/main" val="10004"/>
                  </a:ext>
                </a:extLst>
              </a:tr>
            </a:tbl>
          </a:graphicData>
        </a:graphic>
      </p:graphicFrame>
      <p:graphicFrame>
        <p:nvGraphicFramePr>
          <p:cNvPr id="384" name="Table 1-1"/>
          <p:cNvGraphicFramePr/>
          <p:nvPr>
            <p:extLst>
              <p:ext uri="{D42A27DB-BD31-4B8C-83A1-F6EECF244321}">
                <p14:modId xmlns:p14="http://schemas.microsoft.com/office/powerpoint/2010/main" val="2995162280"/>
              </p:ext>
            </p:extLst>
          </p:nvPr>
        </p:nvGraphicFramePr>
        <p:xfrm>
          <a:off x="3936329" y="1234290"/>
          <a:ext cx="2924760" cy="1111434"/>
        </p:xfrm>
        <a:graphic>
          <a:graphicData uri="http://schemas.openxmlformats.org/drawingml/2006/table">
            <a:tbl>
              <a:tblPr firstRow="1" firstCol="1"/>
              <a:tblGrid>
                <a:gridCol w="1462380">
                  <a:extLst>
                    <a:ext uri="{9D8B030D-6E8A-4147-A177-3AD203B41FA5}">
                      <a16:colId xmlns:a16="http://schemas.microsoft.com/office/drawing/2014/main" val="20000"/>
                    </a:ext>
                  </a:extLst>
                </a:gridCol>
                <a:gridCol w="1462380">
                  <a:extLst>
                    <a:ext uri="{9D8B030D-6E8A-4147-A177-3AD203B41FA5}">
                      <a16:colId xmlns:a16="http://schemas.microsoft.com/office/drawing/2014/main" val="20001"/>
                    </a:ext>
                  </a:extLst>
                </a:gridCol>
              </a:tblGrid>
              <a:tr h="414912">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354741">
                <a:tc>
                  <a:txBody>
                    <a:bodyPr/>
                    <a:lstStyle/>
                    <a:p>
                      <a:pPr defTabSz="914400">
                        <a:tabLst>
                          <a:tab pos="1663700" algn="l"/>
                        </a:tabLst>
                        <a:defRPr b="0"/>
                      </a:pPr>
                      <a:r>
                        <a:rPr sz="1600" b="1"/>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341781">
                <a:tc>
                  <a:txBody>
                    <a:bodyPr/>
                    <a:lstStyle/>
                    <a:p>
                      <a:pPr defTabSz="914400">
                        <a:tabLst>
                          <a:tab pos="1663700" algn="l"/>
                        </a:tabLst>
                        <a:defRPr b="0"/>
                      </a:pPr>
                      <a:r>
                        <a:rPr sz="1600" b="1" dirty="0"/>
                        <a:t>B</a:t>
                      </a:r>
                    </a:p>
                  </a:txBody>
                  <a:tcPr marL="25400" marR="25400" marT="25400" marB="25400" anchor="ctr" horzOverflow="overflow"/>
                </a:tc>
                <a:tc>
                  <a:txBody>
                    <a:bodyPr/>
                    <a:lstStyle/>
                    <a:p>
                      <a:pPr defTabSz="914400"/>
                      <a:r>
                        <a:rPr sz="1600" dirty="0"/>
                        <a:t>Normal</a:t>
                      </a:r>
                    </a:p>
                  </a:txBody>
                  <a:tcPr marL="25400" marR="25400" marT="25400" marB="25400" anchor="ctr" horzOverflow="overflow"/>
                </a:tc>
                <a:extLst>
                  <a:ext uri="{0D108BD9-81ED-4DB2-BD59-A6C34878D82A}">
                    <a16:rowId xmlns:a16="http://schemas.microsoft.com/office/drawing/2014/main" val="10002"/>
                  </a:ext>
                </a:extLst>
              </a:tr>
            </a:tbl>
          </a:graphicData>
        </a:graphic>
      </p:graphicFrame>
      <p:graphicFrame>
        <p:nvGraphicFramePr>
          <p:cNvPr id="385" name="Table 1-2"/>
          <p:cNvGraphicFramePr/>
          <p:nvPr>
            <p:extLst>
              <p:ext uri="{D42A27DB-BD31-4B8C-83A1-F6EECF244321}">
                <p14:modId xmlns:p14="http://schemas.microsoft.com/office/powerpoint/2010/main" val="3286214300"/>
              </p:ext>
            </p:extLst>
          </p:nvPr>
        </p:nvGraphicFramePr>
        <p:xfrm>
          <a:off x="7631055" y="1234290"/>
          <a:ext cx="4147084" cy="2694173"/>
        </p:xfrm>
        <a:graphic>
          <a:graphicData uri="http://schemas.openxmlformats.org/drawingml/2006/table">
            <a:tbl>
              <a:tblPr firstRow="1" firstCol="1"/>
              <a:tblGrid>
                <a:gridCol w="904985">
                  <a:extLst>
                    <a:ext uri="{9D8B030D-6E8A-4147-A177-3AD203B41FA5}">
                      <a16:colId xmlns:a16="http://schemas.microsoft.com/office/drawing/2014/main" val="20000"/>
                    </a:ext>
                  </a:extLst>
                </a:gridCol>
                <a:gridCol w="904985">
                  <a:extLst>
                    <a:ext uri="{9D8B030D-6E8A-4147-A177-3AD203B41FA5}">
                      <a16:colId xmlns:a16="http://schemas.microsoft.com/office/drawing/2014/main" val="20001"/>
                    </a:ext>
                  </a:extLst>
                </a:gridCol>
                <a:gridCol w="1168557">
                  <a:extLst>
                    <a:ext uri="{9D8B030D-6E8A-4147-A177-3AD203B41FA5}">
                      <a16:colId xmlns:a16="http://schemas.microsoft.com/office/drawing/2014/main" val="20002"/>
                    </a:ext>
                  </a:extLst>
                </a:gridCol>
                <a:gridCol w="1168557">
                  <a:extLst>
                    <a:ext uri="{9D8B030D-6E8A-4147-A177-3AD203B41FA5}">
                      <a16:colId xmlns:a16="http://schemas.microsoft.com/office/drawing/2014/main" val="20003"/>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lang="en-US" sz="1600" b="1" dirty="0" err="1"/>
                        <a:t>Xist</a:t>
                      </a:r>
                      <a:endParaRPr sz="1600" b="1" dirty="0"/>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lang="en-US" sz="1600" b="1" dirty="0"/>
                        <a:t>Arid2</a:t>
                      </a:r>
                      <a:endParaRPr sz="1600" b="1" dirty="0"/>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dirty="0"/>
                        <a:t>Tumor</a:t>
                      </a:r>
                    </a:p>
                  </a:txBody>
                  <a:tcPr marL="25400" marR="25400" marT="25400" marB="25400" anchor="ctr" horzOverflow="overflow"/>
                </a:tc>
                <a:extLst>
                  <a:ext uri="{0D108BD9-81ED-4DB2-BD59-A6C34878D82A}">
                    <a16:rowId xmlns:a16="http://schemas.microsoft.com/office/drawing/2014/main" val="10003"/>
                  </a:ext>
                </a:extLst>
              </a:tr>
            </a:tbl>
          </a:graphicData>
        </a:graphic>
      </p:graphicFrame>
      <p:pic>
        <p:nvPicPr>
          <p:cNvPr id="2" name="Picture 1">
            <a:extLst>
              <a:ext uri="{FF2B5EF4-FFF2-40B4-BE49-F238E27FC236}">
                <a16:creationId xmlns:a16="http://schemas.microsoft.com/office/drawing/2014/main" id="{0C7839C2-2B7C-A9EC-B9D1-2975C6F00B3F}"/>
              </a:ext>
            </a:extLst>
          </p:cNvPr>
          <p:cNvPicPr>
            <a:picLocks noChangeAspect="1"/>
          </p:cNvPicPr>
          <p:nvPr/>
        </p:nvPicPr>
        <p:blipFill>
          <a:blip r:embed="rId2"/>
          <a:stretch>
            <a:fillRect/>
          </a:stretch>
        </p:blipFill>
        <p:spPr>
          <a:xfrm>
            <a:off x="3875849" y="3654381"/>
            <a:ext cx="3537968" cy="237690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7" name="Image" descr="Image"/>
          <p:cNvPicPr>
            <a:picLocks noChangeAspect="1"/>
          </p:cNvPicPr>
          <p:nvPr/>
        </p:nvPicPr>
        <p:blipFill>
          <a:blip r:embed="rId2"/>
          <a:stretch>
            <a:fillRect/>
          </a:stretch>
        </p:blipFill>
        <p:spPr>
          <a:xfrm>
            <a:off x="4161653" y="1418082"/>
            <a:ext cx="3964838" cy="3775675"/>
          </a:xfrm>
          <a:prstGeom prst="rect">
            <a:avLst/>
          </a:prstGeom>
          <a:ln w="12700">
            <a:miter lim="400000"/>
          </a:ln>
        </p:spPr>
      </p:pic>
      <p:sp>
        <p:nvSpPr>
          <p:cNvPr id="388" name="https://tavareshugo.github.io/r-intro-tidyverse-gapminder/08-joins/index.html"/>
          <p:cNvSpPr txBox="1"/>
          <p:nvPr/>
        </p:nvSpPr>
        <p:spPr>
          <a:xfrm>
            <a:off x="6646056" y="6283857"/>
            <a:ext cx="3771866"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https://tavareshugo.github.io/r-intro-tidyverse-gapminder/08-joins/index.html</a:t>
            </a:r>
          </a:p>
        </p:txBody>
      </p:sp>
      <p:sp>
        <p:nvSpPr>
          <p:cNvPr id="389" name="link to the license"/>
          <p:cNvSpPr txBox="1"/>
          <p:nvPr/>
        </p:nvSpPr>
        <p:spPr>
          <a:xfrm>
            <a:off x="11225603" y="6461931"/>
            <a:ext cx="694101" cy="1590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defTabSz="457200">
              <a:defRPr sz="1400" u="sng">
                <a:solidFill>
                  <a:srgbClr val="23527C"/>
                </a:solidFill>
                <a:hlinkClick r:id="rId3"/>
              </a:defRPr>
            </a:lvl1pPr>
          </a:lstStyle>
          <a:p>
            <a:r>
              <a:rPr sz="700">
                <a:hlinkClick r:id="rId3"/>
              </a:rPr>
              <a:t>link to the license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9696E-90FA-20E5-DEDA-9D8EF88EF437}"/>
              </a:ext>
            </a:extLst>
          </p:cNvPr>
          <p:cNvSpPr txBox="1"/>
          <p:nvPr/>
        </p:nvSpPr>
        <p:spPr>
          <a:xfrm>
            <a:off x="4816257" y="413359"/>
            <a:ext cx="5423770" cy="369332"/>
          </a:xfrm>
          <a:prstGeom prst="rect">
            <a:avLst/>
          </a:prstGeom>
          <a:noFill/>
        </p:spPr>
        <p:txBody>
          <a:bodyPr wrap="square" rtlCol="0">
            <a:spAutoFit/>
          </a:bodyPr>
          <a:lstStyle/>
          <a:p>
            <a:r>
              <a:rPr lang="en-US" dirty="0"/>
              <a:t>Adding to plots</a:t>
            </a:r>
          </a:p>
        </p:txBody>
      </p:sp>
      <p:pic>
        <p:nvPicPr>
          <p:cNvPr id="3" name="Picture 2">
            <a:extLst>
              <a:ext uri="{FF2B5EF4-FFF2-40B4-BE49-F238E27FC236}">
                <a16:creationId xmlns:a16="http://schemas.microsoft.com/office/drawing/2014/main" id="{3AEB7DA1-01E0-57D5-BCCD-A3B23DEC2DDD}"/>
              </a:ext>
            </a:extLst>
          </p:cNvPr>
          <p:cNvPicPr>
            <a:picLocks noChangeAspect="1"/>
          </p:cNvPicPr>
          <p:nvPr/>
        </p:nvPicPr>
        <p:blipFill>
          <a:blip r:embed="rId2"/>
          <a:stretch>
            <a:fillRect/>
          </a:stretch>
        </p:blipFill>
        <p:spPr>
          <a:xfrm>
            <a:off x="860730" y="1507298"/>
            <a:ext cx="4481621" cy="632699"/>
          </a:xfrm>
          <a:prstGeom prst="rect">
            <a:avLst/>
          </a:prstGeom>
        </p:spPr>
      </p:pic>
      <p:pic>
        <p:nvPicPr>
          <p:cNvPr id="4" name="Picture 3">
            <a:extLst>
              <a:ext uri="{FF2B5EF4-FFF2-40B4-BE49-F238E27FC236}">
                <a16:creationId xmlns:a16="http://schemas.microsoft.com/office/drawing/2014/main" id="{527AC54C-DA3A-2D2F-9F68-4BD9D7A7B114}"/>
              </a:ext>
            </a:extLst>
          </p:cNvPr>
          <p:cNvPicPr>
            <a:picLocks noChangeAspect="1"/>
          </p:cNvPicPr>
          <p:nvPr/>
        </p:nvPicPr>
        <p:blipFill>
          <a:blip r:embed="rId3"/>
          <a:stretch>
            <a:fillRect/>
          </a:stretch>
        </p:blipFill>
        <p:spPr>
          <a:xfrm>
            <a:off x="997337" y="2256166"/>
            <a:ext cx="3762553" cy="4194738"/>
          </a:xfrm>
          <a:prstGeom prst="rect">
            <a:avLst/>
          </a:prstGeom>
        </p:spPr>
      </p:pic>
    </p:spTree>
    <p:extLst>
      <p:ext uri="{BB962C8B-B14F-4D97-AF65-F5344CB8AC3E}">
        <p14:creationId xmlns:p14="http://schemas.microsoft.com/office/powerpoint/2010/main" val="959462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9696E-90FA-20E5-DEDA-9D8EF88EF437}"/>
              </a:ext>
            </a:extLst>
          </p:cNvPr>
          <p:cNvSpPr txBox="1"/>
          <p:nvPr/>
        </p:nvSpPr>
        <p:spPr>
          <a:xfrm>
            <a:off x="4816257" y="413359"/>
            <a:ext cx="5423770" cy="369332"/>
          </a:xfrm>
          <a:prstGeom prst="rect">
            <a:avLst/>
          </a:prstGeom>
          <a:noFill/>
        </p:spPr>
        <p:txBody>
          <a:bodyPr wrap="square" rtlCol="0">
            <a:spAutoFit/>
          </a:bodyPr>
          <a:lstStyle/>
          <a:p>
            <a:r>
              <a:rPr lang="en-US" dirty="0"/>
              <a:t>Adding to plots</a:t>
            </a:r>
          </a:p>
        </p:txBody>
      </p:sp>
      <p:pic>
        <p:nvPicPr>
          <p:cNvPr id="3" name="Picture 2">
            <a:extLst>
              <a:ext uri="{FF2B5EF4-FFF2-40B4-BE49-F238E27FC236}">
                <a16:creationId xmlns:a16="http://schemas.microsoft.com/office/drawing/2014/main" id="{3AEB7DA1-01E0-57D5-BCCD-A3B23DEC2DDD}"/>
              </a:ext>
            </a:extLst>
          </p:cNvPr>
          <p:cNvPicPr>
            <a:picLocks noChangeAspect="1"/>
          </p:cNvPicPr>
          <p:nvPr/>
        </p:nvPicPr>
        <p:blipFill>
          <a:blip r:embed="rId2"/>
          <a:stretch>
            <a:fillRect/>
          </a:stretch>
        </p:blipFill>
        <p:spPr>
          <a:xfrm>
            <a:off x="860730" y="1507298"/>
            <a:ext cx="4481621" cy="632699"/>
          </a:xfrm>
          <a:prstGeom prst="rect">
            <a:avLst/>
          </a:prstGeom>
        </p:spPr>
      </p:pic>
      <p:pic>
        <p:nvPicPr>
          <p:cNvPr id="4" name="Picture 3">
            <a:extLst>
              <a:ext uri="{FF2B5EF4-FFF2-40B4-BE49-F238E27FC236}">
                <a16:creationId xmlns:a16="http://schemas.microsoft.com/office/drawing/2014/main" id="{527AC54C-DA3A-2D2F-9F68-4BD9D7A7B114}"/>
              </a:ext>
            </a:extLst>
          </p:cNvPr>
          <p:cNvPicPr>
            <a:picLocks noChangeAspect="1"/>
          </p:cNvPicPr>
          <p:nvPr/>
        </p:nvPicPr>
        <p:blipFill>
          <a:blip r:embed="rId3"/>
          <a:stretch>
            <a:fillRect/>
          </a:stretch>
        </p:blipFill>
        <p:spPr>
          <a:xfrm>
            <a:off x="997337" y="2256166"/>
            <a:ext cx="3762553" cy="4194738"/>
          </a:xfrm>
          <a:prstGeom prst="rect">
            <a:avLst/>
          </a:prstGeom>
        </p:spPr>
      </p:pic>
      <p:pic>
        <p:nvPicPr>
          <p:cNvPr id="5" name="Picture 4">
            <a:extLst>
              <a:ext uri="{FF2B5EF4-FFF2-40B4-BE49-F238E27FC236}">
                <a16:creationId xmlns:a16="http://schemas.microsoft.com/office/drawing/2014/main" id="{69CEE7E9-BA82-A3E8-8076-D4CB078E2281}"/>
              </a:ext>
            </a:extLst>
          </p:cNvPr>
          <p:cNvPicPr>
            <a:picLocks noChangeAspect="1"/>
          </p:cNvPicPr>
          <p:nvPr/>
        </p:nvPicPr>
        <p:blipFill>
          <a:blip r:embed="rId4"/>
          <a:stretch>
            <a:fillRect/>
          </a:stretch>
        </p:blipFill>
        <p:spPr>
          <a:xfrm>
            <a:off x="5828430" y="1417247"/>
            <a:ext cx="5232400" cy="812800"/>
          </a:xfrm>
          <a:prstGeom prst="rect">
            <a:avLst/>
          </a:prstGeom>
        </p:spPr>
      </p:pic>
      <p:pic>
        <p:nvPicPr>
          <p:cNvPr id="6" name="Picture 5">
            <a:extLst>
              <a:ext uri="{FF2B5EF4-FFF2-40B4-BE49-F238E27FC236}">
                <a16:creationId xmlns:a16="http://schemas.microsoft.com/office/drawing/2014/main" id="{4B750163-A931-293D-B26C-1E073FA430BE}"/>
              </a:ext>
            </a:extLst>
          </p:cNvPr>
          <p:cNvPicPr>
            <a:picLocks noChangeAspect="1"/>
          </p:cNvPicPr>
          <p:nvPr/>
        </p:nvPicPr>
        <p:blipFill>
          <a:blip r:embed="rId5"/>
          <a:stretch>
            <a:fillRect/>
          </a:stretch>
        </p:blipFill>
        <p:spPr>
          <a:xfrm>
            <a:off x="6194679" y="2256166"/>
            <a:ext cx="3932613" cy="4416729"/>
          </a:xfrm>
          <a:prstGeom prst="rect">
            <a:avLst/>
          </a:prstGeom>
        </p:spPr>
      </p:pic>
    </p:spTree>
    <p:extLst>
      <p:ext uri="{BB962C8B-B14F-4D97-AF65-F5344CB8AC3E}">
        <p14:creationId xmlns:p14="http://schemas.microsoft.com/office/powerpoint/2010/main" val="3465441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9696E-90FA-20E5-DEDA-9D8EF88EF437}"/>
              </a:ext>
            </a:extLst>
          </p:cNvPr>
          <p:cNvSpPr txBox="1"/>
          <p:nvPr/>
        </p:nvSpPr>
        <p:spPr>
          <a:xfrm>
            <a:off x="4816257" y="413359"/>
            <a:ext cx="5423770" cy="369332"/>
          </a:xfrm>
          <a:prstGeom prst="rect">
            <a:avLst/>
          </a:prstGeom>
          <a:noFill/>
        </p:spPr>
        <p:txBody>
          <a:bodyPr wrap="square" rtlCol="0">
            <a:spAutoFit/>
          </a:bodyPr>
          <a:lstStyle/>
          <a:p>
            <a:r>
              <a:rPr lang="en-US" dirty="0"/>
              <a:t>Adding to plots</a:t>
            </a:r>
          </a:p>
        </p:txBody>
      </p:sp>
      <p:pic>
        <p:nvPicPr>
          <p:cNvPr id="7" name="Picture 6">
            <a:extLst>
              <a:ext uri="{FF2B5EF4-FFF2-40B4-BE49-F238E27FC236}">
                <a16:creationId xmlns:a16="http://schemas.microsoft.com/office/drawing/2014/main" id="{CE5CC22E-0EFC-D30F-2A68-07750058C185}"/>
              </a:ext>
            </a:extLst>
          </p:cNvPr>
          <p:cNvPicPr>
            <a:picLocks noChangeAspect="1"/>
          </p:cNvPicPr>
          <p:nvPr/>
        </p:nvPicPr>
        <p:blipFill>
          <a:blip r:embed="rId2"/>
          <a:stretch>
            <a:fillRect/>
          </a:stretch>
        </p:blipFill>
        <p:spPr>
          <a:xfrm>
            <a:off x="372736" y="1221809"/>
            <a:ext cx="4756672" cy="988148"/>
          </a:xfrm>
          <a:prstGeom prst="rect">
            <a:avLst/>
          </a:prstGeom>
        </p:spPr>
      </p:pic>
      <p:pic>
        <p:nvPicPr>
          <p:cNvPr id="8" name="Picture 7">
            <a:extLst>
              <a:ext uri="{FF2B5EF4-FFF2-40B4-BE49-F238E27FC236}">
                <a16:creationId xmlns:a16="http://schemas.microsoft.com/office/drawing/2014/main" id="{FEE92BA7-B87D-BAB5-F39F-F551F17D326D}"/>
              </a:ext>
            </a:extLst>
          </p:cNvPr>
          <p:cNvPicPr>
            <a:picLocks noChangeAspect="1"/>
          </p:cNvPicPr>
          <p:nvPr/>
        </p:nvPicPr>
        <p:blipFill>
          <a:blip r:embed="rId3"/>
          <a:stretch>
            <a:fillRect/>
          </a:stretch>
        </p:blipFill>
        <p:spPr>
          <a:xfrm>
            <a:off x="859109" y="2308924"/>
            <a:ext cx="3759103" cy="4173295"/>
          </a:xfrm>
          <a:prstGeom prst="rect">
            <a:avLst/>
          </a:prstGeom>
        </p:spPr>
      </p:pic>
      <p:pic>
        <p:nvPicPr>
          <p:cNvPr id="9" name="Picture 8">
            <a:extLst>
              <a:ext uri="{FF2B5EF4-FFF2-40B4-BE49-F238E27FC236}">
                <a16:creationId xmlns:a16="http://schemas.microsoft.com/office/drawing/2014/main" id="{71E68F9D-CE1C-3433-A199-4F022E618C77}"/>
              </a:ext>
            </a:extLst>
          </p:cNvPr>
          <p:cNvPicPr>
            <a:picLocks noChangeAspect="1"/>
          </p:cNvPicPr>
          <p:nvPr/>
        </p:nvPicPr>
        <p:blipFill>
          <a:blip r:embed="rId4"/>
          <a:stretch>
            <a:fillRect/>
          </a:stretch>
        </p:blipFill>
        <p:spPr>
          <a:xfrm>
            <a:off x="6530061" y="1164396"/>
            <a:ext cx="4505369" cy="1102974"/>
          </a:xfrm>
          <a:prstGeom prst="rect">
            <a:avLst/>
          </a:prstGeom>
        </p:spPr>
      </p:pic>
      <p:pic>
        <p:nvPicPr>
          <p:cNvPr id="10" name="Picture 9">
            <a:extLst>
              <a:ext uri="{FF2B5EF4-FFF2-40B4-BE49-F238E27FC236}">
                <a16:creationId xmlns:a16="http://schemas.microsoft.com/office/drawing/2014/main" id="{D85A8081-977E-A64B-5127-7198A85BC7E2}"/>
              </a:ext>
            </a:extLst>
          </p:cNvPr>
          <p:cNvPicPr>
            <a:picLocks noChangeAspect="1"/>
          </p:cNvPicPr>
          <p:nvPr/>
        </p:nvPicPr>
        <p:blipFill>
          <a:blip r:embed="rId5"/>
          <a:stretch>
            <a:fillRect/>
          </a:stretch>
        </p:blipFill>
        <p:spPr>
          <a:xfrm>
            <a:off x="6735425" y="2308924"/>
            <a:ext cx="3586021" cy="3975155"/>
          </a:xfrm>
          <a:prstGeom prst="rect">
            <a:avLst/>
          </a:prstGeom>
        </p:spPr>
      </p:pic>
    </p:spTree>
    <p:extLst>
      <p:ext uri="{BB962C8B-B14F-4D97-AF65-F5344CB8AC3E}">
        <p14:creationId xmlns:p14="http://schemas.microsoft.com/office/powerpoint/2010/main" val="3204375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3D68CD-363F-FDDD-56F1-E286D0BB3EA5}"/>
              </a:ext>
            </a:extLst>
          </p:cNvPr>
          <p:cNvSpPr txBox="1"/>
          <p:nvPr/>
        </p:nvSpPr>
        <p:spPr>
          <a:xfrm>
            <a:off x="4283901" y="482252"/>
            <a:ext cx="4014592" cy="369332"/>
          </a:xfrm>
          <a:prstGeom prst="rect">
            <a:avLst/>
          </a:prstGeom>
          <a:noFill/>
        </p:spPr>
        <p:txBody>
          <a:bodyPr wrap="square" rtlCol="0">
            <a:spAutoFit/>
          </a:bodyPr>
          <a:lstStyle/>
          <a:p>
            <a:r>
              <a:rPr lang="en-US" dirty="0"/>
              <a:t>Making plots look better – Themes!</a:t>
            </a:r>
          </a:p>
        </p:txBody>
      </p:sp>
      <p:pic>
        <p:nvPicPr>
          <p:cNvPr id="3" name="Picture 2">
            <a:extLst>
              <a:ext uri="{FF2B5EF4-FFF2-40B4-BE49-F238E27FC236}">
                <a16:creationId xmlns:a16="http://schemas.microsoft.com/office/drawing/2014/main" id="{98D59025-87C0-C6BC-53D3-2AD1D8216A6E}"/>
              </a:ext>
            </a:extLst>
          </p:cNvPr>
          <p:cNvPicPr>
            <a:picLocks noChangeAspect="1"/>
          </p:cNvPicPr>
          <p:nvPr/>
        </p:nvPicPr>
        <p:blipFill>
          <a:blip r:embed="rId2"/>
          <a:stretch>
            <a:fillRect/>
          </a:stretch>
        </p:blipFill>
        <p:spPr>
          <a:xfrm>
            <a:off x="1027831" y="1479202"/>
            <a:ext cx="1117600" cy="292100"/>
          </a:xfrm>
          <a:prstGeom prst="rect">
            <a:avLst/>
          </a:prstGeom>
        </p:spPr>
      </p:pic>
      <p:pic>
        <p:nvPicPr>
          <p:cNvPr id="4" name="Picture 3">
            <a:extLst>
              <a:ext uri="{FF2B5EF4-FFF2-40B4-BE49-F238E27FC236}">
                <a16:creationId xmlns:a16="http://schemas.microsoft.com/office/drawing/2014/main" id="{33CED6A7-4ECC-F738-ABF9-8DD1BD4DC339}"/>
              </a:ext>
            </a:extLst>
          </p:cNvPr>
          <p:cNvPicPr>
            <a:picLocks noChangeAspect="1"/>
          </p:cNvPicPr>
          <p:nvPr/>
        </p:nvPicPr>
        <p:blipFill>
          <a:blip r:embed="rId3"/>
          <a:stretch>
            <a:fillRect/>
          </a:stretch>
        </p:blipFill>
        <p:spPr>
          <a:xfrm>
            <a:off x="124865" y="1910218"/>
            <a:ext cx="3524866" cy="3895595"/>
          </a:xfrm>
          <a:prstGeom prst="rect">
            <a:avLst/>
          </a:prstGeom>
        </p:spPr>
      </p:pic>
      <p:pic>
        <p:nvPicPr>
          <p:cNvPr id="5" name="Picture 4">
            <a:extLst>
              <a:ext uri="{FF2B5EF4-FFF2-40B4-BE49-F238E27FC236}">
                <a16:creationId xmlns:a16="http://schemas.microsoft.com/office/drawing/2014/main" id="{5E95CDF4-2363-3B7E-A97E-B81AC7B0612B}"/>
              </a:ext>
            </a:extLst>
          </p:cNvPr>
          <p:cNvPicPr>
            <a:picLocks noChangeAspect="1"/>
          </p:cNvPicPr>
          <p:nvPr/>
        </p:nvPicPr>
        <p:blipFill>
          <a:blip r:embed="rId4"/>
          <a:stretch>
            <a:fillRect/>
          </a:stretch>
        </p:blipFill>
        <p:spPr>
          <a:xfrm>
            <a:off x="4158641" y="1930271"/>
            <a:ext cx="3651337" cy="3875542"/>
          </a:xfrm>
          <a:prstGeom prst="rect">
            <a:avLst/>
          </a:prstGeom>
        </p:spPr>
      </p:pic>
      <p:pic>
        <p:nvPicPr>
          <p:cNvPr id="6" name="Picture 5">
            <a:extLst>
              <a:ext uri="{FF2B5EF4-FFF2-40B4-BE49-F238E27FC236}">
                <a16:creationId xmlns:a16="http://schemas.microsoft.com/office/drawing/2014/main" id="{83579CEE-E3D4-3118-F0EA-5357BE50F129}"/>
              </a:ext>
            </a:extLst>
          </p:cNvPr>
          <p:cNvPicPr>
            <a:picLocks noChangeAspect="1"/>
          </p:cNvPicPr>
          <p:nvPr/>
        </p:nvPicPr>
        <p:blipFill>
          <a:blip r:embed="rId5"/>
          <a:stretch>
            <a:fillRect/>
          </a:stretch>
        </p:blipFill>
        <p:spPr>
          <a:xfrm>
            <a:off x="5276850" y="1453802"/>
            <a:ext cx="1638300" cy="317500"/>
          </a:xfrm>
          <a:prstGeom prst="rect">
            <a:avLst/>
          </a:prstGeom>
        </p:spPr>
      </p:pic>
      <p:pic>
        <p:nvPicPr>
          <p:cNvPr id="7" name="Picture 6">
            <a:extLst>
              <a:ext uri="{FF2B5EF4-FFF2-40B4-BE49-F238E27FC236}">
                <a16:creationId xmlns:a16="http://schemas.microsoft.com/office/drawing/2014/main" id="{6128C118-F8CB-10C6-CB0C-2F8F7A41E6EA}"/>
              </a:ext>
            </a:extLst>
          </p:cNvPr>
          <p:cNvPicPr>
            <a:picLocks noChangeAspect="1"/>
          </p:cNvPicPr>
          <p:nvPr/>
        </p:nvPicPr>
        <p:blipFill>
          <a:blip r:embed="rId6"/>
          <a:stretch>
            <a:fillRect/>
          </a:stretch>
        </p:blipFill>
        <p:spPr>
          <a:xfrm>
            <a:off x="8284136" y="527343"/>
            <a:ext cx="3524866" cy="1097909"/>
          </a:xfrm>
          <a:prstGeom prst="rect">
            <a:avLst/>
          </a:prstGeom>
        </p:spPr>
      </p:pic>
      <p:pic>
        <p:nvPicPr>
          <p:cNvPr id="8" name="Picture 7">
            <a:extLst>
              <a:ext uri="{FF2B5EF4-FFF2-40B4-BE49-F238E27FC236}">
                <a16:creationId xmlns:a16="http://schemas.microsoft.com/office/drawing/2014/main" id="{C1C346ED-6D3D-F60C-9413-E6360C27D1B1}"/>
              </a:ext>
            </a:extLst>
          </p:cNvPr>
          <p:cNvPicPr>
            <a:picLocks noChangeAspect="1"/>
          </p:cNvPicPr>
          <p:nvPr/>
        </p:nvPicPr>
        <p:blipFill>
          <a:blip r:embed="rId7"/>
          <a:stretch>
            <a:fillRect/>
          </a:stretch>
        </p:blipFill>
        <p:spPr>
          <a:xfrm>
            <a:off x="8041449" y="2174206"/>
            <a:ext cx="3717418" cy="3895595"/>
          </a:xfrm>
          <a:prstGeom prst="rect">
            <a:avLst/>
          </a:prstGeom>
        </p:spPr>
      </p:pic>
      <p:pic>
        <p:nvPicPr>
          <p:cNvPr id="9" name="Picture 8">
            <a:extLst>
              <a:ext uri="{FF2B5EF4-FFF2-40B4-BE49-F238E27FC236}">
                <a16:creationId xmlns:a16="http://schemas.microsoft.com/office/drawing/2014/main" id="{1D89B98D-6FC3-10BC-EC07-DD686B028A73}"/>
              </a:ext>
            </a:extLst>
          </p:cNvPr>
          <p:cNvPicPr>
            <a:picLocks noChangeAspect="1"/>
          </p:cNvPicPr>
          <p:nvPr/>
        </p:nvPicPr>
        <p:blipFill>
          <a:blip r:embed="rId8"/>
          <a:stretch>
            <a:fillRect/>
          </a:stretch>
        </p:blipFill>
        <p:spPr>
          <a:xfrm>
            <a:off x="8808319" y="1740979"/>
            <a:ext cx="2476500" cy="317500"/>
          </a:xfrm>
          <a:prstGeom prst="rect">
            <a:avLst/>
          </a:prstGeom>
        </p:spPr>
      </p:pic>
    </p:spTree>
    <p:extLst>
      <p:ext uri="{BB962C8B-B14F-4D97-AF65-F5344CB8AC3E}">
        <p14:creationId xmlns:p14="http://schemas.microsoft.com/office/powerpoint/2010/main" val="295684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0ED4C7-7072-9DBF-33A9-4AA4D246AA68}"/>
              </a:ext>
            </a:extLst>
          </p:cNvPr>
          <p:cNvSpPr txBox="1"/>
          <p:nvPr/>
        </p:nvSpPr>
        <p:spPr>
          <a:xfrm>
            <a:off x="3331923" y="269310"/>
            <a:ext cx="5073440" cy="369332"/>
          </a:xfrm>
          <a:prstGeom prst="rect">
            <a:avLst/>
          </a:prstGeom>
          <a:noFill/>
        </p:spPr>
        <p:txBody>
          <a:bodyPr wrap="none" rtlCol="0">
            <a:spAutoFit/>
          </a:bodyPr>
          <a:lstStyle/>
          <a:p>
            <a:r>
              <a:rPr lang="en-US" dirty="0"/>
              <a:t>Themes can be added to like any other plot element</a:t>
            </a:r>
          </a:p>
        </p:txBody>
      </p:sp>
      <p:pic>
        <p:nvPicPr>
          <p:cNvPr id="3" name="Picture 2">
            <a:extLst>
              <a:ext uri="{FF2B5EF4-FFF2-40B4-BE49-F238E27FC236}">
                <a16:creationId xmlns:a16="http://schemas.microsoft.com/office/drawing/2014/main" id="{96F45484-C265-8873-5FCA-E2E58BE96ABD}"/>
              </a:ext>
            </a:extLst>
          </p:cNvPr>
          <p:cNvPicPr>
            <a:picLocks noChangeAspect="1"/>
          </p:cNvPicPr>
          <p:nvPr/>
        </p:nvPicPr>
        <p:blipFill>
          <a:blip r:embed="rId2"/>
          <a:stretch>
            <a:fillRect/>
          </a:stretch>
        </p:blipFill>
        <p:spPr>
          <a:xfrm>
            <a:off x="322023" y="1191785"/>
            <a:ext cx="4801122" cy="1285462"/>
          </a:xfrm>
          <a:prstGeom prst="rect">
            <a:avLst/>
          </a:prstGeom>
        </p:spPr>
      </p:pic>
      <p:pic>
        <p:nvPicPr>
          <p:cNvPr id="4" name="Picture 3">
            <a:extLst>
              <a:ext uri="{FF2B5EF4-FFF2-40B4-BE49-F238E27FC236}">
                <a16:creationId xmlns:a16="http://schemas.microsoft.com/office/drawing/2014/main" id="{0CE3BC9A-8B3E-F9BF-FF6D-0D13A563D8E0}"/>
              </a:ext>
            </a:extLst>
          </p:cNvPr>
          <p:cNvPicPr>
            <a:picLocks noChangeAspect="1"/>
          </p:cNvPicPr>
          <p:nvPr/>
        </p:nvPicPr>
        <p:blipFill>
          <a:blip r:embed="rId3"/>
          <a:stretch>
            <a:fillRect/>
          </a:stretch>
        </p:blipFill>
        <p:spPr>
          <a:xfrm>
            <a:off x="800121" y="2477247"/>
            <a:ext cx="3844926" cy="4267868"/>
          </a:xfrm>
          <a:prstGeom prst="rect">
            <a:avLst/>
          </a:prstGeom>
        </p:spPr>
      </p:pic>
      <p:pic>
        <p:nvPicPr>
          <p:cNvPr id="5" name="Picture 4">
            <a:extLst>
              <a:ext uri="{FF2B5EF4-FFF2-40B4-BE49-F238E27FC236}">
                <a16:creationId xmlns:a16="http://schemas.microsoft.com/office/drawing/2014/main" id="{6E06D12F-FC24-750F-E5C8-857AC5C81927}"/>
              </a:ext>
            </a:extLst>
          </p:cNvPr>
          <p:cNvPicPr>
            <a:picLocks noChangeAspect="1"/>
          </p:cNvPicPr>
          <p:nvPr/>
        </p:nvPicPr>
        <p:blipFill>
          <a:blip r:embed="rId4"/>
          <a:stretch>
            <a:fillRect/>
          </a:stretch>
        </p:blipFill>
        <p:spPr>
          <a:xfrm>
            <a:off x="5795718" y="1139868"/>
            <a:ext cx="3053920" cy="5357682"/>
          </a:xfrm>
          <a:prstGeom prst="rect">
            <a:avLst/>
          </a:prstGeom>
        </p:spPr>
      </p:pic>
      <p:sp>
        <p:nvSpPr>
          <p:cNvPr id="7" name="TextBox 6">
            <a:extLst>
              <a:ext uri="{FF2B5EF4-FFF2-40B4-BE49-F238E27FC236}">
                <a16:creationId xmlns:a16="http://schemas.microsoft.com/office/drawing/2014/main" id="{7CF36290-573D-639B-4CB0-8A36DCE32216}"/>
              </a:ext>
            </a:extLst>
          </p:cNvPr>
          <p:cNvSpPr txBox="1"/>
          <p:nvPr/>
        </p:nvSpPr>
        <p:spPr>
          <a:xfrm>
            <a:off x="7125744" y="6147100"/>
            <a:ext cx="6097044" cy="369332"/>
          </a:xfrm>
          <a:prstGeom prst="rect">
            <a:avLst/>
          </a:prstGeom>
          <a:noFill/>
        </p:spPr>
        <p:txBody>
          <a:bodyPr wrap="square">
            <a:spAutoFit/>
          </a:bodyPr>
          <a:lstStyle/>
          <a:p>
            <a:r>
              <a:rPr lang="en-US" dirty="0"/>
              <a:t>https://ggplot2.tidyverse.org/reference/</a:t>
            </a:r>
            <a:r>
              <a:rPr lang="en-US" dirty="0" err="1"/>
              <a:t>theme.html</a:t>
            </a:r>
            <a:endParaRPr lang="en-US" dirty="0"/>
          </a:p>
        </p:txBody>
      </p:sp>
    </p:spTree>
    <p:extLst>
      <p:ext uri="{BB962C8B-B14F-4D97-AF65-F5344CB8AC3E}">
        <p14:creationId xmlns:p14="http://schemas.microsoft.com/office/powerpoint/2010/main" val="1375084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back to code"/>
          <p:cNvSpPr txBox="1"/>
          <p:nvPr/>
        </p:nvSpPr>
        <p:spPr>
          <a:xfrm>
            <a:off x="5619979" y="3334102"/>
            <a:ext cx="646011"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back to code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install.packages(‘nycflights13’)"/>
          <p:cNvSpPr txBox="1"/>
          <p:nvPr/>
        </p:nvSpPr>
        <p:spPr>
          <a:xfrm>
            <a:off x="780182" y="764159"/>
            <a:ext cx="3216778" cy="359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000"/>
            </a:lvl1pPr>
          </a:lstStyle>
          <a:p>
            <a:r>
              <a:rPr sz="2000" dirty="0" err="1"/>
              <a:t>install.packages</a:t>
            </a:r>
            <a:r>
              <a:rPr sz="2000" dirty="0"/>
              <a:t>(‘nycflights13’)</a:t>
            </a:r>
          </a:p>
        </p:txBody>
      </p:sp>
      <p:sp>
        <p:nvSpPr>
          <p:cNvPr id="315" name="data(ToothGrowth)"/>
          <p:cNvSpPr txBox="1"/>
          <p:nvPr/>
        </p:nvSpPr>
        <p:spPr>
          <a:xfrm>
            <a:off x="780182" y="1570088"/>
            <a:ext cx="51361"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a:lvl1pPr>
          </a:lstStyle>
          <a:p>
            <a:endParaRPr sz="1800" dirty="0"/>
          </a:p>
        </p:txBody>
      </p:sp>
      <p:sp>
        <p:nvSpPr>
          <p:cNvPr id="316" name="How many observations for each treatment?…"/>
          <p:cNvSpPr txBox="1"/>
          <p:nvPr/>
        </p:nvSpPr>
        <p:spPr>
          <a:xfrm>
            <a:off x="3585310" y="3236384"/>
            <a:ext cx="166712" cy="2821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marL="114300" indent="-114300">
              <a:buSzPct val="100000"/>
              <a:buChar char="•"/>
              <a:defRPr sz="3000"/>
            </a:pPr>
            <a:endParaRPr sz="1500" dirty="0"/>
          </a:p>
        </p:txBody>
      </p:sp>
      <p:sp>
        <p:nvSpPr>
          <p:cNvPr id="3" name="TextBox 2">
            <a:extLst>
              <a:ext uri="{FF2B5EF4-FFF2-40B4-BE49-F238E27FC236}">
                <a16:creationId xmlns:a16="http://schemas.microsoft.com/office/drawing/2014/main" id="{B480CC13-B99C-66C6-65F4-DA3A79B21A2F}"/>
              </a:ext>
            </a:extLst>
          </p:cNvPr>
          <p:cNvSpPr txBox="1"/>
          <p:nvPr/>
        </p:nvSpPr>
        <p:spPr>
          <a:xfrm>
            <a:off x="5308485" y="202740"/>
            <a:ext cx="1683986" cy="369332"/>
          </a:xfrm>
          <a:prstGeom prst="rect">
            <a:avLst/>
          </a:prstGeom>
          <a:noFill/>
        </p:spPr>
        <p:txBody>
          <a:bodyPr wrap="square" rtlCol="0">
            <a:spAutoFit/>
          </a:bodyPr>
          <a:lstStyle/>
          <a:p>
            <a:r>
              <a:rPr lang="en-US" dirty="0"/>
              <a:t>Practice</a:t>
            </a:r>
          </a:p>
        </p:txBody>
      </p:sp>
      <p:sp>
        <p:nvSpPr>
          <p:cNvPr id="4" name="TextBox 3">
            <a:extLst>
              <a:ext uri="{FF2B5EF4-FFF2-40B4-BE49-F238E27FC236}">
                <a16:creationId xmlns:a16="http://schemas.microsoft.com/office/drawing/2014/main" id="{A34BE7A2-2D6C-416A-1712-C07891D49FB4}"/>
              </a:ext>
            </a:extLst>
          </p:cNvPr>
          <p:cNvSpPr txBox="1"/>
          <p:nvPr/>
        </p:nvSpPr>
        <p:spPr>
          <a:xfrm>
            <a:off x="703384" y="1105730"/>
            <a:ext cx="2366682" cy="646331"/>
          </a:xfrm>
          <a:prstGeom prst="rect">
            <a:avLst/>
          </a:prstGeom>
          <a:noFill/>
        </p:spPr>
        <p:txBody>
          <a:bodyPr wrap="square" rtlCol="0">
            <a:spAutoFit/>
          </a:bodyPr>
          <a:lstStyle/>
          <a:p>
            <a:r>
              <a:rPr lang="en-US" dirty="0"/>
              <a:t>flights</a:t>
            </a:r>
          </a:p>
          <a:p>
            <a:r>
              <a:rPr lang="en-US" dirty="0"/>
              <a:t>weather</a:t>
            </a:r>
          </a:p>
        </p:txBody>
      </p:sp>
      <p:pic>
        <p:nvPicPr>
          <p:cNvPr id="5" name="Picture 4">
            <a:extLst>
              <a:ext uri="{FF2B5EF4-FFF2-40B4-BE49-F238E27FC236}">
                <a16:creationId xmlns:a16="http://schemas.microsoft.com/office/drawing/2014/main" id="{434F984D-EC51-95A9-D2F1-6F72E403D109}"/>
              </a:ext>
            </a:extLst>
          </p:cNvPr>
          <p:cNvPicPr>
            <a:picLocks noChangeAspect="1"/>
          </p:cNvPicPr>
          <p:nvPr/>
        </p:nvPicPr>
        <p:blipFill>
          <a:blip r:embed="rId2"/>
          <a:stretch>
            <a:fillRect/>
          </a:stretch>
        </p:blipFill>
        <p:spPr>
          <a:xfrm>
            <a:off x="3438655" y="1144586"/>
            <a:ext cx="7772400" cy="1585305"/>
          </a:xfrm>
          <a:prstGeom prst="rect">
            <a:avLst/>
          </a:prstGeom>
        </p:spPr>
      </p:pic>
      <p:pic>
        <p:nvPicPr>
          <p:cNvPr id="6" name="Picture 5">
            <a:extLst>
              <a:ext uri="{FF2B5EF4-FFF2-40B4-BE49-F238E27FC236}">
                <a16:creationId xmlns:a16="http://schemas.microsoft.com/office/drawing/2014/main" id="{A8D5D959-2E35-7386-C195-325470631E31}"/>
              </a:ext>
            </a:extLst>
          </p:cNvPr>
          <p:cNvPicPr>
            <a:picLocks noChangeAspect="1"/>
          </p:cNvPicPr>
          <p:nvPr/>
        </p:nvPicPr>
        <p:blipFill>
          <a:blip r:embed="rId3"/>
          <a:stretch>
            <a:fillRect/>
          </a:stretch>
        </p:blipFill>
        <p:spPr>
          <a:xfrm>
            <a:off x="3438655" y="2839740"/>
            <a:ext cx="7772400" cy="1854687"/>
          </a:xfrm>
          <a:prstGeom prst="rect">
            <a:avLst/>
          </a:prstGeom>
        </p:spPr>
      </p:pic>
      <p:sp>
        <p:nvSpPr>
          <p:cNvPr id="7" name="TextBox 6">
            <a:extLst>
              <a:ext uri="{FF2B5EF4-FFF2-40B4-BE49-F238E27FC236}">
                <a16:creationId xmlns:a16="http://schemas.microsoft.com/office/drawing/2014/main" id="{1EEBD7FF-A83D-B147-E7F3-1E9F8B336E5A}"/>
              </a:ext>
            </a:extLst>
          </p:cNvPr>
          <p:cNvSpPr txBox="1"/>
          <p:nvPr/>
        </p:nvSpPr>
        <p:spPr>
          <a:xfrm>
            <a:off x="748896" y="2027084"/>
            <a:ext cx="2321170" cy="4801314"/>
          </a:xfrm>
          <a:prstGeom prst="rect">
            <a:avLst/>
          </a:prstGeom>
          <a:noFill/>
        </p:spPr>
        <p:txBody>
          <a:bodyPr wrap="square" rtlCol="0">
            <a:spAutoFit/>
          </a:bodyPr>
          <a:lstStyle/>
          <a:p>
            <a:r>
              <a:rPr lang="en-US" dirty="0"/>
              <a:t>How many flights originated at each airport</a:t>
            </a:r>
          </a:p>
          <a:p>
            <a:endParaRPr lang="en-US" dirty="0"/>
          </a:p>
          <a:p>
            <a:r>
              <a:rPr lang="en-US" dirty="0"/>
              <a:t>How long was the average flight that left EWR (Newark)</a:t>
            </a:r>
          </a:p>
          <a:p>
            <a:endParaRPr lang="en-US" dirty="0"/>
          </a:p>
          <a:p>
            <a:r>
              <a:rPr lang="en-US" dirty="0"/>
              <a:t>What airport had the longest average arrival delay </a:t>
            </a:r>
          </a:p>
          <a:p>
            <a:endParaRPr lang="en-US" dirty="0"/>
          </a:p>
          <a:p>
            <a:r>
              <a:rPr lang="en-US" dirty="0"/>
              <a:t>Which carrier had the most departure delays</a:t>
            </a:r>
          </a:p>
          <a:p>
            <a:endParaRPr lang="en-US" dirty="0"/>
          </a:p>
          <a:p>
            <a:r>
              <a:rPr lang="en-US" dirty="0"/>
              <a:t>How many flights per year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dy Data"/>
          <p:cNvSpPr txBox="1"/>
          <p:nvPr/>
        </p:nvSpPr>
        <p:spPr>
          <a:xfrm>
            <a:off x="5409819" y="177130"/>
            <a:ext cx="1382879"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Tidy Data</a:t>
            </a:r>
          </a:p>
        </p:txBody>
      </p:sp>
      <p:pic>
        <p:nvPicPr>
          <p:cNvPr id="319" name="Image" descr="Image"/>
          <p:cNvPicPr>
            <a:picLocks noChangeAspect="1"/>
          </p:cNvPicPr>
          <p:nvPr/>
        </p:nvPicPr>
        <p:blipFill>
          <a:blip r:embed="rId2"/>
          <a:stretch>
            <a:fillRect/>
          </a:stretch>
        </p:blipFill>
        <p:spPr>
          <a:xfrm>
            <a:off x="489345" y="1079287"/>
            <a:ext cx="5125620" cy="1521018"/>
          </a:xfrm>
          <a:prstGeom prst="rect">
            <a:avLst/>
          </a:prstGeom>
          <a:ln w="12700">
            <a:miter lim="400000"/>
          </a:ln>
        </p:spPr>
      </p:pic>
      <p:pic>
        <p:nvPicPr>
          <p:cNvPr id="320" name="Image" descr="Image"/>
          <p:cNvPicPr>
            <a:picLocks noChangeAspect="1"/>
          </p:cNvPicPr>
          <p:nvPr/>
        </p:nvPicPr>
        <p:blipFill>
          <a:blip r:embed="rId3"/>
          <a:stretch>
            <a:fillRect/>
          </a:stretch>
        </p:blipFill>
        <p:spPr>
          <a:xfrm>
            <a:off x="237077" y="2297728"/>
            <a:ext cx="6491694" cy="2540985"/>
          </a:xfrm>
          <a:prstGeom prst="rect">
            <a:avLst/>
          </a:prstGeom>
          <a:ln w="12700">
            <a:miter lim="400000"/>
          </a:ln>
        </p:spPr>
      </p:pic>
      <p:sp>
        <p:nvSpPr>
          <p:cNvPr id="321" name="https://r4ds.had.co.nz/tidy-data.html"/>
          <p:cNvSpPr txBox="1"/>
          <p:nvPr/>
        </p:nvSpPr>
        <p:spPr>
          <a:xfrm>
            <a:off x="9346138" y="6221681"/>
            <a:ext cx="1812997"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https://r4ds.had.co.nz/tidy-data.html</a:t>
            </a:r>
          </a:p>
        </p:txBody>
      </p:sp>
      <p:sp>
        <p:nvSpPr>
          <p:cNvPr id="322" name="Not Tidy - wide"/>
          <p:cNvSpPr txBox="1"/>
          <p:nvPr/>
        </p:nvSpPr>
        <p:spPr>
          <a:xfrm>
            <a:off x="8432134" y="1102077"/>
            <a:ext cx="1505220"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b="1"/>
            </a:lvl1pPr>
          </a:lstStyle>
          <a:p>
            <a:r>
              <a:rPr sz="1800"/>
              <a:t>Not Tidy - wide</a:t>
            </a:r>
          </a:p>
        </p:txBody>
      </p:sp>
      <p:sp>
        <p:nvSpPr>
          <p:cNvPr id="323" name="Tidy - long"/>
          <p:cNvSpPr txBox="1"/>
          <p:nvPr/>
        </p:nvSpPr>
        <p:spPr>
          <a:xfrm>
            <a:off x="9825690" y="4412340"/>
            <a:ext cx="104195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b="1"/>
            </a:lvl1pPr>
          </a:lstStyle>
          <a:p>
            <a:r>
              <a:rPr sz="1800"/>
              <a:t>Tidy - long</a:t>
            </a:r>
          </a:p>
        </p:txBody>
      </p:sp>
      <p:pic>
        <p:nvPicPr>
          <p:cNvPr id="324" name="Image" descr="Image"/>
          <p:cNvPicPr>
            <a:picLocks noChangeAspect="1"/>
          </p:cNvPicPr>
          <p:nvPr/>
        </p:nvPicPr>
        <p:blipFill>
          <a:blip r:embed="rId4"/>
          <a:stretch>
            <a:fillRect/>
          </a:stretch>
        </p:blipFill>
        <p:spPr>
          <a:xfrm>
            <a:off x="7617571" y="1455154"/>
            <a:ext cx="3452745" cy="1496583"/>
          </a:xfrm>
          <a:prstGeom prst="rect">
            <a:avLst/>
          </a:prstGeom>
          <a:ln w="12700">
            <a:miter lim="400000"/>
          </a:ln>
        </p:spPr>
      </p:pic>
      <p:pic>
        <p:nvPicPr>
          <p:cNvPr id="325" name="Image" descr="Image"/>
          <p:cNvPicPr>
            <a:picLocks noChangeAspect="1"/>
          </p:cNvPicPr>
          <p:nvPr/>
        </p:nvPicPr>
        <p:blipFill>
          <a:blip r:embed="rId5"/>
          <a:stretch>
            <a:fillRect/>
          </a:stretch>
        </p:blipFill>
        <p:spPr>
          <a:xfrm>
            <a:off x="7562460" y="3109826"/>
            <a:ext cx="2068241" cy="2933323"/>
          </a:xfrm>
          <a:prstGeom prst="rect">
            <a:avLst/>
          </a:prstGeom>
          <a:ln w="12700">
            <a:miter lim="400000"/>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Why should data be Tidy"/>
          <p:cNvSpPr txBox="1"/>
          <p:nvPr/>
        </p:nvSpPr>
        <p:spPr>
          <a:xfrm>
            <a:off x="4162500" y="895012"/>
            <a:ext cx="3200941"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a:defRPr sz="4800" b="1"/>
            </a:lvl1pPr>
          </a:lstStyle>
          <a:p>
            <a:r>
              <a:rPr sz="2400" dirty="0"/>
              <a:t>Why should data be Tidy</a:t>
            </a:r>
          </a:p>
        </p:txBody>
      </p:sp>
      <p:sp>
        <p:nvSpPr>
          <p:cNvPr id="328" name="Consistency - easier if you always know how the data should be represented…"/>
          <p:cNvSpPr txBox="1"/>
          <p:nvPr/>
        </p:nvSpPr>
        <p:spPr>
          <a:xfrm>
            <a:off x="742760" y="2007347"/>
            <a:ext cx="10419968" cy="12875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marL="152400" indent="-152400">
              <a:spcBef>
                <a:spcPts val="500"/>
              </a:spcBef>
              <a:buSzPct val="123000"/>
              <a:buChar char="•"/>
              <a:defRPr sz="3600"/>
            </a:pPr>
            <a:r>
              <a:rPr sz="2400" dirty="0"/>
              <a:t>Consistency - easier if you always know how the data should be represented</a:t>
            </a:r>
          </a:p>
          <a:p>
            <a:pPr marL="152400" indent="-152400">
              <a:spcBef>
                <a:spcPts val="500"/>
              </a:spcBef>
              <a:buSzPct val="123000"/>
              <a:buChar char="•"/>
              <a:defRPr sz="3600"/>
            </a:pPr>
            <a:r>
              <a:rPr sz="2400" dirty="0"/>
              <a:t>Ease - Works seamlessly with tools in the </a:t>
            </a:r>
            <a:r>
              <a:rPr sz="2400" dirty="0" err="1"/>
              <a:t>tidyverse</a:t>
            </a:r>
            <a:r>
              <a:rPr sz="2400" dirty="0"/>
              <a:t> (like </a:t>
            </a:r>
            <a:r>
              <a:rPr sz="2400" dirty="0" err="1"/>
              <a:t>ggplot</a:t>
            </a:r>
            <a:r>
              <a:rPr sz="2400" dirty="0"/>
              <a:t>)</a:t>
            </a:r>
          </a:p>
          <a:p>
            <a:pPr marL="152400" indent="-152400">
              <a:spcBef>
                <a:spcPts val="500"/>
              </a:spcBef>
              <a:buSzPct val="123000"/>
              <a:buChar char="•"/>
              <a:defRPr sz="3600"/>
            </a:pPr>
            <a:r>
              <a:rPr sz="2400" dirty="0"/>
              <a:t>Speed - Having variables in columns lets R work more quickly (using vectorization)</a:t>
            </a:r>
          </a:p>
        </p:txBody>
      </p:sp>
      <p:sp>
        <p:nvSpPr>
          <p:cNvPr id="329" name="Not all data need to be in this format"/>
          <p:cNvSpPr txBox="1"/>
          <p:nvPr/>
        </p:nvSpPr>
        <p:spPr>
          <a:xfrm>
            <a:off x="3366515" y="3442304"/>
            <a:ext cx="4768485"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a:defRPr sz="4800" b="1"/>
            </a:lvl1pPr>
          </a:lstStyle>
          <a:p>
            <a:r>
              <a:rPr sz="2400"/>
              <a:t>Not all data need to be in this format</a:t>
            </a:r>
          </a:p>
        </p:txBody>
      </p:sp>
      <p:sp>
        <p:nvSpPr>
          <p:cNvPr id="331" name="From JT Leek https://simplystatistics.org/2016/02/17/non-tidy-data/"/>
          <p:cNvSpPr txBox="1"/>
          <p:nvPr/>
        </p:nvSpPr>
        <p:spPr>
          <a:xfrm>
            <a:off x="7300568" y="6163346"/>
            <a:ext cx="3273332"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From JT Leek https://simplystatistics.org/2016/02/17/non-tidy-data/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C7A794-25EC-952E-3459-951B43C9BD05}"/>
              </a:ext>
            </a:extLst>
          </p:cNvPr>
          <p:cNvSpPr txBox="1"/>
          <p:nvPr/>
        </p:nvSpPr>
        <p:spPr>
          <a:xfrm>
            <a:off x="1746569" y="2362937"/>
            <a:ext cx="8949937" cy="2308324"/>
          </a:xfrm>
          <a:prstGeom prst="rect">
            <a:avLst/>
          </a:prstGeom>
          <a:noFill/>
        </p:spPr>
        <p:txBody>
          <a:bodyPr wrap="square">
            <a:spAutoFit/>
          </a:bodyPr>
          <a:lstStyle/>
          <a:p>
            <a:pPr marL="152400" indent="-152400">
              <a:buSzPct val="123000"/>
              <a:buChar char="•"/>
              <a:defRPr sz="3600"/>
            </a:pPr>
            <a:r>
              <a:rPr lang="en-US" sz="2400" dirty="0"/>
              <a:t>Speed  - Some specialized data formats can be faster for specific problems/computations (gene expression matrices are an example of this) </a:t>
            </a:r>
          </a:p>
          <a:p>
            <a:pPr marL="152400" indent="-152400">
              <a:buSzPct val="123000"/>
              <a:buChar char="•"/>
              <a:defRPr sz="3600"/>
            </a:pPr>
            <a:r>
              <a:rPr lang="en-US" sz="2400" dirty="0"/>
              <a:t>Field norms - some fields are used to storing data in a </a:t>
            </a:r>
            <a:r>
              <a:rPr lang="en-US" sz="2400" dirty="0" err="1"/>
              <a:t>specfic</a:t>
            </a:r>
            <a:r>
              <a:rPr lang="en-US" sz="2400" dirty="0"/>
              <a:t> way (</a:t>
            </a:r>
            <a:r>
              <a:rPr lang="en-US" sz="2400" dirty="0" err="1"/>
              <a:t>summarizedExperiment</a:t>
            </a:r>
            <a:r>
              <a:rPr lang="en-US" sz="2400" dirty="0"/>
              <a:t> in R )</a:t>
            </a:r>
          </a:p>
          <a:p>
            <a:pPr marL="152400" indent="-152400">
              <a:buSzPct val="123000"/>
              <a:buChar char="•"/>
              <a:defRPr sz="3600"/>
            </a:pPr>
            <a:r>
              <a:rPr lang="en-US" sz="2400" dirty="0"/>
              <a:t>Some tools work more easily on matrices - Heatmaps </a:t>
            </a:r>
          </a:p>
        </p:txBody>
      </p:sp>
      <p:sp>
        <p:nvSpPr>
          <p:cNvPr id="4" name="TextBox 3">
            <a:extLst>
              <a:ext uri="{FF2B5EF4-FFF2-40B4-BE49-F238E27FC236}">
                <a16:creationId xmlns:a16="http://schemas.microsoft.com/office/drawing/2014/main" id="{04116BB3-6CD9-6461-C172-252D8F54FFC2}"/>
              </a:ext>
            </a:extLst>
          </p:cNvPr>
          <p:cNvSpPr txBox="1"/>
          <p:nvPr/>
        </p:nvSpPr>
        <p:spPr>
          <a:xfrm>
            <a:off x="3111591" y="467069"/>
            <a:ext cx="6690251" cy="584775"/>
          </a:xfrm>
          <a:prstGeom prst="rect">
            <a:avLst/>
          </a:prstGeom>
          <a:noFill/>
        </p:spPr>
        <p:txBody>
          <a:bodyPr wrap="square" rtlCol="0">
            <a:spAutoFit/>
          </a:bodyPr>
          <a:lstStyle/>
          <a:p>
            <a:r>
              <a:rPr lang="en-US" sz="3200" dirty="0"/>
              <a:t>Why might data NOT need to be tidy</a:t>
            </a:r>
          </a:p>
        </p:txBody>
      </p:sp>
    </p:spTree>
    <p:extLst>
      <p:ext uri="{BB962C8B-B14F-4D97-AF65-F5344CB8AC3E}">
        <p14:creationId xmlns:p14="http://schemas.microsoft.com/office/powerpoint/2010/main" val="36977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4160CC-7053-9CF3-384D-01F51F309646}"/>
              </a:ext>
            </a:extLst>
          </p:cNvPr>
          <p:cNvSpPr txBox="1"/>
          <p:nvPr/>
        </p:nvSpPr>
        <p:spPr>
          <a:xfrm>
            <a:off x="4912872" y="211015"/>
            <a:ext cx="3289675" cy="369332"/>
          </a:xfrm>
          <a:prstGeom prst="rect">
            <a:avLst/>
          </a:prstGeom>
          <a:noFill/>
        </p:spPr>
        <p:txBody>
          <a:bodyPr wrap="square" rtlCol="0">
            <a:spAutoFit/>
          </a:bodyPr>
          <a:lstStyle/>
          <a:p>
            <a:r>
              <a:rPr lang="en-US" dirty="0"/>
              <a:t>Plotting using </a:t>
            </a:r>
            <a:r>
              <a:rPr lang="en-US" dirty="0" err="1"/>
              <a:t>ggplot</a:t>
            </a:r>
            <a:endParaRPr lang="en-US" dirty="0"/>
          </a:p>
        </p:txBody>
      </p:sp>
      <p:sp>
        <p:nvSpPr>
          <p:cNvPr id="3" name="TextBox 2">
            <a:extLst>
              <a:ext uri="{FF2B5EF4-FFF2-40B4-BE49-F238E27FC236}">
                <a16:creationId xmlns:a16="http://schemas.microsoft.com/office/drawing/2014/main" id="{B0E71378-DCC3-EC64-3A63-94C96963874B}"/>
              </a:ext>
            </a:extLst>
          </p:cNvPr>
          <p:cNvSpPr txBox="1"/>
          <p:nvPr/>
        </p:nvSpPr>
        <p:spPr>
          <a:xfrm>
            <a:off x="5080602" y="681742"/>
            <a:ext cx="1688123" cy="369332"/>
          </a:xfrm>
          <a:prstGeom prst="rect">
            <a:avLst/>
          </a:prstGeom>
          <a:noFill/>
        </p:spPr>
        <p:txBody>
          <a:bodyPr wrap="square" rtlCol="0">
            <a:spAutoFit/>
          </a:bodyPr>
          <a:lstStyle/>
          <a:p>
            <a:r>
              <a:rPr lang="en-US" dirty="0"/>
              <a:t>library(ggplot2)</a:t>
            </a:r>
          </a:p>
        </p:txBody>
      </p:sp>
      <p:sp>
        <p:nvSpPr>
          <p:cNvPr id="5" name="TextBox 4">
            <a:extLst>
              <a:ext uri="{FF2B5EF4-FFF2-40B4-BE49-F238E27FC236}">
                <a16:creationId xmlns:a16="http://schemas.microsoft.com/office/drawing/2014/main" id="{FE48D9F7-C7D5-5F4E-9188-FC845831B06D}"/>
              </a:ext>
            </a:extLst>
          </p:cNvPr>
          <p:cNvSpPr txBox="1"/>
          <p:nvPr/>
        </p:nvSpPr>
        <p:spPr>
          <a:xfrm>
            <a:off x="8870762" y="6167437"/>
            <a:ext cx="6097802" cy="369332"/>
          </a:xfrm>
          <a:prstGeom prst="rect">
            <a:avLst/>
          </a:prstGeom>
          <a:noFill/>
        </p:spPr>
        <p:txBody>
          <a:bodyPr wrap="square">
            <a:spAutoFit/>
          </a:bodyPr>
          <a:lstStyle/>
          <a:p>
            <a:r>
              <a:rPr lang="en-US" dirty="0"/>
              <a:t>https://ggplot2.tidyverse.org/</a:t>
            </a:r>
          </a:p>
        </p:txBody>
      </p:sp>
      <p:pic>
        <p:nvPicPr>
          <p:cNvPr id="6" name="Picture 5">
            <a:extLst>
              <a:ext uri="{FF2B5EF4-FFF2-40B4-BE49-F238E27FC236}">
                <a16:creationId xmlns:a16="http://schemas.microsoft.com/office/drawing/2014/main" id="{758E8B14-F7B1-36D5-1409-573B8CDD5197}"/>
              </a:ext>
            </a:extLst>
          </p:cNvPr>
          <p:cNvPicPr>
            <a:picLocks noChangeAspect="1"/>
          </p:cNvPicPr>
          <p:nvPr/>
        </p:nvPicPr>
        <p:blipFill>
          <a:blip r:embed="rId2"/>
          <a:stretch>
            <a:fillRect/>
          </a:stretch>
        </p:blipFill>
        <p:spPr>
          <a:xfrm>
            <a:off x="2616200" y="1687297"/>
            <a:ext cx="6959600" cy="431800"/>
          </a:xfrm>
          <a:prstGeom prst="rect">
            <a:avLst/>
          </a:prstGeom>
        </p:spPr>
      </p:pic>
      <p:sp>
        <p:nvSpPr>
          <p:cNvPr id="7" name="TextBox 6">
            <a:extLst>
              <a:ext uri="{FF2B5EF4-FFF2-40B4-BE49-F238E27FC236}">
                <a16:creationId xmlns:a16="http://schemas.microsoft.com/office/drawing/2014/main" id="{58A52827-F68B-075C-9FB9-F3CEAA30A2E8}"/>
              </a:ext>
            </a:extLst>
          </p:cNvPr>
          <p:cNvSpPr txBox="1"/>
          <p:nvPr/>
        </p:nvSpPr>
        <p:spPr>
          <a:xfrm>
            <a:off x="3181463" y="2570654"/>
            <a:ext cx="599716" cy="369332"/>
          </a:xfrm>
          <a:prstGeom prst="rect">
            <a:avLst/>
          </a:prstGeom>
          <a:noFill/>
        </p:spPr>
        <p:txBody>
          <a:bodyPr wrap="none" rtlCol="0">
            <a:spAutoFit/>
          </a:bodyPr>
          <a:lstStyle/>
          <a:p>
            <a:r>
              <a:rPr lang="en-US" dirty="0"/>
              <a:t>data</a:t>
            </a:r>
          </a:p>
        </p:txBody>
      </p:sp>
      <p:sp>
        <p:nvSpPr>
          <p:cNvPr id="9" name="TextBox 8">
            <a:extLst>
              <a:ext uri="{FF2B5EF4-FFF2-40B4-BE49-F238E27FC236}">
                <a16:creationId xmlns:a16="http://schemas.microsoft.com/office/drawing/2014/main" id="{9984B211-744B-0F49-0214-2007D806E3F3}"/>
              </a:ext>
            </a:extLst>
          </p:cNvPr>
          <p:cNvSpPr txBox="1"/>
          <p:nvPr/>
        </p:nvSpPr>
        <p:spPr>
          <a:xfrm>
            <a:off x="5531871" y="2570654"/>
            <a:ext cx="1128258" cy="369332"/>
          </a:xfrm>
          <a:prstGeom prst="rect">
            <a:avLst/>
          </a:prstGeom>
          <a:noFill/>
        </p:spPr>
        <p:txBody>
          <a:bodyPr wrap="none" rtlCol="0">
            <a:spAutoFit/>
          </a:bodyPr>
          <a:lstStyle/>
          <a:p>
            <a:r>
              <a:rPr lang="en-US" dirty="0"/>
              <a:t>aesthetics</a:t>
            </a:r>
          </a:p>
        </p:txBody>
      </p:sp>
      <p:sp>
        <p:nvSpPr>
          <p:cNvPr id="10" name="TextBox 9">
            <a:extLst>
              <a:ext uri="{FF2B5EF4-FFF2-40B4-BE49-F238E27FC236}">
                <a16:creationId xmlns:a16="http://schemas.microsoft.com/office/drawing/2014/main" id="{381756F0-2D9B-7013-F93B-793D486B14B0}"/>
              </a:ext>
            </a:extLst>
          </p:cNvPr>
          <p:cNvSpPr txBox="1"/>
          <p:nvPr/>
        </p:nvSpPr>
        <p:spPr>
          <a:xfrm>
            <a:off x="8523961" y="2633887"/>
            <a:ext cx="1299523" cy="369332"/>
          </a:xfrm>
          <a:prstGeom prst="rect">
            <a:avLst/>
          </a:prstGeom>
          <a:noFill/>
        </p:spPr>
        <p:txBody>
          <a:bodyPr wrap="none" rtlCol="0">
            <a:spAutoFit/>
          </a:bodyPr>
          <a:lstStyle/>
          <a:p>
            <a:r>
              <a:rPr lang="en-US" dirty="0"/>
              <a:t>Type of plot</a:t>
            </a:r>
          </a:p>
        </p:txBody>
      </p:sp>
      <p:cxnSp>
        <p:nvCxnSpPr>
          <p:cNvPr id="12" name="Straight Arrow Connector 11">
            <a:extLst>
              <a:ext uri="{FF2B5EF4-FFF2-40B4-BE49-F238E27FC236}">
                <a16:creationId xmlns:a16="http://schemas.microsoft.com/office/drawing/2014/main" id="{D6574E1F-B2BF-6B7D-46EE-8BC501F660FA}"/>
              </a:ext>
            </a:extLst>
          </p:cNvPr>
          <p:cNvCxnSpPr>
            <a:cxnSpLocks/>
            <a:stCxn id="7" idx="0"/>
          </p:cNvCxnSpPr>
          <p:nvPr/>
        </p:nvCxnSpPr>
        <p:spPr>
          <a:xfrm flipV="1">
            <a:off x="3481321" y="2119097"/>
            <a:ext cx="107386" cy="4515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527A65B-D2D0-21C0-AFD5-CF267277532D}"/>
              </a:ext>
            </a:extLst>
          </p:cNvPr>
          <p:cNvCxnSpPr>
            <a:cxnSpLocks/>
          </p:cNvCxnSpPr>
          <p:nvPr/>
        </p:nvCxnSpPr>
        <p:spPr>
          <a:xfrm flipH="1" flipV="1">
            <a:off x="5417507" y="2211430"/>
            <a:ext cx="538494" cy="3933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A936A9C-316F-9495-ADE9-3EBE6276D74A}"/>
              </a:ext>
            </a:extLst>
          </p:cNvPr>
          <p:cNvCxnSpPr>
            <a:cxnSpLocks/>
          </p:cNvCxnSpPr>
          <p:nvPr/>
        </p:nvCxnSpPr>
        <p:spPr>
          <a:xfrm flipV="1">
            <a:off x="6494495" y="2158024"/>
            <a:ext cx="332190" cy="47586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01CE6F-0C83-90BD-D0DA-A166ABB0D9E2}"/>
              </a:ext>
            </a:extLst>
          </p:cNvPr>
          <p:cNvCxnSpPr>
            <a:cxnSpLocks/>
          </p:cNvCxnSpPr>
          <p:nvPr/>
        </p:nvCxnSpPr>
        <p:spPr>
          <a:xfrm flipH="1" flipV="1">
            <a:off x="8906256" y="2138671"/>
            <a:ext cx="175114" cy="616649"/>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389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4160CC-7053-9CF3-384D-01F51F309646}"/>
              </a:ext>
            </a:extLst>
          </p:cNvPr>
          <p:cNvSpPr txBox="1"/>
          <p:nvPr/>
        </p:nvSpPr>
        <p:spPr>
          <a:xfrm>
            <a:off x="4912872" y="211015"/>
            <a:ext cx="3289675" cy="369332"/>
          </a:xfrm>
          <a:prstGeom prst="rect">
            <a:avLst/>
          </a:prstGeom>
          <a:noFill/>
        </p:spPr>
        <p:txBody>
          <a:bodyPr wrap="square" rtlCol="0">
            <a:spAutoFit/>
          </a:bodyPr>
          <a:lstStyle/>
          <a:p>
            <a:r>
              <a:rPr lang="en-US" dirty="0"/>
              <a:t>Plotting using </a:t>
            </a:r>
            <a:r>
              <a:rPr lang="en-US" dirty="0" err="1"/>
              <a:t>ggplot</a:t>
            </a:r>
            <a:endParaRPr lang="en-US" dirty="0"/>
          </a:p>
        </p:txBody>
      </p:sp>
      <p:sp>
        <p:nvSpPr>
          <p:cNvPr id="3" name="TextBox 2">
            <a:extLst>
              <a:ext uri="{FF2B5EF4-FFF2-40B4-BE49-F238E27FC236}">
                <a16:creationId xmlns:a16="http://schemas.microsoft.com/office/drawing/2014/main" id="{B0E71378-DCC3-EC64-3A63-94C96963874B}"/>
              </a:ext>
            </a:extLst>
          </p:cNvPr>
          <p:cNvSpPr txBox="1"/>
          <p:nvPr/>
        </p:nvSpPr>
        <p:spPr>
          <a:xfrm>
            <a:off x="5080602" y="681742"/>
            <a:ext cx="1688123" cy="369332"/>
          </a:xfrm>
          <a:prstGeom prst="rect">
            <a:avLst/>
          </a:prstGeom>
          <a:noFill/>
        </p:spPr>
        <p:txBody>
          <a:bodyPr wrap="square" rtlCol="0">
            <a:spAutoFit/>
          </a:bodyPr>
          <a:lstStyle/>
          <a:p>
            <a:r>
              <a:rPr lang="en-US" dirty="0"/>
              <a:t>library(ggplot2)</a:t>
            </a:r>
          </a:p>
        </p:txBody>
      </p:sp>
      <p:sp>
        <p:nvSpPr>
          <p:cNvPr id="5" name="TextBox 4">
            <a:extLst>
              <a:ext uri="{FF2B5EF4-FFF2-40B4-BE49-F238E27FC236}">
                <a16:creationId xmlns:a16="http://schemas.microsoft.com/office/drawing/2014/main" id="{FE48D9F7-C7D5-5F4E-9188-FC845831B06D}"/>
              </a:ext>
            </a:extLst>
          </p:cNvPr>
          <p:cNvSpPr txBox="1"/>
          <p:nvPr/>
        </p:nvSpPr>
        <p:spPr>
          <a:xfrm>
            <a:off x="8870762" y="6167437"/>
            <a:ext cx="6097802" cy="369332"/>
          </a:xfrm>
          <a:prstGeom prst="rect">
            <a:avLst/>
          </a:prstGeom>
          <a:noFill/>
        </p:spPr>
        <p:txBody>
          <a:bodyPr wrap="square">
            <a:spAutoFit/>
          </a:bodyPr>
          <a:lstStyle/>
          <a:p>
            <a:r>
              <a:rPr lang="en-US" dirty="0"/>
              <a:t>https://ggplot2.tidyverse.org/</a:t>
            </a:r>
          </a:p>
        </p:txBody>
      </p:sp>
      <p:pic>
        <p:nvPicPr>
          <p:cNvPr id="6" name="Picture 5">
            <a:extLst>
              <a:ext uri="{FF2B5EF4-FFF2-40B4-BE49-F238E27FC236}">
                <a16:creationId xmlns:a16="http://schemas.microsoft.com/office/drawing/2014/main" id="{758E8B14-F7B1-36D5-1409-573B8CDD5197}"/>
              </a:ext>
            </a:extLst>
          </p:cNvPr>
          <p:cNvPicPr>
            <a:picLocks noChangeAspect="1"/>
          </p:cNvPicPr>
          <p:nvPr/>
        </p:nvPicPr>
        <p:blipFill>
          <a:blip r:embed="rId2"/>
          <a:stretch>
            <a:fillRect/>
          </a:stretch>
        </p:blipFill>
        <p:spPr>
          <a:xfrm>
            <a:off x="2616200" y="1687297"/>
            <a:ext cx="6959600" cy="431800"/>
          </a:xfrm>
          <a:prstGeom prst="rect">
            <a:avLst/>
          </a:prstGeom>
        </p:spPr>
      </p:pic>
      <p:sp>
        <p:nvSpPr>
          <p:cNvPr id="7" name="TextBox 6">
            <a:extLst>
              <a:ext uri="{FF2B5EF4-FFF2-40B4-BE49-F238E27FC236}">
                <a16:creationId xmlns:a16="http://schemas.microsoft.com/office/drawing/2014/main" id="{58A52827-F68B-075C-9FB9-F3CEAA30A2E8}"/>
              </a:ext>
            </a:extLst>
          </p:cNvPr>
          <p:cNvSpPr txBox="1"/>
          <p:nvPr/>
        </p:nvSpPr>
        <p:spPr>
          <a:xfrm>
            <a:off x="3181463" y="2570654"/>
            <a:ext cx="599716" cy="369332"/>
          </a:xfrm>
          <a:prstGeom prst="rect">
            <a:avLst/>
          </a:prstGeom>
          <a:noFill/>
        </p:spPr>
        <p:txBody>
          <a:bodyPr wrap="none" rtlCol="0">
            <a:spAutoFit/>
          </a:bodyPr>
          <a:lstStyle/>
          <a:p>
            <a:r>
              <a:rPr lang="en-US" dirty="0"/>
              <a:t>data</a:t>
            </a:r>
          </a:p>
        </p:txBody>
      </p:sp>
      <p:sp>
        <p:nvSpPr>
          <p:cNvPr id="9" name="TextBox 8">
            <a:extLst>
              <a:ext uri="{FF2B5EF4-FFF2-40B4-BE49-F238E27FC236}">
                <a16:creationId xmlns:a16="http://schemas.microsoft.com/office/drawing/2014/main" id="{9984B211-744B-0F49-0214-2007D806E3F3}"/>
              </a:ext>
            </a:extLst>
          </p:cNvPr>
          <p:cNvSpPr txBox="1"/>
          <p:nvPr/>
        </p:nvSpPr>
        <p:spPr>
          <a:xfrm>
            <a:off x="5531871" y="2570654"/>
            <a:ext cx="1128258" cy="369332"/>
          </a:xfrm>
          <a:prstGeom prst="rect">
            <a:avLst/>
          </a:prstGeom>
          <a:noFill/>
        </p:spPr>
        <p:txBody>
          <a:bodyPr wrap="none" rtlCol="0">
            <a:spAutoFit/>
          </a:bodyPr>
          <a:lstStyle/>
          <a:p>
            <a:r>
              <a:rPr lang="en-US" dirty="0"/>
              <a:t>aesthetics</a:t>
            </a:r>
          </a:p>
        </p:txBody>
      </p:sp>
      <p:sp>
        <p:nvSpPr>
          <p:cNvPr id="10" name="TextBox 9">
            <a:extLst>
              <a:ext uri="{FF2B5EF4-FFF2-40B4-BE49-F238E27FC236}">
                <a16:creationId xmlns:a16="http://schemas.microsoft.com/office/drawing/2014/main" id="{381756F0-2D9B-7013-F93B-793D486B14B0}"/>
              </a:ext>
            </a:extLst>
          </p:cNvPr>
          <p:cNvSpPr txBox="1"/>
          <p:nvPr/>
        </p:nvSpPr>
        <p:spPr>
          <a:xfrm>
            <a:off x="8523961" y="2633887"/>
            <a:ext cx="1299523" cy="369332"/>
          </a:xfrm>
          <a:prstGeom prst="rect">
            <a:avLst/>
          </a:prstGeom>
          <a:noFill/>
        </p:spPr>
        <p:txBody>
          <a:bodyPr wrap="none" rtlCol="0">
            <a:spAutoFit/>
          </a:bodyPr>
          <a:lstStyle/>
          <a:p>
            <a:r>
              <a:rPr lang="en-US" dirty="0"/>
              <a:t>Type of plot</a:t>
            </a:r>
          </a:p>
        </p:txBody>
      </p:sp>
      <p:cxnSp>
        <p:nvCxnSpPr>
          <p:cNvPr id="12" name="Straight Arrow Connector 11">
            <a:extLst>
              <a:ext uri="{FF2B5EF4-FFF2-40B4-BE49-F238E27FC236}">
                <a16:creationId xmlns:a16="http://schemas.microsoft.com/office/drawing/2014/main" id="{D6574E1F-B2BF-6B7D-46EE-8BC501F660FA}"/>
              </a:ext>
            </a:extLst>
          </p:cNvPr>
          <p:cNvCxnSpPr>
            <a:cxnSpLocks/>
            <a:stCxn id="7" idx="0"/>
          </p:cNvCxnSpPr>
          <p:nvPr/>
        </p:nvCxnSpPr>
        <p:spPr>
          <a:xfrm flipV="1">
            <a:off x="3481321" y="2119097"/>
            <a:ext cx="107386" cy="4515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527A65B-D2D0-21C0-AFD5-CF267277532D}"/>
              </a:ext>
            </a:extLst>
          </p:cNvPr>
          <p:cNvCxnSpPr>
            <a:cxnSpLocks/>
          </p:cNvCxnSpPr>
          <p:nvPr/>
        </p:nvCxnSpPr>
        <p:spPr>
          <a:xfrm flipH="1" flipV="1">
            <a:off x="5417507" y="2211430"/>
            <a:ext cx="538494" cy="3933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A936A9C-316F-9495-ADE9-3EBE6276D74A}"/>
              </a:ext>
            </a:extLst>
          </p:cNvPr>
          <p:cNvCxnSpPr>
            <a:cxnSpLocks/>
          </p:cNvCxnSpPr>
          <p:nvPr/>
        </p:nvCxnSpPr>
        <p:spPr>
          <a:xfrm flipV="1">
            <a:off x="6494495" y="2158024"/>
            <a:ext cx="332190" cy="47586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01CE6F-0C83-90BD-D0DA-A166ABB0D9E2}"/>
              </a:ext>
            </a:extLst>
          </p:cNvPr>
          <p:cNvCxnSpPr>
            <a:cxnSpLocks/>
          </p:cNvCxnSpPr>
          <p:nvPr/>
        </p:nvCxnSpPr>
        <p:spPr>
          <a:xfrm flipH="1" flipV="1">
            <a:off x="8906256" y="2138671"/>
            <a:ext cx="175114" cy="616649"/>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6812886-00C7-CC34-35F9-C5AB6DC21C61}"/>
              </a:ext>
            </a:extLst>
          </p:cNvPr>
          <p:cNvPicPr>
            <a:picLocks noChangeAspect="1"/>
          </p:cNvPicPr>
          <p:nvPr/>
        </p:nvPicPr>
        <p:blipFill>
          <a:blip r:embed="rId3"/>
          <a:stretch>
            <a:fillRect/>
          </a:stretch>
        </p:blipFill>
        <p:spPr>
          <a:xfrm>
            <a:off x="4479428" y="3226047"/>
            <a:ext cx="2890470" cy="3210998"/>
          </a:xfrm>
          <a:prstGeom prst="rect">
            <a:avLst/>
          </a:prstGeom>
        </p:spPr>
      </p:pic>
      <p:sp>
        <p:nvSpPr>
          <p:cNvPr id="11" name="TextBox 10">
            <a:extLst>
              <a:ext uri="{FF2B5EF4-FFF2-40B4-BE49-F238E27FC236}">
                <a16:creationId xmlns:a16="http://schemas.microsoft.com/office/drawing/2014/main" id="{8CB302A6-B9A2-DA18-2A94-3D2322BC2684}"/>
              </a:ext>
            </a:extLst>
          </p:cNvPr>
          <p:cNvSpPr txBox="1"/>
          <p:nvPr/>
        </p:nvSpPr>
        <p:spPr>
          <a:xfrm>
            <a:off x="7637745" y="5618016"/>
            <a:ext cx="7484300" cy="369332"/>
          </a:xfrm>
          <a:prstGeom prst="rect">
            <a:avLst/>
          </a:prstGeom>
          <a:noFill/>
        </p:spPr>
        <p:txBody>
          <a:bodyPr wrap="square">
            <a:spAutoFit/>
          </a:bodyPr>
          <a:lstStyle/>
          <a:p>
            <a:r>
              <a:rPr lang="en-US" dirty="0"/>
              <a:t>https://r4ds.had.co.nz/data-</a:t>
            </a:r>
            <a:r>
              <a:rPr lang="en-US" dirty="0" err="1"/>
              <a:t>visualisation.html</a:t>
            </a:r>
            <a:endParaRPr lang="en-US" dirty="0"/>
          </a:p>
        </p:txBody>
      </p:sp>
    </p:spTree>
    <p:extLst>
      <p:ext uri="{BB962C8B-B14F-4D97-AF65-F5344CB8AC3E}">
        <p14:creationId xmlns:p14="http://schemas.microsoft.com/office/powerpoint/2010/main" val="3910450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154B13-23B4-D285-8E9C-1D05B2CC3314}"/>
              </a:ext>
            </a:extLst>
          </p:cNvPr>
          <p:cNvSpPr txBox="1"/>
          <p:nvPr/>
        </p:nvSpPr>
        <p:spPr>
          <a:xfrm>
            <a:off x="8253086" y="6281896"/>
            <a:ext cx="6097044" cy="369332"/>
          </a:xfrm>
          <a:prstGeom prst="rect">
            <a:avLst/>
          </a:prstGeom>
          <a:noFill/>
        </p:spPr>
        <p:txBody>
          <a:bodyPr wrap="square">
            <a:spAutoFit/>
          </a:bodyPr>
          <a:lstStyle/>
          <a:p>
            <a:r>
              <a:rPr lang="en-US" dirty="0"/>
              <a:t>https://ggplot2.tidyverse.org/reference/</a:t>
            </a:r>
          </a:p>
        </p:txBody>
      </p:sp>
      <p:pic>
        <p:nvPicPr>
          <p:cNvPr id="4" name="Picture 3">
            <a:extLst>
              <a:ext uri="{FF2B5EF4-FFF2-40B4-BE49-F238E27FC236}">
                <a16:creationId xmlns:a16="http://schemas.microsoft.com/office/drawing/2014/main" id="{427FDFC9-867C-629E-80F8-EC69839FE04B}"/>
              </a:ext>
            </a:extLst>
          </p:cNvPr>
          <p:cNvPicPr>
            <a:picLocks noChangeAspect="1"/>
          </p:cNvPicPr>
          <p:nvPr/>
        </p:nvPicPr>
        <p:blipFill>
          <a:blip r:embed="rId2"/>
          <a:stretch>
            <a:fillRect/>
          </a:stretch>
        </p:blipFill>
        <p:spPr>
          <a:xfrm>
            <a:off x="287055" y="781822"/>
            <a:ext cx="11244374" cy="1842381"/>
          </a:xfrm>
          <a:prstGeom prst="rect">
            <a:avLst/>
          </a:prstGeom>
        </p:spPr>
      </p:pic>
      <p:pic>
        <p:nvPicPr>
          <p:cNvPr id="5" name="Picture 4">
            <a:extLst>
              <a:ext uri="{FF2B5EF4-FFF2-40B4-BE49-F238E27FC236}">
                <a16:creationId xmlns:a16="http://schemas.microsoft.com/office/drawing/2014/main" id="{6F350F51-53FD-22B7-D40E-9040D4480D15}"/>
              </a:ext>
            </a:extLst>
          </p:cNvPr>
          <p:cNvPicPr>
            <a:picLocks noChangeAspect="1"/>
          </p:cNvPicPr>
          <p:nvPr/>
        </p:nvPicPr>
        <p:blipFill>
          <a:blip r:embed="rId3"/>
          <a:stretch>
            <a:fillRect/>
          </a:stretch>
        </p:blipFill>
        <p:spPr>
          <a:xfrm>
            <a:off x="287054" y="2799838"/>
            <a:ext cx="11084223" cy="1258595"/>
          </a:xfrm>
          <a:prstGeom prst="rect">
            <a:avLst/>
          </a:prstGeom>
        </p:spPr>
      </p:pic>
      <p:pic>
        <p:nvPicPr>
          <p:cNvPr id="6" name="Picture 5">
            <a:extLst>
              <a:ext uri="{FF2B5EF4-FFF2-40B4-BE49-F238E27FC236}">
                <a16:creationId xmlns:a16="http://schemas.microsoft.com/office/drawing/2014/main" id="{F6DF3007-C154-2C33-1059-808C0550F56E}"/>
              </a:ext>
            </a:extLst>
          </p:cNvPr>
          <p:cNvPicPr>
            <a:picLocks noChangeAspect="1"/>
          </p:cNvPicPr>
          <p:nvPr/>
        </p:nvPicPr>
        <p:blipFill>
          <a:blip r:embed="rId4"/>
          <a:stretch>
            <a:fillRect/>
          </a:stretch>
        </p:blipFill>
        <p:spPr>
          <a:xfrm>
            <a:off x="287053" y="4006496"/>
            <a:ext cx="10925879" cy="1035230"/>
          </a:xfrm>
          <a:prstGeom prst="rect">
            <a:avLst/>
          </a:prstGeom>
        </p:spPr>
      </p:pic>
      <p:pic>
        <p:nvPicPr>
          <p:cNvPr id="7" name="Picture 6">
            <a:extLst>
              <a:ext uri="{FF2B5EF4-FFF2-40B4-BE49-F238E27FC236}">
                <a16:creationId xmlns:a16="http://schemas.microsoft.com/office/drawing/2014/main" id="{D2C29005-1F40-FEC8-5E08-701F87647250}"/>
              </a:ext>
            </a:extLst>
          </p:cNvPr>
          <p:cNvPicPr>
            <a:picLocks noChangeAspect="1"/>
          </p:cNvPicPr>
          <p:nvPr/>
        </p:nvPicPr>
        <p:blipFill>
          <a:blip r:embed="rId5"/>
          <a:stretch>
            <a:fillRect/>
          </a:stretch>
        </p:blipFill>
        <p:spPr>
          <a:xfrm>
            <a:off x="337158" y="5206868"/>
            <a:ext cx="10742249" cy="937148"/>
          </a:xfrm>
          <a:prstGeom prst="rect">
            <a:avLst/>
          </a:prstGeom>
        </p:spPr>
      </p:pic>
      <p:sp>
        <p:nvSpPr>
          <p:cNvPr id="8" name="TextBox 7">
            <a:extLst>
              <a:ext uri="{FF2B5EF4-FFF2-40B4-BE49-F238E27FC236}">
                <a16:creationId xmlns:a16="http://schemas.microsoft.com/office/drawing/2014/main" id="{D2302473-7FDB-78CA-6715-5FD17DD32A35}"/>
              </a:ext>
            </a:extLst>
          </p:cNvPr>
          <p:cNvSpPr txBox="1"/>
          <p:nvPr/>
        </p:nvSpPr>
        <p:spPr>
          <a:xfrm>
            <a:off x="3563655" y="247348"/>
            <a:ext cx="7273914" cy="369332"/>
          </a:xfrm>
          <a:prstGeom prst="rect">
            <a:avLst/>
          </a:prstGeom>
          <a:noFill/>
        </p:spPr>
        <p:txBody>
          <a:bodyPr wrap="none" rtlCol="0">
            <a:spAutoFit/>
          </a:bodyPr>
          <a:lstStyle/>
          <a:p>
            <a:r>
              <a:rPr lang="en-US" dirty="0" err="1"/>
              <a:t>ggplot</a:t>
            </a:r>
            <a:r>
              <a:rPr lang="en-US" dirty="0"/>
              <a:t> lets you make many different kinds of plots by using different ‘</a:t>
            </a:r>
            <a:r>
              <a:rPr lang="en-US" dirty="0" err="1"/>
              <a:t>geoms</a:t>
            </a:r>
            <a:r>
              <a:rPr lang="en-US" dirty="0"/>
              <a:t>’</a:t>
            </a:r>
          </a:p>
        </p:txBody>
      </p:sp>
    </p:spTree>
    <p:extLst>
      <p:ext uri="{BB962C8B-B14F-4D97-AF65-F5344CB8AC3E}">
        <p14:creationId xmlns:p14="http://schemas.microsoft.com/office/powerpoint/2010/main" val="1698419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992</Words>
  <Application>Microsoft Macintosh PowerPoint</Application>
  <PresentationFormat>Widescreen</PresentationFormat>
  <Paragraphs>191</Paragraphs>
  <Slides>28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Avenir Next Regular</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Raab, Jesse</dc:creator>
  <cp:lastModifiedBy>Raab, Jesse</cp:lastModifiedBy>
  <cp:revision>5</cp:revision>
  <dcterms:created xsi:type="dcterms:W3CDTF">2023-04-13T18:54:41Z</dcterms:created>
  <dcterms:modified xsi:type="dcterms:W3CDTF">2023-04-14T20:29:06Z</dcterms:modified>
</cp:coreProperties>
</file>