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tidyverse syntax makes more sense to me (as a non computational biologist). In pulling this slide off the tidyverse site I learned several new verbs,s o they are actively adding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github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ndemand.rc.unc.edu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9962240" y="1129898"/>
            <a:ext cx="427908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R for Biologists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ting code from this class"/>
          <p:cNvSpPr txBox="1"/>
          <p:nvPr/>
        </p:nvSpPr>
        <p:spPr>
          <a:xfrm>
            <a:off x="8945117" y="424978"/>
            <a:ext cx="6493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Getting code from this class</a:t>
            </a:r>
          </a:p>
        </p:txBody>
      </p:sp>
      <p:sp>
        <p:nvSpPr>
          <p:cNvPr id="185" name="git clone https://github.com/jraab/GNET749_RNAseq.git"/>
          <p:cNvSpPr txBox="1"/>
          <p:nvPr/>
        </p:nvSpPr>
        <p:spPr>
          <a:xfrm>
            <a:off x="868689" y="2952575"/>
            <a:ext cx="778611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git clone https://github.com/jraab/GNET749_RNAseq.git</a:t>
            </a:r>
          </a:p>
        </p:txBody>
      </p:sp>
      <p:sp>
        <p:nvSpPr>
          <p:cNvPr id="186" name="Ondemand in a terminal"/>
          <p:cNvSpPr txBox="1"/>
          <p:nvPr/>
        </p:nvSpPr>
        <p:spPr>
          <a:xfrm>
            <a:off x="629834" y="1411302"/>
            <a:ext cx="445884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t>Ondemand in a terminal</a:t>
            </a:r>
          </a:p>
        </p:txBody>
      </p:sp>
      <p:sp>
        <p:nvSpPr>
          <p:cNvPr id="187" name="module load git"/>
          <p:cNvSpPr txBox="1"/>
          <p:nvPr/>
        </p:nvSpPr>
        <p:spPr>
          <a:xfrm>
            <a:off x="858879" y="2617372"/>
            <a:ext cx="22259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module load git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3" y="3540218"/>
            <a:ext cx="20341272" cy="54695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9" name="git fetch"/>
          <p:cNvSpPr txBox="1"/>
          <p:nvPr/>
        </p:nvSpPr>
        <p:spPr>
          <a:xfrm>
            <a:off x="1252980" y="9811403"/>
            <a:ext cx="40848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git fetch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code from this class"/>
          <p:cNvSpPr txBox="1"/>
          <p:nvPr/>
        </p:nvSpPr>
        <p:spPr>
          <a:xfrm>
            <a:off x="8816238" y="1251228"/>
            <a:ext cx="6493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Getting code from this class</a:t>
            </a:r>
          </a:p>
        </p:txBody>
      </p:sp>
      <p:sp>
        <p:nvSpPr>
          <p:cNvPr id="192" name="On your computer"/>
          <p:cNvSpPr txBox="1"/>
          <p:nvPr/>
        </p:nvSpPr>
        <p:spPr>
          <a:xfrm>
            <a:off x="10358335" y="2163282"/>
            <a:ext cx="340957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t>On your computer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93" y="3602562"/>
            <a:ext cx="13071273" cy="865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esktop.github.com"/>
          <p:cNvSpPr txBox="1"/>
          <p:nvPr/>
        </p:nvSpPr>
        <p:spPr>
          <a:xfrm>
            <a:off x="5214832" y="3041994"/>
            <a:ext cx="28474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desktop.github.com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41" y="915362"/>
            <a:ext cx="11506094" cy="47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9998719" y="3470755"/>
            <a:ext cx="244353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23" y="5729556"/>
            <a:ext cx="10205855" cy="620314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H="1">
            <a:off x="18419373" y="11441885"/>
            <a:ext cx="244353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Learn R?"/>
          <p:cNvSpPr txBox="1"/>
          <p:nvPr/>
        </p:nvSpPr>
        <p:spPr>
          <a:xfrm>
            <a:off x="10258196" y="780903"/>
            <a:ext cx="386760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Why Learn R?</a:t>
            </a:r>
          </a:p>
        </p:txBody>
      </p:sp>
      <p:sp>
        <p:nvSpPr>
          <p:cNvPr id="202" name="Extremely powerful statistical tools…"/>
          <p:cNvSpPr txBox="1"/>
          <p:nvPr/>
        </p:nvSpPr>
        <p:spPr>
          <a:xfrm>
            <a:off x="5976137" y="3592238"/>
            <a:ext cx="12700102" cy="521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Extremely powerful statistical tools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Reproducibility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High quality visualizations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Great packages for biologists (RNAseq, ChIPseq, TF Motifs) 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is free, has a huge community (CRAN and Bioconductor)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Works on most operating systems (Linux, Mac, Windows)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wnsides of R"/>
          <p:cNvSpPr txBox="1"/>
          <p:nvPr/>
        </p:nvSpPr>
        <p:spPr>
          <a:xfrm>
            <a:off x="9979609" y="783715"/>
            <a:ext cx="442478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Downsides of R</a:t>
            </a:r>
          </a:p>
        </p:txBody>
      </p:sp>
      <p:sp>
        <p:nvSpPr>
          <p:cNvPr id="205" name="Steep learning curve…"/>
          <p:cNvSpPr txBox="1"/>
          <p:nvPr/>
        </p:nvSpPr>
        <p:spPr>
          <a:xfrm>
            <a:off x="7182459" y="3768928"/>
            <a:ext cx="10019082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Steep learning curve 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 (base vs tidyverse)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Syntax is unlike other programming languages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Not a general programming language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ere to get more information?"/>
          <p:cNvSpPr txBox="1"/>
          <p:nvPr/>
        </p:nvSpPr>
        <p:spPr>
          <a:xfrm>
            <a:off x="7652316" y="822940"/>
            <a:ext cx="875294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Where to get more information?</a:t>
            </a:r>
          </a:p>
        </p:txBody>
      </p:sp>
      <p:sp>
        <p:nvSpPr>
          <p:cNvPr id="208" name="R for data science https://r4ds.hadley.nz/"/>
          <p:cNvSpPr txBox="1"/>
          <p:nvPr/>
        </p:nvSpPr>
        <p:spPr>
          <a:xfrm>
            <a:off x="6754801" y="2748940"/>
            <a:ext cx="853089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R for data science </a:t>
            </a:r>
            <a:r>
              <a:rPr u="sng">
                <a:hlinkClick r:id="rId2"/>
              </a:rPr>
              <a:t>https://r4ds.hadley.nz/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58" y="5598586"/>
            <a:ext cx="11142121" cy="386233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style.tidyverse.org/syntax.html"/>
          <p:cNvSpPr txBox="1"/>
          <p:nvPr/>
        </p:nvSpPr>
        <p:spPr>
          <a:xfrm>
            <a:off x="969250" y="12062305"/>
            <a:ext cx="52428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https://style.tidyverse.org/syntax.html</a:t>
            </a:r>
          </a:p>
        </p:txBody>
      </p:sp>
      <p:sp>
        <p:nvSpPr>
          <p:cNvPr id="211" name="Sticking to a style"/>
          <p:cNvSpPr txBox="1"/>
          <p:nvPr/>
        </p:nvSpPr>
        <p:spPr>
          <a:xfrm>
            <a:off x="2015353" y="11458417"/>
            <a:ext cx="25304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Sticking to a style</a:t>
            </a:r>
          </a:p>
        </p:txBody>
      </p:sp>
      <p:sp>
        <p:nvSpPr>
          <p:cNvPr id="212" name="https://melbournebioinformatics.github.io/r-intro-biologists/intro_r_biologists.html#R_for_Biologists_course"/>
          <p:cNvSpPr txBox="1"/>
          <p:nvPr/>
        </p:nvSpPr>
        <p:spPr>
          <a:xfrm>
            <a:off x="5614929" y="3808894"/>
            <a:ext cx="146557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https://melbournebioinformatics.github.io/r-intro-biologists/intro_r_biologists.html#R_for_Biologists_course</a:t>
            </a:r>
          </a:p>
        </p:txBody>
      </p:sp>
      <p:sp>
        <p:nvSpPr>
          <p:cNvPr id="213" name="http://r-statistics.co/Complete-Ggplot2-Tutorial-Part1-With-R-Code.html"/>
          <p:cNvSpPr txBox="1"/>
          <p:nvPr/>
        </p:nvSpPr>
        <p:spPr>
          <a:xfrm>
            <a:off x="5635921" y="3384296"/>
            <a:ext cx="9971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http://r-statistics.co/Complete-Ggplot2-Tutorial-Part1-With-R-Code.html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sic Syntax"/>
          <p:cNvSpPr txBox="1"/>
          <p:nvPr/>
        </p:nvSpPr>
        <p:spPr>
          <a:xfrm>
            <a:off x="10568318" y="670030"/>
            <a:ext cx="36700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Basic Syntax</a:t>
            </a:r>
          </a:p>
        </p:txBody>
      </p:sp>
      <p:sp>
        <p:nvSpPr>
          <p:cNvPr id="216" name="a &lt;- “some string”"/>
          <p:cNvSpPr txBox="1"/>
          <p:nvPr/>
        </p:nvSpPr>
        <p:spPr>
          <a:xfrm>
            <a:off x="10038715" y="4157874"/>
            <a:ext cx="385236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a &lt;- “some string”</a:t>
            </a:r>
          </a:p>
        </p:txBody>
      </p:sp>
      <p:sp>
        <p:nvSpPr>
          <p:cNvPr id="217" name="variable"/>
          <p:cNvSpPr txBox="1"/>
          <p:nvPr/>
        </p:nvSpPr>
        <p:spPr>
          <a:xfrm>
            <a:off x="7611358" y="6194678"/>
            <a:ext cx="170581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variable</a:t>
            </a:r>
          </a:p>
        </p:txBody>
      </p:sp>
      <p:sp>
        <p:nvSpPr>
          <p:cNvPr id="218" name="assignment"/>
          <p:cNvSpPr txBox="1"/>
          <p:nvPr/>
        </p:nvSpPr>
        <p:spPr>
          <a:xfrm>
            <a:off x="9566564" y="6540550"/>
            <a:ext cx="2468881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assignment</a:t>
            </a:r>
          </a:p>
        </p:txBody>
      </p:sp>
      <p:sp>
        <p:nvSpPr>
          <p:cNvPr id="219" name="string"/>
          <p:cNvSpPr txBox="1"/>
          <p:nvPr/>
        </p:nvSpPr>
        <p:spPr>
          <a:xfrm>
            <a:off x="13085548" y="6540550"/>
            <a:ext cx="1257301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string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8713160" y="4820295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10801004" y="4836494"/>
            <a:ext cx="1" cy="15155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2" name="Line"/>
          <p:cNvSpPr/>
          <p:nvPr/>
        </p:nvSpPr>
        <p:spPr>
          <a:xfrm flipH="1" flipV="1">
            <a:off x="12772657" y="4836494"/>
            <a:ext cx="522412" cy="1511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sic Syntax"/>
          <p:cNvSpPr txBox="1"/>
          <p:nvPr/>
        </p:nvSpPr>
        <p:spPr>
          <a:xfrm>
            <a:off x="10568318" y="670030"/>
            <a:ext cx="36700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Basic Syntax</a:t>
            </a:r>
          </a:p>
        </p:txBody>
      </p:sp>
      <p:sp>
        <p:nvSpPr>
          <p:cNvPr id="225" name="a &lt;- “some string”"/>
          <p:cNvSpPr txBox="1"/>
          <p:nvPr/>
        </p:nvSpPr>
        <p:spPr>
          <a:xfrm>
            <a:off x="10047196" y="4085903"/>
            <a:ext cx="4371545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a &lt;- “some string”</a:t>
            </a:r>
          </a:p>
        </p:txBody>
      </p:sp>
      <p:sp>
        <p:nvSpPr>
          <p:cNvPr id="226" name="b &lt;- c( “a”, “vector”, “of”, “words”)"/>
          <p:cNvSpPr txBox="1"/>
          <p:nvPr/>
        </p:nvSpPr>
        <p:spPr>
          <a:xfrm>
            <a:off x="10047196" y="4784328"/>
            <a:ext cx="8179944" cy="13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b &lt;- c( “a”, “vector”, “of”, “words”)</a:t>
            </a:r>
          </a:p>
        </p:txBody>
      </p:sp>
      <p:sp>
        <p:nvSpPr>
          <p:cNvPr id="227" name="d &lt;- list( “also” “a”, “list”)"/>
          <p:cNvSpPr txBox="1"/>
          <p:nvPr/>
        </p:nvSpPr>
        <p:spPr>
          <a:xfrm>
            <a:off x="10027981" y="5737579"/>
            <a:ext cx="5952390" cy="133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d &lt;- list( “also” “a”, “list”)</a:t>
            </a:r>
          </a:p>
        </p:txBody>
      </p:sp>
      <p:sp>
        <p:nvSpPr>
          <p:cNvPr id="228" name="vector"/>
          <p:cNvSpPr txBox="1"/>
          <p:nvPr/>
        </p:nvSpPr>
        <p:spPr>
          <a:xfrm>
            <a:off x="7749470" y="4881762"/>
            <a:ext cx="1570178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vector</a:t>
            </a:r>
          </a:p>
        </p:txBody>
      </p:sp>
      <p:sp>
        <p:nvSpPr>
          <p:cNvPr id="229" name="character"/>
          <p:cNvSpPr txBox="1"/>
          <p:nvPr/>
        </p:nvSpPr>
        <p:spPr>
          <a:xfrm>
            <a:off x="7006951" y="4102769"/>
            <a:ext cx="2312697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character</a:t>
            </a:r>
          </a:p>
        </p:txBody>
      </p:sp>
      <p:sp>
        <p:nvSpPr>
          <p:cNvPr id="230" name="list"/>
          <p:cNvSpPr txBox="1"/>
          <p:nvPr/>
        </p:nvSpPr>
        <p:spPr>
          <a:xfrm>
            <a:off x="8165807" y="5700507"/>
            <a:ext cx="769863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list</a:t>
            </a:r>
          </a:p>
        </p:txBody>
      </p:sp>
      <p:sp>
        <p:nvSpPr>
          <p:cNvPr id="231" name="data.frame"/>
          <p:cNvSpPr txBox="1"/>
          <p:nvPr/>
        </p:nvSpPr>
        <p:spPr>
          <a:xfrm>
            <a:off x="6697656" y="6810781"/>
            <a:ext cx="2621992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data.frame</a:t>
            </a:r>
          </a:p>
        </p:txBody>
      </p:sp>
      <p:sp>
        <p:nvSpPr>
          <p:cNvPr id="232" name="df &lt;- data.frame( c(column1 = c(‘a’, ‘b’, ‘c’),…"/>
          <p:cNvSpPr txBox="1"/>
          <p:nvPr/>
        </p:nvSpPr>
        <p:spPr>
          <a:xfrm>
            <a:off x="10066412" y="6828638"/>
            <a:ext cx="10346576" cy="133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/>
            </a:pPr>
            <a:r>
              <a:t>df &lt;- data.frame( c(column1 = c(‘a’, ‘b’, ‘c’), </a:t>
            </a:r>
          </a:p>
          <a:p>
            <a:pPr>
              <a:defRPr sz="4100"/>
            </a:pPr>
            <a:r>
              <a:t>                            c(column2 = c(‘d’, ‘e’, ‘f’) 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etting data into R"/>
          <p:cNvSpPr txBox="1"/>
          <p:nvPr/>
        </p:nvSpPr>
        <p:spPr>
          <a:xfrm>
            <a:off x="9266133" y="-404216"/>
            <a:ext cx="52629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rPr dirty="0"/>
              <a:t>Getting data into R</a:t>
            </a:r>
          </a:p>
        </p:txBody>
      </p:sp>
      <p:sp>
        <p:nvSpPr>
          <p:cNvPr id="235" name="df &lt;- read_csv(‘somefile.csv’)…"/>
          <p:cNvSpPr txBox="1"/>
          <p:nvPr/>
        </p:nvSpPr>
        <p:spPr>
          <a:xfrm>
            <a:off x="7871917" y="2854308"/>
            <a:ext cx="8640166" cy="281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read_tsv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’)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read_table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’, </a:t>
            </a:r>
            <a:r>
              <a:rPr dirty="0" err="1"/>
              <a:t>sep</a:t>
            </a:r>
            <a:r>
              <a:rPr dirty="0"/>
              <a:t> = “\t”)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</p:txBody>
      </p:sp>
      <p:sp>
        <p:nvSpPr>
          <p:cNvPr id="236" name="Tidyverse"/>
          <p:cNvSpPr txBox="1"/>
          <p:nvPr/>
        </p:nvSpPr>
        <p:spPr>
          <a:xfrm>
            <a:off x="5888536" y="3303099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Tidyverse</a:t>
            </a:r>
          </a:p>
        </p:txBody>
      </p:sp>
      <p:sp>
        <p:nvSpPr>
          <p:cNvPr id="237" name="base"/>
          <p:cNvSpPr txBox="1"/>
          <p:nvPr/>
        </p:nvSpPr>
        <p:spPr>
          <a:xfrm>
            <a:off x="6443577" y="4506146"/>
            <a:ext cx="7748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base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7715775" y="3167794"/>
            <a:ext cx="1" cy="1102854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etting data into R"/>
          <p:cNvSpPr txBox="1"/>
          <p:nvPr/>
        </p:nvSpPr>
        <p:spPr>
          <a:xfrm>
            <a:off x="9329927" y="823751"/>
            <a:ext cx="52629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t>Getting data into R</a:t>
            </a:r>
          </a:p>
        </p:txBody>
      </p:sp>
      <p:sp>
        <p:nvSpPr>
          <p:cNvPr id="241" name="df &lt;- read_csv(‘somefile.csv’)…"/>
          <p:cNvSpPr txBox="1"/>
          <p:nvPr/>
        </p:nvSpPr>
        <p:spPr>
          <a:xfrm>
            <a:off x="7891132" y="3780672"/>
            <a:ext cx="6121452" cy="22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t>df &lt;- read_csv(‘somefile.csv’)</a:t>
            </a:r>
          </a:p>
          <a:p>
            <a:pPr algn="l">
              <a:defRPr sz="3600"/>
            </a:pPr>
            <a:r>
              <a:t> </a:t>
            </a:r>
          </a:p>
          <a:p>
            <a:pPr algn="l">
              <a:defRPr sz="3600"/>
            </a:pPr>
            <a:r>
              <a:t>df &lt;- read.csv(‘somefile.csv’) </a:t>
            </a:r>
          </a:p>
        </p:txBody>
      </p:sp>
      <p:sp>
        <p:nvSpPr>
          <p:cNvPr id="242" name="Tidyverse"/>
          <p:cNvSpPr txBox="1"/>
          <p:nvPr/>
        </p:nvSpPr>
        <p:spPr>
          <a:xfrm>
            <a:off x="5330599" y="3812002"/>
            <a:ext cx="207843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Tidyverse</a:t>
            </a:r>
          </a:p>
        </p:txBody>
      </p:sp>
      <p:sp>
        <p:nvSpPr>
          <p:cNvPr id="243" name="Base R"/>
          <p:cNvSpPr txBox="1"/>
          <p:nvPr/>
        </p:nvSpPr>
        <p:spPr>
          <a:xfrm>
            <a:off x="5821632" y="4861328"/>
            <a:ext cx="158739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Base R</a:t>
            </a:r>
          </a:p>
        </p:txBody>
      </p:sp>
      <p:sp>
        <p:nvSpPr>
          <p:cNvPr id="244" name="df is a tibble, strings are characters"/>
          <p:cNvSpPr txBox="1"/>
          <p:nvPr/>
        </p:nvSpPr>
        <p:spPr>
          <a:xfrm>
            <a:off x="14520448" y="3898768"/>
            <a:ext cx="489569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df is a tibble, strings are characters</a:t>
            </a:r>
          </a:p>
        </p:txBody>
      </p:sp>
      <p:sp>
        <p:nvSpPr>
          <p:cNvPr id="245" name="df is a data frame, strings are factors"/>
          <p:cNvSpPr txBox="1"/>
          <p:nvPr/>
        </p:nvSpPr>
        <p:spPr>
          <a:xfrm>
            <a:off x="14520448" y="4948094"/>
            <a:ext cx="511027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df is a data frame, strings are factors</a:t>
            </a:r>
          </a:p>
        </p:txBody>
      </p:sp>
      <p:sp>
        <p:nvSpPr>
          <p:cNvPr id="246" name="For this class these are similar enough that you can read them either way."/>
          <p:cNvSpPr txBox="1"/>
          <p:nvPr/>
        </p:nvSpPr>
        <p:spPr>
          <a:xfrm>
            <a:off x="4640198" y="6540550"/>
            <a:ext cx="15103603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For this class these are similar enough that you can read them either way.</a:t>
            </a:r>
          </a:p>
        </p:txBody>
      </p:sp>
      <p:sp>
        <p:nvSpPr>
          <p:cNvPr id="247" name="https://r4ds.had.co.nz/tibbles.html#tibbles-vs.-data.frame"/>
          <p:cNvSpPr txBox="1"/>
          <p:nvPr/>
        </p:nvSpPr>
        <p:spPr>
          <a:xfrm>
            <a:off x="8023269" y="12083817"/>
            <a:ext cx="158547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https://r4ds.had.co.nz/tibbles.html#tibbles-vs.-data.frame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 for Biologists"/>
          <p:cNvSpPr txBox="1"/>
          <p:nvPr/>
        </p:nvSpPr>
        <p:spPr>
          <a:xfrm>
            <a:off x="9962240" y="1129898"/>
            <a:ext cx="427908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strike="sngStrike"/>
            </a:lvl1pPr>
          </a:lstStyle>
          <a:p>
            <a:r>
              <a:t>R for Biologists</a:t>
            </a:r>
          </a:p>
        </p:txBody>
      </p:sp>
      <p:sp>
        <p:nvSpPr>
          <p:cNvPr id="154" name="kindeRgarten"/>
          <p:cNvSpPr txBox="1"/>
          <p:nvPr/>
        </p:nvSpPr>
        <p:spPr>
          <a:xfrm>
            <a:off x="8695403" y="4862628"/>
            <a:ext cx="6812763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kindeRgarten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se R vs Tidyverse"/>
          <p:cNvSpPr txBox="1"/>
          <p:nvPr/>
        </p:nvSpPr>
        <p:spPr>
          <a:xfrm>
            <a:off x="9157728" y="766105"/>
            <a:ext cx="564581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Base R vs Tidyverse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82" y="1876747"/>
            <a:ext cx="13318636" cy="8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047" y="1906936"/>
            <a:ext cx="4195814" cy="3531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140" y="7363571"/>
            <a:ext cx="9770776" cy="1256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685" y="8743724"/>
            <a:ext cx="4782491" cy="2212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dyverse (    library(tidyverse)"/>
          <p:cNvSpPr txBox="1"/>
          <p:nvPr/>
        </p:nvSpPr>
        <p:spPr>
          <a:xfrm>
            <a:off x="12326689" y="6029133"/>
            <a:ext cx="684022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Tidyverse (    library(tidyverse)</a:t>
            </a:r>
          </a:p>
        </p:txBody>
      </p:sp>
      <p:sp>
        <p:nvSpPr>
          <p:cNvPr id="255" name="Base"/>
          <p:cNvSpPr txBox="1"/>
          <p:nvPr/>
        </p:nvSpPr>
        <p:spPr>
          <a:xfrm>
            <a:off x="2445585" y="6029133"/>
            <a:ext cx="12618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Base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3" y="6775119"/>
            <a:ext cx="6939864" cy="116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405" y="8849958"/>
            <a:ext cx="5206481" cy="19998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dplyr.tidyverse.org/articles/base.html"/>
          <p:cNvSpPr txBox="1"/>
          <p:nvPr/>
        </p:nvSpPr>
        <p:spPr>
          <a:xfrm>
            <a:off x="17052556" y="12487931"/>
            <a:ext cx="61121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https://dplyr.tidyverse.org/articles/base.html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use one or the other?"/>
          <p:cNvSpPr txBox="1"/>
          <p:nvPr/>
        </p:nvSpPr>
        <p:spPr>
          <a:xfrm>
            <a:off x="8532723" y="612384"/>
            <a:ext cx="73185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Why use one or the other?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87" y="2831094"/>
            <a:ext cx="11185013" cy="633707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https://towardsdatascience.com/tidyverse-vs-base-r-how-to-choose-the-best-framework-for-you-29b702bdb384"/>
          <p:cNvSpPr txBox="1"/>
          <p:nvPr/>
        </p:nvSpPr>
        <p:spPr>
          <a:xfrm>
            <a:off x="12859730" y="8651711"/>
            <a:ext cx="1091899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https://towardsdatascience.com/tidyverse-vs-base-r-how-to-choose-the-best-framework-for-you-29b702bdb384</a:t>
            </a:r>
          </a:p>
        </p:txBody>
      </p:sp>
      <p:sp>
        <p:nvSpPr>
          <p:cNvPr id="263" name="Base R"/>
          <p:cNvSpPr txBox="1"/>
          <p:nvPr/>
        </p:nvSpPr>
        <p:spPr>
          <a:xfrm>
            <a:off x="1948736" y="4051893"/>
            <a:ext cx="207843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Base R</a:t>
            </a:r>
          </a:p>
        </p:txBody>
      </p:sp>
      <p:sp>
        <p:nvSpPr>
          <p:cNvPr id="264" name="Can be faster…"/>
          <p:cNvSpPr txBox="1"/>
          <p:nvPr/>
        </p:nvSpPr>
        <p:spPr>
          <a:xfrm>
            <a:off x="1942032" y="5898133"/>
            <a:ext cx="6340222" cy="1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000"/>
            </a:pPr>
            <a:r>
              <a:t>Can be faster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Older/Can be more stable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Easier for some specific cases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Don’t need to install anything extra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one or the other?"/>
          <p:cNvSpPr txBox="1"/>
          <p:nvPr/>
        </p:nvSpPr>
        <p:spPr>
          <a:xfrm>
            <a:off x="8532723" y="612384"/>
            <a:ext cx="73185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Why use one or the other?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98" y="2216210"/>
            <a:ext cx="11185013" cy="633707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https://towardsdatascience.com/tidyverse-vs-base-r-how-to-choose-the-best-framework-for-you-29b702bdb384"/>
          <p:cNvSpPr txBox="1"/>
          <p:nvPr/>
        </p:nvSpPr>
        <p:spPr>
          <a:xfrm>
            <a:off x="1734170" y="8152118"/>
            <a:ext cx="1091899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https://towardsdatascience.com/tidyverse-vs-base-r-how-to-choose-the-best-framework-for-you-29b702bdb384</a:t>
            </a:r>
          </a:p>
        </p:txBody>
      </p:sp>
      <p:sp>
        <p:nvSpPr>
          <p:cNvPr id="269" name="Tidyverse"/>
          <p:cNvSpPr txBox="1"/>
          <p:nvPr/>
        </p:nvSpPr>
        <p:spPr>
          <a:xfrm>
            <a:off x="13219798" y="3148781"/>
            <a:ext cx="273314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Tidyverse</a:t>
            </a:r>
          </a:p>
        </p:txBody>
      </p:sp>
      <p:sp>
        <p:nvSpPr>
          <p:cNvPr id="270" name="More readable (left to right like english)…"/>
          <p:cNvSpPr txBox="1"/>
          <p:nvPr/>
        </p:nvSpPr>
        <p:spPr>
          <a:xfrm>
            <a:off x="12829489" y="4424879"/>
            <a:ext cx="9628252" cy="191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000"/>
            </a:pPr>
            <a:r>
              <a:t>More readable (left to right like english)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Standardized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Different parts work well together (dplyr, pipes, ggplot)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Many useful functions (verbs)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y use one or the other?"/>
          <p:cNvSpPr txBox="1"/>
          <p:nvPr/>
        </p:nvSpPr>
        <p:spPr>
          <a:xfrm>
            <a:off x="8532723" y="612384"/>
            <a:ext cx="73185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Why use one or the other?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58" y="2715803"/>
            <a:ext cx="11185014" cy="633707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https://towardsdatascience.com/tidyverse-vs-base-r-how-to-choose-the-best-framework-for-you-29b702bdb384"/>
          <p:cNvSpPr txBox="1"/>
          <p:nvPr/>
        </p:nvSpPr>
        <p:spPr>
          <a:xfrm>
            <a:off x="12859730" y="8651711"/>
            <a:ext cx="1091899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https://towardsdatascience.com/tidyverse-vs-base-r-how-to-choose-the-best-framework-for-you-29b702bdb384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67" y="2712646"/>
            <a:ext cx="9871279" cy="638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2" y="7936583"/>
            <a:ext cx="4289699" cy="3659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79A63B04-A6DD-62FA-E1C1-76DA01954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267" y="3994823"/>
            <a:ext cx="4195814" cy="3531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dyverse ‘verb’s"/>
          <p:cNvSpPr txBox="1"/>
          <p:nvPr/>
        </p:nvSpPr>
        <p:spPr>
          <a:xfrm>
            <a:off x="9519449" y="1081861"/>
            <a:ext cx="46978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Tidyverse ‘verb’s</a:t>
            </a:r>
          </a:p>
        </p:txBody>
      </p:sp>
      <p:sp>
        <p:nvSpPr>
          <p:cNvPr id="279" name="https://dplyr.tidyverse.org/reference/index.html"/>
          <p:cNvSpPr txBox="1"/>
          <p:nvPr/>
        </p:nvSpPr>
        <p:spPr>
          <a:xfrm>
            <a:off x="17072144" y="11610908"/>
            <a:ext cx="64849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https://dplyr.tidyverse.org/reference/index.html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61" y="3309740"/>
            <a:ext cx="9728201" cy="9164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587" y="2202982"/>
            <a:ext cx="12123171" cy="547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695" y="7991672"/>
            <a:ext cx="10185739" cy="2935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pes"/>
          <p:cNvSpPr txBox="1"/>
          <p:nvPr/>
        </p:nvSpPr>
        <p:spPr>
          <a:xfrm>
            <a:off x="11219128" y="862181"/>
            <a:ext cx="163830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Pipes</a:t>
            </a:r>
          </a:p>
        </p:txBody>
      </p:sp>
      <p:sp>
        <p:nvSpPr>
          <p:cNvPr id="287" name="In Unix Pipes let you chain commands together with the pipe ( | )"/>
          <p:cNvSpPr txBox="1"/>
          <p:nvPr/>
        </p:nvSpPr>
        <p:spPr>
          <a:xfrm>
            <a:off x="1658673" y="3014872"/>
            <a:ext cx="89611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In Unix Pipes let you chain commands together with the pipe ( | ) </a:t>
            </a:r>
          </a:p>
        </p:txBody>
      </p:sp>
      <p:sp>
        <p:nvSpPr>
          <p:cNvPr id="288" name="Tidyverse uses %&gt;% or  |&gt; to link commands"/>
          <p:cNvSpPr txBox="1"/>
          <p:nvPr/>
        </p:nvSpPr>
        <p:spPr>
          <a:xfrm>
            <a:off x="15174388" y="2688215"/>
            <a:ext cx="63178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Tidyverse uses %&gt;% or  |&gt; to link commands</a:t>
            </a:r>
          </a:p>
        </p:txBody>
      </p:sp>
      <p:sp>
        <p:nvSpPr>
          <p:cNvPr id="289" name="cat file.txt | grep ‘sometext’"/>
          <p:cNvSpPr txBox="1"/>
          <p:nvPr/>
        </p:nvSpPr>
        <p:spPr>
          <a:xfrm>
            <a:off x="1613229" y="4186995"/>
            <a:ext cx="3902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 file.txt | grep ‘sometext’ </a:t>
            </a:r>
          </a:p>
        </p:txBody>
      </p:sp>
      <p:sp>
        <p:nvSpPr>
          <p:cNvPr id="290" name="df |&gt; filter() |&gt; group_by() |&gt; summarise()"/>
          <p:cNvSpPr txBox="1"/>
          <p:nvPr/>
        </p:nvSpPr>
        <p:spPr>
          <a:xfrm>
            <a:off x="15928413" y="4186995"/>
            <a:ext cx="54781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 |&gt; filter() |&gt; group_by() |&gt; summarise()</a:t>
            </a:r>
          </a:p>
        </p:txBody>
      </p:sp>
      <p:sp>
        <p:nvSpPr>
          <p:cNvPr id="291" name="https://r4ds.had.co.nz/pipes.html"/>
          <p:cNvSpPr txBox="1"/>
          <p:nvPr/>
        </p:nvSpPr>
        <p:spPr>
          <a:xfrm>
            <a:off x="18411279" y="12153768"/>
            <a:ext cx="46478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https://r4ds.had.co.nz/pipes.html</a:t>
            </a:r>
          </a:p>
        </p:txBody>
      </p:sp>
      <p:sp>
        <p:nvSpPr>
          <p:cNvPr id="292" name="Pipes make reading a series of steps easier"/>
          <p:cNvSpPr txBox="1"/>
          <p:nvPr/>
        </p:nvSpPr>
        <p:spPr>
          <a:xfrm>
            <a:off x="7706182" y="6540550"/>
            <a:ext cx="8971636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Pipes make reading a series of steps easier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 data sets to play with"/>
          <p:cNvSpPr txBox="1"/>
          <p:nvPr/>
        </p:nvSpPr>
        <p:spPr>
          <a:xfrm>
            <a:off x="7979904" y="610364"/>
            <a:ext cx="724905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Fun data sets to play with </a:t>
            </a:r>
          </a:p>
        </p:txBody>
      </p:sp>
      <p:sp>
        <p:nvSpPr>
          <p:cNvPr id="295" name="https://www.kaggle.com/crawford/80-cereals"/>
          <p:cNvSpPr txBox="1"/>
          <p:nvPr/>
        </p:nvSpPr>
        <p:spPr>
          <a:xfrm>
            <a:off x="8990135" y="6240754"/>
            <a:ext cx="935888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https://www.kaggle.com/crawford/80-cereals</a:t>
            </a:r>
          </a:p>
        </p:txBody>
      </p:sp>
      <p:sp>
        <p:nvSpPr>
          <p:cNvPr id="296" name="Cereal"/>
          <p:cNvSpPr txBox="1"/>
          <p:nvPr/>
        </p:nvSpPr>
        <p:spPr>
          <a:xfrm>
            <a:off x="5197028" y="6387646"/>
            <a:ext cx="142646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r>
              <a:t>Cereal</a:t>
            </a:r>
          </a:p>
        </p:txBody>
      </p:sp>
      <p:sp>
        <p:nvSpPr>
          <p:cNvPr id="297" name="iris"/>
          <p:cNvSpPr txBox="1"/>
          <p:nvPr/>
        </p:nvSpPr>
        <p:spPr>
          <a:xfrm>
            <a:off x="5210059" y="4030643"/>
            <a:ext cx="69814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iris</a:t>
            </a:r>
          </a:p>
        </p:txBody>
      </p:sp>
      <p:sp>
        <p:nvSpPr>
          <p:cNvPr id="298" name="nih"/>
          <p:cNvSpPr txBox="1"/>
          <p:nvPr/>
        </p:nvSpPr>
        <p:spPr>
          <a:xfrm>
            <a:off x="5197028" y="8534915"/>
            <a:ext cx="72420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nih</a:t>
            </a:r>
          </a:p>
        </p:txBody>
      </p:sp>
      <p:sp>
        <p:nvSpPr>
          <p:cNvPr id="299" name="NIH Reporter (on github as worldwide2020.csv)"/>
          <p:cNvSpPr txBox="1"/>
          <p:nvPr/>
        </p:nvSpPr>
        <p:spPr>
          <a:xfrm>
            <a:off x="8931801" y="8534915"/>
            <a:ext cx="111376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/>
              <a:t>NIH Reporter (on </a:t>
            </a:r>
            <a:r>
              <a:rPr dirty="0" err="1"/>
              <a:t>github</a:t>
            </a:r>
            <a:r>
              <a:rPr dirty="0"/>
              <a:t> as </a:t>
            </a:r>
            <a:r>
              <a:rPr lang="en-US" dirty="0"/>
              <a:t>data/W</a:t>
            </a:r>
            <a:r>
              <a:rPr dirty="0"/>
              <a:t>orldwide2020.csv) </a:t>
            </a:r>
          </a:p>
        </p:txBody>
      </p:sp>
      <p:sp>
        <p:nvSpPr>
          <p:cNvPr id="300" name="built-in"/>
          <p:cNvSpPr txBox="1"/>
          <p:nvPr/>
        </p:nvSpPr>
        <p:spPr>
          <a:xfrm>
            <a:off x="8931801" y="4030643"/>
            <a:ext cx="152019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built-in</a:t>
            </a:r>
          </a:p>
        </p:txBody>
      </p:sp>
      <p:sp>
        <p:nvSpPr>
          <p:cNvPr id="301" name="install.packages('nycflights13')"/>
          <p:cNvSpPr txBox="1"/>
          <p:nvPr/>
        </p:nvSpPr>
        <p:spPr>
          <a:xfrm>
            <a:off x="8990136" y="7336974"/>
            <a:ext cx="648218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 err="1"/>
              <a:t>install.packages</a:t>
            </a:r>
            <a:r>
              <a:rPr dirty="0"/>
              <a:t>('nycflights13') </a:t>
            </a:r>
          </a:p>
        </p:txBody>
      </p:sp>
      <p:sp>
        <p:nvSpPr>
          <p:cNvPr id="302" name="flightdata"/>
          <p:cNvSpPr txBox="1"/>
          <p:nvPr/>
        </p:nvSpPr>
        <p:spPr>
          <a:xfrm>
            <a:off x="5197028" y="7461280"/>
            <a:ext cx="201945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flightdata</a:t>
            </a:r>
          </a:p>
        </p:txBody>
      </p:sp>
      <p:sp>
        <p:nvSpPr>
          <p:cNvPr id="303" name="ToothGrowth"/>
          <p:cNvSpPr txBox="1"/>
          <p:nvPr/>
        </p:nvSpPr>
        <p:spPr>
          <a:xfrm>
            <a:off x="5197029" y="5209144"/>
            <a:ext cx="274731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ToothGrowth</a:t>
            </a:r>
          </a:p>
        </p:txBody>
      </p:sp>
      <p:sp>
        <p:nvSpPr>
          <p:cNvPr id="304" name="built-in"/>
          <p:cNvSpPr txBox="1"/>
          <p:nvPr/>
        </p:nvSpPr>
        <p:spPr>
          <a:xfrm>
            <a:off x="8931801" y="5173643"/>
            <a:ext cx="152019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built-in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ap - Class 1"/>
          <p:cNvSpPr txBox="1"/>
          <p:nvPr/>
        </p:nvSpPr>
        <p:spPr>
          <a:xfrm>
            <a:off x="10341070" y="783086"/>
            <a:ext cx="44723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Recap - Class 1</a:t>
            </a:r>
          </a:p>
        </p:txBody>
      </p:sp>
      <p:sp>
        <p:nvSpPr>
          <p:cNvPr id="307" name="Installing R and Github and getting code…"/>
          <p:cNvSpPr txBox="1"/>
          <p:nvPr/>
        </p:nvSpPr>
        <p:spPr>
          <a:xfrm>
            <a:off x="7404608" y="4152362"/>
            <a:ext cx="9574785" cy="252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4000"/>
            </a:pPr>
            <a:r>
              <a:t>Installing R and Github and getting code</a:t>
            </a:r>
          </a:p>
          <a:p>
            <a:pPr marL="304800" indent="-304800" algn="l">
              <a:buSzPct val="123000"/>
              <a:buChar char="•"/>
              <a:defRPr sz="4000"/>
            </a:pPr>
            <a:r>
              <a:t>R syntax</a:t>
            </a:r>
          </a:p>
          <a:p>
            <a:pPr marL="304800" indent="-304800" algn="l">
              <a:buSzPct val="123000"/>
              <a:buChar char="•"/>
              <a:defRPr sz="4000"/>
            </a:pPr>
            <a:r>
              <a:t>Getting data into R</a:t>
            </a:r>
          </a:p>
          <a:p>
            <a:pPr marL="304800" indent="-304800" algn="l">
              <a:buSzPct val="123000"/>
              <a:buChar char="•"/>
              <a:defRPr sz="4000"/>
            </a:pPr>
            <a:r>
              <a:t>working with data in R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witch to live mode"/>
          <p:cNvSpPr txBox="1"/>
          <p:nvPr/>
        </p:nvSpPr>
        <p:spPr>
          <a:xfrm>
            <a:off x="10989678" y="593766"/>
            <a:ext cx="27505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switch to live mode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/>
          <p:cNvSpPr txBox="1"/>
          <p:nvPr/>
        </p:nvSpPr>
        <p:spPr>
          <a:xfrm>
            <a:off x="7887502" y="761486"/>
            <a:ext cx="81965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Goals for this section of the module</a:t>
            </a:r>
          </a:p>
        </p:txBody>
      </p:sp>
      <p:sp>
        <p:nvSpPr>
          <p:cNvPr id="157" name="Get your own data into R…"/>
          <p:cNvSpPr txBox="1"/>
          <p:nvPr/>
        </p:nvSpPr>
        <p:spPr>
          <a:xfrm>
            <a:off x="7740127" y="4489796"/>
            <a:ext cx="10795052" cy="303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Get your own data into R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Explore your data (exploratory data analysis/ EDA)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Do a simple RNA-seq analysis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Know where to find help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als for this section of the module"/>
          <p:cNvSpPr txBox="1"/>
          <p:nvPr/>
        </p:nvSpPr>
        <p:spPr>
          <a:xfrm>
            <a:off x="7887502" y="761486"/>
            <a:ext cx="81965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Goals for this section of the module</a:t>
            </a:r>
          </a:p>
        </p:txBody>
      </p:sp>
      <p:sp>
        <p:nvSpPr>
          <p:cNvPr id="160" name="Get your own data into R…"/>
          <p:cNvSpPr txBox="1"/>
          <p:nvPr/>
        </p:nvSpPr>
        <p:spPr>
          <a:xfrm>
            <a:off x="7740127" y="3289646"/>
            <a:ext cx="11391698" cy="543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Get your own data into R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Explore your data (exploratory data analysis/ EDA)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Do a simple RNA-seq analysis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Know where to find help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Batch effects - multiple levels - multiple comparisons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Downstream analysis (GSEA/GO/enrichr)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Bioconductor</a:t>
            </a:r>
          </a:p>
        </p:txBody>
      </p:sp>
      <p:sp>
        <p:nvSpPr>
          <p:cNvPr id="161" name="Bonus"/>
          <p:cNvSpPr txBox="1"/>
          <p:nvPr/>
        </p:nvSpPr>
        <p:spPr>
          <a:xfrm>
            <a:off x="5517541" y="6965432"/>
            <a:ext cx="157276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6"/>
                </a:solidFill>
              </a:defRPr>
            </a:lvl1pPr>
          </a:lstStyle>
          <a:p>
            <a:r>
              <a:t>Bonus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"/>
          <p:cNvSpPr txBox="1"/>
          <p:nvPr/>
        </p:nvSpPr>
        <p:spPr>
          <a:xfrm>
            <a:off x="529403" y="6949862"/>
            <a:ext cx="127001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 algn="l">
              <a:spcBef>
                <a:spcPts val="10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graphicFrame>
        <p:nvGraphicFramePr>
          <p:cNvPr id="164" name="Table 1"/>
          <p:cNvGraphicFramePr/>
          <p:nvPr/>
        </p:nvGraphicFramePr>
        <p:xfrm>
          <a:off x="1933523" y="1005703"/>
          <a:ext cx="20516954" cy="12180347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500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17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Installing R/Rstudio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Git/Github Basics 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Basic R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Getting data into 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How to plot data (and make it look good)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exploring data</a:t>
                      </a:r>
                    </a:p>
                    <a:p>
                      <a:pPr algn="l" defTabSz="2438338">
                        <a:spcBef>
                          <a:spcPts val="600"/>
                        </a:spcBef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61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Functions</a:t>
                      </a:r>
                    </a:p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Some best practices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20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RNA-seq analysis 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33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Visualization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479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Contrasts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Batch Effects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805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GO analysis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GSEA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etting Started with R"/>
          <p:cNvSpPr txBox="1"/>
          <p:nvPr/>
        </p:nvSpPr>
        <p:spPr>
          <a:xfrm>
            <a:off x="9097822" y="687869"/>
            <a:ext cx="61883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Getting Started with R</a:t>
            </a:r>
          </a:p>
        </p:txBody>
      </p:sp>
      <p:sp>
        <p:nvSpPr>
          <p:cNvPr id="167" name="Install R http://www.r-project.org/…"/>
          <p:cNvSpPr txBox="1"/>
          <p:nvPr/>
        </p:nvSpPr>
        <p:spPr>
          <a:xfrm>
            <a:off x="944717" y="1807658"/>
            <a:ext cx="13485216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Install R http://</a:t>
            </a:r>
            <a:r>
              <a:rPr dirty="0" err="1"/>
              <a:t>www.r-project.org</a:t>
            </a:r>
            <a:r>
              <a:rPr dirty="0"/>
              <a:t>/</a:t>
            </a:r>
          </a:p>
          <a:p>
            <a:pPr marL="444500" indent="-444500" algn="l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Download </a:t>
            </a:r>
            <a:r>
              <a:rPr dirty="0" err="1"/>
              <a:t>Rstudio</a:t>
            </a:r>
            <a:r>
              <a:rPr dirty="0"/>
              <a:t> https://</a:t>
            </a:r>
            <a:r>
              <a:rPr dirty="0" err="1"/>
              <a:t>www.rstudio.com</a:t>
            </a:r>
            <a:r>
              <a:rPr dirty="0"/>
              <a:t>/products/</a:t>
            </a:r>
            <a:r>
              <a:rPr dirty="0" err="1"/>
              <a:t>rstudio</a:t>
            </a:r>
            <a:r>
              <a:rPr dirty="0"/>
              <a:t>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dirty="0"/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login at </a:t>
            </a:r>
            <a:r>
              <a:rPr u="sng" dirty="0">
                <a:hlinkClick r:id="rId2"/>
              </a:rPr>
              <a:t>ondemand.rc.unc.edu</a:t>
            </a:r>
            <a:r>
              <a:rPr dirty="0"/>
              <a:t>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31" y="3322758"/>
            <a:ext cx="10969447" cy="9413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re Git and Github"/>
          <p:cNvSpPr txBox="1"/>
          <p:nvPr/>
        </p:nvSpPr>
        <p:spPr>
          <a:xfrm>
            <a:off x="10190260" y="728085"/>
            <a:ext cx="5060291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What are Git and Github</a:t>
            </a:r>
          </a:p>
        </p:txBody>
      </p:sp>
      <p:sp>
        <p:nvSpPr>
          <p:cNvPr id="171" name="Git - version control - like Microsoft Track changes but with lots of extras and lasts forever…"/>
          <p:cNvSpPr txBox="1"/>
          <p:nvPr/>
        </p:nvSpPr>
        <p:spPr>
          <a:xfrm>
            <a:off x="3827221" y="2646046"/>
            <a:ext cx="16729558" cy="1055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200"/>
            </a:pPr>
            <a:r>
              <a:t>Git - version control - like Microsoft Track changes but with lots of extras and lasts forever</a:t>
            </a:r>
          </a:p>
          <a:p>
            <a:pPr marL="304800" indent="-304800" algn="l">
              <a:buSzPct val="123000"/>
              <a:buChar char="•"/>
              <a:defRPr sz="3200"/>
            </a:pPr>
            <a:r>
              <a:t>Github - way to share code - like dropbox but with some extra features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10" y="4391969"/>
            <a:ext cx="5501149" cy="7952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use Git/Github"/>
          <p:cNvSpPr txBox="1"/>
          <p:nvPr/>
        </p:nvSpPr>
        <p:spPr>
          <a:xfrm>
            <a:off x="9909556" y="793356"/>
            <a:ext cx="45648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Why use Git/Github</a:t>
            </a:r>
          </a:p>
        </p:txBody>
      </p:sp>
      <p:sp>
        <p:nvSpPr>
          <p:cNvPr id="175" name="Revert to older versions of code…"/>
          <p:cNvSpPr txBox="1"/>
          <p:nvPr/>
        </p:nvSpPr>
        <p:spPr>
          <a:xfrm>
            <a:off x="6173337" y="4396217"/>
            <a:ext cx="13635432" cy="262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/>
              <a:defRPr sz="3400"/>
            </a:pPr>
            <a:r>
              <a:t>Revert to older versions of code</a:t>
            </a:r>
          </a:p>
          <a:p>
            <a:pPr marL="444500" indent="-444500" algn="l">
              <a:buSzPct val="100000"/>
              <a:buAutoNum type="arabicPeriod"/>
              <a:defRPr sz="3400"/>
            </a:pPr>
            <a:r>
              <a:t>Make a new copy of code to try out an approach without breaking it</a:t>
            </a:r>
          </a:p>
          <a:p>
            <a:pPr marL="444500" indent="-444500" algn="l">
              <a:buSzPct val="100000"/>
              <a:buAutoNum type="arabicPeriod"/>
              <a:defRPr sz="3400"/>
            </a:pPr>
            <a:r>
              <a:t>More people can work on something at once and manage conflicts</a:t>
            </a:r>
          </a:p>
          <a:p>
            <a:pPr marL="444500" indent="-444500" algn="l">
              <a:buSzPct val="100000"/>
              <a:buAutoNum type="arabicPeriod"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Share with others</a:t>
            </a:r>
          </a:p>
          <a:p>
            <a:pPr marL="444500" indent="-444500" algn="l">
              <a:buSzPct val="100000"/>
              <a:buAutoNum type="arabicPeriod"/>
              <a:defRPr sz="3400"/>
            </a:pPr>
            <a:r>
              <a:t>Let people see your skills</a:t>
            </a:r>
          </a:p>
        </p:txBody>
      </p:sp>
      <p:sp>
        <p:nvSpPr>
          <p:cNvPr id="176" name="https://happygitwithr.com/big-picture.html"/>
          <p:cNvSpPr txBox="1"/>
          <p:nvPr/>
        </p:nvSpPr>
        <p:spPr>
          <a:xfrm>
            <a:off x="18179504" y="12426894"/>
            <a:ext cx="58619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https://happygitwithr.com/big-picture.html</a:t>
            </a:r>
          </a:p>
        </p:txBody>
      </p:sp>
      <p:sp>
        <p:nvSpPr>
          <p:cNvPr id="177" name="https://vallandingham.me/git-workflow.html"/>
          <p:cNvSpPr txBox="1"/>
          <p:nvPr/>
        </p:nvSpPr>
        <p:spPr>
          <a:xfrm>
            <a:off x="18097970" y="11883721"/>
            <a:ext cx="602498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https://vallandingham.me/git-workflow.html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github.com/jraab/GNET749_RNAseq"/>
          <p:cNvSpPr txBox="1"/>
          <p:nvPr/>
        </p:nvSpPr>
        <p:spPr>
          <a:xfrm>
            <a:off x="718171" y="1592953"/>
            <a:ext cx="61152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https://github.com/jraab/GNET749_RNAseq</a:t>
            </a:r>
          </a:p>
        </p:txBody>
      </p:sp>
      <p:sp>
        <p:nvSpPr>
          <p:cNvPr id="180" name="Getting code from this class"/>
          <p:cNvSpPr txBox="1"/>
          <p:nvPr/>
        </p:nvSpPr>
        <p:spPr>
          <a:xfrm>
            <a:off x="8945117" y="424978"/>
            <a:ext cx="6493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Getting code from this class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860" y="1505438"/>
            <a:ext cx="14623987" cy="11645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>
            <a:off x="15517118" y="4605562"/>
            <a:ext cx="4801907" cy="637467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1011</Words>
  <Application>Microsoft Macintosh PowerPoint</Application>
  <PresentationFormat>Custom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Avenir Next Regular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Raab, Jesse</cp:lastModifiedBy>
  <cp:revision>3</cp:revision>
  <dcterms:modified xsi:type="dcterms:W3CDTF">2023-04-14T15:51:21Z</dcterms:modified>
</cp:coreProperties>
</file>