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Shape 160"/>
          <p:cNvSpPr/>
          <p:nvPr>
            <p:ph type="sldImg"/>
          </p:nvPr>
        </p:nvSpPr>
        <p:spPr>
          <a:prstGeom prst="rect">
            <a:avLst/>
          </a:prstGeom>
        </p:spPr>
        <p:txBody>
          <a:bodyPr/>
          <a:lstStyle/>
          <a:p>
            <a:pPr/>
          </a:p>
        </p:txBody>
      </p:sp>
      <p:sp>
        <p:nvSpPr>
          <p:cNvPr id="161" name="Shape 161"/>
          <p:cNvSpPr/>
          <p:nvPr>
            <p:ph type="body" sz="quarter" idx="1"/>
          </p:nvPr>
        </p:nvSpPr>
        <p:spPr>
          <a:prstGeom prst="rect">
            <a:avLst/>
          </a:prstGeom>
        </p:spPr>
        <p:txBody>
          <a:bodyPr/>
          <a:lstStyle/>
          <a:p>
            <a:pPr/>
            <a:r>
              <a:t>These can occur when yoiu process different samples at different times. You can control for this, and remove them from the data if you carefully plan and designyour epxeriment. </a:t>
            </a:r>
          </a:p>
          <a:p>
            <a:pPr/>
          </a:p>
          <a:p>
            <a:pPr/>
            <a:r>
              <a:t>This would be bad, our batches and conditions are confounded. We’ll never be able to remove the batch effect.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3" name="Shape 293"/>
          <p:cNvSpPr/>
          <p:nvPr>
            <p:ph type="sldImg"/>
          </p:nvPr>
        </p:nvSpPr>
        <p:spPr>
          <a:prstGeom prst="rect">
            <a:avLst/>
          </a:prstGeom>
        </p:spPr>
        <p:txBody>
          <a:bodyPr/>
          <a:lstStyle/>
          <a:p>
            <a:pPr/>
          </a:p>
        </p:txBody>
      </p:sp>
      <p:sp>
        <p:nvSpPr>
          <p:cNvPr id="294" name="Shape 294"/>
          <p:cNvSpPr/>
          <p:nvPr>
            <p:ph type="body" sz="quarter" idx="1"/>
          </p:nvPr>
        </p:nvSpPr>
        <p:spPr>
          <a:prstGeom prst="rect">
            <a:avLst/>
          </a:prstGeom>
        </p:spPr>
        <p:txBody>
          <a:bodyPr/>
          <a:lstStyle/>
          <a:p>
            <a:pPr/>
            <a:r>
              <a:t>Lets go back and see if we can fix the pca plot by removing the batch effect - note accounting for the batch affect in DESEq does not change the underlying data at alll - here , we are actually altering our counts to remove that effect, don’t use what we do here for DE, this is just for visualizing.</a:t>
            </a:r>
          </a:p>
          <a:p>
            <a:pPr/>
          </a:p>
          <a:p>
            <a:pPr/>
            <a:r>
              <a:t>After removing batch effect you can now see much better clustering of our samples - consistent with the increase in power we observed.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4" name="Shape 324"/>
          <p:cNvSpPr/>
          <p:nvPr>
            <p:ph type="sldImg"/>
          </p:nvPr>
        </p:nvSpPr>
        <p:spPr>
          <a:prstGeom prst="rect">
            <a:avLst/>
          </a:prstGeom>
        </p:spPr>
        <p:txBody>
          <a:bodyPr/>
          <a:lstStyle/>
          <a:p>
            <a:pPr/>
          </a:p>
        </p:txBody>
      </p:sp>
      <p:sp>
        <p:nvSpPr>
          <p:cNvPr id="325" name="Shape 325"/>
          <p:cNvSpPr/>
          <p:nvPr>
            <p:ph type="body" sz="quarter" idx="1"/>
          </p:nvPr>
        </p:nvSpPr>
        <p:spPr>
          <a:prstGeom prst="rect">
            <a:avLst/>
          </a:prstGeom>
        </p:spPr>
        <p:txBody>
          <a:bodyPr/>
          <a:lstStyle/>
          <a:p>
            <a:pPr/>
            <a:r>
              <a:t>This is most useful if you want to test multiple interactions or conditions at one time to see if there is any effect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9" name="Shape 349"/>
          <p:cNvSpPr/>
          <p:nvPr>
            <p:ph type="sldImg"/>
          </p:nvPr>
        </p:nvSpPr>
        <p:spPr>
          <a:prstGeom prst="rect">
            <a:avLst/>
          </a:prstGeom>
        </p:spPr>
        <p:txBody>
          <a:bodyPr/>
          <a:lstStyle/>
          <a:p>
            <a:pPr/>
          </a:p>
        </p:txBody>
      </p:sp>
      <p:sp>
        <p:nvSpPr>
          <p:cNvPr id="350" name="Shape 350"/>
          <p:cNvSpPr/>
          <p:nvPr>
            <p:ph type="body" sz="quarter" idx="1"/>
          </p:nvPr>
        </p:nvSpPr>
        <p:spPr>
          <a:prstGeom prst="rect">
            <a:avLst/>
          </a:prstGeom>
        </p:spPr>
        <p:txBody>
          <a:bodyPr/>
          <a:lstStyle/>
          <a:p>
            <a:pPr/>
            <a:r>
              <a:t>Often better to use the LRT in this sort of design because you want to identify genes for which teh full model above, is better than one without the interaction therm</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6" name="Shape 386"/>
          <p:cNvSpPr/>
          <p:nvPr>
            <p:ph type="sldImg"/>
          </p:nvPr>
        </p:nvSpPr>
        <p:spPr>
          <a:prstGeom prst="rect">
            <a:avLst/>
          </a:prstGeom>
        </p:spPr>
        <p:txBody>
          <a:bodyPr/>
          <a:lstStyle/>
          <a:p>
            <a:pPr/>
          </a:p>
        </p:txBody>
      </p:sp>
      <p:sp>
        <p:nvSpPr>
          <p:cNvPr id="387" name="Shape 387"/>
          <p:cNvSpPr/>
          <p:nvPr>
            <p:ph type="body" sz="quarter" idx="1"/>
          </p:nvPr>
        </p:nvSpPr>
        <p:spPr>
          <a:prstGeom prst="rect">
            <a:avLst/>
          </a:prstGeom>
        </p:spPr>
        <p:txBody>
          <a:bodyPr/>
          <a:lstStyle/>
          <a:p>
            <a:pPr/>
            <a:r>
              <a:t>So here you can see nothing happens in ES cells and the gene seems to be off, in the FGF treatments loss of ARID2 increase this gene, but inEB it decreases, but in EB WT cells turn this gene way up, ARID2 do not.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Shape 167"/>
          <p:cNvSpPr/>
          <p:nvPr>
            <p:ph type="sldImg"/>
          </p:nvPr>
        </p:nvSpPr>
        <p:spPr>
          <a:prstGeom prst="rect">
            <a:avLst/>
          </a:prstGeom>
        </p:spPr>
        <p:txBody>
          <a:bodyPr/>
          <a:lstStyle/>
          <a:p>
            <a:pPr/>
          </a:p>
        </p:txBody>
      </p:sp>
      <p:sp>
        <p:nvSpPr>
          <p:cNvPr id="168" name="Shape 168"/>
          <p:cNvSpPr/>
          <p:nvPr>
            <p:ph type="body" sz="quarter" idx="1"/>
          </p:nvPr>
        </p:nvSpPr>
        <p:spPr>
          <a:prstGeom prst="rect">
            <a:avLst/>
          </a:prstGeom>
        </p:spPr>
        <p:txBody>
          <a:bodyPr/>
          <a:lstStyle/>
          <a:p>
            <a:pPr/>
            <a:r>
              <a:t>This is much better - now each of your batches has both of your conditions. If there was an issue between batches that affected what you were measure, you likely can control for it. (Of course a real experimetn should have more than two replicatse.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Shape 175"/>
          <p:cNvSpPr/>
          <p:nvPr>
            <p:ph type="sldImg"/>
          </p:nvPr>
        </p:nvSpPr>
        <p:spPr>
          <a:prstGeom prst="rect">
            <a:avLst/>
          </a:prstGeom>
        </p:spPr>
        <p:txBody>
          <a:bodyPr/>
          <a:lstStyle/>
          <a:p>
            <a:pPr/>
          </a:p>
        </p:txBody>
      </p:sp>
      <p:sp>
        <p:nvSpPr>
          <p:cNvPr id="176" name="Shape 176"/>
          <p:cNvSpPr/>
          <p:nvPr>
            <p:ph type="body" sz="quarter" idx="1"/>
          </p:nvPr>
        </p:nvSpPr>
        <p:spPr>
          <a:prstGeom prst="rect">
            <a:avLst/>
          </a:prstGeom>
        </p:spPr>
        <p:txBody>
          <a:bodyPr/>
          <a:lstStyle/>
          <a:p>
            <a:pPr/>
            <a:r>
              <a:t>The count table for this will be on Sakai - which I downloaded directly from GEO</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Shape 185"/>
          <p:cNvSpPr/>
          <p:nvPr>
            <p:ph type="sldImg"/>
          </p:nvPr>
        </p:nvSpPr>
        <p:spPr>
          <a:prstGeom prst="rect">
            <a:avLst/>
          </a:prstGeom>
        </p:spPr>
        <p:txBody>
          <a:bodyPr/>
          <a:lstStyle/>
          <a:p>
            <a:pPr/>
          </a:p>
        </p:txBody>
      </p:sp>
      <p:sp>
        <p:nvSpPr>
          <p:cNvPr id="186" name="Shape 186"/>
          <p:cNvSpPr/>
          <p:nvPr>
            <p:ph type="body" sz="quarter" idx="1"/>
          </p:nvPr>
        </p:nvSpPr>
        <p:spPr>
          <a:prstGeom prst="rect">
            <a:avLst/>
          </a:prstGeom>
        </p:spPr>
        <p:txBody>
          <a:bodyPr/>
          <a:lstStyle/>
          <a:p>
            <a:pPr/>
            <a:r>
              <a:t>The easy way is to model them directly into DESeq2 or however you are doing your experiment. </a:t>
            </a:r>
          </a:p>
          <a:p>
            <a:pPr/>
            <a:r>
              <a:t>This essentially includes batch as a term in your design matrix. Its important to ahve batch listed first here as the last term is the effect you are interested in. </a:t>
            </a:r>
          </a:p>
          <a:p>
            <a:pPr/>
          </a:p>
          <a:p>
            <a:pPr/>
            <a:r>
              <a:t>If you want to go back to count data and remove it you can use the limma package’s function removeBatchEffect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Shape 191"/>
          <p:cNvSpPr/>
          <p:nvPr>
            <p:ph type="sldImg"/>
          </p:nvPr>
        </p:nvSpPr>
        <p:spPr>
          <a:prstGeom prst="rect">
            <a:avLst/>
          </a:prstGeom>
        </p:spPr>
        <p:txBody>
          <a:bodyPr/>
          <a:lstStyle/>
          <a:p>
            <a:pPr/>
          </a:p>
        </p:txBody>
      </p:sp>
      <p:sp>
        <p:nvSpPr>
          <p:cNvPr id="192" name="Shape 192"/>
          <p:cNvSpPr/>
          <p:nvPr>
            <p:ph type="body" sz="quarter" idx="1"/>
          </p:nvPr>
        </p:nvSpPr>
        <p:spPr>
          <a:prstGeom prst="rect">
            <a:avLst/>
          </a:prstGeom>
        </p:spPr>
        <p:txBody>
          <a:bodyPr/>
          <a:lstStyle/>
          <a:p>
            <a:pPr/>
            <a:r>
              <a:t>lets look at our uncorrected PCA plot again - now our clusters aren’t as good and its not obvious there is a batch effect - different groups aren’t right on top of each other, but for example, these 2 NS are closer in PC2 to some none NS samples - so maybe we should look for these effects. There are (as you may have begun to see a pattern), multiple ways to do this. Two common are RUVseq and SVA for remove unwanted variation and surrogate variable analysis. RUVSeq works especially well if you have some known set of genes to use as controls, although all genes works. I’m going to demonstrate SVA - but both of these attempt to find a new variable that would explain some of the differences.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Shape 197"/>
          <p:cNvSpPr/>
          <p:nvPr>
            <p:ph type="sldImg"/>
          </p:nvPr>
        </p:nvSpPr>
        <p:spPr>
          <a:prstGeom prst="rect">
            <a:avLst/>
          </a:prstGeom>
        </p:spPr>
        <p:txBody>
          <a:bodyPr/>
          <a:lstStyle/>
          <a:p>
            <a:pPr/>
          </a:p>
        </p:txBody>
      </p:sp>
      <p:sp>
        <p:nvSpPr>
          <p:cNvPr id="198" name="Shape 198"/>
          <p:cNvSpPr/>
          <p:nvPr>
            <p:ph type="body" sz="quarter" idx="1"/>
          </p:nvPr>
        </p:nvSpPr>
        <p:spPr>
          <a:prstGeom prst="rect">
            <a:avLst/>
          </a:prstGeom>
        </p:spPr>
        <p:txBody>
          <a:bodyPr/>
          <a:lstStyle/>
          <a:p>
            <a:pPr/>
            <a:r>
              <a:t>so we can see evidence of different batches here - the plus and squar (reps 3 and4 ) seem to be closer than the circle and triangle (1,2) possible we prepped those libraries in two batches of two biological replicates each.</a:t>
            </a:r>
          </a:p>
          <a:p>
            <a:pPr/>
          </a:p>
          <a:p>
            <a:pPr/>
            <a:r>
              <a:t>Including batch as a covariate in the design formula lets us account for this in our differential exprsesion results.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Shape 219"/>
          <p:cNvSpPr/>
          <p:nvPr>
            <p:ph type="sldImg"/>
          </p:nvPr>
        </p:nvSpPr>
        <p:spPr>
          <a:prstGeom prst="rect">
            <a:avLst/>
          </a:prstGeom>
        </p:spPr>
        <p:txBody>
          <a:bodyPr/>
          <a:lstStyle/>
          <a:p>
            <a:pPr/>
          </a:p>
        </p:txBody>
      </p:sp>
      <p:sp>
        <p:nvSpPr>
          <p:cNvPr id="220" name="Shape 220"/>
          <p:cNvSpPr/>
          <p:nvPr>
            <p:ph type="body" sz="quarter" idx="1"/>
          </p:nvPr>
        </p:nvSpPr>
        <p:spPr>
          <a:prstGeom prst="rect">
            <a:avLst/>
          </a:prstGeom>
        </p:spPr>
        <p:txBody>
          <a:bodyPr/>
          <a:lstStyle/>
          <a:p>
            <a:pPr/>
            <a:r>
              <a:t>we need to have two models one that contains all our variables and one that just contains our variable of interst - so in our case we only have our condition variable (remember we’re blind about the batch variable here) - our reduce model is then just the intercept (removing that condition variable)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Shape 232"/>
          <p:cNvSpPr/>
          <p:nvPr>
            <p:ph type="sldImg"/>
          </p:nvPr>
        </p:nvSpPr>
        <p:spPr>
          <a:prstGeom prst="rect">
            <a:avLst/>
          </a:prstGeom>
        </p:spPr>
        <p:txBody>
          <a:bodyPr/>
          <a:lstStyle/>
          <a:p>
            <a:pPr/>
          </a:p>
        </p:txBody>
      </p:sp>
      <p:sp>
        <p:nvSpPr>
          <p:cNvPr id="233" name="Shape 233"/>
          <p:cNvSpPr/>
          <p:nvPr>
            <p:ph type="body" sz="quarter" idx="1"/>
          </p:nvPr>
        </p:nvSpPr>
        <p:spPr>
          <a:prstGeom prst="rect">
            <a:avLst/>
          </a:prstGeom>
        </p:spPr>
        <p:txBody>
          <a:bodyPr/>
          <a:lstStyle/>
          <a:p>
            <a:pPr/>
            <a:r>
              <a:t>Now we can use these new surrogate variables in our differnetial expresssion analysis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4" name="Shape 284"/>
          <p:cNvSpPr/>
          <p:nvPr>
            <p:ph type="sldImg"/>
          </p:nvPr>
        </p:nvSpPr>
        <p:spPr>
          <a:prstGeom prst="rect">
            <a:avLst/>
          </a:prstGeom>
        </p:spPr>
        <p:txBody>
          <a:bodyPr/>
          <a:lstStyle/>
          <a:p>
            <a:pPr/>
          </a:p>
        </p:txBody>
      </p:sp>
      <p:sp>
        <p:nvSpPr>
          <p:cNvPr id="285" name="Shape 285"/>
          <p:cNvSpPr/>
          <p:nvPr>
            <p:ph type="body" sz="quarter" idx="1"/>
          </p:nvPr>
        </p:nvSpPr>
        <p:spPr>
          <a:prstGeom prst="rect">
            <a:avLst/>
          </a:prstGeom>
        </p:spPr>
        <p:txBody>
          <a:bodyPr/>
          <a:lstStyle/>
          <a:p>
            <a:pPr/>
            <a:r>
              <a:t>you can see an incrase in power here when we account for the batch effects we observed. Since we know the replicates this is more straightforward.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Image"/>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Image"/>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Imag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660384004_1290x1720.jpg"/>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png"/><Relationship Id="rId3" Type="http://schemas.openxmlformats.org/officeDocument/2006/relationships/image" Target="../media/image5.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8.png"/><Relationship Id="rId3" Type="http://schemas.openxmlformats.org/officeDocument/2006/relationships/image" Target="../media/image9.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3.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4.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6.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27.png"/><Relationship Id="rId4" Type="http://schemas.openxmlformats.org/officeDocument/2006/relationships/image" Target="../media/image28.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24.png"/><Relationship Id="rId4" Type="http://schemas.openxmlformats.org/officeDocument/2006/relationships/image" Target="../media/image2.png"/><Relationship Id="rId5" Type="http://schemas.openxmlformats.org/officeDocument/2006/relationships/image" Target="../media/image29.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4.png"/><Relationship Id="rId3" Type="http://schemas.openxmlformats.org/officeDocument/2006/relationships/image" Target="../media/image35.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6.png"/><Relationship Id="rId3" Type="http://schemas.openxmlformats.org/officeDocument/2006/relationships/image" Target="../media/image37.png"/><Relationship Id="rId4" Type="http://schemas.openxmlformats.org/officeDocument/2006/relationships/image" Target="../media/image38.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6.png"/><Relationship Id="rId3" Type="http://schemas.openxmlformats.org/officeDocument/2006/relationships/image" Target="../media/image37.png"/><Relationship Id="rId4" Type="http://schemas.openxmlformats.org/officeDocument/2006/relationships/image" Target="../media/image39.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0.png"/><Relationship Id="rId3" Type="http://schemas.openxmlformats.org/officeDocument/2006/relationships/image" Target="../media/image41.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image" Target="../media/image47.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Recap…"/>
          <p:cNvSpPr txBox="1"/>
          <p:nvPr/>
        </p:nvSpPr>
        <p:spPr>
          <a:xfrm>
            <a:off x="1787272" y="2242713"/>
            <a:ext cx="21232674" cy="37040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800" u="sng"/>
            </a:pPr>
            <a:r>
              <a:t>Recap</a:t>
            </a:r>
          </a:p>
          <a:p>
            <a:pPr marL="228600" indent="-228600" algn="l">
              <a:buSzPct val="100000"/>
              <a:buChar char="•"/>
              <a:defRPr sz="4800"/>
            </a:pPr>
            <a:r>
              <a:t>How to import Salmon data in R (tximport)</a:t>
            </a:r>
          </a:p>
          <a:p>
            <a:pPr marL="228600" indent="-228600" algn="l">
              <a:buSzPct val="100000"/>
              <a:buChar char="•"/>
              <a:defRPr sz="4800"/>
            </a:pPr>
            <a:r>
              <a:t>Make a DESeqDataset (DESeqDataSetFromTximport)</a:t>
            </a:r>
          </a:p>
          <a:p>
            <a:pPr marL="228600" indent="-228600" algn="l">
              <a:buSzPct val="100000"/>
              <a:buChar char="•"/>
              <a:defRPr sz="4800"/>
            </a:pPr>
            <a:r>
              <a:t>Calculate differentially expressed genes (DESeq)</a:t>
            </a:r>
          </a:p>
          <a:p>
            <a:pPr marL="228600" indent="-228600" algn="l">
              <a:buSzPct val="100000"/>
              <a:buChar char="•"/>
              <a:defRPr sz="4800"/>
            </a:pPr>
            <a:r>
              <a:t>QC of RNAseq data (clustering of samples, heatmap, pca, numbers of reads)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0" name="Image" descr="Image"/>
          <p:cNvPicPr>
            <a:picLocks noChangeAspect="1"/>
          </p:cNvPicPr>
          <p:nvPr/>
        </p:nvPicPr>
        <p:blipFill>
          <a:blip r:embed="rId2">
            <a:extLst/>
          </a:blip>
          <a:stretch>
            <a:fillRect/>
          </a:stretch>
        </p:blipFill>
        <p:spPr>
          <a:xfrm>
            <a:off x="3421015" y="3558301"/>
            <a:ext cx="6743701" cy="6197601"/>
          </a:xfrm>
          <a:prstGeom prst="rect">
            <a:avLst/>
          </a:prstGeom>
          <a:ln w="12700">
            <a:miter lim="400000"/>
          </a:ln>
        </p:spPr>
      </p:pic>
      <p:sp>
        <p:nvSpPr>
          <p:cNvPr id="201" name="Strong difference between replicates…"/>
          <p:cNvSpPr txBox="1"/>
          <p:nvPr/>
        </p:nvSpPr>
        <p:spPr>
          <a:xfrm>
            <a:off x="3915771" y="2676328"/>
            <a:ext cx="5201718" cy="8296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Strong difference between replicates</a:t>
            </a:r>
          </a:p>
          <a:p>
            <a:pPr/>
            <a:r>
              <a:t>But no difference between conditions</a:t>
            </a:r>
          </a:p>
        </p:txBody>
      </p:sp>
      <p:sp>
        <p:nvSpPr>
          <p:cNvPr id="202" name="MT1G"/>
          <p:cNvSpPr txBox="1"/>
          <p:nvPr/>
        </p:nvSpPr>
        <p:spPr>
          <a:xfrm>
            <a:off x="6038856" y="10230925"/>
            <a:ext cx="955549"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MT1G</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4" name="Image" descr="Image"/>
          <p:cNvPicPr>
            <a:picLocks noChangeAspect="1"/>
          </p:cNvPicPr>
          <p:nvPr/>
        </p:nvPicPr>
        <p:blipFill>
          <a:blip r:embed="rId2">
            <a:extLst/>
          </a:blip>
          <a:stretch>
            <a:fillRect/>
          </a:stretch>
        </p:blipFill>
        <p:spPr>
          <a:xfrm>
            <a:off x="3421015" y="3558301"/>
            <a:ext cx="6743701" cy="6197601"/>
          </a:xfrm>
          <a:prstGeom prst="rect">
            <a:avLst/>
          </a:prstGeom>
          <a:ln w="12700">
            <a:miter lim="400000"/>
          </a:ln>
        </p:spPr>
      </p:pic>
      <p:pic>
        <p:nvPicPr>
          <p:cNvPr id="205" name="Image" descr="Image"/>
          <p:cNvPicPr>
            <a:picLocks noChangeAspect="1"/>
          </p:cNvPicPr>
          <p:nvPr/>
        </p:nvPicPr>
        <p:blipFill>
          <a:blip r:embed="rId3">
            <a:extLst/>
          </a:blip>
          <a:stretch>
            <a:fillRect/>
          </a:stretch>
        </p:blipFill>
        <p:spPr>
          <a:xfrm>
            <a:off x="13685687" y="3351738"/>
            <a:ext cx="7130673" cy="6610728"/>
          </a:xfrm>
          <a:prstGeom prst="rect">
            <a:avLst/>
          </a:prstGeom>
          <a:ln w="12700">
            <a:miter lim="400000"/>
          </a:ln>
        </p:spPr>
      </p:pic>
      <p:sp>
        <p:nvSpPr>
          <p:cNvPr id="206" name="Strong difference between replicates…"/>
          <p:cNvSpPr txBox="1"/>
          <p:nvPr/>
        </p:nvSpPr>
        <p:spPr>
          <a:xfrm>
            <a:off x="3915771" y="2676328"/>
            <a:ext cx="5201718" cy="8296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Strong difference between replicates</a:t>
            </a:r>
          </a:p>
          <a:p>
            <a:pPr/>
            <a:r>
              <a:t>But no difference between conditions</a:t>
            </a:r>
          </a:p>
        </p:txBody>
      </p:sp>
      <p:sp>
        <p:nvSpPr>
          <p:cNvPr id="207" name="Strong difference between replicates…"/>
          <p:cNvSpPr txBox="1"/>
          <p:nvPr/>
        </p:nvSpPr>
        <p:spPr>
          <a:xfrm>
            <a:off x="14437179" y="2414088"/>
            <a:ext cx="5105401" cy="8296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Strong difference between replicates</a:t>
            </a:r>
          </a:p>
          <a:p>
            <a:pPr/>
            <a:r>
              <a:t>Still difference between groups</a:t>
            </a:r>
          </a:p>
        </p:txBody>
      </p:sp>
      <p:sp>
        <p:nvSpPr>
          <p:cNvPr id="208" name="CDC42EP2"/>
          <p:cNvSpPr txBox="1"/>
          <p:nvPr/>
        </p:nvSpPr>
        <p:spPr>
          <a:xfrm>
            <a:off x="16597325" y="10230925"/>
            <a:ext cx="1661161"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CDC42EP2</a:t>
            </a:r>
          </a:p>
        </p:txBody>
      </p:sp>
      <p:sp>
        <p:nvSpPr>
          <p:cNvPr id="209" name="MT1G"/>
          <p:cNvSpPr txBox="1"/>
          <p:nvPr/>
        </p:nvSpPr>
        <p:spPr>
          <a:xfrm>
            <a:off x="6038856" y="10230925"/>
            <a:ext cx="955549"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MT1G</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Specific two models…"/>
          <p:cNvSpPr txBox="1"/>
          <p:nvPr/>
        </p:nvSpPr>
        <p:spPr>
          <a:xfrm>
            <a:off x="1605044" y="3570546"/>
            <a:ext cx="7735216" cy="11979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Specific two models</a:t>
            </a:r>
          </a:p>
          <a:p>
            <a:pPr algn="l"/>
            <a:r>
              <a:t>full  = ~condition {the effect(s) we care about } </a:t>
            </a:r>
          </a:p>
          <a:p>
            <a:pPr algn="l"/>
            <a:r>
              <a:t>reduced = ~1 { everything else , here just the intercept  }</a:t>
            </a:r>
          </a:p>
        </p:txBody>
      </p:sp>
      <p:sp>
        <p:nvSpPr>
          <p:cNvPr id="212" name="Finding unknown variation/batch effects"/>
          <p:cNvSpPr txBox="1"/>
          <p:nvPr/>
        </p:nvSpPr>
        <p:spPr>
          <a:xfrm>
            <a:off x="6532083" y="165243"/>
            <a:ext cx="11802162" cy="8205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800"/>
            </a:lvl1pPr>
          </a:lstStyle>
          <a:p>
            <a:pPr/>
            <a:r>
              <a:t>Finding unknown variation/batch effects</a:t>
            </a:r>
          </a:p>
        </p:txBody>
      </p:sp>
      <p:sp>
        <p:nvSpPr>
          <p:cNvPr id="213" name="package - sva…"/>
          <p:cNvSpPr txBox="1"/>
          <p:nvPr/>
        </p:nvSpPr>
        <p:spPr>
          <a:xfrm>
            <a:off x="1625298" y="2211752"/>
            <a:ext cx="4986224" cy="8296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1"/>
            </a:pPr>
            <a:r>
              <a:t>package - sva</a:t>
            </a:r>
          </a:p>
          <a:p>
            <a:pPr algn="l"/>
            <a:r>
              <a:t>* could also use RUVseq or comBat</a:t>
            </a:r>
          </a:p>
        </p:txBody>
      </p:sp>
      <p:pic>
        <p:nvPicPr>
          <p:cNvPr id="214" name="Image" descr="Image"/>
          <p:cNvPicPr>
            <a:picLocks noChangeAspect="1"/>
          </p:cNvPicPr>
          <p:nvPr/>
        </p:nvPicPr>
        <p:blipFill>
          <a:blip r:embed="rId3">
            <a:extLst/>
          </a:blip>
          <a:stretch>
            <a:fillRect/>
          </a:stretch>
        </p:blipFill>
        <p:spPr>
          <a:xfrm>
            <a:off x="885207" y="4908189"/>
            <a:ext cx="13230128" cy="3899622"/>
          </a:xfrm>
          <a:prstGeom prst="rect">
            <a:avLst/>
          </a:prstGeom>
          <a:ln w="12700">
            <a:miter lim="400000"/>
          </a:ln>
        </p:spPr>
      </p:pic>
      <p:pic>
        <p:nvPicPr>
          <p:cNvPr id="215" name="Image" descr="Image"/>
          <p:cNvPicPr>
            <a:picLocks noChangeAspect="1"/>
          </p:cNvPicPr>
          <p:nvPr/>
        </p:nvPicPr>
        <p:blipFill>
          <a:blip r:embed="rId4">
            <a:extLst/>
          </a:blip>
          <a:stretch>
            <a:fillRect/>
          </a:stretch>
        </p:blipFill>
        <p:spPr>
          <a:xfrm>
            <a:off x="15074625" y="2697376"/>
            <a:ext cx="4285718" cy="5616364"/>
          </a:xfrm>
          <a:prstGeom prst="rect">
            <a:avLst/>
          </a:prstGeom>
          <a:ln w="12700">
            <a:miter lim="400000"/>
          </a:ln>
        </p:spPr>
      </p:pic>
      <p:sp>
        <p:nvSpPr>
          <p:cNvPr id="216" name="Surrogate Variables…"/>
          <p:cNvSpPr txBox="1"/>
          <p:nvPr/>
        </p:nvSpPr>
        <p:spPr>
          <a:xfrm>
            <a:off x="13278284" y="9393856"/>
            <a:ext cx="9429294" cy="8296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Surrogate Variables</a:t>
            </a:r>
          </a:p>
          <a:p>
            <a:pPr algn="l"/>
            <a:r>
              <a:t>They can be incorporated in to our design just like any other variable</a:t>
            </a:r>
          </a:p>
        </p:txBody>
      </p:sp>
      <p:sp>
        <p:nvSpPr>
          <p:cNvPr id="217" name="Line"/>
          <p:cNvSpPr/>
          <p:nvPr/>
        </p:nvSpPr>
        <p:spPr>
          <a:xfrm flipH="1" flipV="1">
            <a:off x="16631507" y="8520771"/>
            <a:ext cx="811538" cy="811538"/>
          </a:xfrm>
          <a:prstGeom prst="line">
            <a:avLst/>
          </a:prstGeom>
          <a:ln w="25400">
            <a:solidFill>
              <a:srgbClr val="000000"/>
            </a:solidFill>
            <a:miter lim="400000"/>
            <a:tailEnd type="triangle"/>
          </a:ln>
        </p:spPr>
        <p:txBody>
          <a:bodyPr lIns="50800" tIns="50800" rIns="50800" bIns="50800" anchor="ctr"/>
          <a:lstStyle/>
          <a:p>
            <a:pPr/>
          </a:p>
        </p:txBody>
      </p:sp>
      <p:sp>
        <p:nvSpPr>
          <p:cNvPr id="218" name="Line"/>
          <p:cNvSpPr/>
          <p:nvPr/>
        </p:nvSpPr>
        <p:spPr>
          <a:xfrm flipV="1">
            <a:off x="18263523" y="8505889"/>
            <a:ext cx="227730" cy="846985"/>
          </a:xfrm>
          <a:prstGeom prst="line">
            <a:avLst/>
          </a:prstGeom>
          <a:ln w="25400">
            <a:solidFill>
              <a:srgbClr val="000000"/>
            </a:solidFill>
            <a:miter lim="400000"/>
            <a:tailEnd type="triangle"/>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2" name="Image" descr="Image"/>
          <p:cNvPicPr>
            <a:picLocks noChangeAspect="1"/>
          </p:cNvPicPr>
          <p:nvPr/>
        </p:nvPicPr>
        <p:blipFill>
          <a:blip r:embed="rId2">
            <a:extLst/>
          </a:blip>
          <a:stretch>
            <a:fillRect/>
          </a:stretch>
        </p:blipFill>
        <p:spPr>
          <a:xfrm>
            <a:off x="13740277" y="4195471"/>
            <a:ext cx="8043767" cy="5922852"/>
          </a:xfrm>
          <a:prstGeom prst="rect">
            <a:avLst/>
          </a:prstGeom>
          <a:ln w="12700">
            <a:miter lim="400000"/>
          </a:ln>
        </p:spPr>
      </p:pic>
      <p:sp>
        <p:nvSpPr>
          <p:cNvPr id="223" name="SVA corrected"/>
          <p:cNvSpPr txBox="1"/>
          <p:nvPr/>
        </p:nvSpPr>
        <p:spPr>
          <a:xfrm>
            <a:off x="16430473" y="3387836"/>
            <a:ext cx="2070203"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SVA corrected</a:t>
            </a:r>
          </a:p>
        </p:txBody>
      </p:sp>
      <p:pic>
        <p:nvPicPr>
          <p:cNvPr id="224" name="Image" descr="Image"/>
          <p:cNvPicPr>
            <a:picLocks noChangeAspect="1"/>
          </p:cNvPicPr>
          <p:nvPr/>
        </p:nvPicPr>
        <p:blipFill>
          <a:blip r:embed="rId3">
            <a:extLst/>
          </a:blip>
          <a:stretch>
            <a:fillRect/>
          </a:stretch>
        </p:blipFill>
        <p:spPr>
          <a:xfrm>
            <a:off x="3433780" y="4290290"/>
            <a:ext cx="7949024" cy="5733214"/>
          </a:xfrm>
          <a:prstGeom prst="rect">
            <a:avLst/>
          </a:prstGeom>
          <a:ln w="12700">
            <a:miter lim="400000"/>
          </a:ln>
        </p:spPr>
      </p:pic>
      <p:sp>
        <p:nvSpPr>
          <p:cNvPr id="225" name="Did our class data have a batch effect?"/>
          <p:cNvSpPr txBox="1"/>
          <p:nvPr/>
        </p:nvSpPr>
        <p:spPr>
          <a:xfrm>
            <a:off x="6482333" y="998381"/>
            <a:ext cx="11419333" cy="82051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800"/>
            </a:lvl1pPr>
          </a:lstStyle>
          <a:p>
            <a:pPr/>
            <a:r>
              <a:t>Did our class data have a batch effect?</a:t>
            </a:r>
          </a:p>
        </p:txBody>
      </p:sp>
      <p:sp>
        <p:nvSpPr>
          <p:cNvPr id="226" name="Original"/>
          <p:cNvSpPr txBox="1"/>
          <p:nvPr/>
        </p:nvSpPr>
        <p:spPr>
          <a:xfrm>
            <a:off x="6591715" y="3627841"/>
            <a:ext cx="1158546"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Original</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228" name="Finding unknown variation/batch effects"/>
          <p:cNvSpPr txBox="1"/>
          <p:nvPr/>
        </p:nvSpPr>
        <p:spPr>
          <a:xfrm>
            <a:off x="6532083" y="165243"/>
            <a:ext cx="11802162" cy="8205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800"/>
            </a:lvl1pPr>
          </a:lstStyle>
          <a:p>
            <a:pPr/>
            <a:r>
              <a:t>Finding unknown variation/batch effects</a:t>
            </a:r>
          </a:p>
        </p:txBody>
      </p:sp>
      <p:pic>
        <p:nvPicPr>
          <p:cNvPr id="229" name="Image" descr="Image"/>
          <p:cNvPicPr>
            <a:picLocks noChangeAspect="1"/>
          </p:cNvPicPr>
          <p:nvPr/>
        </p:nvPicPr>
        <p:blipFill>
          <a:blip r:embed="rId3">
            <a:extLst/>
          </a:blip>
          <a:stretch>
            <a:fillRect/>
          </a:stretch>
        </p:blipFill>
        <p:spPr>
          <a:xfrm>
            <a:off x="12530181" y="2462862"/>
            <a:ext cx="9239070" cy="4592986"/>
          </a:xfrm>
          <a:prstGeom prst="rect">
            <a:avLst/>
          </a:prstGeom>
          <a:ln w="12700">
            <a:miter lim="400000"/>
          </a:ln>
        </p:spPr>
      </p:pic>
      <p:pic>
        <p:nvPicPr>
          <p:cNvPr id="230" name="Image" descr="Image"/>
          <p:cNvPicPr>
            <a:picLocks noChangeAspect="1"/>
          </p:cNvPicPr>
          <p:nvPr/>
        </p:nvPicPr>
        <p:blipFill>
          <a:blip r:embed="rId4">
            <a:extLst/>
          </a:blip>
          <a:stretch>
            <a:fillRect/>
          </a:stretch>
        </p:blipFill>
        <p:spPr>
          <a:xfrm>
            <a:off x="12509448" y="7282064"/>
            <a:ext cx="9280536" cy="4148320"/>
          </a:xfrm>
          <a:prstGeom prst="rect">
            <a:avLst/>
          </a:prstGeom>
          <a:ln w="12700">
            <a:miter lim="400000"/>
          </a:ln>
        </p:spPr>
      </p:pic>
      <p:pic>
        <p:nvPicPr>
          <p:cNvPr id="231" name="Image" descr="Image"/>
          <p:cNvPicPr>
            <a:picLocks noChangeAspect="1"/>
          </p:cNvPicPr>
          <p:nvPr/>
        </p:nvPicPr>
        <p:blipFill>
          <a:blip r:embed="rId5">
            <a:extLst/>
          </a:blip>
          <a:stretch>
            <a:fillRect/>
          </a:stretch>
        </p:blipFill>
        <p:spPr>
          <a:xfrm>
            <a:off x="732932" y="3114865"/>
            <a:ext cx="10334182" cy="1995214"/>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235" name="We can use the surrogate variables to correct the actual counts, just like we did with known batches before"/>
          <p:cNvSpPr txBox="1"/>
          <p:nvPr/>
        </p:nvSpPr>
        <p:spPr>
          <a:xfrm>
            <a:off x="3116695" y="652732"/>
            <a:ext cx="18453709" cy="155711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4800"/>
            </a:lvl1pPr>
          </a:lstStyle>
          <a:p>
            <a:pPr/>
            <a:r>
              <a:t>We can use the surrogate variables to correct the actual counts, just like we did with known batches before</a:t>
            </a:r>
          </a:p>
        </p:txBody>
      </p:sp>
      <p:pic>
        <p:nvPicPr>
          <p:cNvPr id="236" name="Image" descr="Image"/>
          <p:cNvPicPr>
            <a:picLocks noChangeAspect="1"/>
          </p:cNvPicPr>
          <p:nvPr/>
        </p:nvPicPr>
        <p:blipFill>
          <a:blip r:embed="rId2">
            <a:extLst/>
          </a:blip>
          <a:stretch>
            <a:fillRect/>
          </a:stretch>
        </p:blipFill>
        <p:spPr>
          <a:xfrm>
            <a:off x="1844411" y="2759722"/>
            <a:ext cx="20998276" cy="1714760"/>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pic>
        <p:nvPicPr>
          <p:cNvPr id="238" name="Image" descr="Image"/>
          <p:cNvPicPr>
            <a:picLocks noChangeAspect="1"/>
          </p:cNvPicPr>
          <p:nvPr/>
        </p:nvPicPr>
        <p:blipFill>
          <a:blip r:embed="rId2">
            <a:extLst/>
          </a:blip>
          <a:stretch>
            <a:fillRect/>
          </a:stretch>
        </p:blipFill>
        <p:spPr>
          <a:xfrm>
            <a:off x="771885" y="4185803"/>
            <a:ext cx="21723079" cy="6536825"/>
          </a:xfrm>
          <a:prstGeom prst="rect">
            <a:avLst/>
          </a:prstGeom>
          <a:ln w="12700">
            <a:miter lim="400000"/>
          </a:ln>
        </p:spPr>
      </p:pic>
      <p:sp>
        <p:nvSpPr>
          <p:cNvPr id="239" name="uncorrected"/>
          <p:cNvSpPr txBox="1"/>
          <p:nvPr/>
        </p:nvSpPr>
        <p:spPr>
          <a:xfrm>
            <a:off x="3096444" y="4167945"/>
            <a:ext cx="1757173"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uncorrected</a:t>
            </a:r>
          </a:p>
        </p:txBody>
      </p:sp>
      <p:sp>
        <p:nvSpPr>
          <p:cNvPr id="240" name="known batches"/>
          <p:cNvSpPr txBox="1"/>
          <p:nvPr/>
        </p:nvSpPr>
        <p:spPr>
          <a:xfrm>
            <a:off x="9983873" y="4167945"/>
            <a:ext cx="2191818"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known batches</a:t>
            </a:r>
          </a:p>
        </p:txBody>
      </p:sp>
      <p:sp>
        <p:nvSpPr>
          <p:cNvPr id="241" name="surrogate variables"/>
          <p:cNvSpPr txBox="1"/>
          <p:nvPr/>
        </p:nvSpPr>
        <p:spPr>
          <a:xfrm>
            <a:off x="17049306" y="4167945"/>
            <a:ext cx="2705101"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surrogate variables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243" name="How do we know these methods are actually working?"/>
          <p:cNvSpPr txBox="1"/>
          <p:nvPr/>
        </p:nvSpPr>
        <p:spPr>
          <a:xfrm>
            <a:off x="4199991" y="910488"/>
            <a:ext cx="15984018" cy="82051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800"/>
            </a:lvl1pPr>
          </a:lstStyle>
          <a:p>
            <a:pPr/>
            <a:r>
              <a:t>How do we know these methods are actually working?</a:t>
            </a:r>
          </a:p>
        </p:txBody>
      </p:sp>
      <p:sp>
        <p:nvSpPr>
          <p:cNvPr id="244" name="Controls!"/>
          <p:cNvSpPr txBox="1"/>
          <p:nvPr/>
        </p:nvSpPr>
        <p:spPr>
          <a:xfrm>
            <a:off x="10596752" y="6360667"/>
            <a:ext cx="3190495" cy="9946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a:lvl1pPr>
          </a:lstStyle>
          <a:p>
            <a:pPr/>
            <a:r>
              <a:t>Controls!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246" name="Permute your sample labels and test"/>
          <p:cNvSpPr txBox="1"/>
          <p:nvPr/>
        </p:nvSpPr>
        <p:spPr>
          <a:xfrm>
            <a:off x="6334935" y="420799"/>
            <a:ext cx="10734752" cy="82051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800"/>
            </a:lvl1pPr>
          </a:lstStyle>
          <a:p>
            <a:pPr/>
            <a:r>
              <a:t>Permute your sample labels and test</a:t>
            </a:r>
          </a:p>
        </p:txBody>
      </p:sp>
      <p:pic>
        <p:nvPicPr>
          <p:cNvPr id="247" name="Image" descr="Image"/>
          <p:cNvPicPr>
            <a:picLocks noChangeAspect="1"/>
          </p:cNvPicPr>
          <p:nvPr/>
        </p:nvPicPr>
        <p:blipFill>
          <a:blip r:embed="rId2">
            <a:extLst/>
          </a:blip>
          <a:stretch>
            <a:fillRect/>
          </a:stretch>
        </p:blipFill>
        <p:spPr>
          <a:xfrm>
            <a:off x="3143733" y="3507565"/>
            <a:ext cx="4323804" cy="6700870"/>
          </a:xfrm>
          <a:prstGeom prst="rect">
            <a:avLst/>
          </a:prstGeom>
          <a:ln w="12700">
            <a:miter lim="400000"/>
          </a:ln>
        </p:spPr>
      </p:pic>
      <p:sp>
        <p:nvSpPr>
          <p:cNvPr id="248" name="Correct"/>
          <p:cNvSpPr txBox="1"/>
          <p:nvPr/>
        </p:nvSpPr>
        <p:spPr>
          <a:xfrm>
            <a:off x="4740535" y="2948371"/>
            <a:ext cx="1130200"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Correct</a:t>
            </a:r>
          </a:p>
        </p:txBody>
      </p:sp>
      <p:pic>
        <p:nvPicPr>
          <p:cNvPr id="249" name="Image" descr="Image"/>
          <p:cNvPicPr>
            <a:picLocks noChangeAspect="1"/>
          </p:cNvPicPr>
          <p:nvPr/>
        </p:nvPicPr>
        <p:blipFill>
          <a:blip r:embed="rId3">
            <a:extLst/>
          </a:blip>
          <a:stretch>
            <a:fillRect/>
          </a:stretch>
        </p:blipFill>
        <p:spPr>
          <a:xfrm>
            <a:off x="8016647" y="3501906"/>
            <a:ext cx="4323803" cy="6712188"/>
          </a:xfrm>
          <a:prstGeom prst="rect">
            <a:avLst/>
          </a:prstGeom>
          <a:ln w="12700">
            <a:miter lim="400000"/>
          </a:ln>
        </p:spPr>
      </p:pic>
      <p:sp>
        <p:nvSpPr>
          <p:cNvPr id="250" name="Shuffled"/>
          <p:cNvSpPr txBox="1"/>
          <p:nvPr/>
        </p:nvSpPr>
        <p:spPr>
          <a:xfrm>
            <a:off x="9396268" y="2948371"/>
            <a:ext cx="1238708"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Shuffled</a:t>
            </a:r>
          </a:p>
        </p:txBody>
      </p:sp>
      <p:pic>
        <p:nvPicPr>
          <p:cNvPr id="251" name="Image" descr="Image"/>
          <p:cNvPicPr>
            <a:picLocks noChangeAspect="1"/>
          </p:cNvPicPr>
          <p:nvPr/>
        </p:nvPicPr>
        <p:blipFill>
          <a:blip r:embed="rId4">
            <a:extLst/>
          </a:blip>
          <a:stretch>
            <a:fillRect/>
          </a:stretch>
        </p:blipFill>
        <p:spPr>
          <a:xfrm>
            <a:off x="660740" y="10873206"/>
            <a:ext cx="15602885" cy="480912"/>
          </a:xfrm>
          <a:prstGeom prst="rect">
            <a:avLst/>
          </a:prstGeom>
          <a:ln w="12700">
            <a:miter lim="400000"/>
          </a:ln>
        </p:spPr>
      </p:pic>
      <p:sp>
        <p:nvSpPr>
          <p:cNvPr id="252" name="Arrow"/>
          <p:cNvSpPr/>
          <p:nvPr/>
        </p:nvSpPr>
        <p:spPr>
          <a:xfrm>
            <a:off x="12473205" y="6072326"/>
            <a:ext cx="3451464" cy="1270001"/>
          </a:xfrm>
          <a:prstGeom prst="rightArrow">
            <a:avLst>
              <a:gd name="adj1" fmla="val 32000"/>
              <a:gd name="adj2" fmla="val 64000"/>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53" name="redo svaseq using…"/>
          <p:cNvSpPr txBox="1"/>
          <p:nvPr/>
        </p:nvSpPr>
        <p:spPr>
          <a:xfrm>
            <a:off x="12889560" y="7497881"/>
            <a:ext cx="3749955" cy="8296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redo svaseq using</a:t>
            </a:r>
          </a:p>
          <a:p>
            <a:pPr/>
            <a:r>
              <a:t>the incorrect design matrix</a:t>
            </a:r>
          </a:p>
        </p:txBody>
      </p:sp>
      <p:pic>
        <p:nvPicPr>
          <p:cNvPr id="254" name="Image" descr="Image"/>
          <p:cNvPicPr>
            <a:picLocks noChangeAspect="1"/>
          </p:cNvPicPr>
          <p:nvPr/>
        </p:nvPicPr>
        <p:blipFill>
          <a:blip r:embed="rId5">
            <a:extLst/>
          </a:blip>
          <a:stretch>
            <a:fillRect/>
          </a:stretch>
        </p:blipFill>
        <p:spPr>
          <a:xfrm>
            <a:off x="12728795" y="4666792"/>
            <a:ext cx="10849943" cy="1149530"/>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256" name="Add the surrogate variables to our DESeqDataSeq…"/>
          <p:cNvSpPr txBox="1"/>
          <p:nvPr/>
        </p:nvSpPr>
        <p:spPr>
          <a:xfrm>
            <a:off x="1555055" y="2178275"/>
            <a:ext cx="7261251" cy="11979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04800" indent="-304800" algn="l">
              <a:buSzPct val="123000"/>
              <a:buChar char="•"/>
            </a:pPr>
            <a:r>
              <a:t>Add the surrogate variables to our DESeqDataSeq</a:t>
            </a:r>
          </a:p>
          <a:p>
            <a:pPr marL="304800" indent="-304800" algn="l">
              <a:buSzPct val="123000"/>
              <a:buChar char="•"/>
            </a:pPr>
            <a:r>
              <a:t>Run the DESeq analysis</a:t>
            </a:r>
          </a:p>
          <a:p>
            <a:pPr marL="304800" indent="-304800" algn="l">
              <a:buSzPct val="123000"/>
              <a:buChar char="•"/>
            </a:pPr>
            <a:r>
              <a:t>Extract Results</a:t>
            </a:r>
          </a:p>
        </p:txBody>
      </p:sp>
      <p:sp>
        <p:nvSpPr>
          <p:cNvPr id="257" name="Shuffled"/>
          <p:cNvSpPr txBox="1"/>
          <p:nvPr/>
        </p:nvSpPr>
        <p:spPr>
          <a:xfrm>
            <a:off x="16625192" y="3325055"/>
            <a:ext cx="1238708"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Shuffled</a:t>
            </a:r>
          </a:p>
        </p:txBody>
      </p:sp>
      <p:pic>
        <p:nvPicPr>
          <p:cNvPr id="258" name="Image" descr="Image"/>
          <p:cNvPicPr>
            <a:picLocks noChangeAspect="1"/>
          </p:cNvPicPr>
          <p:nvPr/>
        </p:nvPicPr>
        <p:blipFill>
          <a:blip r:embed="rId2">
            <a:extLst/>
          </a:blip>
          <a:stretch>
            <a:fillRect/>
          </a:stretch>
        </p:blipFill>
        <p:spPr>
          <a:xfrm>
            <a:off x="13561127" y="8113344"/>
            <a:ext cx="8638729" cy="2836980"/>
          </a:xfrm>
          <a:prstGeom prst="rect">
            <a:avLst/>
          </a:prstGeom>
          <a:ln w="12700">
            <a:miter lim="400000"/>
          </a:ln>
        </p:spPr>
      </p:pic>
      <p:sp>
        <p:nvSpPr>
          <p:cNvPr id="259" name="Correct"/>
          <p:cNvSpPr txBox="1"/>
          <p:nvPr/>
        </p:nvSpPr>
        <p:spPr>
          <a:xfrm>
            <a:off x="16679446" y="7570465"/>
            <a:ext cx="1130200"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Correct</a:t>
            </a:r>
          </a:p>
        </p:txBody>
      </p:sp>
      <p:pic>
        <p:nvPicPr>
          <p:cNvPr id="260" name="Image" descr="Image"/>
          <p:cNvPicPr>
            <a:picLocks noChangeAspect="1"/>
          </p:cNvPicPr>
          <p:nvPr/>
        </p:nvPicPr>
        <p:blipFill>
          <a:blip r:embed="rId3">
            <a:extLst/>
          </a:blip>
          <a:stretch>
            <a:fillRect/>
          </a:stretch>
        </p:blipFill>
        <p:spPr>
          <a:xfrm>
            <a:off x="13599966" y="3793912"/>
            <a:ext cx="8478064" cy="3695041"/>
          </a:xfrm>
          <a:prstGeom prst="rect">
            <a:avLst/>
          </a:prstGeom>
          <a:ln w="12700">
            <a:miter lim="400000"/>
          </a:ln>
        </p:spPr>
      </p:pic>
      <p:pic>
        <p:nvPicPr>
          <p:cNvPr id="261" name="Image" descr="Image"/>
          <p:cNvPicPr>
            <a:picLocks noChangeAspect="1"/>
          </p:cNvPicPr>
          <p:nvPr/>
        </p:nvPicPr>
        <p:blipFill>
          <a:blip r:embed="rId4">
            <a:extLst/>
          </a:blip>
          <a:stretch>
            <a:fillRect/>
          </a:stretch>
        </p:blipFill>
        <p:spPr>
          <a:xfrm>
            <a:off x="931344" y="3896663"/>
            <a:ext cx="11516083" cy="2257458"/>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Visualization of RNAseq results"/>
          <p:cNvSpPr txBox="1"/>
          <p:nvPr/>
        </p:nvSpPr>
        <p:spPr>
          <a:xfrm>
            <a:off x="7618483" y="3151522"/>
            <a:ext cx="8569453" cy="8084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Visualization of RNAseq results</a:t>
            </a:r>
          </a:p>
        </p:txBody>
      </p:sp>
      <p:sp>
        <p:nvSpPr>
          <p:cNvPr id="154" name="MA plots - expression vs log fold change(LFC)…"/>
          <p:cNvSpPr txBox="1"/>
          <p:nvPr/>
        </p:nvSpPr>
        <p:spPr>
          <a:xfrm>
            <a:off x="7996872" y="4388154"/>
            <a:ext cx="6707735" cy="11979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04800" indent="-304800">
              <a:buSzPct val="123000"/>
              <a:buChar char="•"/>
            </a:pPr>
            <a:r>
              <a:t>MA plots - expression vs log fold change(LFC)</a:t>
            </a:r>
          </a:p>
          <a:p>
            <a:pPr marL="304800" indent="-304800" algn="l">
              <a:buSzPct val="123000"/>
              <a:buChar char="•"/>
            </a:pPr>
            <a:r>
              <a:t>Shrinking LFC (why ?)</a:t>
            </a:r>
          </a:p>
          <a:p>
            <a:pPr marL="304800" indent="-304800" algn="l">
              <a:buSzPct val="123000"/>
              <a:buChar char="•"/>
            </a:pPr>
            <a:r>
              <a:t>Heatmaps  </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pic>
        <p:nvPicPr>
          <p:cNvPr id="263" name="Image" descr="Image"/>
          <p:cNvPicPr>
            <a:picLocks noChangeAspect="1"/>
          </p:cNvPicPr>
          <p:nvPr/>
        </p:nvPicPr>
        <p:blipFill>
          <a:blip r:embed="rId2">
            <a:extLst/>
          </a:blip>
          <a:stretch>
            <a:fillRect/>
          </a:stretch>
        </p:blipFill>
        <p:spPr>
          <a:xfrm>
            <a:off x="1170336" y="5214690"/>
            <a:ext cx="10871697" cy="6718301"/>
          </a:xfrm>
          <a:prstGeom prst="rect">
            <a:avLst/>
          </a:prstGeom>
          <a:ln w="12700">
            <a:miter lim="400000"/>
          </a:ln>
        </p:spPr>
      </p:pic>
      <p:sp>
        <p:nvSpPr>
          <p:cNvPr id="264" name="Original Data"/>
          <p:cNvSpPr txBox="1"/>
          <p:nvPr/>
        </p:nvSpPr>
        <p:spPr>
          <a:xfrm>
            <a:off x="5322204" y="4968671"/>
            <a:ext cx="1881227"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Original Data</a:t>
            </a:r>
          </a:p>
        </p:txBody>
      </p:sp>
      <p:sp>
        <p:nvSpPr>
          <p:cNvPr id="265" name="Corrected - using permuted condition labels"/>
          <p:cNvSpPr txBox="1"/>
          <p:nvPr/>
        </p:nvSpPr>
        <p:spPr>
          <a:xfrm>
            <a:off x="25289031" y="4625503"/>
            <a:ext cx="6127091"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Corrected - using permuted condition labels</a:t>
            </a:r>
          </a:p>
        </p:txBody>
      </p:sp>
      <p:sp>
        <p:nvSpPr>
          <p:cNvPr id="266" name="We can use the same approach to look at PCA plots"/>
          <p:cNvSpPr txBox="1"/>
          <p:nvPr/>
        </p:nvSpPr>
        <p:spPr>
          <a:xfrm>
            <a:off x="8578138" y="537595"/>
            <a:ext cx="7227724"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We can use the same approach to look at PCA plots</a:t>
            </a:r>
          </a:p>
        </p:txBody>
      </p:sp>
      <p:pic>
        <p:nvPicPr>
          <p:cNvPr id="267" name="Image" descr="Image"/>
          <p:cNvPicPr>
            <a:picLocks noChangeAspect="1"/>
          </p:cNvPicPr>
          <p:nvPr/>
        </p:nvPicPr>
        <p:blipFill>
          <a:blip r:embed="rId3">
            <a:extLst/>
          </a:blip>
          <a:stretch>
            <a:fillRect/>
          </a:stretch>
        </p:blipFill>
        <p:spPr>
          <a:xfrm>
            <a:off x="3982394" y="1349402"/>
            <a:ext cx="18542300" cy="1399420"/>
          </a:xfrm>
          <a:prstGeom prst="rect">
            <a:avLst/>
          </a:prstGeom>
          <a:ln w="12700">
            <a:miter lim="400000"/>
          </a:ln>
        </p:spPr>
      </p:pic>
      <p:pic>
        <p:nvPicPr>
          <p:cNvPr id="268" name="Image" descr="Image"/>
          <p:cNvPicPr>
            <a:picLocks noChangeAspect="1"/>
          </p:cNvPicPr>
          <p:nvPr/>
        </p:nvPicPr>
        <p:blipFill>
          <a:blip r:embed="rId4">
            <a:extLst/>
          </a:blip>
          <a:stretch>
            <a:fillRect/>
          </a:stretch>
        </p:blipFill>
        <p:spPr>
          <a:xfrm>
            <a:off x="14551873" y="4558510"/>
            <a:ext cx="8493666" cy="7450022"/>
          </a:xfrm>
          <a:prstGeom prst="rect">
            <a:avLst/>
          </a:prstGeom>
          <a:ln w="12700">
            <a:miter lim="400000"/>
          </a:ln>
        </p:spPr>
      </p:pic>
      <p:sp>
        <p:nvSpPr>
          <p:cNvPr id="269" name="corrected"/>
          <p:cNvSpPr txBox="1"/>
          <p:nvPr/>
        </p:nvSpPr>
        <p:spPr>
          <a:xfrm>
            <a:off x="18089588" y="4067987"/>
            <a:ext cx="1418235"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corrected</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271" name="corrected"/>
          <p:cNvSpPr txBox="1"/>
          <p:nvPr/>
        </p:nvSpPr>
        <p:spPr>
          <a:xfrm>
            <a:off x="6219175" y="3779196"/>
            <a:ext cx="1418235"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corrected</a:t>
            </a:r>
          </a:p>
        </p:txBody>
      </p:sp>
      <p:sp>
        <p:nvSpPr>
          <p:cNvPr id="272" name="Corrected - using permuted condition labels"/>
          <p:cNvSpPr txBox="1"/>
          <p:nvPr/>
        </p:nvSpPr>
        <p:spPr>
          <a:xfrm>
            <a:off x="25289031" y="4625503"/>
            <a:ext cx="6127091"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Corrected - using permuted condition labels</a:t>
            </a:r>
          </a:p>
        </p:txBody>
      </p:sp>
      <p:sp>
        <p:nvSpPr>
          <p:cNvPr id="273" name="Permuted Data"/>
          <p:cNvSpPr txBox="1"/>
          <p:nvPr/>
        </p:nvSpPr>
        <p:spPr>
          <a:xfrm>
            <a:off x="16746590" y="3779196"/>
            <a:ext cx="2169567"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Permuted Data</a:t>
            </a:r>
          </a:p>
        </p:txBody>
      </p:sp>
      <p:sp>
        <p:nvSpPr>
          <p:cNvPr id="274" name="We can use the same approach to look at PCA plots"/>
          <p:cNvSpPr txBox="1"/>
          <p:nvPr/>
        </p:nvSpPr>
        <p:spPr>
          <a:xfrm>
            <a:off x="8578138" y="537595"/>
            <a:ext cx="7227724"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We can use the same approach to look at PCA plots</a:t>
            </a:r>
          </a:p>
        </p:txBody>
      </p:sp>
      <p:pic>
        <p:nvPicPr>
          <p:cNvPr id="275" name="Image" descr="Image"/>
          <p:cNvPicPr>
            <a:picLocks noChangeAspect="1"/>
          </p:cNvPicPr>
          <p:nvPr/>
        </p:nvPicPr>
        <p:blipFill>
          <a:blip r:embed="rId2">
            <a:extLst/>
          </a:blip>
          <a:stretch>
            <a:fillRect/>
          </a:stretch>
        </p:blipFill>
        <p:spPr>
          <a:xfrm>
            <a:off x="5107191" y="1530173"/>
            <a:ext cx="13275467" cy="1001923"/>
          </a:xfrm>
          <a:prstGeom prst="rect">
            <a:avLst/>
          </a:prstGeom>
          <a:ln w="12700">
            <a:miter lim="400000"/>
          </a:ln>
        </p:spPr>
      </p:pic>
      <p:pic>
        <p:nvPicPr>
          <p:cNvPr id="276" name="Image" descr="Image"/>
          <p:cNvPicPr>
            <a:picLocks noChangeAspect="1"/>
          </p:cNvPicPr>
          <p:nvPr/>
        </p:nvPicPr>
        <p:blipFill>
          <a:blip r:embed="rId3">
            <a:extLst/>
          </a:blip>
          <a:stretch>
            <a:fillRect/>
          </a:stretch>
        </p:blipFill>
        <p:spPr>
          <a:xfrm>
            <a:off x="3012791" y="4357612"/>
            <a:ext cx="8493666" cy="7450022"/>
          </a:xfrm>
          <a:prstGeom prst="rect">
            <a:avLst/>
          </a:prstGeom>
          <a:ln w="12700">
            <a:miter lim="400000"/>
          </a:ln>
        </p:spPr>
      </p:pic>
      <p:pic>
        <p:nvPicPr>
          <p:cNvPr id="277" name="Image" descr="Image"/>
          <p:cNvPicPr>
            <a:picLocks noChangeAspect="1"/>
          </p:cNvPicPr>
          <p:nvPr/>
        </p:nvPicPr>
        <p:blipFill>
          <a:blip r:embed="rId4">
            <a:extLst/>
          </a:blip>
          <a:stretch>
            <a:fillRect/>
          </a:stretch>
        </p:blipFill>
        <p:spPr>
          <a:xfrm>
            <a:off x="13130479" y="4555415"/>
            <a:ext cx="9906426" cy="7345942"/>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pic>
        <p:nvPicPr>
          <p:cNvPr id="279" name="Image" descr="Image"/>
          <p:cNvPicPr>
            <a:picLocks noChangeAspect="1"/>
          </p:cNvPicPr>
          <p:nvPr/>
        </p:nvPicPr>
        <p:blipFill>
          <a:blip r:embed="rId2">
            <a:extLst/>
          </a:blip>
          <a:stretch>
            <a:fillRect/>
          </a:stretch>
        </p:blipFill>
        <p:spPr>
          <a:xfrm>
            <a:off x="3464229" y="2722920"/>
            <a:ext cx="18606783" cy="7391736"/>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pic>
        <p:nvPicPr>
          <p:cNvPr id="281" name="Image" descr="Image"/>
          <p:cNvPicPr>
            <a:picLocks noChangeAspect="1"/>
          </p:cNvPicPr>
          <p:nvPr/>
        </p:nvPicPr>
        <p:blipFill>
          <a:blip r:embed="rId3">
            <a:extLst/>
          </a:blip>
          <a:stretch>
            <a:fillRect/>
          </a:stretch>
        </p:blipFill>
        <p:spPr>
          <a:xfrm>
            <a:off x="13628609" y="3000786"/>
            <a:ext cx="9257314" cy="7714428"/>
          </a:xfrm>
          <a:prstGeom prst="rect">
            <a:avLst/>
          </a:prstGeom>
          <a:ln w="12700">
            <a:miter lim="400000"/>
          </a:ln>
        </p:spPr>
      </p:pic>
      <p:sp>
        <p:nvSpPr>
          <p:cNvPr id="282" name="~ batch + condition"/>
          <p:cNvSpPr txBox="1"/>
          <p:nvPr/>
        </p:nvSpPr>
        <p:spPr>
          <a:xfrm>
            <a:off x="10876055" y="508067"/>
            <a:ext cx="4320084"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lvl1pPr>
          </a:lstStyle>
          <a:p>
            <a:pPr/>
            <a:r>
              <a:t>~ batch + condition</a:t>
            </a:r>
          </a:p>
        </p:txBody>
      </p:sp>
      <p:pic>
        <p:nvPicPr>
          <p:cNvPr id="283" name="Image" descr="Image"/>
          <p:cNvPicPr>
            <a:picLocks noChangeAspect="1"/>
          </p:cNvPicPr>
          <p:nvPr/>
        </p:nvPicPr>
        <p:blipFill>
          <a:blip r:embed="rId4">
            <a:extLst/>
          </a:blip>
          <a:stretch>
            <a:fillRect/>
          </a:stretch>
        </p:blipFill>
        <p:spPr>
          <a:xfrm>
            <a:off x="1437815" y="4803888"/>
            <a:ext cx="11080651" cy="5640071"/>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pic>
        <p:nvPicPr>
          <p:cNvPr id="287" name="Image" descr="Image"/>
          <p:cNvPicPr>
            <a:picLocks noChangeAspect="1"/>
          </p:cNvPicPr>
          <p:nvPr/>
        </p:nvPicPr>
        <p:blipFill>
          <a:blip r:embed="rId3">
            <a:extLst/>
          </a:blip>
          <a:stretch>
            <a:fillRect/>
          </a:stretch>
        </p:blipFill>
        <p:spPr>
          <a:xfrm>
            <a:off x="12745625" y="2510394"/>
            <a:ext cx="11057958" cy="9699230"/>
          </a:xfrm>
          <a:prstGeom prst="rect">
            <a:avLst/>
          </a:prstGeom>
          <a:ln w="12700">
            <a:miter lim="400000"/>
          </a:ln>
        </p:spPr>
      </p:pic>
      <p:pic>
        <p:nvPicPr>
          <p:cNvPr id="288" name="Image" descr="Image"/>
          <p:cNvPicPr>
            <a:picLocks noChangeAspect="1"/>
          </p:cNvPicPr>
          <p:nvPr/>
        </p:nvPicPr>
        <p:blipFill>
          <a:blip r:embed="rId4">
            <a:extLst/>
          </a:blip>
          <a:stretch>
            <a:fillRect/>
          </a:stretch>
        </p:blipFill>
        <p:spPr>
          <a:xfrm>
            <a:off x="600063" y="2721835"/>
            <a:ext cx="11793024" cy="9276347"/>
          </a:xfrm>
          <a:prstGeom prst="rect">
            <a:avLst/>
          </a:prstGeom>
          <a:ln w="12700">
            <a:miter lim="400000"/>
          </a:ln>
        </p:spPr>
      </p:pic>
      <p:sp>
        <p:nvSpPr>
          <p:cNvPr id="289" name="no correction"/>
          <p:cNvSpPr txBox="1"/>
          <p:nvPr/>
        </p:nvSpPr>
        <p:spPr>
          <a:xfrm>
            <a:off x="4710808" y="2044444"/>
            <a:ext cx="1915059"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no correction</a:t>
            </a:r>
          </a:p>
        </p:txBody>
      </p:sp>
      <p:sp>
        <p:nvSpPr>
          <p:cNvPr id="290" name="correction"/>
          <p:cNvSpPr txBox="1"/>
          <p:nvPr/>
        </p:nvSpPr>
        <p:spPr>
          <a:xfrm>
            <a:off x="17365800" y="2044444"/>
            <a:ext cx="1485901"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correction</a:t>
            </a:r>
          </a:p>
        </p:txBody>
      </p:sp>
      <p:sp>
        <p:nvSpPr>
          <p:cNvPr id="291" name="limma::removeBatchEffect()"/>
          <p:cNvSpPr txBox="1"/>
          <p:nvPr/>
        </p:nvSpPr>
        <p:spPr>
          <a:xfrm>
            <a:off x="9707431" y="451115"/>
            <a:ext cx="6143397"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lvl1pPr>
          </a:lstStyle>
          <a:p>
            <a:pPr/>
            <a:r>
              <a:t>limma::removeBatchEffect()</a:t>
            </a:r>
          </a:p>
        </p:txBody>
      </p:sp>
      <p:pic>
        <p:nvPicPr>
          <p:cNvPr id="292" name="Image" descr="Image"/>
          <p:cNvPicPr>
            <a:picLocks noChangeAspect="1"/>
          </p:cNvPicPr>
          <p:nvPr/>
        </p:nvPicPr>
        <p:blipFill>
          <a:blip r:embed="rId5">
            <a:extLst/>
          </a:blip>
          <a:stretch>
            <a:fillRect/>
          </a:stretch>
        </p:blipFill>
        <p:spPr>
          <a:xfrm>
            <a:off x="6511739" y="1010405"/>
            <a:ext cx="11793024" cy="818014"/>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6" name="Advanced Experimental Designs…"/>
          <p:cNvSpPr txBox="1"/>
          <p:nvPr/>
        </p:nvSpPr>
        <p:spPr>
          <a:xfrm>
            <a:off x="5239359" y="3029299"/>
            <a:ext cx="13905282" cy="4652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4800" u="sng"/>
            </a:pPr>
            <a:r>
              <a:t>Advanced Experimental Designs</a:t>
            </a:r>
          </a:p>
          <a:p>
            <a:pPr marL="304800" indent="-304800" algn="l">
              <a:spcBef>
                <a:spcPts val="1000"/>
              </a:spcBef>
              <a:buSzPct val="123000"/>
              <a:buChar char="•"/>
            </a:pPr>
            <a:r>
              <a:t>More than 1 group in your explanatory variable (genotype, e.g. wt vs heterozygous vs homozygous)</a:t>
            </a:r>
          </a:p>
          <a:p>
            <a:pPr marL="304800" indent="-304800" algn="l">
              <a:spcBef>
                <a:spcPts val="1000"/>
              </a:spcBef>
              <a:buSzPct val="123000"/>
              <a:buChar char="•"/>
            </a:pPr>
            <a:r>
              <a:t>More than 1 explanatory variable ( genotype + treatment)</a:t>
            </a:r>
          </a:p>
          <a:p>
            <a:pPr marL="304800" indent="-304800" algn="l">
              <a:spcBef>
                <a:spcPts val="1000"/>
              </a:spcBef>
              <a:buSzPct val="123000"/>
              <a:buChar char="•"/>
            </a:pPr>
            <a:r>
              <a:t>What question are you trying to understand </a:t>
            </a:r>
          </a:p>
          <a:p>
            <a:pPr lvl="1" marL="914400" indent="-304800" algn="l">
              <a:spcBef>
                <a:spcPts val="1000"/>
              </a:spcBef>
              <a:buSzPct val="123000"/>
              <a:buChar char="•"/>
            </a:pPr>
            <a:r>
              <a:t>all groups relative to control, differences between all groups?</a:t>
            </a:r>
          </a:p>
          <a:p>
            <a:pPr lvl="1" marL="914400" indent="-304800" algn="l">
              <a:spcBef>
                <a:spcPts val="1000"/>
              </a:spcBef>
              <a:buSzPct val="123000"/>
              <a:buChar char="•"/>
            </a:pPr>
            <a:r>
              <a:t>effect of treatment accounting for genotype or treatment effects that </a:t>
            </a:r>
            <a:r>
              <a:rPr i="1"/>
              <a:t>differ</a:t>
            </a:r>
            <a:r>
              <a:t> by genotype?</a:t>
            </a:r>
          </a:p>
          <a:p>
            <a:pPr algn="l">
              <a:spcBef>
                <a:spcPts val="1000"/>
              </a:spcBef>
            </a:pPr>
          </a:p>
          <a:p>
            <a:pPr algn="l">
              <a:spcBef>
                <a:spcPts val="1000"/>
              </a:spcBef>
            </a:pP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What if you have more than 2 groups?…"/>
          <p:cNvSpPr txBox="1"/>
          <p:nvPr/>
        </p:nvSpPr>
        <p:spPr>
          <a:xfrm>
            <a:off x="6760236" y="504520"/>
            <a:ext cx="11089539" cy="155711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4800"/>
            </a:pPr>
            <a:r>
              <a:t>What if you have more than 2 groups?</a:t>
            </a:r>
          </a:p>
          <a:p>
            <a:pPr>
              <a:defRPr b="1" sz="4800"/>
            </a:pPr>
            <a:r>
              <a:t>Use contrasts to compare them</a:t>
            </a:r>
          </a:p>
        </p:txBody>
      </p:sp>
      <p:pic>
        <p:nvPicPr>
          <p:cNvPr id="299" name="Image" descr="Image"/>
          <p:cNvPicPr>
            <a:picLocks noChangeAspect="1"/>
          </p:cNvPicPr>
          <p:nvPr/>
        </p:nvPicPr>
        <p:blipFill>
          <a:blip r:embed="rId2">
            <a:extLst/>
          </a:blip>
          <a:stretch>
            <a:fillRect/>
          </a:stretch>
        </p:blipFill>
        <p:spPr>
          <a:xfrm>
            <a:off x="5906639" y="2918112"/>
            <a:ext cx="12716390" cy="3188260"/>
          </a:xfrm>
          <a:prstGeom prst="rect">
            <a:avLst/>
          </a:prstGeom>
          <a:ln w="12700">
            <a:miter lim="400000"/>
          </a:ln>
        </p:spPr>
      </p:pic>
      <p:pic>
        <p:nvPicPr>
          <p:cNvPr id="300" name="Image" descr="Image"/>
          <p:cNvPicPr>
            <a:picLocks noChangeAspect="1"/>
          </p:cNvPicPr>
          <p:nvPr/>
        </p:nvPicPr>
        <p:blipFill>
          <a:blip r:embed="rId3">
            <a:extLst/>
          </a:blip>
          <a:stretch>
            <a:fillRect/>
          </a:stretch>
        </p:blipFill>
        <p:spPr>
          <a:xfrm>
            <a:off x="5945230" y="6555869"/>
            <a:ext cx="12716390" cy="1021266"/>
          </a:xfrm>
          <a:prstGeom prst="rect">
            <a:avLst/>
          </a:prstGeom>
          <a:ln w="12700">
            <a:miter lim="400000"/>
          </a:ln>
        </p:spPr>
      </p:pic>
      <p:pic>
        <p:nvPicPr>
          <p:cNvPr id="301" name="Image" descr="Image"/>
          <p:cNvPicPr>
            <a:picLocks noChangeAspect="1"/>
          </p:cNvPicPr>
          <p:nvPr/>
        </p:nvPicPr>
        <p:blipFill>
          <a:blip r:embed="rId4">
            <a:extLst/>
          </a:blip>
          <a:stretch>
            <a:fillRect/>
          </a:stretch>
        </p:blipFill>
        <p:spPr>
          <a:xfrm>
            <a:off x="5943915" y="8026631"/>
            <a:ext cx="10943173" cy="1518547"/>
          </a:xfrm>
          <a:prstGeom prst="rect">
            <a:avLst/>
          </a:prstGeom>
          <a:ln w="12700">
            <a:miter lim="400000"/>
          </a:ln>
        </p:spPr>
      </p:pic>
      <p:pic>
        <p:nvPicPr>
          <p:cNvPr id="302" name="Image" descr="Image"/>
          <p:cNvPicPr>
            <a:picLocks noChangeAspect="1"/>
          </p:cNvPicPr>
          <p:nvPr/>
        </p:nvPicPr>
        <p:blipFill>
          <a:blip r:embed="rId5">
            <a:extLst/>
          </a:blip>
          <a:stretch>
            <a:fillRect/>
          </a:stretch>
        </p:blipFill>
        <p:spPr>
          <a:xfrm>
            <a:off x="5801362" y="9994675"/>
            <a:ext cx="17032213" cy="803213"/>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4" name="What if you have more than 2 groups?…"/>
          <p:cNvSpPr txBox="1"/>
          <p:nvPr/>
        </p:nvSpPr>
        <p:spPr>
          <a:xfrm>
            <a:off x="6760236" y="504520"/>
            <a:ext cx="11089539" cy="155711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4800"/>
            </a:pPr>
            <a:r>
              <a:t>What if you have more than 2 groups?</a:t>
            </a:r>
          </a:p>
          <a:p>
            <a:pPr>
              <a:defRPr b="1" sz="4800"/>
            </a:pPr>
            <a:r>
              <a:t>Use contrasts to compare them</a:t>
            </a:r>
          </a:p>
        </p:txBody>
      </p:sp>
      <p:pic>
        <p:nvPicPr>
          <p:cNvPr id="305" name="Image" descr="Image"/>
          <p:cNvPicPr>
            <a:picLocks noChangeAspect="1"/>
          </p:cNvPicPr>
          <p:nvPr/>
        </p:nvPicPr>
        <p:blipFill>
          <a:blip r:embed="rId2">
            <a:extLst/>
          </a:blip>
          <a:stretch>
            <a:fillRect/>
          </a:stretch>
        </p:blipFill>
        <p:spPr>
          <a:xfrm>
            <a:off x="1798761" y="2367327"/>
            <a:ext cx="22072086" cy="1649065"/>
          </a:xfrm>
          <a:prstGeom prst="rect">
            <a:avLst/>
          </a:prstGeom>
          <a:ln w="12700">
            <a:miter lim="400000"/>
          </a:ln>
        </p:spPr>
      </p:pic>
      <p:pic>
        <p:nvPicPr>
          <p:cNvPr id="306" name="Image" descr="Image"/>
          <p:cNvPicPr>
            <a:picLocks noChangeAspect="1"/>
          </p:cNvPicPr>
          <p:nvPr/>
        </p:nvPicPr>
        <p:blipFill>
          <a:blip r:embed="rId3">
            <a:extLst/>
          </a:blip>
          <a:stretch>
            <a:fillRect/>
          </a:stretch>
        </p:blipFill>
        <p:spPr>
          <a:xfrm>
            <a:off x="3552206" y="5821515"/>
            <a:ext cx="18228307" cy="1680831"/>
          </a:xfrm>
          <a:prstGeom prst="rect">
            <a:avLst/>
          </a:prstGeom>
          <a:ln w="12700">
            <a:miter lim="400000"/>
          </a:ln>
        </p:spPr>
      </p:pic>
      <p:sp>
        <p:nvSpPr>
          <p:cNvPr id="307" name="Since we are using the Wald test the logfoldchanges here are interpretable as the logfoldchanges between groups."/>
          <p:cNvSpPr txBox="1"/>
          <p:nvPr/>
        </p:nvSpPr>
        <p:spPr>
          <a:xfrm>
            <a:off x="4037870" y="7611006"/>
            <a:ext cx="14166136" cy="11809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600"/>
            </a:lvl1pPr>
          </a:lstStyle>
          <a:p>
            <a:pPr/>
            <a:r>
              <a:t>Since we are using the Wald test the logfoldchanges here are interpretable as the logfoldchanges between groups. </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09" name="Image" descr="Image"/>
          <p:cNvPicPr>
            <a:picLocks noChangeAspect="1"/>
          </p:cNvPicPr>
          <p:nvPr/>
        </p:nvPicPr>
        <p:blipFill>
          <a:blip r:embed="rId2">
            <a:extLst/>
          </a:blip>
          <a:stretch>
            <a:fillRect/>
          </a:stretch>
        </p:blipFill>
        <p:spPr>
          <a:xfrm>
            <a:off x="7270795" y="3573062"/>
            <a:ext cx="8737804" cy="542882"/>
          </a:xfrm>
          <a:prstGeom prst="rect">
            <a:avLst/>
          </a:prstGeom>
          <a:ln w="12700">
            <a:miter lim="400000"/>
          </a:ln>
        </p:spPr>
      </p:pic>
      <p:sp>
        <p:nvSpPr>
          <p:cNvPr id="310" name="Comparison of 1 condition vs a group of conditions"/>
          <p:cNvSpPr txBox="1"/>
          <p:nvPr/>
        </p:nvSpPr>
        <p:spPr>
          <a:xfrm>
            <a:off x="4312757" y="1086274"/>
            <a:ext cx="14980006" cy="82051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800"/>
            </a:lvl1pPr>
          </a:lstStyle>
          <a:p>
            <a:pPr/>
            <a:r>
              <a:t>Comparison of 1 condition vs a group of conditions</a:t>
            </a:r>
          </a:p>
        </p:txBody>
      </p:sp>
      <p:pic>
        <p:nvPicPr>
          <p:cNvPr id="311" name="Image" descr="Image"/>
          <p:cNvPicPr>
            <a:picLocks noChangeAspect="1"/>
          </p:cNvPicPr>
          <p:nvPr/>
        </p:nvPicPr>
        <p:blipFill>
          <a:blip r:embed="rId3">
            <a:extLst/>
          </a:blip>
          <a:stretch>
            <a:fillRect/>
          </a:stretch>
        </p:blipFill>
        <p:spPr>
          <a:xfrm>
            <a:off x="1377533" y="4911785"/>
            <a:ext cx="21854458" cy="1092724"/>
          </a:xfrm>
          <a:prstGeom prst="rect">
            <a:avLst/>
          </a:prstGeom>
          <a:ln w="12700">
            <a:miter lim="400000"/>
          </a:ln>
        </p:spPr>
      </p:pic>
      <p:pic>
        <p:nvPicPr>
          <p:cNvPr id="312" name="Image" descr="Image"/>
          <p:cNvPicPr>
            <a:picLocks noChangeAspect="1"/>
          </p:cNvPicPr>
          <p:nvPr/>
        </p:nvPicPr>
        <p:blipFill>
          <a:blip r:embed="rId4">
            <a:extLst/>
          </a:blip>
          <a:stretch>
            <a:fillRect/>
          </a:stretch>
        </p:blipFill>
        <p:spPr>
          <a:xfrm>
            <a:off x="1327665" y="6099618"/>
            <a:ext cx="21954193" cy="1021126"/>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14" name="Image" descr="Image"/>
          <p:cNvPicPr>
            <a:picLocks noChangeAspect="1"/>
          </p:cNvPicPr>
          <p:nvPr/>
        </p:nvPicPr>
        <p:blipFill>
          <a:blip r:embed="rId2">
            <a:extLst/>
          </a:blip>
          <a:stretch>
            <a:fillRect/>
          </a:stretch>
        </p:blipFill>
        <p:spPr>
          <a:xfrm>
            <a:off x="7270795" y="3573062"/>
            <a:ext cx="8737804" cy="542882"/>
          </a:xfrm>
          <a:prstGeom prst="rect">
            <a:avLst/>
          </a:prstGeom>
          <a:ln w="12700">
            <a:miter lim="400000"/>
          </a:ln>
        </p:spPr>
      </p:pic>
      <p:sp>
        <p:nvSpPr>
          <p:cNvPr id="315" name="Comparison of 1 condition vs a group of conditions"/>
          <p:cNvSpPr txBox="1"/>
          <p:nvPr/>
        </p:nvSpPr>
        <p:spPr>
          <a:xfrm>
            <a:off x="4312757" y="1086274"/>
            <a:ext cx="14980006" cy="82051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800"/>
            </a:lvl1pPr>
          </a:lstStyle>
          <a:p>
            <a:pPr/>
            <a:r>
              <a:t>Comparison of 1 condition vs a group of conditions</a:t>
            </a:r>
          </a:p>
        </p:txBody>
      </p:sp>
      <p:pic>
        <p:nvPicPr>
          <p:cNvPr id="316" name="Image" descr="Image"/>
          <p:cNvPicPr>
            <a:picLocks noChangeAspect="1"/>
          </p:cNvPicPr>
          <p:nvPr/>
        </p:nvPicPr>
        <p:blipFill>
          <a:blip r:embed="rId3">
            <a:extLst/>
          </a:blip>
          <a:stretch>
            <a:fillRect/>
          </a:stretch>
        </p:blipFill>
        <p:spPr>
          <a:xfrm>
            <a:off x="2482245" y="4733280"/>
            <a:ext cx="19203382" cy="960170"/>
          </a:xfrm>
          <a:prstGeom prst="rect">
            <a:avLst/>
          </a:prstGeom>
          <a:ln w="12700">
            <a:miter lim="400000"/>
          </a:ln>
        </p:spPr>
      </p:pic>
      <p:pic>
        <p:nvPicPr>
          <p:cNvPr id="317" name="Image" descr="Image"/>
          <p:cNvPicPr>
            <a:picLocks noChangeAspect="1"/>
          </p:cNvPicPr>
          <p:nvPr/>
        </p:nvPicPr>
        <p:blipFill>
          <a:blip r:embed="rId4">
            <a:extLst/>
          </a:blip>
          <a:stretch>
            <a:fillRect/>
          </a:stretch>
        </p:blipFill>
        <p:spPr>
          <a:xfrm>
            <a:off x="945295" y="6099618"/>
            <a:ext cx="22940219" cy="1044638"/>
          </a:xfrm>
          <a:prstGeom prst="rect">
            <a:avLst/>
          </a:prstGeom>
          <a:ln w="12700">
            <a:miter lim="400000"/>
          </a:ln>
        </p:spPr>
      </p:pic>
      <p:sp>
        <p:nvSpPr>
          <p:cNvPr id="318" name="This could be useful if you don’t have a true reference population…"/>
          <p:cNvSpPr txBox="1"/>
          <p:nvPr/>
        </p:nvSpPr>
        <p:spPr>
          <a:xfrm>
            <a:off x="5452872" y="7271991"/>
            <a:ext cx="13478257" cy="11809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600"/>
            </a:pPr>
            <a:r>
              <a:t>This could be useful if you don’t have a true reference population </a:t>
            </a:r>
          </a:p>
          <a:p>
            <a:pPr>
              <a:defRPr sz="3600"/>
            </a:pPr>
            <a:r>
              <a:t>e.g. comparing a group of different cell types for example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Batch Effects and Advanced Experimental Designs"/>
          <p:cNvSpPr txBox="1"/>
          <p:nvPr>
            <p:ph type="subTitle" sz="quarter" idx="1"/>
          </p:nvPr>
        </p:nvSpPr>
        <p:spPr>
          <a:xfrm>
            <a:off x="1206500" y="4398061"/>
            <a:ext cx="21971000" cy="1905001"/>
          </a:xfrm>
          <a:prstGeom prst="rect">
            <a:avLst/>
          </a:prstGeom>
        </p:spPr>
        <p:txBody>
          <a:bodyPr/>
          <a:lstStyle/>
          <a:p>
            <a:pPr/>
            <a:r>
              <a:t>Batch Effects and Advanced Experimental Designs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0" name="Another way of comparing multiple groups: Likelihood Ratio Test (LRT)"/>
          <p:cNvSpPr txBox="1"/>
          <p:nvPr/>
        </p:nvSpPr>
        <p:spPr>
          <a:xfrm>
            <a:off x="2048159" y="1345981"/>
            <a:ext cx="20609053" cy="82051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800"/>
            </a:lvl1pPr>
          </a:lstStyle>
          <a:p>
            <a:pPr/>
            <a:r>
              <a:t>Another way of comparing multiple groups: Likelihood Ratio Test (LRT)</a:t>
            </a:r>
          </a:p>
        </p:txBody>
      </p:sp>
      <p:sp>
        <p:nvSpPr>
          <p:cNvPr id="321" name="Is there a difference between the full and reduced model"/>
          <p:cNvSpPr txBox="1"/>
          <p:nvPr/>
        </p:nvSpPr>
        <p:spPr>
          <a:xfrm>
            <a:off x="6000140" y="4706635"/>
            <a:ext cx="12383720"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lvl1pPr>
          </a:lstStyle>
          <a:p>
            <a:pPr/>
            <a:r>
              <a:t>Is there a difference between the full and reduced model</a:t>
            </a:r>
          </a:p>
        </p:txBody>
      </p:sp>
      <p:sp>
        <p:nvSpPr>
          <p:cNvPr id="322" name="Full:  ~ condition…"/>
          <p:cNvSpPr txBox="1"/>
          <p:nvPr/>
        </p:nvSpPr>
        <p:spPr>
          <a:xfrm>
            <a:off x="10435209" y="6267500"/>
            <a:ext cx="3513583" cy="1181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600"/>
            </a:pPr>
            <a:r>
              <a:t>Full:  ~ condition</a:t>
            </a:r>
          </a:p>
          <a:p>
            <a:pPr>
              <a:defRPr sz="3600"/>
            </a:pPr>
            <a:r>
              <a:t>Reduced:  ~ 1 </a:t>
            </a:r>
          </a:p>
        </p:txBody>
      </p:sp>
      <p:sp>
        <p:nvSpPr>
          <p:cNvPr id="323" name="A significant p-value is telling you that the full model has more information than the reduced.…"/>
          <p:cNvSpPr txBox="1"/>
          <p:nvPr/>
        </p:nvSpPr>
        <p:spPr>
          <a:xfrm>
            <a:off x="5491620" y="8362226"/>
            <a:ext cx="15385486" cy="39114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600"/>
            </a:pPr>
            <a:r>
              <a:t>A significant p-value is telling you that the full model has more information than the reduced.</a:t>
            </a:r>
          </a:p>
          <a:p>
            <a:pPr algn="l">
              <a:defRPr sz="3600"/>
            </a:pPr>
            <a:r>
              <a:t> It is not telling you what that difference is</a:t>
            </a:r>
          </a:p>
          <a:p>
            <a:pPr algn="l">
              <a:defRPr sz="3600"/>
            </a:pPr>
          </a:p>
          <a:p>
            <a:pPr algn="l">
              <a:defRPr sz="3600"/>
            </a:pPr>
            <a:r>
              <a:t>You can extract the logFoldChanges using the same approach as before for specific comparisons, but the p-values always will come from the above comparison</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7" name="Using the LRT to identify genes where there is a difference among your groups"/>
          <p:cNvSpPr txBox="1"/>
          <p:nvPr/>
        </p:nvSpPr>
        <p:spPr>
          <a:xfrm>
            <a:off x="836998" y="1048606"/>
            <a:ext cx="22910903" cy="8205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800"/>
            </a:lvl1pPr>
          </a:lstStyle>
          <a:p>
            <a:pPr/>
            <a:r>
              <a:t>Using the LRT to identify genes where there is a difference among your groups</a:t>
            </a:r>
          </a:p>
        </p:txBody>
      </p:sp>
      <p:pic>
        <p:nvPicPr>
          <p:cNvPr id="328" name="Image" descr="Image"/>
          <p:cNvPicPr>
            <a:picLocks noChangeAspect="1"/>
          </p:cNvPicPr>
          <p:nvPr/>
        </p:nvPicPr>
        <p:blipFill>
          <a:blip r:embed="rId2">
            <a:extLst/>
          </a:blip>
          <a:stretch>
            <a:fillRect/>
          </a:stretch>
        </p:blipFill>
        <p:spPr>
          <a:xfrm>
            <a:off x="13004160" y="2690889"/>
            <a:ext cx="9215587" cy="4370704"/>
          </a:xfrm>
          <a:prstGeom prst="rect">
            <a:avLst/>
          </a:prstGeom>
          <a:ln w="12700">
            <a:miter lim="400000"/>
          </a:ln>
        </p:spPr>
      </p:pic>
      <p:pic>
        <p:nvPicPr>
          <p:cNvPr id="329" name="Image" descr="Image"/>
          <p:cNvPicPr>
            <a:picLocks noChangeAspect="1"/>
          </p:cNvPicPr>
          <p:nvPr/>
        </p:nvPicPr>
        <p:blipFill>
          <a:blip r:embed="rId3">
            <a:extLst/>
          </a:blip>
          <a:stretch>
            <a:fillRect/>
          </a:stretch>
        </p:blipFill>
        <p:spPr>
          <a:xfrm>
            <a:off x="2164253" y="2730235"/>
            <a:ext cx="8307120" cy="4292012"/>
          </a:xfrm>
          <a:prstGeom prst="rect">
            <a:avLst/>
          </a:prstGeom>
          <a:ln w="12700">
            <a:miter lim="400000"/>
          </a:ln>
        </p:spPr>
      </p:pic>
      <p:sp>
        <p:nvSpPr>
          <p:cNvPr id="330" name="The pvalues reported by LRT are for the comparison of the models (and are the same for any contrast you specify)…"/>
          <p:cNvSpPr txBox="1"/>
          <p:nvPr/>
        </p:nvSpPr>
        <p:spPr>
          <a:xfrm>
            <a:off x="1932369" y="9046285"/>
            <a:ext cx="18712635" cy="204707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130000"/>
              </a:lnSpc>
              <a:defRPr sz="3600"/>
            </a:pPr>
            <a:r>
              <a:t>The pvalues reported by LRT are for the comparison of the models (and are the same for any contrast you specify)</a:t>
            </a:r>
          </a:p>
          <a:p>
            <a:pPr>
              <a:lnSpc>
                <a:spcPct val="130000"/>
              </a:lnSpc>
              <a:defRPr sz="3600"/>
            </a:pPr>
            <a:r>
              <a:t>Fold changes will be specific to one comparison (here NS vs Brg1)</a:t>
            </a:r>
          </a:p>
        </p:txBody>
      </p:sp>
      <p:sp>
        <p:nvSpPr>
          <p:cNvPr id="331" name="Double Arrow"/>
          <p:cNvSpPr/>
          <p:nvPr/>
        </p:nvSpPr>
        <p:spPr>
          <a:xfrm>
            <a:off x="7481954" y="3875004"/>
            <a:ext cx="5381468" cy="1270001"/>
          </a:xfrm>
          <a:prstGeom prst="leftRightArrow">
            <a:avLst>
              <a:gd name="adj1" fmla="val 32000"/>
              <a:gd name="adj2" fmla="val 44000"/>
            </a:avLst>
          </a:prstGeom>
          <a:solidFill>
            <a:schemeClr val="accent4">
              <a:hueOff val="-476017"/>
              <a:lumOff val="-10042"/>
            </a:schemeClr>
          </a:solidFill>
          <a:ln w="12700">
            <a:miter lim="400000"/>
          </a:ln>
        </p:spPr>
        <p:txBody>
          <a:bodyPr lIns="50800" tIns="50800" rIns="50800" bIns="50800" anchor="ctr"/>
          <a:lstStyle/>
          <a:p>
            <a:pPr defTabSz="825500">
              <a:defRPr sz="3200">
                <a:solidFill>
                  <a:srgbClr val="000000"/>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3" name="Multiple effects"/>
          <p:cNvSpPr txBox="1"/>
          <p:nvPr/>
        </p:nvSpPr>
        <p:spPr>
          <a:xfrm>
            <a:off x="10039437" y="1125039"/>
            <a:ext cx="4586326" cy="8205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800"/>
            </a:lvl1pPr>
          </a:lstStyle>
          <a:p>
            <a:pPr/>
            <a:r>
              <a:t>Multiple effects</a:t>
            </a:r>
          </a:p>
        </p:txBody>
      </p:sp>
      <p:sp>
        <p:nvSpPr>
          <p:cNvPr id="334" name="What if you have genotype and treatment information ?…"/>
          <p:cNvSpPr txBox="1"/>
          <p:nvPr/>
        </p:nvSpPr>
        <p:spPr>
          <a:xfrm>
            <a:off x="2252492" y="3676449"/>
            <a:ext cx="19557645" cy="1181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600"/>
            </a:pPr>
            <a:r>
              <a:t>What if you have genotype and treatment information ? </a:t>
            </a:r>
          </a:p>
          <a:p>
            <a:pPr>
              <a:defRPr sz="3600"/>
            </a:pPr>
            <a:r>
              <a:t>For example, you have WT and KO animals and they were treated with DrugA or Vehicle control</a:t>
            </a:r>
          </a:p>
        </p:txBody>
      </p:sp>
      <p:sp>
        <p:nvSpPr>
          <p:cNvPr id="335" name="= ~ genotype + treatment"/>
          <p:cNvSpPr txBox="1"/>
          <p:nvPr/>
        </p:nvSpPr>
        <p:spPr>
          <a:xfrm>
            <a:off x="10456708" y="7973056"/>
            <a:ext cx="3751784"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  = ~ genotype + treatment</a:t>
            </a:r>
          </a:p>
        </p:txBody>
      </p:sp>
      <p:sp>
        <p:nvSpPr>
          <p:cNvPr id="336" name="Depends on your questions?"/>
          <p:cNvSpPr txBox="1"/>
          <p:nvPr/>
        </p:nvSpPr>
        <p:spPr>
          <a:xfrm>
            <a:off x="10060228" y="6627470"/>
            <a:ext cx="426354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Depends on your questions?</a:t>
            </a:r>
          </a:p>
        </p:txBody>
      </p:sp>
      <p:sp>
        <p:nvSpPr>
          <p:cNvPr id="337" name="What genes are affected by drug treatment"/>
          <p:cNvSpPr txBox="1"/>
          <p:nvPr/>
        </p:nvSpPr>
        <p:spPr>
          <a:xfrm>
            <a:off x="9215323" y="7477400"/>
            <a:ext cx="5953354"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What genes are affected by drug treatment</a:t>
            </a:r>
          </a:p>
        </p:txBody>
      </p:sp>
      <p:sp>
        <p:nvSpPr>
          <p:cNvPr id="338" name="What genes are affected by genotype"/>
          <p:cNvSpPr txBox="1"/>
          <p:nvPr/>
        </p:nvSpPr>
        <p:spPr>
          <a:xfrm>
            <a:off x="9183636" y="9520125"/>
            <a:ext cx="5213301"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What genes are affected by genotype</a:t>
            </a:r>
          </a:p>
        </p:txBody>
      </p:sp>
      <p:sp>
        <p:nvSpPr>
          <p:cNvPr id="339" name="Specify which contrast you want in results (e.g. results(dds, contrast = c(‘treatment’, ‘drug’, ‘vehicle’)"/>
          <p:cNvSpPr txBox="1"/>
          <p:nvPr/>
        </p:nvSpPr>
        <p:spPr>
          <a:xfrm>
            <a:off x="4801362" y="8481838"/>
            <a:ext cx="14781277"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Specify which contrast you want in results (e.g. results(dds, contrast = c(‘treatment’, ‘drug’, ‘vehicle’) </a:t>
            </a:r>
          </a:p>
        </p:txBody>
      </p:sp>
      <p:sp>
        <p:nvSpPr>
          <p:cNvPr id="340" name="Specify which contrast you want in results (e.g. results(dds, contrast = c(‘genotype’, ‘KO’, ‘WT’)"/>
          <p:cNvSpPr txBox="1"/>
          <p:nvPr/>
        </p:nvSpPr>
        <p:spPr>
          <a:xfrm>
            <a:off x="5353899" y="9996320"/>
            <a:ext cx="1395740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Specify which contrast you want in results (e.g. results(dds, contrast = c(‘genotype’, ‘KO’, ‘WT’) </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2" name="Multiple effects"/>
          <p:cNvSpPr txBox="1"/>
          <p:nvPr/>
        </p:nvSpPr>
        <p:spPr>
          <a:xfrm>
            <a:off x="10039437" y="1125039"/>
            <a:ext cx="4586326" cy="8205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800"/>
            </a:lvl1pPr>
          </a:lstStyle>
          <a:p>
            <a:pPr/>
            <a:r>
              <a:t>Multiple effects</a:t>
            </a:r>
          </a:p>
        </p:txBody>
      </p:sp>
      <p:sp>
        <p:nvSpPr>
          <p:cNvPr id="343" name="What if you have genotype and treatment information ?…"/>
          <p:cNvSpPr txBox="1"/>
          <p:nvPr/>
        </p:nvSpPr>
        <p:spPr>
          <a:xfrm>
            <a:off x="2252492" y="3676449"/>
            <a:ext cx="19557645" cy="1181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600"/>
            </a:pPr>
            <a:r>
              <a:t>What if you have genotype and treatment information ? </a:t>
            </a:r>
          </a:p>
          <a:p>
            <a:pPr>
              <a:defRPr sz="3600"/>
            </a:pPr>
            <a:r>
              <a:t>For example, you have WT and KO animals and they were treated with DrugA or Vehicle control</a:t>
            </a:r>
          </a:p>
        </p:txBody>
      </p:sp>
      <p:sp>
        <p:nvSpPr>
          <p:cNvPr id="344" name="Depends on your questions?"/>
          <p:cNvSpPr txBox="1"/>
          <p:nvPr/>
        </p:nvSpPr>
        <p:spPr>
          <a:xfrm>
            <a:off x="10060228" y="6627470"/>
            <a:ext cx="426354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Depends on your questions?</a:t>
            </a:r>
          </a:p>
        </p:txBody>
      </p:sp>
      <p:sp>
        <p:nvSpPr>
          <p:cNvPr id="345" name="What genes are differentially affect by treatment in the genotypes?"/>
          <p:cNvSpPr txBox="1"/>
          <p:nvPr/>
        </p:nvSpPr>
        <p:spPr>
          <a:xfrm>
            <a:off x="7464953" y="7142430"/>
            <a:ext cx="9132723"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What genes are differentially affect by treatment in the genotypes?</a:t>
            </a:r>
          </a:p>
        </p:txBody>
      </p:sp>
      <p:sp>
        <p:nvSpPr>
          <p:cNvPr id="346" name="~ genotype + treatment + genotype:treatment"/>
          <p:cNvSpPr txBox="1"/>
          <p:nvPr/>
        </p:nvSpPr>
        <p:spPr>
          <a:xfrm>
            <a:off x="9025889" y="7879114"/>
            <a:ext cx="6332221"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 genotype + treatment + genotype:treatment</a:t>
            </a:r>
          </a:p>
        </p:txBody>
      </p:sp>
      <p:sp>
        <p:nvSpPr>
          <p:cNvPr id="347" name="This is where it becomes more complicated. Good specific examples in  the Rnaseq workflow vignette on bioconductor…"/>
          <p:cNvSpPr txBox="1"/>
          <p:nvPr/>
        </p:nvSpPr>
        <p:spPr>
          <a:xfrm>
            <a:off x="2467239" y="8946915"/>
            <a:ext cx="18739410" cy="8296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This is where it becomes more complicated. Good specific examples in  the Rnaseq workflow vignette on bioconductor</a:t>
            </a:r>
          </a:p>
          <a:p>
            <a:pPr/>
            <a:r>
              <a:t>https://master.bioconductor.org/packages/release/workflows/vignettes/rnaseqGene/inst/doc/rnaseqGene.html#time-course-experiments</a:t>
            </a:r>
          </a:p>
        </p:txBody>
      </p:sp>
      <p:sp>
        <p:nvSpPr>
          <p:cNvPr id="348" name="Often, you want to use the LRT test here, because you are interested in finding the genes with a different response to treatment by genotype"/>
          <p:cNvSpPr txBox="1"/>
          <p:nvPr/>
        </p:nvSpPr>
        <p:spPr>
          <a:xfrm>
            <a:off x="1809084" y="11119853"/>
            <a:ext cx="20444461"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Often, you want to use the LRT test here, because you are interested in finding the genes with a different response to treatment by genotype</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2" name="A concrete example"/>
          <p:cNvSpPr txBox="1"/>
          <p:nvPr/>
        </p:nvSpPr>
        <p:spPr>
          <a:xfrm>
            <a:off x="9155125" y="301527"/>
            <a:ext cx="6073750" cy="8205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800"/>
            </a:lvl1pPr>
          </a:lstStyle>
          <a:p>
            <a:pPr/>
            <a:r>
              <a:t>A concrete example </a:t>
            </a:r>
          </a:p>
        </p:txBody>
      </p:sp>
      <p:sp>
        <p:nvSpPr>
          <p:cNvPr id="353" name="WT vs ARID2 KO"/>
          <p:cNvSpPr txBox="1"/>
          <p:nvPr/>
        </p:nvSpPr>
        <p:spPr>
          <a:xfrm>
            <a:off x="10974628" y="2168299"/>
            <a:ext cx="2434744"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WT vs ARID2 KO</a:t>
            </a:r>
          </a:p>
        </p:txBody>
      </p:sp>
      <p:sp>
        <p:nvSpPr>
          <p:cNvPr id="354" name="Line"/>
          <p:cNvSpPr/>
          <p:nvPr/>
        </p:nvSpPr>
        <p:spPr>
          <a:xfrm flipH="1">
            <a:off x="8049030" y="2752782"/>
            <a:ext cx="3809255" cy="1782637"/>
          </a:xfrm>
          <a:prstGeom prst="line">
            <a:avLst/>
          </a:prstGeom>
          <a:ln w="25400">
            <a:solidFill>
              <a:srgbClr val="000000"/>
            </a:solidFill>
            <a:miter lim="400000"/>
            <a:tailEnd type="triangle"/>
          </a:ln>
        </p:spPr>
        <p:txBody>
          <a:bodyPr lIns="50800" tIns="50800" rIns="50800" bIns="50800" anchor="ctr"/>
          <a:lstStyle/>
          <a:p>
            <a:pPr/>
          </a:p>
        </p:txBody>
      </p:sp>
      <p:sp>
        <p:nvSpPr>
          <p:cNvPr id="355" name="Line"/>
          <p:cNvSpPr/>
          <p:nvPr/>
        </p:nvSpPr>
        <p:spPr>
          <a:xfrm flipH="1">
            <a:off x="10998650" y="2879782"/>
            <a:ext cx="986636" cy="2205855"/>
          </a:xfrm>
          <a:prstGeom prst="line">
            <a:avLst/>
          </a:prstGeom>
          <a:ln w="25400">
            <a:solidFill>
              <a:srgbClr val="000000"/>
            </a:solidFill>
            <a:miter lim="400000"/>
            <a:tailEnd type="triangle"/>
          </a:ln>
        </p:spPr>
        <p:txBody>
          <a:bodyPr lIns="50800" tIns="50800" rIns="50800" bIns="50800" anchor="ctr"/>
          <a:lstStyle/>
          <a:p>
            <a:pPr/>
          </a:p>
        </p:txBody>
      </p:sp>
      <p:sp>
        <p:nvSpPr>
          <p:cNvPr id="356" name="Line"/>
          <p:cNvSpPr/>
          <p:nvPr/>
        </p:nvSpPr>
        <p:spPr>
          <a:xfrm>
            <a:off x="12574255" y="2982642"/>
            <a:ext cx="1386559" cy="2002009"/>
          </a:xfrm>
          <a:prstGeom prst="line">
            <a:avLst/>
          </a:prstGeom>
          <a:ln w="25400">
            <a:solidFill>
              <a:srgbClr val="000000"/>
            </a:solidFill>
            <a:miter lim="400000"/>
            <a:tailEnd type="triangle"/>
          </a:ln>
        </p:spPr>
        <p:txBody>
          <a:bodyPr lIns="50800" tIns="50800" rIns="50800" bIns="50800" anchor="ctr"/>
          <a:lstStyle/>
          <a:p>
            <a:pPr/>
          </a:p>
        </p:txBody>
      </p:sp>
      <p:sp>
        <p:nvSpPr>
          <p:cNvPr id="357" name="Line"/>
          <p:cNvSpPr/>
          <p:nvPr/>
        </p:nvSpPr>
        <p:spPr>
          <a:xfrm>
            <a:off x="13289509" y="2793862"/>
            <a:ext cx="4283090" cy="1692433"/>
          </a:xfrm>
          <a:prstGeom prst="line">
            <a:avLst/>
          </a:prstGeom>
          <a:ln w="25400">
            <a:solidFill>
              <a:srgbClr val="000000"/>
            </a:solidFill>
            <a:miter lim="400000"/>
            <a:tailEnd type="triangle"/>
          </a:ln>
        </p:spPr>
        <p:txBody>
          <a:bodyPr lIns="50800" tIns="50800" rIns="50800" bIns="50800" anchor="ctr"/>
          <a:lstStyle/>
          <a:p>
            <a:pPr/>
          </a:p>
        </p:txBody>
      </p:sp>
      <p:sp>
        <p:nvSpPr>
          <p:cNvPr id="358" name="ES"/>
          <p:cNvSpPr txBox="1"/>
          <p:nvPr/>
        </p:nvSpPr>
        <p:spPr>
          <a:xfrm>
            <a:off x="7401421" y="4819606"/>
            <a:ext cx="582779"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ES </a:t>
            </a:r>
          </a:p>
        </p:txBody>
      </p:sp>
      <p:sp>
        <p:nvSpPr>
          <p:cNvPr id="359" name="EB"/>
          <p:cNvSpPr txBox="1"/>
          <p:nvPr/>
        </p:nvSpPr>
        <p:spPr>
          <a:xfrm>
            <a:off x="10595889" y="5147463"/>
            <a:ext cx="594056"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EB </a:t>
            </a:r>
          </a:p>
        </p:txBody>
      </p:sp>
      <p:sp>
        <p:nvSpPr>
          <p:cNvPr id="360" name="FGF24"/>
          <p:cNvSpPr txBox="1"/>
          <p:nvPr/>
        </p:nvSpPr>
        <p:spPr>
          <a:xfrm>
            <a:off x="13539050" y="5147463"/>
            <a:ext cx="1119227"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FGF24 </a:t>
            </a:r>
          </a:p>
        </p:txBody>
      </p:sp>
      <p:sp>
        <p:nvSpPr>
          <p:cNvPr id="361" name="FGF48"/>
          <p:cNvSpPr txBox="1"/>
          <p:nvPr/>
        </p:nvSpPr>
        <p:spPr>
          <a:xfrm>
            <a:off x="17542584" y="5147463"/>
            <a:ext cx="1119227"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FGF48 </a:t>
            </a:r>
          </a:p>
        </p:txBody>
      </p:sp>
      <p:pic>
        <p:nvPicPr>
          <p:cNvPr id="362" name="Image" descr="Image"/>
          <p:cNvPicPr>
            <a:picLocks noChangeAspect="1"/>
          </p:cNvPicPr>
          <p:nvPr/>
        </p:nvPicPr>
        <p:blipFill>
          <a:blip r:embed="rId2">
            <a:extLst/>
          </a:blip>
          <a:stretch>
            <a:fillRect/>
          </a:stretch>
        </p:blipFill>
        <p:spPr>
          <a:xfrm>
            <a:off x="4214376" y="8441513"/>
            <a:ext cx="6534804" cy="1023787"/>
          </a:xfrm>
          <a:prstGeom prst="rect">
            <a:avLst/>
          </a:prstGeom>
          <a:ln w="12700">
            <a:miter lim="400000"/>
          </a:ln>
        </p:spPr>
      </p:pic>
      <p:sp>
        <p:nvSpPr>
          <p:cNvPr id="363" name="Genotype comparison"/>
          <p:cNvSpPr txBox="1"/>
          <p:nvPr/>
        </p:nvSpPr>
        <p:spPr>
          <a:xfrm>
            <a:off x="585475" y="8964706"/>
            <a:ext cx="3140355"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Genotype comparison</a:t>
            </a:r>
          </a:p>
        </p:txBody>
      </p:sp>
      <p:pic>
        <p:nvPicPr>
          <p:cNvPr id="364" name="Image" descr="Image"/>
          <p:cNvPicPr>
            <a:picLocks noChangeAspect="1"/>
          </p:cNvPicPr>
          <p:nvPr/>
        </p:nvPicPr>
        <p:blipFill>
          <a:blip r:embed="rId3">
            <a:extLst/>
          </a:blip>
          <a:stretch>
            <a:fillRect/>
          </a:stretch>
        </p:blipFill>
        <p:spPr>
          <a:xfrm>
            <a:off x="393166" y="7191023"/>
            <a:ext cx="15999753" cy="954591"/>
          </a:xfrm>
          <a:prstGeom prst="rect">
            <a:avLst/>
          </a:prstGeom>
          <a:ln w="12700">
            <a:miter lim="400000"/>
          </a:ln>
        </p:spPr>
      </p:pic>
      <p:sp>
        <p:nvSpPr>
          <p:cNvPr id="365" name="What genes does loss of ARID2 affect?"/>
          <p:cNvSpPr txBox="1"/>
          <p:nvPr/>
        </p:nvSpPr>
        <p:spPr>
          <a:xfrm>
            <a:off x="9314688" y="6627470"/>
            <a:ext cx="575462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What genes does loss of ARID2 affect?</a:t>
            </a:r>
          </a:p>
        </p:txBody>
      </p:sp>
      <p:pic>
        <p:nvPicPr>
          <p:cNvPr id="366" name="Image" descr="Image"/>
          <p:cNvPicPr>
            <a:picLocks noChangeAspect="1"/>
          </p:cNvPicPr>
          <p:nvPr/>
        </p:nvPicPr>
        <p:blipFill>
          <a:blip r:embed="rId4">
            <a:extLst/>
          </a:blip>
          <a:stretch>
            <a:fillRect/>
          </a:stretch>
        </p:blipFill>
        <p:spPr>
          <a:xfrm>
            <a:off x="16387855" y="7009898"/>
            <a:ext cx="7382937" cy="5677979"/>
          </a:xfrm>
          <a:prstGeom prst="rect">
            <a:avLst/>
          </a:prstGeom>
          <a:ln w="12700">
            <a:miter lim="400000"/>
          </a:ln>
        </p:spPr>
      </p:pic>
      <p:sp>
        <p:nvSpPr>
          <p:cNvPr id="367" name="~4x increase regardless of treatment"/>
          <p:cNvSpPr txBox="1"/>
          <p:nvPr/>
        </p:nvSpPr>
        <p:spPr>
          <a:xfrm>
            <a:off x="17734117" y="6627470"/>
            <a:ext cx="543915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~4x increase regardless of treatment</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9" name="A concrete example"/>
          <p:cNvSpPr txBox="1"/>
          <p:nvPr/>
        </p:nvSpPr>
        <p:spPr>
          <a:xfrm>
            <a:off x="9155125" y="301527"/>
            <a:ext cx="6073750" cy="8205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800"/>
            </a:lvl1pPr>
          </a:lstStyle>
          <a:p>
            <a:pPr/>
            <a:r>
              <a:t>A concrete example </a:t>
            </a:r>
          </a:p>
        </p:txBody>
      </p:sp>
      <p:sp>
        <p:nvSpPr>
          <p:cNvPr id="370" name="WT vs ARID2 KO"/>
          <p:cNvSpPr txBox="1"/>
          <p:nvPr/>
        </p:nvSpPr>
        <p:spPr>
          <a:xfrm>
            <a:off x="10974628" y="2168299"/>
            <a:ext cx="2434744"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WT vs ARID2 KO</a:t>
            </a:r>
          </a:p>
        </p:txBody>
      </p:sp>
      <p:sp>
        <p:nvSpPr>
          <p:cNvPr id="371" name="Line"/>
          <p:cNvSpPr/>
          <p:nvPr/>
        </p:nvSpPr>
        <p:spPr>
          <a:xfrm flipH="1">
            <a:off x="8049030" y="2752782"/>
            <a:ext cx="3809255" cy="1782637"/>
          </a:xfrm>
          <a:prstGeom prst="line">
            <a:avLst/>
          </a:prstGeom>
          <a:ln w="25400">
            <a:solidFill>
              <a:srgbClr val="000000"/>
            </a:solidFill>
            <a:miter lim="400000"/>
            <a:tailEnd type="triangle"/>
          </a:ln>
        </p:spPr>
        <p:txBody>
          <a:bodyPr lIns="50800" tIns="50800" rIns="50800" bIns="50800" anchor="ctr"/>
          <a:lstStyle/>
          <a:p>
            <a:pPr/>
          </a:p>
        </p:txBody>
      </p:sp>
      <p:sp>
        <p:nvSpPr>
          <p:cNvPr id="372" name="Line"/>
          <p:cNvSpPr/>
          <p:nvPr/>
        </p:nvSpPr>
        <p:spPr>
          <a:xfrm flipH="1">
            <a:off x="10998650" y="2879782"/>
            <a:ext cx="986636" cy="2205855"/>
          </a:xfrm>
          <a:prstGeom prst="line">
            <a:avLst/>
          </a:prstGeom>
          <a:ln w="25400">
            <a:solidFill>
              <a:srgbClr val="000000"/>
            </a:solidFill>
            <a:miter lim="400000"/>
            <a:tailEnd type="triangle"/>
          </a:ln>
        </p:spPr>
        <p:txBody>
          <a:bodyPr lIns="50800" tIns="50800" rIns="50800" bIns="50800" anchor="ctr"/>
          <a:lstStyle/>
          <a:p>
            <a:pPr/>
          </a:p>
        </p:txBody>
      </p:sp>
      <p:sp>
        <p:nvSpPr>
          <p:cNvPr id="373" name="Line"/>
          <p:cNvSpPr/>
          <p:nvPr/>
        </p:nvSpPr>
        <p:spPr>
          <a:xfrm>
            <a:off x="12574255" y="2982642"/>
            <a:ext cx="1386559" cy="2002009"/>
          </a:xfrm>
          <a:prstGeom prst="line">
            <a:avLst/>
          </a:prstGeom>
          <a:ln w="25400">
            <a:solidFill>
              <a:srgbClr val="000000"/>
            </a:solidFill>
            <a:miter lim="400000"/>
            <a:tailEnd type="triangle"/>
          </a:ln>
        </p:spPr>
        <p:txBody>
          <a:bodyPr lIns="50800" tIns="50800" rIns="50800" bIns="50800" anchor="ctr"/>
          <a:lstStyle/>
          <a:p>
            <a:pPr/>
          </a:p>
        </p:txBody>
      </p:sp>
      <p:sp>
        <p:nvSpPr>
          <p:cNvPr id="374" name="Line"/>
          <p:cNvSpPr/>
          <p:nvPr/>
        </p:nvSpPr>
        <p:spPr>
          <a:xfrm>
            <a:off x="13289509" y="2793862"/>
            <a:ext cx="4283090" cy="1692433"/>
          </a:xfrm>
          <a:prstGeom prst="line">
            <a:avLst/>
          </a:prstGeom>
          <a:ln w="25400">
            <a:solidFill>
              <a:srgbClr val="000000"/>
            </a:solidFill>
            <a:miter lim="400000"/>
            <a:tailEnd type="triangle"/>
          </a:ln>
        </p:spPr>
        <p:txBody>
          <a:bodyPr lIns="50800" tIns="50800" rIns="50800" bIns="50800" anchor="ctr"/>
          <a:lstStyle/>
          <a:p>
            <a:pPr/>
          </a:p>
        </p:txBody>
      </p:sp>
      <p:sp>
        <p:nvSpPr>
          <p:cNvPr id="375" name="ES"/>
          <p:cNvSpPr txBox="1"/>
          <p:nvPr/>
        </p:nvSpPr>
        <p:spPr>
          <a:xfrm>
            <a:off x="7401421" y="4819606"/>
            <a:ext cx="582779"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ES </a:t>
            </a:r>
          </a:p>
        </p:txBody>
      </p:sp>
      <p:sp>
        <p:nvSpPr>
          <p:cNvPr id="376" name="EB"/>
          <p:cNvSpPr txBox="1"/>
          <p:nvPr/>
        </p:nvSpPr>
        <p:spPr>
          <a:xfrm>
            <a:off x="10595889" y="5147463"/>
            <a:ext cx="594056"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EB </a:t>
            </a:r>
          </a:p>
        </p:txBody>
      </p:sp>
      <p:sp>
        <p:nvSpPr>
          <p:cNvPr id="377" name="FGF24"/>
          <p:cNvSpPr txBox="1"/>
          <p:nvPr/>
        </p:nvSpPr>
        <p:spPr>
          <a:xfrm>
            <a:off x="13539050" y="5147463"/>
            <a:ext cx="1119227"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FGF24 </a:t>
            </a:r>
          </a:p>
        </p:txBody>
      </p:sp>
      <p:sp>
        <p:nvSpPr>
          <p:cNvPr id="378" name="FGF48"/>
          <p:cNvSpPr txBox="1"/>
          <p:nvPr/>
        </p:nvSpPr>
        <p:spPr>
          <a:xfrm>
            <a:off x="17542584" y="5147463"/>
            <a:ext cx="1119227"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FGF48 </a:t>
            </a:r>
          </a:p>
        </p:txBody>
      </p:sp>
      <p:sp>
        <p:nvSpPr>
          <p:cNvPr id="379" name="full = ~ genotype + treatment + genotype:treatment…"/>
          <p:cNvSpPr txBox="1"/>
          <p:nvPr/>
        </p:nvSpPr>
        <p:spPr>
          <a:xfrm>
            <a:off x="9274861" y="7086027"/>
            <a:ext cx="7079590" cy="8296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full = ~ genotype + treatment + genotype:treatment</a:t>
            </a:r>
          </a:p>
          <a:p>
            <a:pPr algn="l"/>
            <a:r>
              <a:t>reduced = ~ genotype + treatment</a:t>
            </a:r>
          </a:p>
        </p:txBody>
      </p:sp>
      <p:sp>
        <p:nvSpPr>
          <p:cNvPr id="380" name="Small p values mean that there is a genotype specific effect of one (or more) treatments"/>
          <p:cNvSpPr txBox="1"/>
          <p:nvPr/>
        </p:nvSpPr>
        <p:spPr>
          <a:xfrm>
            <a:off x="6341993" y="8014705"/>
            <a:ext cx="11994186"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Small p values mean that there is a genotype specific effect of one (or more) treatments</a:t>
            </a:r>
          </a:p>
        </p:txBody>
      </p:sp>
      <p:sp>
        <p:nvSpPr>
          <p:cNvPr id="381" name="What genes have a different outcome to treatment based on genotype?"/>
          <p:cNvSpPr txBox="1"/>
          <p:nvPr/>
        </p:nvSpPr>
        <p:spPr>
          <a:xfrm>
            <a:off x="7118623" y="6384812"/>
            <a:ext cx="1044092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vl1pPr>
          </a:lstStyle>
          <a:p>
            <a:pPr/>
            <a:r>
              <a:t>What genes have a different outcome to treatment based on genotype?</a:t>
            </a:r>
          </a:p>
        </p:txBody>
      </p:sp>
      <p:sp>
        <p:nvSpPr>
          <p:cNvPr id="382" name="LRT"/>
          <p:cNvSpPr txBox="1"/>
          <p:nvPr/>
        </p:nvSpPr>
        <p:spPr>
          <a:xfrm>
            <a:off x="8014711" y="7146277"/>
            <a:ext cx="1083565" cy="7091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000"/>
            </a:lvl1pPr>
          </a:lstStyle>
          <a:p>
            <a:pPr/>
            <a:r>
              <a:t>LRT</a:t>
            </a:r>
          </a:p>
        </p:txBody>
      </p:sp>
      <p:pic>
        <p:nvPicPr>
          <p:cNvPr id="383" name="Image" descr="Image"/>
          <p:cNvPicPr>
            <a:picLocks noChangeAspect="1"/>
          </p:cNvPicPr>
          <p:nvPr/>
        </p:nvPicPr>
        <p:blipFill>
          <a:blip r:embed="rId3">
            <a:extLst/>
          </a:blip>
          <a:stretch>
            <a:fillRect/>
          </a:stretch>
        </p:blipFill>
        <p:spPr>
          <a:xfrm>
            <a:off x="595791" y="8635333"/>
            <a:ext cx="11007296" cy="1921910"/>
          </a:xfrm>
          <a:prstGeom prst="rect">
            <a:avLst/>
          </a:prstGeom>
          <a:ln w="12700">
            <a:miter lim="400000"/>
          </a:ln>
        </p:spPr>
      </p:pic>
      <p:pic>
        <p:nvPicPr>
          <p:cNvPr id="384" name="Image" descr="Image"/>
          <p:cNvPicPr>
            <a:picLocks noChangeAspect="1"/>
          </p:cNvPicPr>
          <p:nvPr/>
        </p:nvPicPr>
        <p:blipFill>
          <a:blip r:embed="rId4">
            <a:extLst/>
          </a:blip>
          <a:stretch>
            <a:fillRect/>
          </a:stretch>
        </p:blipFill>
        <p:spPr>
          <a:xfrm>
            <a:off x="616219" y="10716504"/>
            <a:ext cx="8058092" cy="1241831"/>
          </a:xfrm>
          <a:prstGeom prst="rect">
            <a:avLst/>
          </a:prstGeom>
          <a:ln w="12700">
            <a:miter lim="400000"/>
          </a:ln>
        </p:spPr>
      </p:pic>
      <p:pic>
        <p:nvPicPr>
          <p:cNvPr id="385" name="Image" descr="Image"/>
          <p:cNvPicPr>
            <a:picLocks noChangeAspect="1"/>
          </p:cNvPicPr>
          <p:nvPr/>
        </p:nvPicPr>
        <p:blipFill>
          <a:blip r:embed="rId5">
            <a:extLst/>
          </a:blip>
          <a:stretch>
            <a:fillRect/>
          </a:stretch>
        </p:blipFill>
        <p:spPr>
          <a:xfrm>
            <a:off x="15678732" y="8631425"/>
            <a:ext cx="6732208" cy="5198955"/>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Batch effects"/>
          <p:cNvSpPr txBox="1"/>
          <p:nvPr/>
        </p:nvSpPr>
        <p:spPr>
          <a:xfrm>
            <a:off x="9720497" y="222224"/>
            <a:ext cx="3968192" cy="8205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800"/>
            </a:lvl1pPr>
          </a:lstStyle>
          <a:p>
            <a:pPr/>
            <a:r>
              <a:t>Batch effects</a:t>
            </a:r>
          </a:p>
        </p:txBody>
      </p:sp>
      <p:graphicFrame>
        <p:nvGraphicFramePr>
          <p:cNvPr id="159" name="Table"/>
          <p:cNvGraphicFramePr/>
          <p:nvPr/>
        </p:nvGraphicFramePr>
        <p:xfrm>
          <a:off x="2488168" y="2975924"/>
          <a:ext cx="6375456" cy="6122385"/>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2120918"/>
                <a:gridCol w="2120918"/>
                <a:gridCol w="2120918"/>
              </a:tblGrid>
              <a:tr h="1221936">
                <a:tc>
                  <a:txBody>
                    <a:bodyPr/>
                    <a:lstStyle/>
                    <a:p>
                      <a:pPr defTabSz="914400">
                        <a:tabLst>
                          <a:tab pos="1663700" algn="l"/>
                        </a:tabLst>
                        <a:defRPr b="0"/>
                      </a:pPr>
                      <a:r>
                        <a:rPr b="1" sz="3200"/>
                        <a:t>Sample</a:t>
                      </a:r>
                    </a:p>
                  </a:txBody>
                  <a:tcPr marL="50800" marR="50800" marT="50800" marB="50800" anchor="ctr" anchorCtr="0" horzOverflow="overflow"/>
                </a:tc>
                <a:tc>
                  <a:txBody>
                    <a:bodyPr/>
                    <a:lstStyle/>
                    <a:p>
                      <a:pPr defTabSz="914400">
                        <a:tabLst>
                          <a:tab pos="1663700" algn="l"/>
                        </a:tabLst>
                        <a:defRPr b="0"/>
                      </a:pPr>
                      <a:r>
                        <a:rPr b="1" sz="3200"/>
                        <a:t>Condition</a:t>
                      </a:r>
                    </a:p>
                  </a:txBody>
                  <a:tcPr marL="50800" marR="50800" marT="50800" marB="50800" anchor="ctr" anchorCtr="0" horzOverflow="overflow"/>
                </a:tc>
                <a:tc>
                  <a:txBody>
                    <a:bodyPr/>
                    <a:lstStyle/>
                    <a:p>
                      <a:pPr defTabSz="914400">
                        <a:tabLst>
                          <a:tab pos="1663700" algn="l"/>
                        </a:tabLst>
                        <a:defRPr b="0"/>
                      </a:pPr>
                      <a:r>
                        <a:rPr b="1" sz="3200"/>
                        <a:t>Batch</a:t>
                      </a:r>
                    </a:p>
                  </a:txBody>
                  <a:tcPr marL="50800" marR="50800" marT="50800" marB="50800" anchor="ctr" anchorCtr="0" horzOverflow="overflow"/>
                </a:tc>
              </a:tr>
              <a:tr h="1221936">
                <a:tc>
                  <a:txBody>
                    <a:bodyPr/>
                    <a:lstStyle/>
                    <a:p>
                      <a:pPr defTabSz="914400">
                        <a:tabLst>
                          <a:tab pos="1663700" algn="l"/>
                        </a:tabLst>
                        <a:defRPr b="0"/>
                      </a:pPr>
                      <a:r>
                        <a:rPr b="1" sz="3200"/>
                        <a:t>1</a:t>
                      </a:r>
                    </a:p>
                  </a:txBody>
                  <a:tcPr marL="50800" marR="50800" marT="50800" marB="50800" anchor="ctr" anchorCtr="0" horzOverflow="overflow"/>
                </a:tc>
                <a:tc>
                  <a:txBody>
                    <a:bodyPr/>
                    <a:lstStyle/>
                    <a:p>
                      <a:pPr defTabSz="914400"/>
                      <a:r>
                        <a:rPr sz="3200"/>
                        <a:t>A</a:t>
                      </a:r>
                    </a:p>
                  </a:txBody>
                  <a:tcPr marL="50800" marR="50800" marT="50800" marB="50800" anchor="ctr" anchorCtr="0" horzOverflow="overflow"/>
                </a:tc>
                <a:tc>
                  <a:txBody>
                    <a:bodyPr/>
                    <a:lstStyle/>
                    <a:p>
                      <a:pPr defTabSz="914400"/>
                      <a:r>
                        <a:rPr sz="3200"/>
                        <a:t>X</a:t>
                      </a:r>
                    </a:p>
                  </a:txBody>
                  <a:tcPr marL="50800" marR="50800" marT="50800" marB="50800" anchor="ctr" anchorCtr="0" horzOverflow="overflow"/>
                </a:tc>
              </a:tr>
              <a:tr h="1221936">
                <a:tc>
                  <a:txBody>
                    <a:bodyPr/>
                    <a:lstStyle/>
                    <a:p>
                      <a:pPr defTabSz="914400">
                        <a:tabLst>
                          <a:tab pos="1663700" algn="l"/>
                        </a:tabLst>
                        <a:defRPr b="0"/>
                      </a:pPr>
                      <a:r>
                        <a:rPr b="1" sz="3200"/>
                        <a:t>2</a:t>
                      </a:r>
                    </a:p>
                  </a:txBody>
                  <a:tcPr marL="50800" marR="50800" marT="50800" marB="50800" anchor="ctr" anchorCtr="0" horzOverflow="overflow"/>
                </a:tc>
                <a:tc>
                  <a:txBody>
                    <a:bodyPr/>
                    <a:lstStyle/>
                    <a:p>
                      <a:pPr defTabSz="914400"/>
                      <a:r>
                        <a:rPr sz="3200"/>
                        <a:t>A</a:t>
                      </a:r>
                    </a:p>
                  </a:txBody>
                  <a:tcPr marL="50800" marR="50800" marT="50800" marB="50800" anchor="ctr" anchorCtr="0" horzOverflow="overflow"/>
                </a:tc>
                <a:tc>
                  <a:txBody>
                    <a:bodyPr/>
                    <a:lstStyle/>
                    <a:p>
                      <a:pPr defTabSz="914400"/>
                      <a:r>
                        <a:rPr sz="3200"/>
                        <a:t>X</a:t>
                      </a:r>
                    </a:p>
                  </a:txBody>
                  <a:tcPr marL="50800" marR="50800" marT="50800" marB="50800" anchor="ctr" anchorCtr="0" horzOverflow="overflow"/>
                </a:tc>
              </a:tr>
              <a:tr h="1221936">
                <a:tc>
                  <a:txBody>
                    <a:bodyPr/>
                    <a:lstStyle/>
                    <a:p>
                      <a:pPr defTabSz="914400">
                        <a:tabLst>
                          <a:tab pos="1663700" algn="l"/>
                        </a:tabLst>
                        <a:defRPr b="0"/>
                      </a:pPr>
                      <a:r>
                        <a:rPr b="1" sz="3200"/>
                        <a:t>3</a:t>
                      </a:r>
                    </a:p>
                  </a:txBody>
                  <a:tcPr marL="50800" marR="50800" marT="50800" marB="50800" anchor="ctr" anchorCtr="0" horzOverflow="overflow"/>
                </a:tc>
                <a:tc>
                  <a:txBody>
                    <a:bodyPr/>
                    <a:lstStyle/>
                    <a:p>
                      <a:pPr defTabSz="914400"/>
                      <a:r>
                        <a:rPr sz="3200"/>
                        <a:t>B</a:t>
                      </a:r>
                    </a:p>
                  </a:txBody>
                  <a:tcPr marL="50800" marR="50800" marT="50800" marB="50800" anchor="ctr" anchorCtr="0" horzOverflow="overflow"/>
                </a:tc>
                <a:tc>
                  <a:txBody>
                    <a:bodyPr/>
                    <a:lstStyle/>
                    <a:p>
                      <a:pPr defTabSz="914400"/>
                      <a:r>
                        <a:rPr sz="3200"/>
                        <a:t>Y</a:t>
                      </a:r>
                    </a:p>
                  </a:txBody>
                  <a:tcPr marL="50800" marR="50800" marT="50800" marB="50800" anchor="ctr" anchorCtr="0" horzOverflow="overflow"/>
                </a:tc>
              </a:tr>
              <a:tr h="1221936">
                <a:tc>
                  <a:txBody>
                    <a:bodyPr/>
                    <a:lstStyle/>
                    <a:p>
                      <a:pPr defTabSz="914400">
                        <a:tabLst>
                          <a:tab pos="1663700" algn="l"/>
                        </a:tabLst>
                        <a:defRPr b="0"/>
                      </a:pPr>
                      <a:r>
                        <a:rPr b="1" sz="3200"/>
                        <a:t>4</a:t>
                      </a:r>
                    </a:p>
                  </a:txBody>
                  <a:tcPr marL="50800" marR="50800" marT="50800" marB="50800" anchor="ctr" anchorCtr="0" horzOverflow="overflow"/>
                </a:tc>
                <a:tc>
                  <a:txBody>
                    <a:bodyPr/>
                    <a:lstStyle/>
                    <a:p>
                      <a:pPr defTabSz="914400"/>
                      <a:r>
                        <a:rPr sz="3200"/>
                        <a:t>B</a:t>
                      </a:r>
                    </a:p>
                  </a:txBody>
                  <a:tcPr marL="50800" marR="50800" marT="50800" marB="50800" anchor="ctr" anchorCtr="0" horzOverflow="overflow"/>
                </a:tc>
                <a:tc>
                  <a:txBody>
                    <a:bodyPr/>
                    <a:lstStyle/>
                    <a:p>
                      <a:pPr defTabSz="914400"/>
                      <a:r>
                        <a:rPr sz="3200"/>
                        <a:t>Y</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Batch effects"/>
          <p:cNvSpPr txBox="1"/>
          <p:nvPr/>
        </p:nvSpPr>
        <p:spPr>
          <a:xfrm>
            <a:off x="9720497" y="222224"/>
            <a:ext cx="3968192" cy="8205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800"/>
            </a:lvl1pPr>
          </a:lstStyle>
          <a:p>
            <a:pPr/>
            <a:r>
              <a:t>Batch effects</a:t>
            </a:r>
          </a:p>
        </p:txBody>
      </p:sp>
      <p:graphicFrame>
        <p:nvGraphicFramePr>
          <p:cNvPr id="164" name="Table"/>
          <p:cNvGraphicFramePr/>
          <p:nvPr/>
        </p:nvGraphicFramePr>
        <p:xfrm>
          <a:off x="2488168" y="2975924"/>
          <a:ext cx="6375456" cy="6122385"/>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2120918"/>
                <a:gridCol w="2120918"/>
                <a:gridCol w="2120918"/>
              </a:tblGrid>
              <a:tr h="1221936">
                <a:tc>
                  <a:txBody>
                    <a:bodyPr/>
                    <a:lstStyle/>
                    <a:p>
                      <a:pPr defTabSz="914400">
                        <a:tabLst>
                          <a:tab pos="1663700" algn="l"/>
                        </a:tabLst>
                        <a:defRPr b="0"/>
                      </a:pPr>
                      <a:r>
                        <a:rPr b="1" sz="3200"/>
                        <a:t>Sample</a:t>
                      </a:r>
                    </a:p>
                  </a:txBody>
                  <a:tcPr marL="50800" marR="50800" marT="50800" marB="50800" anchor="ctr" anchorCtr="0" horzOverflow="overflow"/>
                </a:tc>
                <a:tc>
                  <a:txBody>
                    <a:bodyPr/>
                    <a:lstStyle/>
                    <a:p>
                      <a:pPr defTabSz="914400">
                        <a:tabLst>
                          <a:tab pos="1663700" algn="l"/>
                        </a:tabLst>
                        <a:defRPr b="0"/>
                      </a:pPr>
                      <a:r>
                        <a:rPr b="1" sz="3200"/>
                        <a:t>Condition</a:t>
                      </a:r>
                    </a:p>
                  </a:txBody>
                  <a:tcPr marL="50800" marR="50800" marT="50800" marB="50800" anchor="ctr" anchorCtr="0" horzOverflow="overflow"/>
                </a:tc>
                <a:tc>
                  <a:txBody>
                    <a:bodyPr/>
                    <a:lstStyle/>
                    <a:p>
                      <a:pPr defTabSz="914400">
                        <a:tabLst>
                          <a:tab pos="1663700" algn="l"/>
                        </a:tabLst>
                        <a:defRPr b="0"/>
                      </a:pPr>
                      <a:r>
                        <a:rPr b="1" sz="3200"/>
                        <a:t>Batch</a:t>
                      </a:r>
                    </a:p>
                  </a:txBody>
                  <a:tcPr marL="50800" marR="50800" marT="50800" marB="50800" anchor="ctr" anchorCtr="0" horzOverflow="overflow"/>
                </a:tc>
              </a:tr>
              <a:tr h="1221936">
                <a:tc>
                  <a:txBody>
                    <a:bodyPr/>
                    <a:lstStyle/>
                    <a:p>
                      <a:pPr defTabSz="914400">
                        <a:tabLst>
                          <a:tab pos="1663700" algn="l"/>
                        </a:tabLst>
                        <a:defRPr b="0"/>
                      </a:pPr>
                      <a:r>
                        <a:rPr b="1" sz="3200"/>
                        <a:t>1</a:t>
                      </a:r>
                    </a:p>
                  </a:txBody>
                  <a:tcPr marL="50800" marR="50800" marT="50800" marB="50800" anchor="ctr" anchorCtr="0" horzOverflow="overflow"/>
                </a:tc>
                <a:tc>
                  <a:txBody>
                    <a:bodyPr/>
                    <a:lstStyle/>
                    <a:p>
                      <a:pPr defTabSz="914400"/>
                      <a:r>
                        <a:rPr sz="3200"/>
                        <a:t>A</a:t>
                      </a:r>
                    </a:p>
                  </a:txBody>
                  <a:tcPr marL="50800" marR="50800" marT="50800" marB="50800" anchor="ctr" anchorCtr="0" horzOverflow="overflow"/>
                </a:tc>
                <a:tc>
                  <a:txBody>
                    <a:bodyPr/>
                    <a:lstStyle/>
                    <a:p>
                      <a:pPr defTabSz="914400"/>
                      <a:r>
                        <a:rPr sz="3200"/>
                        <a:t>X</a:t>
                      </a:r>
                    </a:p>
                  </a:txBody>
                  <a:tcPr marL="50800" marR="50800" marT="50800" marB="50800" anchor="ctr" anchorCtr="0" horzOverflow="overflow"/>
                </a:tc>
              </a:tr>
              <a:tr h="1221936">
                <a:tc>
                  <a:txBody>
                    <a:bodyPr/>
                    <a:lstStyle/>
                    <a:p>
                      <a:pPr defTabSz="914400">
                        <a:tabLst>
                          <a:tab pos="1663700" algn="l"/>
                        </a:tabLst>
                        <a:defRPr b="0"/>
                      </a:pPr>
                      <a:r>
                        <a:rPr b="1" sz="3200"/>
                        <a:t>2</a:t>
                      </a:r>
                    </a:p>
                  </a:txBody>
                  <a:tcPr marL="50800" marR="50800" marT="50800" marB="50800" anchor="ctr" anchorCtr="0" horzOverflow="overflow"/>
                </a:tc>
                <a:tc>
                  <a:txBody>
                    <a:bodyPr/>
                    <a:lstStyle/>
                    <a:p>
                      <a:pPr defTabSz="914400"/>
                      <a:r>
                        <a:rPr sz="3200"/>
                        <a:t>A</a:t>
                      </a:r>
                    </a:p>
                  </a:txBody>
                  <a:tcPr marL="50800" marR="50800" marT="50800" marB="50800" anchor="ctr" anchorCtr="0" horzOverflow="overflow"/>
                </a:tc>
                <a:tc>
                  <a:txBody>
                    <a:bodyPr/>
                    <a:lstStyle/>
                    <a:p>
                      <a:pPr defTabSz="914400"/>
                      <a:r>
                        <a:rPr sz="3200"/>
                        <a:t>X</a:t>
                      </a:r>
                    </a:p>
                  </a:txBody>
                  <a:tcPr marL="50800" marR="50800" marT="50800" marB="50800" anchor="ctr" anchorCtr="0" horzOverflow="overflow"/>
                </a:tc>
              </a:tr>
              <a:tr h="1221936">
                <a:tc>
                  <a:txBody>
                    <a:bodyPr/>
                    <a:lstStyle/>
                    <a:p>
                      <a:pPr defTabSz="914400">
                        <a:tabLst>
                          <a:tab pos="1663700" algn="l"/>
                        </a:tabLst>
                        <a:defRPr b="0"/>
                      </a:pPr>
                      <a:r>
                        <a:rPr b="1" sz="3200"/>
                        <a:t>3</a:t>
                      </a:r>
                    </a:p>
                  </a:txBody>
                  <a:tcPr marL="50800" marR="50800" marT="50800" marB="50800" anchor="ctr" anchorCtr="0" horzOverflow="overflow"/>
                </a:tc>
                <a:tc>
                  <a:txBody>
                    <a:bodyPr/>
                    <a:lstStyle/>
                    <a:p>
                      <a:pPr defTabSz="914400"/>
                      <a:r>
                        <a:rPr sz="3200"/>
                        <a:t>B</a:t>
                      </a:r>
                    </a:p>
                  </a:txBody>
                  <a:tcPr marL="50800" marR="50800" marT="50800" marB="50800" anchor="ctr" anchorCtr="0" horzOverflow="overflow"/>
                </a:tc>
                <a:tc>
                  <a:txBody>
                    <a:bodyPr/>
                    <a:lstStyle/>
                    <a:p>
                      <a:pPr defTabSz="914400"/>
                      <a:r>
                        <a:rPr sz="3200"/>
                        <a:t>Y</a:t>
                      </a:r>
                    </a:p>
                  </a:txBody>
                  <a:tcPr marL="50800" marR="50800" marT="50800" marB="50800" anchor="ctr" anchorCtr="0" horzOverflow="overflow"/>
                </a:tc>
              </a:tr>
              <a:tr h="1221936">
                <a:tc>
                  <a:txBody>
                    <a:bodyPr/>
                    <a:lstStyle/>
                    <a:p>
                      <a:pPr defTabSz="914400">
                        <a:tabLst>
                          <a:tab pos="1663700" algn="l"/>
                        </a:tabLst>
                        <a:defRPr b="0"/>
                      </a:pPr>
                      <a:r>
                        <a:rPr b="1" sz="3200"/>
                        <a:t>4</a:t>
                      </a:r>
                    </a:p>
                  </a:txBody>
                  <a:tcPr marL="50800" marR="50800" marT="50800" marB="50800" anchor="ctr" anchorCtr="0" horzOverflow="overflow"/>
                </a:tc>
                <a:tc>
                  <a:txBody>
                    <a:bodyPr/>
                    <a:lstStyle/>
                    <a:p>
                      <a:pPr defTabSz="914400"/>
                      <a:r>
                        <a:rPr sz="3200"/>
                        <a:t>B</a:t>
                      </a:r>
                    </a:p>
                  </a:txBody>
                  <a:tcPr marL="50800" marR="50800" marT="50800" marB="50800" anchor="ctr" anchorCtr="0" horzOverflow="overflow"/>
                </a:tc>
                <a:tc>
                  <a:txBody>
                    <a:bodyPr/>
                    <a:lstStyle/>
                    <a:p>
                      <a:pPr defTabSz="914400"/>
                      <a:r>
                        <a:rPr sz="3200"/>
                        <a:t>Y</a:t>
                      </a:r>
                    </a:p>
                  </a:txBody>
                  <a:tcPr marL="50800" marR="50800" marT="50800" marB="50800" anchor="ctr" anchorCtr="0" horzOverflow="overflow"/>
                </a:tc>
              </a:tr>
            </a:tbl>
          </a:graphicData>
        </a:graphic>
      </p:graphicFrame>
      <p:graphicFrame>
        <p:nvGraphicFramePr>
          <p:cNvPr id="165" name="Table"/>
          <p:cNvGraphicFramePr/>
          <p:nvPr/>
        </p:nvGraphicFramePr>
        <p:xfrm>
          <a:off x="13293813" y="2975924"/>
          <a:ext cx="6375455" cy="6122385"/>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2120918"/>
                <a:gridCol w="2120918"/>
                <a:gridCol w="2120918"/>
              </a:tblGrid>
              <a:tr h="1221936">
                <a:tc>
                  <a:txBody>
                    <a:bodyPr/>
                    <a:lstStyle/>
                    <a:p>
                      <a:pPr defTabSz="914400">
                        <a:tabLst>
                          <a:tab pos="1663700" algn="l"/>
                        </a:tabLst>
                        <a:defRPr b="0"/>
                      </a:pPr>
                      <a:r>
                        <a:rPr b="1" sz="3200"/>
                        <a:t>Sample</a:t>
                      </a:r>
                    </a:p>
                  </a:txBody>
                  <a:tcPr marL="50800" marR="50800" marT="50800" marB="50800" anchor="ctr" anchorCtr="0" horzOverflow="overflow"/>
                </a:tc>
                <a:tc>
                  <a:txBody>
                    <a:bodyPr/>
                    <a:lstStyle/>
                    <a:p>
                      <a:pPr defTabSz="914400">
                        <a:tabLst>
                          <a:tab pos="1663700" algn="l"/>
                        </a:tabLst>
                        <a:defRPr b="0"/>
                      </a:pPr>
                      <a:r>
                        <a:rPr b="1" sz="3200"/>
                        <a:t>Condition</a:t>
                      </a:r>
                    </a:p>
                  </a:txBody>
                  <a:tcPr marL="50800" marR="50800" marT="50800" marB="50800" anchor="ctr" anchorCtr="0" horzOverflow="overflow"/>
                </a:tc>
                <a:tc>
                  <a:txBody>
                    <a:bodyPr/>
                    <a:lstStyle/>
                    <a:p>
                      <a:pPr defTabSz="914400">
                        <a:tabLst>
                          <a:tab pos="1663700" algn="l"/>
                        </a:tabLst>
                        <a:defRPr b="0"/>
                      </a:pPr>
                      <a:r>
                        <a:rPr b="1" sz="3200"/>
                        <a:t>Batch</a:t>
                      </a:r>
                    </a:p>
                  </a:txBody>
                  <a:tcPr marL="50800" marR="50800" marT="50800" marB="50800" anchor="ctr" anchorCtr="0" horzOverflow="overflow"/>
                </a:tc>
              </a:tr>
              <a:tr h="1221936">
                <a:tc>
                  <a:txBody>
                    <a:bodyPr/>
                    <a:lstStyle/>
                    <a:p>
                      <a:pPr defTabSz="914400">
                        <a:tabLst>
                          <a:tab pos="1663700" algn="l"/>
                        </a:tabLst>
                        <a:defRPr b="0"/>
                      </a:pPr>
                      <a:r>
                        <a:rPr b="1" sz="3200"/>
                        <a:t>1</a:t>
                      </a:r>
                    </a:p>
                  </a:txBody>
                  <a:tcPr marL="50800" marR="50800" marT="50800" marB="50800" anchor="ctr" anchorCtr="0" horzOverflow="overflow"/>
                </a:tc>
                <a:tc>
                  <a:txBody>
                    <a:bodyPr/>
                    <a:lstStyle/>
                    <a:p>
                      <a:pPr defTabSz="914400"/>
                      <a:r>
                        <a:rPr sz="3200"/>
                        <a:t>A</a:t>
                      </a:r>
                    </a:p>
                  </a:txBody>
                  <a:tcPr marL="50800" marR="50800" marT="50800" marB="50800" anchor="ctr" anchorCtr="0" horzOverflow="overflow"/>
                </a:tc>
                <a:tc>
                  <a:txBody>
                    <a:bodyPr/>
                    <a:lstStyle/>
                    <a:p>
                      <a:pPr defTabSz="914400"/>
                      <a:r>
                        <a:rPr sz="3200"/>
                        <a:t>X</a:t>
                      </a:r>
                    </a:p>
                  </a:txBody>
                  <a:tcPr marL="50800" marR="50800" marT="50800" marB="50800" anchor="ctr" anchorCtr="0" horzOverflow="overflow"/>
                </a:tc>
              </a:tr>
              <a:tr h="1221936">
                <a:tc>
                  <a:txBody>
                    <a:bodyPr/>
                    <a:lstStyle/>
                    <a:p>
                      <a:pPr defTabSz="914400">
                        <a:tabLst>
                          <a:tab pos="1663700" algn="l"/>
                        </a:tabLst>
                        <a:defRPr b="0"/>
                      </a:pPr>
                      <a:r>
                        <a:rPr b="1" sz="3200"/>
                        <a:t>2</a:t>
                      </a:r>
                    </a:p>
                  </a:txBody>
                  <a:tcPr marL="50800" marR="50800" marT="50800" marB="50800" anchor="ctr" anchorCtr="0" horzOverflow="overflow"/>
                </a:tc>
                <a:tc>
                  <a:txBody>
                    <a:bodyPr/>
                    <a:lstStyle/>
                    <a:p>
                      <a:pPr defTabSz="914400"/>
                      <a:r>
                        <a:rPr sz="3200"/>
                        <a:t>B</a:t>
                      </a:r>
                    </a:p>
                  </a:txBody>
                  <a:tcPr marL="50800" marR="50800" marT="50800" marB="50800" anchor="ctr" anchorCtr="0" horzOverflow="overflow"/>
                </a:tc>
                <a:tc>
                  <a:txBody>
                    <a:bodyPr/>
                    <a:lstStyle/>
                    <a:p>
                      <a:pPr defTabSz="914400"/>
                      <a:r>
                        <a:rPr sz="3200"/>
                        <a:t>X</a:t>
                      </a:r>
                    </a:p>
                  </a:txBody>
                  <a:tcPr marL="50800" marR="50800" marT="50800" marB="50800" anchor="ctr" anchorCtr="0" horzOverflow="overflow"/>
                </a:tc>
              </a:tr>
              <a:tr h="1221936">
                <a:tc>
                  <a:txBody>
                    <a:bodyPr/>
                    <a:lstStyle/>
                    <a:p>
                      <a:pPr defTabSz="914400">
                        <a:tabLst>
                          <a:tab pos="1663700" algn="l"/>
                        </a:tabLst>
                        <a:defRPr b="0"/>
                      </a:pPr>
                      <a:r>
                        <a:rPr b="1" sz="3200"/>
                        <a:t>3</a:t>
                      </a:r>
                    </a:p>
                  </a:txBody>
                  <a:tcPr marL="50800" marR="50800" marT="50800" marB="50800" anchor="ctr" anchorCtr="0" horzOverflow="overflow"/>
                </a:tc>
                <a:tc>
                  <a:txBody>
                    <a:bodyPr/>
                    <a:lstStyle/>
                    <a:p>
                      <a:pPr defTabSz="914400"/>
                      <a:r>
                        <a:rPr sz="3200"/>
                        <a:t>A</a:t>
                      </a:r>
                    </a:p>
                  </a:txBody>
                  <a:tcPr marL="50800" marR="50800" marT="50800" marB="50800" anchor="ctr" anchorCtr="0" horzOverflow="overflow"/>
                </a:tc>
                <a:tc>
                  <a:txBody>
                    <a:bodyPr/>
                    <a:lstStyle/>
                    <a:p>
                      <a:pPr defTabSz="914400"/>
                      <a:r>
                        <a:rPr sz="3200"/>
                        <a:t>Y</a:t>
                      </a:r>
                    </a:p>
                  </a:txBody>
                  <a:tcPr marL="50800" marR="50800" marT="50800" marB="50800" anchor="ctr" anchorCtr="0" horzOverflow="overflow"/>
                </a:tc>
              </a:tr>
              <a:tr h="1221936">
                <a:tc>
                  <a:txBody>
                    <a:bodyPr/>
                    <a:lstStyle/>
                    <a:p>
                      <a:pPr defTabSz="914400">
                        <a:tabLst>
                          <a:tab pos="1663700" algn="l"/>
                        </a:tabLst>
                        <a:defRPr b="0"/>
                      </a:pPr>
                      <a:r>
                        <a:rPr b="1" sz="3200"/>
                        <a:t>4</a:t>
                      </a:r>
                    </a:p>
                  </a:txBody>
                  <a:tcPr marL="50800" marR="50800" marT="50800" marB="50800" anchor="ctr" anchorCtr="0" horzOverflow="overflow"/>
                </a:tc>
                <a:tc>
                  <a:txBody>
                    <a:bodyPr/>
                    <a:lstStyle/>
                    <a:p>
                      <a:pPr defTabSz="914400"/>
                      <a:r>
                        <a:rPr sz="3200"/>
                        <a:t>B</a:t>
                      </a:r>
                    </a:p>
                  </a:txBody>
                  <a:tcPr marL="50800" marR="50800" marT="50800" marB="50800" anchor="ctr" anchorCtr="0" horzOverflow="overflow"/>
                </a:tc>
                <a:tc>
                  <a:txBody>
                    <a:bodyPr/>
                    <a:lstStyle/>
                    <a:p>
                      <a:pPr defTabSz="914400"/>
                      <a:r>
                        <a:rPr sz="3200"/>
                        <a:t>Y</a:t>
                      </a:r>
                    </a:p>
                  </a:txBody>
                  <a:tcPr marL="50800" marR="50800" marT="50800" marB="50800" anchor="ctr" anchorCtr="0" horzOverflow="overflow"/>
                </a:tc>
              </a:tr>
            </a:tbl>
          </a:graphicData>
        </a:graphic>
      </p:graphicFrame>
      <p:sp>
        <p:nvSpPr>
          <p:cNvPr id="166" name="X"/>
          <p:cNvSpPr txBox="1"/>
          <p:nvPr/>
        </p:nvSpPr>
        <p:spPr>
          <a:xfrm>
            <a:off x="2224035" y="-76629"/>
            <a:ext cx="6891021" cy="122147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80000">
                <a:solidFill>
                  <a:schemeClr val="accent5">
                    <a:lumOff val="-29866"/>
                  </a:schemeClr>
                </a:solidFill>
              </a:defRPr>
            </a:lvl1pPr>
          </a:lstStyle>
          <a:p>
            <a:pPr/>
            <a:r>
              <a:t>X</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Data sets to illustrate"/>
          <p:cNvSpPr txBox="1"/>
          <p:nvPr/>
        </p:nvSpPr>
        <p:spPr>
          <a:xfrm>
            <a:off x="9031071" y="496136"/>
            <a:ext cx="6321858" cy="82051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800"/>
            </a:lvl1pPr>
          </a:lstStyle>
          <a:p>
            <a:pPr/>
            <a:r>
              <a:t>Data sets to illustrate</a:t>
            </a:r>
          </a:p>
        </p:txBody>
      </p:sp>
      <p:sp>
        <p:nvSpPr>
          <p:cNvPr id="171" name="GSE102560 - shRNA KD of SWI/SNF subunits…"/>
          <p:cNvSpPr txBox="1"/>
          <p:nvPr/>
        </p:nvSpPr>
        <p:spPr>
          <a:xfrm>
            <a:off x="8984589" y="2851443"/>
            <a:ext cx="6414822" cy="8296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GSE102560 - shRNA KD of SWI/SNF subunits</a:t>
            </a:r>
          </a:p>
          <a:p>
            <a:pPr lvl="1"/>
            <a:r>
              <a:t>-GSE10260_count_matrix.csv.gz </a:t>
            </a:r>
          </a:p>
        </p:txBody>
      </p:sp>
      <p:sp>
        <p:nvSpPr>
          <p:cNvPr id="172" name="4 Groups - NS, Brg1, Brm, Double"/>
          <p:cNvSpPr txBox="1"/>
          <p:nvPr/>
        </p:nvSpPr>
        <p:spPr>
          <a:xfrm>
            <a:off x="9804501" y="3727203"/>
            <a:ext cx="4774998"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 Groups - NS, Brg1, Brm, Double</a:t>
            </a:r>
          </a:p>
        </p:txBody>
      </p:sp>
      <p:sp>
        <p:nvSpPr>
          <p:cNvPr id="173" name="arid2_es.Rda…"/>
          <p:cNvSpPr txBox="1"/>
          <p:nvPr/>
        </p:nvSpPr>
        <p:spPr>
          <a:xfrm>
            <a:off x="8919514" y="6259017"/>
            <a:ext cx="6544972" cy="11979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arid2_es.Rda</a:t>
            </a:r>
          </a:p>
          <a:p>
            <a:pPr/>
            <a:r>
              <a:t>mouse - ARID2 KO vs WT </a:t>
            </a:r>
          </a:p>
          <a:p>
            <a:pPr/>
            <a:r>
              <a:t>4 treatment conditions (ES, EB, FGF24, FGF48)</a:t>
            </a:r>
          </a:p>
        </p:txBody>
      </p:sp>
      <p:sp>
        <p:nvSpPr>
          <p:cNvPr id="174" name="load(arid2_es.Rda)…"/>
          <p:cNvSpPr txBox="1"/>
          <p:nvPr/>
        </p:nvSpPr>
        <p:spPr>
          <a:xfrm>
            <a:off x="10074097" y="8541147"/>
            <a:ext cx="4235806" cy="8296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load(arid2_es.Rda)</a:t>
            </a:r>
          </a:p>
          <a:p>
            <a:pPr/>
            <a:r>
              <a:t>dds is a then a DESeqDataSet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How to handle Batch Effects"/>
          <p:cNvSpPr txBox="1"/>
          <p:nvPr/>
        </p:nvSpPr>
        <p:spPr>
          <a:xfrm>
            <a:off x="7735125" y="582744"/>
            <a:ext cx="7894626" cy="8084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How to handle Batch Effects</a:t>
            </a:r>
          </a:p>
        </p:txBody>
      </p:sp>
      <p:sp>
        <p:nvSpPr>
          <p:cNvPr id="179" name="The easy way - we know which samples came from which batches"/>
          <p:cNvSpPr txBox="1"/>
          <p:nvPr/>
        </p:nvSpPr>
        <p:spPr>
          <a:xfrm>
            <a:off x="6135027" y="3040383"/>
            <a:ext cx="11453623" cy="548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The easy way - we know which samples came from which batches</a:t>
            </a:r>
          </a:p>
        </p:txBody>
      </p:sp>
      <p:sp>
        <p:nvSpPr>
          <p:cNvPr id="180" name="DESeqDataSet(counts, colData, design = ~ batch + condition)"/>
          <p:cNvSpPr txBox="1"/>
          <p:nvPr/>
        </p:nvSpPr>
        <p:spPr>
          <a:xfrm>
            <a:off x="4943701" y="5732795"/>
            <a:ext cx="13061748"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3600"/>
            </a:pPr>
            <a:r>
              <a:rPr b="0"/>
              <a:t>DESeqDataSet(counts, colData,</a:t>
            </a:r>
            <a:r>
              <a:t> design = ~ batch + condition</a:t>
            </a:r>
            <a:r>
              <a:rPr b="0"/>
              <a:t>)</a:t>
            </a:r>
          </a:p>
        </p:txBody>
      </p:sp>
      <p:sp>
        <p:nvSpPr>
          <p:cNvPr id="181" name="assay(vsd) &lt;- limma::removeBatchEffect(assay(vsd), batch = vsd$batch)"/>
          <p:cNvSpPr txBox="1"/>
          <p:nvPr/>
        </p:nvSpPr>
        <p:spPr>
          <a:xfrm>
            <a:off x="4010343" y="8076507"/>
            <a:ext cx="15702992"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lvl1pPr>
          </a:lstStyle>
          <a:p>
            <a:pPr/>
            <a:r>
              <a:t>assay(vsd) &lt;- limma::removeBatchEffect(assay(vsd), batch = vsd$batch)</a:t>
            </a:r>
          </a:p>
        </p:txBody>
      </p:sp>
      <p:sp>
        <p:nvSpPr>
          <p:cNvPr id="182" name="For Differential expression analysis - account for them in the DESeq design formula - Does not change underlying data"/>
          <p:cNvSpPr txBox="1"/>
          <p:nvPr/>
        </p:nvSpPr>
        <p:spPr>
          <a:xfrm>
            <a:off x="2424498" y="5237722"/>
            <a:ext cx="16295523" cy="46258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For Differential expression analysis - </a:t>
            </a:r>
            <a:r>
              <a:rPr b="1"/>
              <a:t>account</a:t>
            </a:r>
            <a:r>
              <a:t> for them in the DESeq design formula - Does not change underlying data</a:t>
            </a:r>
          </a:p>
        </p:txBody>
      </p:sp>
      <p:sp>
        <p:nvSpPr>
          <p:cNvPr id="183" name="For visualizing - correct the matrix to remove the effect"/>
          <p:cNvSpPr txBox="1"/>
          <p:nvPr/>
        </p:nvSpPr>
        <p:spPr>
          <a:xfrm>
            <a:off x="2514021" y="7494519"/>
            <a:ext cx="7628535" cy="46258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For visualizing - correct the matrix to </a:t>
            </a:r>
            <a:r>
              <a:rPr b="1"/>
              <a:t>remove</a:t>
            </a:r>
            <a:r>
              <a:t> the effect</a:t>
            </a:r>
          </a:p>
        </p:txBody>
      </p:sp>
      <p:sp>
        <p:nvSpPr>
          <p:cNvPr id="184" name="This alters the data in the variance stabilized matrix  based on the batch information in the replicate column of our design matrix"/>
          <p:cNvSpPr txBox="1"/>
          <p:nvPr/>
        </p:nvSpPr>
        <p:spPr>
          <a:xfrm>
            <a:off x="2936659" y="8843048"/>
            <a:ext cx="17491559"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This alters the data in the variance stabilized matrix  based on the batch information in the replicate column of our design matrix</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Finding Batch Effects"/>
          <p:cNvSpPr txBox="1"/>
          <p:nvPr/>
        </p:nvSpPr>
        <p:spPr>
          <a:xfrm>
            <a:off x="8629845" y="842560"/>
            <a:ext cx="6326735" cy="8205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800"/>
            </a:lvl1pPr>
          </a:lstStyle>
          <a:p>
            <a:pPr/>
            <a:r>
              <a:t>Finding Batch Effects</a:t>
            </a:r>
          </a:p>
        </p:txBody>
      </p:sp>
      <p:sp>
        <p:nvSpPr>
          <p:cNvPr id="189" name="What if you don’t know the batches, but suspect there is a batch effect?"/>
          <p:cNvSpPr txBox="1"/>
          <p:nvPr/>
        </p:nvSpPr>
        <p:spPr>
          <a:xfrm>
            <a:off x="6004559" y="2637118"/>
            <a:ext cx="12374881" cy="548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What if you don’t know the batches, but suspect there is a batch effect?</a:t>
            </a:r>
          </a:p>
        </p:txBody>
      </p:sp>
      <p:pic>
        <p:nvPicPr>
          <p:cNvPr id="190" name="Image" descr="Image"/>
          <p:cNvPicPr>
            <a:picLocks noChangeAspect="1"/>
          </p:cNvPicPr>
          <p:nvPr/>
        </p:nvPicPr>
        <p:blipFill>
          <a:blip r:embed="rId3">
            <a:extLst/>
          </a:blip>
          <a:stretch>
            <a:fillRect/>
          </a:stretch>
        </p:blipFill>
        <p:spPr>
          <a:xfrm>
            <a:off x="1425019" y="3669839"/>
            <a:ext cx="9449735" cy="827075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4" name="Image" descr="Image"/>
          <p:cNvPicPr>
            <a:picLocks noChangeAspect="1"/>
          </p:cNvPicPr>
          <p:nvPr/>
        </p:nvPicPr>
        <p:blipFill>
          <a:blip r:embed="rId3">
            <a:extLst/>
          </a:blip>
          <a:stretch>
            <a:fillRect/>
          </a:stretch>
        </p:blipFill>
        <p:spPr>
          <a:xfrm>
            <a:off x="12375274" y="3525009"/>
            <a:ext cx="9869600" cy="7763389"/>
          </a:xfrm>
          <a:prstGeom prst="rect">
            <a:avLst/>
          </a:prstGeom>
          <a:ln w="12700">
            <a:miter lim="400000"/>
          </a:ln>
        </p:spPr>
      </p:pic>
      <p:sp>
        <p:nvSpPr>
          <p:cNvPr id="195" name="PC Plot including batch and condition"/>
          <p:cNvSpPr txBox="1"/>
          <p:nvPr/>
        </p:nvSpPr>
        <p:spPr>
          <a:xfrm>
            <a:off x="6655155" y="576445"/>
            <a:ext cx="11073690" cy="8205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800"/>
            </a:lvl1pPr>
          </a:lstStyle>
          <a:p>
            <a:pPr/>
            <a:r>
              <a:t>PC Plot including batch and condition</a:t>
            </a:r>
          </a:p>
        </p:txBody>
      </p:sp>
      <p:pic>
        <p:nvPicPr>
          <p:cNvPr id="196" name="Image" descr="Image"/>
          <p:cNvPicPr>
            <a:picLocks noChangeAspect="1"/>
          </p:cNvPicPr>
          <p:nvPr/>
        </p:nvPicPr>
        <p:blipFill>
          <a:blip r:embed="rId4">
            <a:extLst/>
          </a:blip>
          <a:stretch>
            <a:fillRect/>
          </a:stretch>
        </p:blipFill>
        <p:spPr>
          <a:xfrm>
            <a:off x="728989" y="3569681"/>
            <a:ext cx="10854690" cy="2713674"/>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