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2" r:id="rId3"/>
    <p:sldId id="303" r:id="rId4"/>
    <p:sldId id="305" r:id="rId5"/>
    <p:sldId id="306" r:id="rId6"/>
    <p:sldId id="300" r:id="rId7"/>
    <p:sldId id="304" r:id="rId8"/>
    <p:sldId id="301" r:id="rId9"/>
    <p:sldId id="307" r:id="rId10"/>
    <p:sldId id="283" r:id="rId11"/>
    <p:sldId id="308" r:id="rId12"/>
    <p:sldId id="309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85"/>
    <p:restoredTop sz="96327"/>
  </p:normalViewPr>
  <p:slideViewPr>
    <p:cSldViewPr snapToGrid="0">
      <p:cViewPr varScale="1">
        <p:scale>
          <a:sx n="188" d="100"/>
          <a:sy n="188" d="100"/>
        </p:scale>
        <p:origin x="184" y="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3B269-BCFD-3E4D-9867-060E5123D2F8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B3379-F2CF-4942-96A4-C1A179FD7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3" name="Shape 3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 have mentioned that dds is a ‘SummarizedExperiment’ object , what is this. DDS is actually a DEseqDataset - which itself is an extension of RangedSummarizedExperiments which is an extension of SummarizedExperiment.</a:t>
            </a:r>
          </a:p>
          <a:p>
            <a:endParaRPr/>
          </a:p>
          <a:p>
            <a:r>
              <a:t>These are something a little more fancy than a list or a dataframe or a string. These are called objects and the bioconductor project has tried to formalize the usage of a specific style of these objects for genomics data.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1346-4687-893B-F66F-29286A950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8A3F5-AA2B-9B2B-6F28-ADC95D9B3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42D1-8EB7-7CE9-38DB-D5FEBF39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CED19-332E-B621-026E-C9128384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1D464-56DF-3650-D649-45CC629C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7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8C3A-7DFD-90DC-F879-7919E98AF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25480-2D74-CEAE-7E64-310A6A022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83ED6-8119-57B2-31BD-E9110E22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B4FC0-E362-781E-A9FC-C9B12B59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5EFA-D265-35B7-0B49-27F09247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4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8BB0-7BAD-7BA6-3F86-89BD61FB9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FF786-5D43-2E9A-E6E6-F02772364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99103-BB91-5FFD-EABC-B70D2D87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57885-A884-07D8-7088-DD2E506CD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B64B-7B24-EF49-CE1F-5055B89E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3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2411B-8B74-E13D-D335-84174B8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7358-8B76-79B3-A9F3-71690E22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579C-68AF-823F-B7DB-C08AFCF1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90B9-AC92-484C-EDA6-1A2A780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D9BCA-90EC-4F08-DA2D-70753E6B3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0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6261-649E-2B65-3932-EEC0B3B7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7D0FD-A82C-0487-C35F-81CFF4347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F53D-D839-B83E-DA68-04CE10837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6831-2A4C-AD52-F8DE-4D322DE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9893-E004-EC54-97DE-52E5A02D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86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3345-71D0-4031-1715-1FFED5D79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6901F-5B3D-02F4-DAC0-A12257979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06005-D331-52E9-C4F6-4635B0F9F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9D10B-D57A-83C1-9D2E-5C1DF6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D5127-0C25-9DB7-F59A-2CB7C791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2CAAC-737F-B3D9-63E0-B8D71637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2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913B-68E0-2C2E-AA58-535B000B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80C25-5979-3767-EF57-20657726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53484-AE47-FD77-C6D6-D774B7FD8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5AC9D-A330-DA2E-9C1C-2B9A9ABAC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C553FB-4648-0A24-6DCC-10B4102198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BEA7D-F8CB-1695-3634-42DC29A0E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247AA-12A5-68F3-A724-F725399F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B929C-E06A-5410-4DE2-1B5796BC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59DE-CD32-69A3-D582-FF7CA94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13956-4CEA-FD0D-D379-EE2CC927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87088-235E-BECC-8505-8C8C8BA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DEDC-D6FD-EE13-18B8-BA5E6AEA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B97C6-8DE5-7D98-36AF-71DA0B40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6C5AC-9C4A-1BFE-D3F5-12708C2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56128-D7FC-F94E-4174-E5CAC657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8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F5182-50BE-BDDB-DF91-09E52DF4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9A3B-14A7-196D-5570-8681864C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A86EC-7320-E853-D6E7-118686E90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ACF2D-475B-B405-2D49-33C42108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CC754-43C4-EDF3-1818-9E3B69301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49DCC-94CB-8E66-D530-185BC008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3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0D93-62E3-1E7B-7134-8922CA15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565C1-B0A3-B72A-F2B6-DBB2597E6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41C8-E20B-AC8B-BB74-1322264AE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5F69-312A-0E03-3E9C-75FBB7A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36881-32B5-30B0-F8D9-8D8274A9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FEC46-8B98-EFA0-A3AD-AAECE9B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67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A606FC-3D46-D208-ABB2-6983C323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F3483-A9F2-A14E-B287-11EF67013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261B-2BC0-6DE9-D0BA-722345CA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BA9DE-A22B-9A47-BD58-93CE3EC6954C}" type="datetimeFigureOut">
              <a:rPr lang="en-US" smtClean="0"/>
              <a:t>4/17/23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863C-9DDE-DB08-6EC2-8C4F79504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AD63A-6ED6-C891-4E81-0A484E815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16162-B34A-E347-B654-C6829B648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8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00D3EE-825C-D9E2-9138-06859FE6FB2A}"/>
              </a:ext>
            </a:extLst>
          </p:cNvPr>
          <p:cNvSpPr txBox="1"/>
          <p:nvPr/>
        </p:nvSpPr>
        <p:spPr>
          <a:xfrm>
            <a:off x="1979505" y="258859"/>
            <a:ext cx="91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3 – Creating your own functions and new data structures and best practices </a:t>
            </a:r>
          </a:p>
        </p:txBody>
      </p:sp>
    </p:spTree>
    <p:extLst>
      <p:ext uri="{BB962C8B-B14F-4D97-AF65-F5344CB8AC3E}">
        <p14:creationId xmlns:p14="http://schemas.microsoft.com/office/powerpoint/2010/main" val="3501434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284" y="1074942"/>
            <a:ext cx="5790107" cy="4708117"/>
          </a:xfrm>
          <a:prstGeom prst="rect">
            <a:avLst/>
          </a:prstGeom>
          <a:ln w="12700">
            <a:miter lim="400000"/>
          </a:ln>
        </p:spPr>
      </p:pic>
      <p:sp>
        <p:nvSpPr>
          <p:cNvPr id="322" name="https://bioconductor.org/packages/release/bioc/vignettes/SummarizedExperiment/inst/doc/SummarizedExperiment.html"/>
          <p:cNvSpPr txBox="1"/>
          <p:nvPr/>
        </p:nvSpPr>
        <p:spPr>
          <a:xfrm>
            <a:off x="266464" y="6347602"/>
            <a:ext cx="58285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https://bioconductor.org/packages/release/bioc/vignettes/SummarizedExperiment/inst/doc/SummarizedExperiment.html</a:t>
            </a:r>
          </a:p>
        </p:txBody>
      </p:sp>
      <p:sp>
        <p:nvSpPr>
          <p:cNvPr id="323" name="RangedSummarizedExperiment - these represent genomic ranges"/>
          <p:cNvSpPr txBox="1"/>
          <p:nvPr/>
        </p:nvSpPr>
        <p:spPr>
          <a:xfrm>
            <a:off x="1636070" y="2935314"/>
            <a:ext cx="3161122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R</a:t>
            </a:r>
            <a:r>
              <a:rPr sz="900" b="1"/>
              <a:t>angedSummarizedExperiment</a:t>
            </a:r>
            <a:r>
              <a:rPr sz="900"/>
              <a:t> - these represent genomic ranges</a:t>
            </a:r>
          </a:p>
        </p:txBody>
      </p:sp>
      <p:sp>
        <p:nvSpPr>
          <p:cNvPr id="324" name="Line"/>
          <p:cNvSpPr/>
          <p:nvPr/>
        </p:nvSpPr>
        <p:spPr>
          <a:xfrm>
            <a:off x="6076533" y="3228361"/>
            <a:ext cx="405769" cy="40576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5" name="DESeqDataSet…"/>
          <p:cNvSpPr txBox="1"/>
          <p:nvPr/>
        </p:nvSpPr>
        <p:spPr>
          <a:xfrm>
            <a:off x="1189731" y="4159340"/>
            <a:ext cx="2587247" cy="466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b="1"/>
            </a:pPr>
            <a:r>
              <a:rPr sz="900"/>
              <a:t>DESeqDataSet</a:t>
            </a:r>
          </a:p>
          <a:p>
            <a:pPr marL="152400" indent="-152400">
              <a:buSzPct val="123000"/>
              <a:buChar char="-"/>
            </a:pPr>
            <a:r>
              <a:rPr sz="900"/>
              <a:t>Non-negative integer counts</a:t>
            </a:r>
          </a:p>
          <a:p>
            <a:pPr marL="152400" indent="-152400">
              <a:buSzPct val="123000"/>
              <a:buChar char="-"/>
            </a:pPr>
            <a:r>
              <a:rPr sz="900"/>
              <a:t>Must have a formula describing experiment design</a:t>
            </a:r>
          </a:p>
        </p:txBody>
      </p:sp>
      <p:sp>
        <p:nvSpPr>
          <p:cNvPr id="326" name="Line"/>
          <p:cNvSpPr/>
          <p:nvPr/>
        </p:nvSpPr>
        <p:spPr>
          <a:xfrm flipV="1">
            <a:off x="1679850" y="3386191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327" name="SummarizedExperiment -"/>
          <p:cNvSpPr txBox="1"/>
          <p:nvPr/>
        </p:nvSpPr>
        <p:spPr>
          <a:xfrm>
            <a:off x="8012410" y="5613089"/>
            <a:ext cx="1267976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b="1"/>
              <a:t>SummarizedExperiment</a:t>
            </a:r>
            <a:r>
              <a:rPr sz="900"/>
              <a:t> -</a:t>
            </a:r>
          </a:p>
        </p:txBody>
      </p:sp>
      <p:sp>
        <p:nvSpPr>
          <p:cNvPr id="328" name="Rectangle"/>
          <p:cNvSpPr/>
          <p:nvPr/>
        </p:nvSpPr>
        <p:spPr>
          <a:xfrm>
            <a:off x="6609307" y="5390486"/>
            <a:ext cx="1292722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331" name="Group"/>
          <p:cNvGrpSpPr/>
          <p:nvPr/>
        </p:nvGrpSpPr>
        <p:grpSpPr>
          <a:xfrm>
            <a:off x="3180723" y="371230"/>
            <a:ext cx="5281639" cy="1131145"/>
            <a:chOff x="-1" y="-10369"/>
            <a:chExt cx="10563275" cy="2262287"/>
          </a:xfrm>
        </p:grpSpPr>
        <p:sp>
          <p:nvSpPr>
            <p:cNvPr id="329" name="What is a summarized experiment object"/>
            <p:cNvSpPr txBox="1"/>
            <p:nvPr/>
          </p:nvSpPr>
          <p:spPr>
            <a:xfrm>
              <a:off x="-1" y="-10369"/>
              <a:ext cx="10563275" cy="8412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25400" tIns="25400" rIns="25400" bIns="25400" numCol="1" anchor="ctr">
              <a:spAutoFit/>
            </a:bodyPr>
            <a:lstStyle>
              <a:lvl1pPr>
                <a:defRPr sz="4800" b="1"/>
              </a:lvl1pPr>
            </a:lstStyle>
            <a:p>
              <a:r>
                <a:rPr sz="2400" dirty="0"/>
                <a:t>What is a summarized experiment object</a:t>
              </a:r>
            </a:p>
          </p:txBody>
        </p:sp>
        <p:sp>
          <p:nvSpPr>
            <p:cNvPr id="330" name="Rectangle"/>
            <p:cNvSpPr/>
            <p:nvPr/>
          </p:nvSpPr>
          <p:spPr>
            <a:xfrm>
              <a:off x="5767657" y="981917"/>
              <a:ext cx="458959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25400" tIns="25400" rIns="25400" bIns="25400" numCol="1" anchor="ctr">
              <a:noAutofit/>
            </a:bodyPr>
            <a:lstStyle/>
            <a:p>
              <a:pPr defTabSz="41275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6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40ECDF-3DEA-1F79-21AD-BE0D9E55328C}"/>
              </a:ext>
            </a:extLst>
          </p:cNvPr>
          <p:cNvSpPr txBox="1"/>
          <p:nvPr/>
        </p:nvSpPr>
        <p:spPr>
          <a:xfrm>
            <a:off x="4822614" y="270933"/>
            <a:ext cx="732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215854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DC9D2A-6F90-050D-48C4-B7DCC5158B28}"/>
              </a:ext>
            </a:extLst>
          </p:cNvPr>
          <p:cNvSpPr txBox="1"/>
          <p:nvPr/>
        </p:nvSpPr>
        <p:spPr>
          <a:xfrm>
            <a:off x="2770293" y="230293"/>
            <a:ext cx="6156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pivoting/merging - examples</a:t>
            </a:r>
          </a:p>
        </p:txBody>
      </p:sp>
    </p:spTree>
    <p:extLst>
      <p:ext uri="{BB962C8B-B14F-4D97-AF65-F5344CB8AC3E}">
        <p14:creationId xmlns:p14="http://schemas.microsoft.com/office/powerpoint/2010/main" val="1440623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8B4FA-F21A-26DC-43DB-D2B51031D171}"/>
              </a:ext>
            </a:extLst>
          </p:cNvPr>
          <p:cNvSpPr txBox="1"/>
          <p:nvPr/>
        </p:nvSpPr>
        <p:spPr>
          <a:xfrm>
            <a:off x="3711787" y="115147"/>
            <a:ext cx="477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plotting/faceting examples</a:t>
            </a:r>
          </a:p>
        </p:txBody>
      </p:sp>
    </p:spTree>
    <p:extLst>
      <p:ext uri="{BB962C8B-B14F-4D97-AF65-F5344CB8AC3E}">
        <p14:creationId xmlns:p14="http://schemas.microsoft.com/office/powerpoint/2010/main" val="303442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949B-90AB-DC09-FBC4-4B96BF4E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from 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0592-07B8-8124-CD74-D900599B8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Tidy Data (wide vs long format of data)</a:t>
            </a:r>
          </a:p>
          <a:p>
            <a:pPr marL="342900" indent="-342900">
              <a:buAutoNum type="arabicPeriod"/>
            </a:pPr>
            <a:r>
              <a:rPr lang="en-US" dirty="0"/>
              <a:t>Plotting</a:t>
            </a:r>
          </a:p>
          <a:p>
            <a:pPr marL="342900" indent="-342900">
              <a:buAutoNum type="arabicPeriod"/>
            </a:pPr>
            <a:r>
              <a:rPr lang="en-US" dirty="0"/>
              <a:t>Merging and joining (relational data)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45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7D4B-3064-0A16-54B7-66AA0446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F45AC-047C-9015-01BC-AC31A052B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3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86441-1642-EEE4-7FB0-599CD21B8029}"/>
              </a:ext>
            </a:extLst>
          </p:cNvPr>
          <p:cNvSpPr txBox="1"/>
          <p:nvPr/>
        </p:nvSpPr>
        <p:spPr>
          <a:xfrm>
            <a:off x="3434080" y="880533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CF691-BC8E-3FA6-A643-D01141636EDE}"/>
              </a:ext>
            </a:extLst>
          </p:cNvPr>
          <p:cNvSpPr txBox="1"/>
          <p:nvPr/>
        </p:nvSpPr>
        <p:spPr>
          <a:xfrm>
            <a:off x="3522133" y="1842347"/>
            <a:ext cx="57302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Factors (and R data types)</a:t>
            </a:r>
          </a:p>
          <a:p>
            <a:pPr marL="342900" indent="-342900">
              <a:buAutoNum type="arabicPeriod"/>
            </a:pPr>
            <a:r>
              <a:rPr lang="en-US" dirty="0"/>
              <a:t>Functions</a:t>
            </a:r>
          </a:p>
          <a:p>
            <a:pPr marL="342900" indent="-342900">
              <a:buAutoNum type="arabicPeriod"/>
            </a:pPr>
            <a:r>
              <a:rPr lang="en-US" dirty="0"/>
              <a:t>Objects</a:t>
            </a:r>
          </a:p>
          <a:p>
            <a:pPr marL="342900" indent="-342900">
              <a:buAutoNum type="arabicPeriod"/>
            </a:pPr>
            <a:r>
              <a:rPr lang="en-US" dirty="0"/>
              <a:t>Best practices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More practice with pivoting and merging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More advanced plotting (faceting/multiple layers)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1C6AE-1BC4-B1E9-A3D8-86782E25B660}"/>
              </a:ext>
            </a:extLst>
          </p:cNvPr>
          <p:cNvSpPr txBox="1"/>
          <p:nvPr/>
        </p:nvSpPr>
        <p:spPr>
          <a:xfrm>
            <a:off x="4768426" y="243841"/>
            <a:ext cx="690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types in R</a:t>
            </a:r>
          </a:p>
        </p:txBody>
      </p:sp>
    </p:spTree>
    <p:extLst>
      <p:ext uri="{BB962C8B-B14F-4D97-AF65-F5344CB8AC3E}">
        <p14:creationId xmlns:p14="http://schemas.microsoft.com/office/powerpoint/2010/main" val="217248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Functions"/>
          <p:cNvSpPr txBox="1"/>
          <p:nvPr/>
        </p:nvSpPr>
        <p:spPr>
          <a:xfrm>
            <a:off x="5399151" y="177130"/>
            <a:ext cx="140250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Functions</a:t>
            </a:r>
          </a:p>
        </p:txBody>
      </p:sp>
      <p:sp>
        <p:nvSpPr>
          <p:cNvPr id="394" name="You can give a function an evocative name that makes your code easier to understand.…"/>
          <p:cNvSpPr txBox="1"/>
          <p:nvPr/>
        </p:nvSpPr>
        <p:spPr>
          <a:xfrm>
            <a:off x="227597" y="4601956"/>
            <a:ext cx="9447138" cy="1551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can give a functi</a:t>
            </a:r>
            <a:r>
              <a:rPr lang="en-US" dirty="0"/>
              <a:t>o</a:t>
            </a:r>
            <a:r>
              <a:rPr dirty="0"/>
              <a:t>n an evocative name that makes your code easier to understand.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As requirements change, you only n</a:t>
            </a:r>
            <a:r>
              <a:rPr lang="en-US" dirty="0"/>
              <a:t>e</a:t>
            </a:r>
            <a:r>
              <a:rPr dirty="0"/>
              <a:t>ed to update code in one place, instead of many.</a:t>
            </a:r>
          </a:p>
          <a:p>
            <a:pPr marL="355600" indent="-285750" defTabSz="228600">
              <a:spcBef>
                <a:spcPts val="300"/>
              </a:spcBef>
              <a:buClr>
                <a:srgbClr val="212529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You eliminate the chance of making incidental mistakes when you copy and paste </a:t>
            </a:r>
            <a:endParaRPr lang="en-US" dirty="0"/>
          </a:p>
          <a:p>
            <a:pPr marL="527050" lvl="1" defTabSz="228600">
              <a:spcBef>
                <a:spcPts val="300"/>
              </a:spcBef>
              <a:buClr>
                <a:srgbClr val="212529"/>
              </a:buClr>
              <a:buSzPct val="100000"/>
              <a:defRPr>
                <a:solidFill>
                  <a:srgbClr val="212529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dirty="0"/>
              <a:t>(i.e. updating a variable name in one place, but not in another).</a:t>
            </a:r>
            <a:br>
              <a:rPr dirty="0"/>
            </a:br>
            <a:endParaRPr dirty="0"/>
          </a:p>
        </p:txBody>
      </p:sp>
      <p:sp>
        <p:nvSpPr>
          <p:cNvPr id="395" name="-https://r4ds.had.co.nz/functions.html"/>
          <p:cNvSpPr txBox="1"/>
          <p:nvPr/>
        </p:nvSpPr>
        <p:spPr>
          <a:xfrm>
            <a:off x="9674735" y="6181098"/>
            <a:ext cx="1888337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 dirty="0"/>
              <a:t> -https://r4ds.had.co.nz/</a:t>
            </a:r>
            <a:r>
              <a:rPr sz="900" dirty="0" err="1"/>
              <a:t>functions.html</a:t>
            </a:r>
            <a:endParaRPr sz="900" dirty="0"/>
          </a:p>
        </p:txBody>
      </p:sp>
      <p:sp>
        <p:nvSpPr>
          <p:cNvPr id="396" name="Reasons to make a new function"/>
          <p:cNvSpPr txBox="1"/>
          <p:nvPr/>
        </p:nvSpPr>
        <p:spPr>
          <a:xfrm>
            <a:off x="417099" y="4093485"/>
            <a:ext cx="341708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Reasons to make a new function</a:t>
            </a:r>
          </a:p>
        </p:txBody>
      </p:sp>
      <p:sp>
        <p:nvSpPr>
          <p:cNvPr id="397" name="Any chunk of code you are going to reuse - can be built in or come with a package or user made…"/>
          <p:cNvSpPr txBox="1"/>
          <p:nvPr/>
        </p:nvSpPr>
        <p:spPr>
          <a:xfrm>
            <a:off x="518306" y="1276929"/>
            <a:ext cx="6631765" cy="1159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buSzPct val="100000"/>
              <a:buChar char="•"/>
            </a:pPr>
            <a:r>
              <a:rPr dirty="0"/>
              <a:t>Any chunk of code you are going to reuse - can be built in or come with a package or user made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take 0 or more arguments</a:t>
            </a:r>
          </a:p>
          <a:p>
            <a:pPr marL="114300" indent="-114300">
              <a:buSzPct val="100000"/>
              <a:buChar char="•"/>
            </a:pPr>
            <a:r>
              <a:rPr dirty="0"/>
              <a:t>Can return some value(s) or objects</a:t>
            </a:r>
          </a:p>
        </p:txBody>
      </p:sp>
      <p:sp>
        <p:nvSpPr>
          <p:cNvPr id="398" name="What are functions"/>
          <p:cNvSpPr txBox="1"/>
          <p:nvPr/>
        </p:nvSpPr>
        <p:spPr>
          <a:xfrm>
            <a:off x="518306" y="885933"/>
            <a:ext cx="201882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lumOff val="-13575"/>
                  </a:schemeClr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1800" dirty="0"/>
              <a:t>What are functions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A7431-E88C-E9CF-C22F-AC7EF771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651" y="597758"/>
            <a:ext cx="4655016" cy="36897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1805A-0E44-C150-4134-EB8DE67D9954}"/>
              </a:ext>
            </a:extLst>
          </p:cNvPr>
          <p:cNvSpPr txBox="1"/>
          <p:nvPr/>
        </p:nvSpPr>
        <p:spPr>
          <a:xfrm>
            <a:off x="9428480" y="58117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/1205/</a:t>
            </a:r>
          </a:p>
        </p:txBody>
      </p:sp>
    </p:spTree>
    <p:extLst>
      <p:ext uri="{BB962C8B-B14F-4D97-AF65-F5344CB8AC3E}">
        <p14:creationId xmlns:p14="http://schemas.microsoft.com/office/powerpoint/2010/main" val="1996646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A493F-FCD9-7CA9-DCC5-2EC6A8A29730}"/>
              </a:ext>
            </a:extLst>
          </p:cNvPr>
          <p:cNvSpPr txBox="1"/>
          <p:nvPr/>
        </p:nvSpPr>
        <p:spPr>
          <a:xfrm>
            <a:off x="4991463" y="137433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66490-4A50-1E52-4903-99915B05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40" y="3094264"/>
            <a:ext cx="24003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80E2F-BE9F-BAFB-09A6-37EFF5A57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983" y="1670112"/>
            <a:ext cx="4216400" cy="105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CB1FD7-0E59-94FC-00CA-3CD30F0175C1}"/>
              </a:ext>
            </a:extLst>
          </p:cNvPr>
          <p:cNvSpPr txBox="1"/>
          <p:nvPr/>
        </p:nvSpPr>
        <p:spPr>
          <a:xfrm>
            <a:off x="5622646" y="1123043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name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7025EA-9293-FFED-DFFF-DB02D893C57E}"/>
              </a:ext>
            </a:extLst>
          </p:cNvPr>
          <p:cNvCxnSpPr/>
          <p:nvPr/>
        </p:nvCxnSpPr>
        <p:spPr>
          <a:xfrm>
            <a:off x="7135586" y="1335377"/>
            <a:ext cx="155121" cy="33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1F89C21-4F61-5000-93C2-1B637C820693}"/>
              </a:ext>
            </a:extLst>
          </p:cNvPr>
          <p:cNvSpPr txBox="1"/>
          <p:nvPr/>
        </p:nvSpPr>
        <p:spPr>
          <a:xfrm>
            <a:off x="4856479" y="1785487"/>
            <a:ext cx="19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body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4A8A2B-E66D-8ACA-A6B1-D0B88A91536C}"/>
              </a:ext>
            </a:extLst>
          </p:cNvPr>
          <p:cNvCxnSpPr>
            <a:endCxn id="12" idx="3"/>
          </p:cNvCxnSpPr>
          <p:nvPr/>
        </p:nvCxnSpPr>
        <p:spPr>
          <a:xfrm>
            <a:off x="5960533" y="2108653"/>
            <a:ext cx="860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D6190A-089B-853B-4654-D77B6212B547}"/>
              </a:ext>
            </a:extLst>
          </p:cNvPr>
          <p:cNvSpPr txBox="1"/>
          <p:nvPr/>
        </p:nvSpPr>
        <p:spPr>
          <a:xfrm>
            <a:off x="4585477" y="2909598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47EBB0-D2A2-36D7-89CF-8F98575913CE}"/>
              </a:ext>
            </a:extLst>
          </p:cNvPr>
          <p:cNvCxnSpPr/>
          <p:nvPr/>
        </p:nvCxnSpPr>
        <p:spPr>
          <a:xfrm flipV="1">
            <a:off x="6190827" y="2431818"/>
            <a:ext cx="799253" cy="57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B50C4E-F271-6DE9-7873-AAA41844FCFC}"/>
              </a:ext>
            </a:extLst>
          </p:cNvPr>
          <p:cNvSpPr txBox="1"/>
          <p:nvPr/>
        </p:nvSpPr>
        <p:spPr>
          <a:xfrm>
            <a:off x="9482083" y="642136"/>
            <a:ext cx="11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52DD0-7175-D640-E972-5CA407C0D27B}"/>
              </a:ext>
            </a:extLst>
          </p:cNvPr>
          <p:cNvCxnSpPr/>
          <p:nvPr/>
        </p:nvCxnSpPr>
        <p:spPr>
          <a:xfrm flipH="1">
            <a:off x="9821333" y="1123043"/>
            <a:ext cx="115147" cy="495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72C0EBA-2156-DC5A-1B3C-788BA2C2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89" y="1171756"/>
            <a:ext cx="3909561" cy="384501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02EAA19-E40B-4019-5A5C-8D693759B186}"/>
              </a:ext>
            </a:extLst>
          </p:cNvPr>
          <p:cNvSpPr txBox="1"/>
          <p:nvPr/>
        </p:nvSpPr>
        <p:spPr>
          <a:xfrm>
            <a:off x="389147" y="4973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xkcd.com</a:t>
            </a:r>
            <a:r>
              <a:rPr lang="en-US" dirty="0"/>
              <a:t>/1319/</a:t>
            </a:r>
          </a:p>
        </p:txBody>
      </p:sp>
    </p:spTree>
    <p:extLst>
      <p:ext uri="{BB962C8B-B14F-4D97-AF65-F5344CB8AC3E}">
        <p14:creationId xmlns:p14="http://schemas.microsoft.com/office/powerpoint/2010/main" val="317917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454A53-1DBA-7623-D956-664AF2C23D64}"/>
              </a:ext>
            </a:extLst>
          </p:cNvPr>
          <p:cNvSpPr txBox="1"/>
          <p:nvPr/>
        </p:nvSpPr>
        <p:spPr>
          <a:xfrm>
            <a:off x="3684693" y="331893"/>
            <a:ext cx="489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219447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423</Words>
  <Application>Microsoft Macintosh PowerPoint</Application>
  <PresentationFormat>Widescreen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Regular</vt:lpstr>
      <vt:lpstr>Calibri</vt:lpstr>
      <vt:lpstr>Calibri Light</vt:lpstr>
      <vt:lpstr>Helvetica Neue Medium</vt:lpstr>
      <vt:lpstr>Office Theme</vt:lpstr>
      <vt:lpstr>PowerPoint Presentation</vt:lpstr>
      <vt:lpstr>Recap from last time</vt:lpstr>
      <vt:lpstr>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2</cp:revision>
  <dcterms:created xsi:type="dcterms:W3CDTF">2023-04-14T16:35:59Z</dcterms:created>
  <dcterms:modified xsi:type="dcterms:W3CDTF">2023-04-17T23:05:20Z</dcterms:modified>
</cp:coreProperties>
</file>