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50" r:id="rId2"/>
    <p:sldId id="339" r:id="rId3"/>
    <p:sldId id="340" r:id="rId4"/>
    <p:sldId id="341" r:id="rId5"/>
    <p:sldId id="351" r:id="rId6"/>
    <p:sldId id="344" r:id="rId7"/>
    <p:sldId id="343" r:id="rId8"/>
    <p:sldId id="352" r:id="rId9"/>
    <p:sldId id="346" r:id="rId10"/>
    <p:sldId id="348" r:id="rId11"/>
    <p:sldId id="349" r:id="rId12"/>
    <p:sldId id="353" r:id="rId13"/>
    <p:sldId id="354" r:id="rId14"/>
    <p:sldId id="317" r:id="rId15"/>
    <p:sldId id="309" r:id="rId16"/>
    <p:sldId id="310" r:id="rId17"/>
    <p:sldId id="311" r:id="rId18"/>
    <p:sldId id="312" r:id="rId19"/>
    <p:sldId id="313" r:id="rId20"/>
    <p:sldId id="314" r:id="rId21"/>
    <p:sldId id="315" r:id="rId22"/>
    <p:sldId id="355" r:id="rId23"/>
    <p:sldId id="356" r:id="rId24"/>
    <p:sldId id="35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13"/>
    <p:restoredTop sz="94670"/>
  </p:normalViewPr>
  <p:slideViewPr>
    <p:cSldViewPr snapToGrid="0">
      <p:cViewPr varScale="1">
        <p:scale>
          <a:sx n="167" d="100"/>
          <a:sy n="167" d="100"/>
        </p:scale>
        <p:origin x="208" y="3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7B686F-F5FC-9642-A786-0E66DB798C84}" type="datetimeFigureOut">
              <a:rPr lang="en-US" smtClean="0"/>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7F5D39-9892-6F4D-9A0C-23688854B0BF}" type="slidenum">
              <a:rPr lang="en-US" smtClean="0"/>
              <a:t>‹#›</a:t>
            </a:fld>
            <a:endParaRPr lang="en-US"/>
          </a:p>
        </p:txBody>
      </p:sp>
    </p:spTree>
    <p:extLst>
      <p:ext uri="{BB962C8B-B14F-4D97-AF65-F5344CB8AC3E}">
        <p14:creationId xmlns:p14="http://schemas.microsoft.com/office/powerpoint/2010/main" val="4070901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Shape 817"/>
          <p:cNvSpPr>
            <a:spLocks noGrp="1" noRot="1" noChangeAspect="1"/>
          </p:cNvSpPr>
          <p:nvPr>
            <p:ph type="sldImg"/>
          </p:nvPr>
        </p:nvSpPr>
        <p:spPr>
          <a:prstGeom prst="rect">
            <a:avLst/>
          </a:prstGeom>
        </p:spPr>
        <p:txBody>
          <a:bodyPr/>
          <a:lstStyle/>
          <a:p>
            <a:endParaRPr/>
          </a:p>
        </p:txBody>
      </p:sp>
      <p:sp>
        <p:nvSpPr>
          <p:cNvPr id="818" name="Shape 818"/>
          <p:cNvSpPr>
            <a:spLocks noGrp="1"/>
          </p:cNvSpPr>
          <p:nvPr>
            <p:ph type="body" sz="quarter" idx="1"/>
          </p:nvPr>
        </p:nvSpPr>
        <p:spPr>
          <a:prstGeom prst="rect">
            <a:avLst/>
          </a:prstGeom>
        </p:spPr>
        <p:txBody>
          <a:bodyPr/>
          <a:lstStyle/>
          <a:p>
            <a:r>
              <a:t>This is most useful if you want to test multiple interactions or conditions at one time to see if there is any effect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Shape 879"/>
          <p:cNvSpPr>
            <a:spLocks noGrp="1" noRot="1" noChangeAspect="1"/>
          </p:cNvSpPr>
          <p:nvPr>
            <p:ph type="sldImg"/>
          </p:nvPr>
        </p:nvSpPr>
        <p:spPr>
          <a:prstGeom prst="rect">
            <a:avLst/>
          </a:prstGeom>
        </p:spPr>
        <p:txBody>
          <a:bodyPr/>
          <a:lstStyle/>
          <a:p>
            <a:endParaRPr/>
          </a:p>
        </p:txBody>
      </p:sp>
      <p:sp>
        <p:nvSpPr>
          <p:cNvPr id="880" name="Shape 880"/>
          <p:cNvSpPr>
            <a:spLocks noGrp="1"/>
          </p:cNvSpPr>
          <p:nvPr>
            <p:ph type="body" sz="quarter" idx="1"/>
          </p:nvPr>
        </p:nvSpPr>
        <p:spPr>
          <a:prstGeom prst="rect">
            <a:avLst/>
          </a:prstGeom>
        </p:spPr>
        <p:txBody>
          <a:bodyPr/>
          <a:lstStyle/>
          <a:p>
            <a:r>
              <a:t>So here you can see nothing happens in ES cells and the gene seems to be off, in the FGF treatments loss of ARID2 increase this gene, but inEB it decreases, but in EB WT cells turn this gene way up, ARID2 do not.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Shape 879"/>
          <p:cNvSpPr>
            <a:spLocks noGrp="1" noRot="1" noChangeAspect="1"/>
          </p:cNvSpPr>
          <p:nvPr>
            <p:ph type="sldImg"/>
          </p:nvPr>
        </p:nvSpPr>
        <p:spPr>
          <a:prstGeom prst="rect">
            <a:avLst/>
          </a:prstGeom>
        </p:spPr>
        <p:txBody>
          <a:bodyPr/>
          <a:lstStyle/>
          <a:p>
            <a:endParaRPr/>
          </a:p>
        </p:txBody>
      </p:sp>
      <p:sp>
        <p:nvSpPr>
          <p:cNvPr id="880" name="Shape 880"/>
          <p:cNvSpPr>
            <a:spLocks noGrp="1"/>
          </p:cNvSpPr>
          <p:nvPr>
            <p:ph type="body" sz="quarter" idx="1"/>
          </p:nvPr>
        </p:nvSpPr>
        <p:spPr>
          <a:prstGeom prst="rect">
            <a:avLst/>
          </a:prstGeom>
        </p:spPr>
        <p:txBody>
          <a:bodyPr/>
          <a:lstStyle/>
          <a:p>
            <a:r>
              <a:t>So here you can see nothing happens in ES cells and the gene seems to be off, in the FGF treatments loss of ARID2 increase this gene, but inEB it decreases, but in EB WT cells turn this gene way up, ARID2 do not.</a:t>
            </a:r>
          </a:p>
        </p:txBody>
      </p:sp>
    </p:spTree>
    <p:extLst>
      <p:ext uri="{BB962C8B-B14F-4D97-AF65-F5344CB8AC3E}">
        <p14:creationId xmlns:p14="http://schemas.microsoft.com/office/powerpoint/2010/main" val="852341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noRot="1" noChangeAspect="1"/>
          </p:cNvSpPr>
          <p:nvPr>
            <p:ph type="sldImg"/>
          </p:nvPr>
        </p:nvSpPr>
        <p:spPr>
          <a:prstGeom prst="rect">
            <a:avLst/>
          </a:prstGeom>
        </p:spPr>
        <p:txBody>
          <a:bodyPr/>
          <a:lstStyle/>
          <a:p>
            <a:endParaRPr/>
          </a:p>
        </p:txBody>
      </p:sp>
      <p:sp>
        <p:nvSpPr>
          <p:cNvPr id="606" name="Shape 606"/>
          <p:cNvSpPr>
            <a:spLocks noGrp="1"/>
          </p:cNvSpPr>
          <p:nvPr>
            <p:ph type="body" sz="quarter" idx="1"/>
          </p:nvPr>
        </p:nvSpPr>
        <p:spPr>
          <a:prstGeom prst="rect">
            <a:avLst/>
          </a:prstGeom>
        </p:spPr>
        <p:txBody>
          <a:bodyPr/>
          <a:lstStyle/>
          <a:p>
            <a:r>
              <a:t>some of these are just by chance - you can sort of look at th edistrubtion and assume at least ~800 of them are, but there could be a few hundred p-values that really are  - we use an correction for multiple testing to find these. </a:t>
            </a:r>
          </a:p>
          <a:p>
            <a:endParaRPr/>
          </a:p>
          <a:p>
            <a:r>
              <a:t>Default here is false discovery rate (benjami hochberg) -or the proportion of false discoveries - so with an FDR of 0.1, we expect ~10% of the rejected null hypothesis to be an error, and to actually be just due to chance.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noRot="1" noChangeAspect="1"/>
          </p:cNvSpPr>
          <p:nvPr>
            <p:ph type="sldImg"/>
          </p:nvPr>
        </p:nvSpPr>
        <p:spPr>
          <a:prstGeom prst="rect">
            <a:avLst/>
          </a:prstGeom>
        </p:spPr>
        <p:txBody>
          <a:bodyPr/>
          <a:lstStyle/>
          <a:p>
            <a:endParaRPr/>
          </a:p>
        </p:txBody>
      </p:sp>
      <p:sp>
        <p:nvSpPr>
          <p:cNvPr id="612" name="Shape 612"/>
          <p:cNvSpPr>
            <a:spLocks noGrp="1"/>
          </p:cNvSpPr>
          <p:nvPr>
            <p:ph type="body" sz="quarter" idx="1"/>
          </p:nvPr>
        </p:nvSpPr>
        <p:spPr>
          <a:prstGeom prst="rect">
            <a:avLst/>
          </a:prstGeom>
        </p:spPr>
        <p:txBody>
          <a:bodyPr/>
          <a:lstStyle/>
          <a:p>
            <a:r>
              <a:t>basic plot shows few genes with pretty strong log fold changes are significant . BUt you can see some odd banding and stuff in the data. This is inpart becuase the genes with low counts can have very high (but pretty unreliabile ) fold changes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Shape 634"/>
          <p:cNvSpPr>
            <a:spLocks noGrp="1" noRot="1" noChangeAspect="1"/>
          </p:cNvSpPr>
          <p:nvPr>
            <p:ph type="sldImg"/>
          </p:nvPr>
        </p:nvSpPr>
        <p:spPr>
          <a:prstGeom prst="rect">
            <a:avLst/>
          </a:prstGeom>
        </p:spPr>
        <p:txBody>
          <a:bodyPr/>
          <a:lstStyle/>
          <a:p>
            <a:endParaRPr/>
          </a:p>
        </p:txBody>
      </p:sp>
      <p:sp>
        <p:nvSpPr>
          <p:cNvPr id="635" name="Shape 635"/>
          <p:cNvSpPr>
            <a:spLocks noGrp="1"/>
          </p:cNvSpPr>
          <p:nvPr>
            <p:ph type="body" sz="quarter" idx="1"/>
          </p:nvPr>
        </p:nvSpPr>
        <p:spPr>
          <a:prstGeom prst="rect">
            <a:avLst/>
          </a:prstGeom>
        </p:spPr>
        <p:txBody>
          <a:bodyPr/>
          <a:lstStyle/>
          <a:p>
            <a:r>
              <a:t>Important to go back to your original count data transformed somehow to do these plots</a:t>
            </a:r>
          </a:p>
          <a:p>
            <a:r>
              <a:t>Like last time, we can see that the count data varies a lot so this is really just dominated by the total counts. Usually we want to scale this by row, so that we can see difference between groups. Also notice that one sample GM12832 is sort of off doing its own thing, which is in line with what we saw the other day.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hape 640"/>
          <p:cNvSpPr>
            <a:spLocks noGrp="1" noRot="1" noChangeAspect="1"/>
          </p:cNvSpPr>
          <p:nvPr>
            <p:ph type="sldImg"/>
          </p:nvPr>
        </p:nvSpPr>
        <p:spPr>
          <a:prstGeom prst="rect">
            <a:avLst/>
          </a:prstGeom>
        </p:spPr>
        <p:txBody>
          <a:bodyPr/>
          <a:lstStyle/>
          <a:p>
            <a:endParaRPr/>
          </a:p>
        </p:txBody>
      </p:sp>
      <p:sp>
        <p:nvSpPr>
          <p:cNvPr id="641" name="Shape 641"/>
          <p:cNvSpPr>
            <a:spLocks noGrp="1"/>
          </p:cNvSpPr>
          <p:nvPr>
            <p:ph type="body" sz="quarter" idx="1"/>
          </p:nvPr>
        </p:nvSpPr>
        <p:spPr>
          <a:prstGeom prst="rect">
            <a:avLst/>
          </a:prstGeom>
        </p:spPr>
        <p:txBody>
          <a:bodyPr/>
          <a:lstStyle/>
          <a:p>
            <a:r>
              <a:t>center = T subtracts the column mean from each value</a:t>
            </a:r>
          </a:p>
          <a:p>
            <a:r>
              <a:t>scale = T divides these values by the standard deviation of the column</a:t>
            </a:r>
          </a:p>
          <a:p>
            <a:r>
              <a:t>This gives you a z-score of the expression in that row. </a:t>
            </a:r>
          </a:p>
          <a:p>
            <a:r>
              <a:t>We transpose the original matrix since scale operates on columns, then transpose again to return to the original dimensions</a:t>
            </a:r>
          </a:p>
          <a:p>
            <a:endParaRPr/>
          </a:p>
          <a:p>
            <a:r>
              <a:t>NOw this behaves much better and our samples cluster. Even the problem child 12832, which because we put all these values on the same scales (z-scores) a few genes with very high counts in that sample don’t drag it away.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CE50-F81D-3D14-27E0-C98A396951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AAD3D2-10D1-35DF-2681-F198DFAEF2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82984-A4FA-9310-8707-BAFDBF98B5C8}"/>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87906F6B-A2C3-68FE-0CD8-7A1C00FA95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A9CFE-5909-8BBF-786C-656F2057583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727750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44F2-FEAF-DABE-4F82-0B1572E33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CED967-C56B-C047-64E3-00D386A2B8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25D30-F422-738F-64DC-75A9A55F95AF}"/>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517EA0F5-3962-17BF-8763-E337770775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0FCFD-AD66-7410-233A-A1A63C03166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3849955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A7176C-6BA3-B13E-0D7E-09038DE9E6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2A918E-4897-2E74-BADA-CEA0312180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87CB1-CE3F-1666-7963-35BD0DD05653}"/>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B34F4696-A0A3-D149-3ED8-72B0C17B6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4C452-D028-BA31-4D1F-FD9567344F09}"/>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32713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6E755-34F1-2B56-DF9F-653C10C0D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D8414-3A4D-2604-97B7-406E7FCE35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61A58A-95BB-EDC0-B5CB-70B913DD9C7B}"/>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8C066EE1-CF3E-88B1-1370-8671A6AB1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B1A64D-861B-F2A6-AD05-D0E67C2A2FA6}"/>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415363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D7BE-A87F-12A0-2BE9-EDDAB6F7D1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81D88F4-59BE-DDE7-1CB3-ACF8C41F60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DF94B8-D73C-E69E-B10D-019829D1B95C}"/>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BADFB1CF-DA56-7F72-E0FF-62236752E0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CC2FB-DE8D-8B32-AE39-D778C4A00B1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4191138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BDBE-5652-343C-8494-53FAB38290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4A819-9532-02B8-04E5-B0C2F3AA48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3517D9-EC14-CA2B-465B-5D0C70124C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4176BE-BF4B-7C4F-088B-B2957805F453}"/>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6" name="Footer Placeholder 5">
            <a:extLst>
              <a:ext uri="{FF2B5EF4-FFF2-40B4-BE49-F238E27FC236}">
                <a16:creationId xmlns:a16="http://schemas.microsoft.com/office/drawing/2014/main" id="{EAA2EC41-24C6-5F6A-3C94-50E4B9961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43038F-FAB2-AB26-5464-94B256B86994}"/>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185831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EEDC-3528-D9A5-8CF7-27D6EBEDCF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5D8ED8-DE55-BD59-5F70-55867E665F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AD64B-551E-E861-AEE6-062935B343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E5130D-74C2-6E03-C827-C020B25AF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4DDB4F-97E7-B984-A2C9-5C95FCF99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34D0E2-65BA-6949-7FF4-FF03E75EF072}"/>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8" name="Footer Placeholder 7">
            <a:extLst>
              <a:ext uri="{FF2B5EF4-FFF2-40B4-BE49-F238E27FC236}">
                <a16:creationId xmlns:a16="http://schemas.microsoft.com/office/drawing/2014/main" id="{DEF93443-F37E-1E5C-80A0-EA9B8EE211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448E20-F45F-D0A0-4231-7DDCB0B4D050}"/>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038330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1BEEF-22B5-6494-255D-758FE11D68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1B26FA-1710-660B-1B4B-D6519174916B}"/>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4" name="Footer Placeholder 3">
            <a:extLst>
              <a:ext uri="{FF2B5EF4-FFF2-40B4-BE49-F238E27FC236}">
                <a16:creationId xmlns:a16="http://schemas.microsoft.com/office/drawing/2014/main" id="{0F9A8A3A-AEEB-6DF9-9F10-2ED64C63F1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3BE570-C8C6-872A-B35C-1E2C2AEB44D6}"/>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36719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DE7AA-2EBC-E9C1-E4FF-7699CD42AF18}"/>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3" name="Footer Placeholder 2">
            <a:extLst>
              <a:ext uri="{FF2B5EF4-FFF2-40B4-BE49-F238E27FC236}">
                <a16:creationId xmlns:a16="http://schemas.microsoft.com/office/drawing/2014/main" id="{AEE4A4E7-B0B3-ECBE-805F-4A5FD7CB12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41CCF3-AA30-4042-B167-CD32E2946597}"/>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9967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3558-AB1B-AD77-CCF3-97936A9B05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28F7AD-CC9D-23D2-796E-4960106A9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445D88-1D42-BEC9-854A-49A2C9700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542CB-7299-2631-AE04-CE0955E50A24}"/>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6" name="Footer Placeholder 5">
            <a:extLst>
              <a:ext uri="{FF2B5EF4-FFF2-40B4-BE49-F238E27FC236}">
                <a16:creationId xmlns:a16="http://schemas.microsoft.com/office/drawing/2014/main" id="{0ED68F7C-86BB-20E1-E166-58443A4168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69004-8AB2-488C-F490-59231E34468E}"/>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17290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D8E2C-94BD-1AF2-B6BC-7637794949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BF8566-7193-948A-A270-53FF8BF91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6308CB-4D3F-13A9-9798-54E09A72EC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FA39BC-8CC3-BE51-703E-7CD547D60489}"/>
              </a:ext>
            </a:extLst>
          </p:cNvPr>
          <p:cNvSpPr>
            <a:spLocks noGrp="1"/>
          </p:cNvSpPr>
          <p:nvPr>
            <p:ph type="dt" sz="half" idx="10"/>
          </p:nvPr>
        </p:nvSpPr>
        <p:spPr/>
        <p:txBody>
          <a:bodyPr/>
          <a:lstStyle/>
          <a:p>
            <a:fld id="{6224229C-D7A7-4143-B770-C99CE6BDDF62}" type="datetimeFigureOut">
              <a:rPr lang="en-US" smtClean="0"/>
              <a:t>4/23/24</a:t>
            </a:fld>
            <a:endParaRPr lang="en-US"/>
          </a:p>
        </p:txBody>
      </p:sp>
      <p:sp>
        <p:nvSpPr>
          <p:cNvPr id="6" name="Footer Placeholder 5">
            <a:extLst>
              <a:ext uri="{FF2B5EF4-FFF2-40B4-BE49-F238E27FC236}">
                <a16:creationId xmlns:a16="http://schemas.microsoft.com/office/drawing/2014/main" id="{81A19F71-0BB3-D775-B7D2-DACB20B32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392F0-FADB-15B0-0E25-63BBA2D24A96}"/>
              </a:ext>
            </a:extLst>
          </p:cNvPr>
          <p:cNvSpPr>
            <a:spLocks noGrp="1"/>
          </p:cNvSpPr>
          <p:nvPr>
            <p:ph type="sldNum" sz="quarter" idx="12"/>
          </p:nvPr>
        </p:nvSpPr>
        <p:spPr/>
        <p:txBody>
          <a:bodyPr/>
          <a:lstStyle/>
          <a:p>
            <a:fld id="{7976EC83-25AA-A840-88B0-40C6357C1568}" type="slidenum">
              <a:rPr lang="en-US" smtClean="0"/>
              <a:t>‹#›</a:t>
            </a:fld>
            <a:endParaRPr lang="en-US"/>
          </a:p>
        </p:txBody>
      </p:sp>
    </p:spTree>
    <p:extLst>
      <p:ext uri="{BB962C8B-B14F-4D97-AF65-F5344CB8AC3E}">
        <p14:creationId xmlns:p14="http://schemas.microsoft.com/office/powerpoint/2010/main" val="210524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B72A1-8F46-35BE-7719-A422994171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831407-3ABE-A18B-854E-464FD16786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8C62C8-2044-DD1B-315A-59BE9E7F7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24229C-D7A7-4143-B770-C99CE6BDDF62}" type="datetimeFigureOut">
              <a:rPr lang="en-US" smtClean="0"/>
              <a:t>4/23/24</a:t>
            </a:fld>
            <a:endParaRPr lang="en-US"/>
          </a:p>
        </p:txBody>
      </p:sp>
      <p:sp>
        <p:nvSpPr>
          <p:cNvPr id="5" name="Footer Placeholder 4">
            <a:extLst>
              <a:ext uri="{FF2B5EF4-FFF2-40B4-BE49-F238E27FC236}">
                <a16:creationId xmlns:a16="http://schemas.microsoft.com/office/drawing/2014/main" id="{E4BE1C6F-2A06-4EB4-1FAA-7BC16C53E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903356-9EB3-B8E2-16D4-FD1E060D24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76EC83-25AA-A840-88B0-40C6357C1568}" type="slidenum">
              <a:rPr lang="en-US" smtClean="0"/>
              <a:t>‹#›</a:t>
            </a:fld>
            <a:endParaRPr lang="en-US"/>
          </a:p>
        </p:txBody>
      </p:sp>
    </p:spTree>
    <p:extLst>
      <p:ext uri="{BB962C8B-B14F-4D97-AF65-F5344CB8AC3E}">
        <p14:creationId xmlns:p14="http://schemas.microsoft.com/office/powerpoint/2010/main" val="2180858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DFBDC4-B9E4-8C0D-B778-80457EE2903F}"/>
              </a:ext>
            </a:extLst>
          </p:cNvPr>
          <p:cNvSpPr txBox="1"/>
          <p:nvPr/>
        </p:nvSpPr>
        <p:spPr>
          <a:xfrm>
            <a:off x="3529712" y="569102"/>
            <a:ext cx="5799726" cy="646331"/>
          </a:xfrm>
          <a:prstGeom prst="rect">
            <a:avLst/>
          </a:prstGeom>
          <a:noFill/>
        </p:spPr>
        <p:txBody>
          <a:bodyPr wrap="square" rtlCol="0">
            <a:spAutoFit/>
          </a:bodyPr>
          <a:lstStyle/>
          <a:p>
            <a:r>
              <a:rPr lang="en-US" dirty="0"/>
              <a:t>Lecture 6 – experimental designs, visualization, enrichment/downstream analysis </a:t>
            </a:r>
          </a:p>
        </p:txBody>
      </p:sp>
    </p:spTree>
    <p:extLst>
      <p:ext uri="{BB962C8B-B14F-4D97-AF65-F5344CB8AC3E}">
        <p14:creationId xmlns:p14="http://schemas.microsoft.com/office/powerpoint/2010/main" val="311798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A concrete example"/>
          <p:cNvSpPr txBox="1"/>
          <p:nvPr/>
        </p:nvSpPr>
        <p:spPr>
          <a:xfrm>
            <a:off x="4577563" y="145579"/>
            <a:ext cx="263251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concrete example </a:t>
            </a:r>
          </a:p>
        </p:txBody>
      </p:sp>
      <p:sp>
        <p:nvSpPr>
          <p:cNvPr id="846" name="WT vs ARID2 KO"/>
          <p:cNvSpPr txBox="1"/>
          <p:nvPr/>
        </p:nvSpPr>
        <p:spPr>
          <a:xfrm>
            <a:off x="5692043" y="1111687"/>
            <a:ext cx="807913"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dirty="0"/>
              <a:t>WT vs ARID2 KO</a:t>
            </a:r>
          </a:p>
        </p:txBody>
      </p:sp>
      <p:sp>
        <p:nvSpPr>
          <p:cNvPr id="847"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48"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49"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50"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51" name="ES"/>
          <p:cNvSpPr txBox="1"/>
          <p:nvPr/>
        </p:nvSpPr>
        <p:spPr>
          <a:xfrm>
            <a:off x="3700711" y="2430247"/>
            <a:ext cx="18594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ES </a:t>
            </a:r>
          </a:p>
        </p:txBody>
      </p:sp>
      <p:sp>
        <p:nvSpPr>
          <p:cNvPr id="852" name="EB"/>
          <p:cNvSpPr txBox="1"/>
          <p:nvPr/>
        </p:nvSpPr>
        <p:spPr>
          <a:xfrm>
            <a:off x="5297945" y="2594175"/>
            <a:ext cx="1955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EB </a:t>
            </a:r>
          </a:p>
        </p:txBody>
      </p:sp>
      <p:sp>
        <p:nvSpPr>
          <p:cNvPr id="853" name="FGF24"/>
          <p:cNvSpPr txBox="1"/>
          <p:nvPr/>
        </p:nvSpPr>
        <p:spPr>
          <a:xfrm>
            <a:off x="6769525"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FGF24 </a:t>
            </a:r>
          </a:p>
        </p:txBody>
      </p:sp>
      <p:sp>
        <p:nvSpPr>
          <p:cNvPr id="854" name="FGF48"/>
          <p:cNvSpPr txBox="1"/>
          <p:nvPr/>
        </p:nvSpPr>
        <p:spPr>
          <a:xfrm>
            <a:off x="8771292"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FGF48 </a:t>
            </a:r>
          </a:p>
        </p:txBody>
      </p:sp>
      <p:sp>
        <p:nvSpPr>
          <p:cNvPr id="858" name="What genes does loss of ARID2 affect?"/>
          <p:cNvSpPr txBox="1"/>
          <p:nvPr/>
        </p:nvSpPr>
        <p:spPr>
          <a:xfrm>
            <a:off x="1420663" y="3165523"/>
            <a:ext cx="493199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2400"/>
              <a:t>What genes does loss of ARID2 affect?</a:t>
            </a:r>
          </a:p>
        </p:txBody>
      </p:sp>
      <p:pic>
        <p:nvPicPr>
          <p:cNvPr id="859" name="Image" descr="Image"/>
          <p:cNvPicPr>
            <a:picLocks noChangeAspect="1"/>
          </p:cNvPicPr>
          <p:nvPr/>
        </p:nvPicPr>
        <p:blipFill>
          <a:blip r:embed="rId2"/>
          <a:stretch>
            <a:fillRect/>
          </a:stretch>
        </p:blipFill>
        <p:spPr>
          <a:xfrm>
            <a:off x="8193928" y="3504949"/>
            <a:ext cx="3691469" cy="2838990"/>
          </a:xfrm>
          <a:prstGeom prst="rect">
            <a:avLst/>
          </a:prstGeom>
          <a:ln w="12700">
            <a:miter lim="400000"/>
          </a:ln>
        </p:spPr>
      </p:pic>
      <p:sp>
        <p:nvSpPr>
          <p:cNvPr id="860" name="~4x increase regardless of treatment"/>
          <p:cNvSpPr txBox="1"/>
          <p:nvPr/>
        </p:nvSpPr>
        <p:spPr>
          <a:xfrm>
            <a:off x="8867059" y="3334102"/>
            <a:ext cx="180979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sz="900"/>
              <a:t>~4x increase regardless of treatment</a:t>
            </a:r>
          </a:p>
        </p:txBody>
      </p:sp>
      <p:pic>
        <p:nvPicPr>
          <p:cNvPr id="2" name="Picture 1">
            <a:extLst>
              <a:ext uri="{FF2B5EF4-FFF2-40B4-BE49-F238E27FC236}">
                <a16:creationId xmlns:a16="http://schemas.microsoft.com/office/drawing/2014/main" id="{101ABFE1-8D34-D934-8D83-C1537BAA228D}"/>
              </a:ext>
            </a:extLst>
          </p:cNvPr>
          <p:cNvPicPr>
            <a:picLocks noChangeAspect="1"/>
          </p:cNvPicPr>
          <p:nvPr/>
        </p:nvPicPr>
        <p:blipFill>
          <a:blip r:embed="rId3"/>
          <a:stretch>
            <a:fillRect/>
          </a:stretch>
        </p:blipFill>
        <p:spPr>
          <a:xfrm>
            <a:off x="196583" y="779774"/>
            <a:ext cx="3746500" cy="956986"/>
          </a:xfrm>
          <a:prstGeom prst="rect">
            <a:avLst/>
          </a:prstGeom>
        </p:spPr>
      </p:pic>
      <p:pic>
        <p:nvPicPr>
          <p:cNvPr id="3" name="Picture 2">
            <a:extLst>
              <a:ext uri="{FF2B5EF4-FFF2-40B4-BE49-F238E27FC236}">
                <a16:creationId xmlns:a16="http://schemas.microsoft.com/office/drawing/2014/main" id="{62E85DB6-1F84-38B9-E5BC-00A714A3D2D4}"/>
              </a:ext>
            </a:extLst>
          </p:cNvPr>
          <p:cNvPicPr>
            <a:picLocks noChangeAspect="1"/>
          </p:cNvPicPr>
          <p:nvPr/>
        </p:nvPicPr>
        <p:blipFill>
          <a:blip r:embed="rId4"/>
          <a:stretch>
            <a:fillRect/>
          </a:stretch>
        </p:blipFill>
        <p:spPr>
          <a:xfrm>
            <a:off x="285233" y="1999603"/>
            <a:ext cx="2133600" cy="355600"/>
          </a:xfrm>
          <a:prstGeom prst="rect">
            <a:avLst/>
          </a:prstGeom>
        </p:spPr>
      </p:pic>
      <p:pic>
        <p:nvPicPr>
          <p:cNvPr id="4" name="Picture 3">
            <a:extLst>
              <a:ext uri="{FF2B5EF4-FFF2-40B4-BE49-F238E27FC236}">
                <a16:creationId xmlns:a16="http://schemas.microsoft.com/office/drawing/2014/main" id="{15D7B9E0-EBD4-8C34-62C0-0D3FA0819793}"/>
              </a:ext>
            </a:extLst>
          </p:cNvPr>
          <p:cNvPicPr>
            <a:picLocks noChangeAspect="1"/>
          </p:cNvPicPr>
          <p:nvPr/>
        </p:nvPicPr>
        <p:blipFill>
          <a:blip r:embed="rId5"/>
          <a:stretch>
            <a:fillRect/>
          </a:stretch>
        </p:blipFill>
        <p:spPr>
          <a:xfrm>
            <a:off x="528205" y="4000311"/>
            <a:ext cx="7099300" cy="647700"/>
          </a:xfrm>
          <a:prstGeom prst="rect">
            <a:avLst/>
          </a:prstGeom>
        </p:spPr>
      </p:pic>
      <p:pic>
        <p:nvPicPr>
          <p:cNvPr id="5" name="Picture 4">
            <a:extLst>
              <a:ext uri="{FF2B5EF4-FFF2-40B4-BE49-F238E27FC236}">
                <a16:creationId xmlns:a16="http://schemas.microsoft.com/office/drawing/2014/main" id="{9473132F-0B97-3DC9-3767-65F7356A2491}"/>
              </a:ext>
            </a:extLst>
          </p:cNvPr>
          <p:cNvPicPr>
            <a:picLocks noChangeAspect="1"/>
          </p:cNvPicPr>
          <p:nvPr/>
        </p:nvPicPr>
        <p:blipFill>
          <a:blip r:embed="rId6"/>
          <a:stretch>
            <a:fillRect/>
          </a:stretch>
        </p:blipFill>
        <p:spPr>
          <a:xfrm>
            <a:off x="528205" y="4993427"/>
            <a:ext cx="7000355" cy="2066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A concrete example"/>
          <p:cNvSpPr txBox="1"/>
          <p:nvPr/>
        </p:nvSpPr>
        <p:spPr>
          <a:xfrm>
            <a:off x="3375389" y="136237"/>
            <a:ext cx="583967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lang="en-US" sz="2400" dirty="0"/>
              <a:t>Interaction between treatment and genotype</a:t>
            </a:r>
            <a:endParaRPr sz="2400" dirty="0"/>
          </a:p>
        </p:txBody>
      </p:sp>
      <p:sp>
        <p:nvSpPr>
          <p:cNvPr id="863" name="WT vs ARID2 KO"/>
          <p:cNvSpPr txBox="1"/>
          <p:nvPr/>
        </p:nvSpPr>
        <p:spPr>
          <a:xfrm>
            <a:off x="5745984" y="799702"/>
            <a:ext cx="205678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2400" dirty="0"/>
              <a:t>WT vs ARID2 KO</a:t>
            </a:r>
          </a:p>
        </p:txBody>
      </p:sp>
      <p:sp>
        <p:nvSpPr>
          <p:cNvPr id="864"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65"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66"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67"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68" name="ES"/>
          <p:cNvSpPr txBox="1"/>
          <p:nvPr/>
        </p:nvSpPr>
        <p:spPr>
          <a:xfrm>
            <a:off x="3700711" y="2430247"/>
            <a:ext cx="185948"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ES </a:t>
            </a:r>
          </a:p>
        </p:txBody>
      </p:sp>
      <p:sp>
        <p:nvSpPr>
          <p:cNvPr id="869" name="EB"/>
          <p:cNvSpPr txBox="1"/>
          <p:nvPr/>
        </p:nvSpPr>
        <p:spPr>
          <a:xfrm>
            <a:off x="5297945" y="2594175"/>
            <a:ext cx="1955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EB </a:t>
            </a:r>
          </a:p>
        </p:txBody>
      </p:sp>
      <p:sp>
        <p:nvSpPr>
          <p:cNvPr id="870" name="FGF24"/>
          <p:cNvSpPr txBox="1"/>
          <p:nvPr/>
        </p:nvSpPr>
        <p:spPr>
          <a:xfrm>
            <a:off x="6769525"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FGF24 </a:t>
            </a:r>
          </a:p>
        </p:txBody>
      </p:sp>
      <p:sp>
        <p:nvSpPr>
          <p:cNvPr id="871" name="FGF48"/>
          <p:cNvSpPr txBox="1"/>
          <p:nvPr/>
        </p:nvSpPr>
        <p:spPr>
          <a:xfrm>
            <a:off x="8771292" y="2594175"/>
            <a:ext cx="370294"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FGF48 </a:t>
            </a:r>
          </a:p>
        </p:txBody>
      </p:sp>
      <p:sp>
        <p:nvSpPr>
          <p:cNvPr id="872" name="full = ~ genotype + treatment + genotype:treatment…"/>
          <p:cNvSpPr txBox="1"/>
          <p:nvPr/>
        </p:nvSpPr>
        <p:spPr>
          <a:xfrm>
            <a:off x="974644" y="3406276"/>
            <a:ext cx="5452134" cy="6668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lgn="l"/>
            <a:r>
              <a:rPr sz="2000" dirty="0"/>
              <a:t>full = ~ genotype + treatment + </a:t>
            </a:r>
            <a:r>
              <a:rPr sz="2000" dirty="0" err="1"/>
              <a:t>genotype:treatment</a:t>
            </a:r>
            <a:endParaRPr sz="2000" dirty="0"/>
          </a:p>
          <a:p>
            <a:pPr algn="l"/>
            <a:r>
              <a:rPr sz="2000" dirty="0"/>
              <a:t>reduced = ~ genotype + treatment</a:t>
            </a:r>
          </a:p>
        </p:txBody>
      </p:sp>
      <p:sp>
        <p:nvSpPr>
          <p:cNvPr id="873" name="Small p values mean that there is a genotype specific effect of one (or more) treatments"/>
          <p:cNvSpPr txBox="1"/>
          <p:nvPr/>
        </p:nvSpPr>
        <p:spPr>
          <a:xfrm>
            <a:off x="315946" y="4063061"/>
            <a:ext cx="6225268"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dirty="0"/>
              <a:t>Small p values mean that there is a</a:t>
            </a:r>
            <a:r>
              <a:rPr lang="en-US" dirty="0"/>
              <a:t>n interaction between genotype and treatment</a:t>
            </a:r>
            <a:endParaRPr dirty="0"/>
          </a:p>
        </p:txBody>
      </p:sp>
      <p:sp>
        <p:nvSpPr>
          <p:cNvPr id="874" name="What genes have a different outcome to treatment based on genotype?"/>
          <p:cNvSpPr txBox="1"/>
          <p:nvPr/>
        </p:nvSpPr>
        <p:spPr>
          <a:xfrm>
            <a:off x="437381" y="2992162"/>
            <a:ext cx="68985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dirty="0"/>
              <a:t>What genes have a different outcome to treatment based on genotype?</a:t>
            </a:r>
          </a:p>
        </p:txBody>
      </p:sp>
      <p:sp>
        <p:nvSpPr>
          <p:cNvPr id="875" name="LRT"/>
          <p:cNvSpPr txBox="1"/>
          <p:nvPr/>
        </p:nvSpPr>
        <p:spPr>
          <a:xfrm>
            <a:off x="443837" y="3298035"/>
            <a:ext cx="428707"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000" b="1"/>
            </a:lvl1pPr>
          </a:lstStyle>
          <a:p>
            <a:r>
              <a:rPr sz="2000" dirty="0"/>
              <a:t>LRT</a:t>
            </a:r>
          </a:p>
        </p:txBody>
      </p:sp>
      <p:pic>
        <p:nvPicPr>
          <p:cNvPr id="878" name="Image" descr="Image"/>
          <p:cNvPicPr>
            <a:picLocks noChangeAspect="1"/>
          </p:cNvPicPr>
          <p:nvPr/>
        </p:nvPicPr>
        <p:blipFill>
          <a:blip r:embed="rId3"/>
          <a:stretch>
            <a:fillRect/>
          </a:stretch>
        </p:blipFill>
        <p:spPr>
          <a:xfrm>
            <a:off x="7689089" y="2871757"/>
            <a:ext cx="4514322" cy="3486191"/>
          </a:xfrm>
          <a:prstGeom prst="rect">
            <a:avLst/>
          </a:prstGeom>
          <a:ln w="12700">
            <a:miter lim="400000"/>
          </a:ln>
        </p:spPr>
      </p:pic>
      <p:pic>
        <p:nvPicPr>
          <p:cNvPr id="2" name="Picture 1">
            <a:extLst>
              <a:ext uri="{FF2B5EF4-FFF2-40B4-BE49-F238E27FC236}">
                <a16:creationId xmlns:a16="http://schemas.microsoft.com/office/drawing/2014/main" id="{E428CA98-068C-8BDD-D37E-C56243C9615B}"/>
              </a:ext>
            </a:extLst>
          </p:cNvPr>
          <p:cNvPicPr>
            <a:picLocks noChangeAspect="1"/>
          </p:cNvPicPr>
          <p:nvPr/>
        </p:nvPicPr>
        <p:blipFill>
          <a:blip r:embed="rId4"/>
          <a:stretch>
            <a:fillRect/>
          </a:stretch>
        </p:blipFill>
        <p:spPr>
          <a:xfrm>
            <a:off x="332752" y="4805665"/>
            <a:ext cx="6735917" cy="545628"/>
          </a:xfrm>
          <a:prstGeom prst="rect">
            <a:avLst/>
          </a:prstGeom>
        </p:spPr>
      </p:pic>
      <p:pic>
        <p:nvPicPr>
          <p:cNvPr id="3" name="Picture 2">
            <a:extLst>
              <a:ext uri="{FF2B5EF4-FFF2-40B4-BE49-F238E27FC236}">
                <a16:creationId xmlns:a16="http://schemas.microsoft.com/office/drawing/2014/main" id="{8FC76921-C602-BC33-DCA3-56825019D2A2}"/>
              </a:ext>
            </a:extLst>
          </p:cNvPr>
          <p:cNvPicPr>
            <a:picLocks noChangeAspect="1"/>
          </p:cNvPicPr>
          <p:nvPr/>
        </p:nvPicPr>
        <p:blipFill>
          <a:blip r:embed="rId5"/>
          <a:stretch>
            <a:fillRect/>
          </a:stretch>
        </p:blipFill>
        <p:spPr>
          <a:xfrm>
            <a:off x="371620" y="5496360"/>
            <a:ext cx="6768199" cy="3073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A concrete example"/>
          <p:cNvSpPr txBox="1"/>
          <p:nvPr/>
        </p:nvSpPr>
        <p:spPr>
          <a:xfrm>
            <a:off x="3375389" y="136237"/>
            <a:ext cx="583967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lang="en-US" sz="2400" dirty="0"/>
              <a:t>Interaction between treatment and genotype</a:t>
            </a:r>
            <a:endParaRPr sz="2400" dirty="0"/>
          </a:p>
        </p:txBody>
      </p:sp>
      <p:sp>
        <p:nvSpPr>
          <p:cNvPr id="863" name="WT vs ARID2 KO"/>
          <p:cNvSpPr txBox="1"/>
          <p:nvPr/>
        </p:nvSpPr>
        <p:spPr>
          <a:xfrm>
            <a:off x="5745984" y="799702"/>
            <a:ext cx="205678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2400" dirty="0"/>
              <a:t>WT vs ARID2 KO</a:t>
            </a:r>
          </a:p>
        </p:txBody>
      </p:sp>
      <p:sp>
        <p:nvSpPr>
          <p:cNvPr id="864"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65"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66"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67"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68" name="ES"/>
          <p:cNvSpPr txBox="1"/>
          <p:nvPr/>
        </p:nvSpPr>
        <p:spPr>
          <a:xfrm>
            <a:off x="3700711" y="2430247"/>
            <a:ext cx="18594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ES </a:t>
            </a:r>
          </a:p>
        </p:txBody>
      </p:sp>
      <p:sp>
        <p:nvSpPr>
          <p:cNvPr id="869" name="EB"/>
          <p:cNvSpPr txBox="1"/>
          <p:nvPr/>
        </p:nvSpPr>
        <p:spPr>
          <a:xfrm>
            <a:off x="5297945" y="2594175"/>
            <a:ext cx="19556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EB </a:t>
            </a:r>
          </a:p>
        </p:txBody>
      </p:sp>
      <p:sp>
        <p:nvSpPr>
          <p:cNvPr id="870" name="FGF24"/>
          <p:cNvSpPr txBox="1"/>
          <p:nvPr/>
        </p:nvSpPr>
        <p:spPr>
          <a:xfrm>
            <a:off x="6769525"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FGF24 </a:t>
            </a:r>
          </a:p>
        </p:txBody>
      </p:sp>
      <p:sp>
        <p:nvSpPr>
          <p:cNvPr id="871" name="FGF48"/>
          <p:cNvSpPr txBox="1"/>
          <p:nvPr/>
        </p:nvSpPr>
        <p:spPr>
          <a:xfrm>
            <a:off x="8771292"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FGF48 </a:t>
            </a:r>
          </a:p>
        </p:txBody>
      </p:sp>
      <p:sp>
        <p:nvSpPr>
          <p:cNvPr id="872" name="full = ~ genotype + treatment + genotype:treatment…"/>
          <p:cNvSpPr txBox="1"/>
          <p:nvPr/>
        </p:nvSpPr>
        <p:spPr>
          <a:xfrm>
            <a:off x="974644" y="3406276"/>
            <a:ext cx="5452134" cy="6668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2000" dirty="0"/>
              <a:t>full = ~ genotype + treatment + </a:t>
            </a:r>
            <a:r>
              <a:rPr sz="2000" dirty="0" err="1"/>
              <a:t>genotype:treatment</a:t>
            </a:r>
            <a:endParaRPr sz="2000" dirty="0"/>
          </a:p>
          <a:p>
            <a:pPr algn="l"/>
            <a:r>
              <a:rPr sz="2000" dirty="0"/>
              <a:t>reduced = ~ genotype + treatment</a:t>
            </a:r>
          </a:p>
        </p:txBody>
      </p:sp>
      <p:sp>
        <p:nvSpPr>
          <p:cNvPr id="874" name="What genes have a different outcome to treatment based on genotype?"/>
          <p:cNvSpPr txBox="1"/>
          <p:nvPr/>
        </p:nvSpPr>
        <p:spPr>
          <a:xfrm>
            <a:off x="437381" y="2992162"/>
            <a:ext cx="6898555"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dirty="0"/>
              <a:t>What genes have a different outcome to treatment based on genotype?</a:t>
            </a:r>
          </a:p>
        </p:txBody>
      </p:sp>
      <p:sp>
        <p:nvSpPr>
          <p:cNvPr id="875" name="LRT"/>
          <p:cNvSpPr txBox="1"/>
          <p:nvPr/>
        </p:nvSpPr>
        <p:spPr>
          <a:xfrm>
            <a:off x="443837" y="3298035"/>
            <a:ext cx="428707"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b="1"/>
            </a:lvl1pPr>
          </a:lstStyle>
          <a:p>
            <a:r>
              <a:rPr sz="2000" dirty="0"/>
              <a:t>LRT</a:t>
            </a:r>
          </a:p>
        </p:txBody>
      </p:sp>
      <p:pic>
        <p:nvPicPr>
          <p:cNvPr id="878" name="Image" descr="Image"/>
          <p:cNvPicPr>
            <a:picLocks noChangeAspect="1"/>
          </p:cNvPicPr>
          <p:nvPr/>
        </p:nvPicPr>
        <p:blipFill>
          <a:blip r:embed="rId3"/>
          <a:stretch>
            <a:fillRect/>
          </a:stretch>
        </p:blipFill>
        <p:spPr>
          <a:xfrm>
            <a:off x="7689089" y="2871757"/>
            <a:ext cx="4514322" cy="3486191"/>
          </a:xfrm>
          <a:prstGeom prst="rect">
            <a:avLst/>
          </a:prstGeom>
          <a:ln w="12700">
            <a:miter lim="400000"/>
          </a:ln>
        </p:spPr>
      </p:pic>
      <p:sp>
        <p:nvSpPr>
          <p:cNvPr id="4" name="TextBox 3">
            <a:extLst>
              <a:ext uri="{FF2B5EF4-FFF2-40B4-BE49-F238E27FC236}">
                <a16:creationId xmlns:a16="http://schemas.microsoft.com/office/drawing/2014/main" id="{32D8973C-6973-D4B0-25A6-77AEEF711A6B}"/>
              </a:ext>
            </a:extLst>
          </p:cNvPr>
          <p:cNvSpPr txBox="1"/>
          <p:nvPr/>
        </p:nvSpPr>
        <p:spPr>
          <a:xfrm>
            <a:off x="655320" y="4511040"/>
            <a:ext cx="6325088" cy="646331"/>
          </a:xfrm>
          <a:prstGeom prst="rect">
            <a:avLst/>
          </a:prstGeom>
          <a:noFill/>
        </p:spPr>
        <p:txBody>
          <a:bodyPr wrap="square" rtlCol="0">
            <a:spAutoFit/>
          </a:bodyPr>
          <a:lstStyle/>
          <a:p>
            <a:r>
              <a:rPr lang="en-US" dirty="0"/>
              <a:t>You can extract fold changes between comparisons – but </a:t>
            </a:r>
            <a:r>
              <a:rPr lang="en-US" dirty="0" err="1"/>
              <a:t>pvalues</a:t>
            </a:r>
            <a:r>
              <a:rPr lang="en-US" dirty="0"/>
              <a:t> are for the interaction term</a:t>
            </a:r>
          </a:p>
        </p:txBody>
      </p:sp>
      <p:pic>
        <p:nvPicPr>
          <p:cNvPr id="5" name="Picture 4">
            <a:extLst>
              <a:ext uri="{FF2B5EF4-FFF2-40B4-BE49-F238E27FC236}">
                <a16:creationId xmlns:a16="http://schemas.microsoft.com/office/drawing/2014/main" id="{72153F5E-6816-217D-1A6A-E5B8FED97F4E}"/>
              </a:ext>
            </a:extLst>
          </p:cNvPr>
          <p:cNvPicPr>
            <a:picLocks noChangeAspect="1"/>
          </p:cNvPicPr>
          <p:nvPr/>
        </p:nvPicPr>
        <p:blipFill>
          <a:blip r:embed="rId4"/>
          <a:stretch>
            <a:fillRect/>
          </a:stretch>
        </p:blipFill>
        <p:spPr>
          <a:xfrm>
            <a:off x="460571" y="5263708"/>
            <a:ext cx="5826557" cy="432211"/>
          </a:xfrm>
          <a:prstGeom prst="rect">
            <a:avLst/>
          </a:prstGeom>
        </p:spPr>
      </p:pic>
      <p:pic>
        <p:nvPicPr>
          <p:cNvPr id="6" name="Picture 5">
            <a:extLst>
              <a:ext uri="{FF2B5EF4-FFF2-40B4-BE49-F238E27FC236}">
                <a16:creationId xmlns:a16="http://schemas.microsoft.com/office/drawing/2014/main" id="{5F505D58-28AC-1079-2EFB-40FDB145CBB1}"/>
              </a:ext>
            </a:extLst>
          </p:cNvPr>
          <p:cNvPicPr>
            <a:picLocks noChangeAspect="1"/>
          </p:cNvPicPr>
          <p:nvPr/>
        </p:nvPicPr>
        <p:blipFill>
          <a:blip r:embed="rId5"/>
          <a:stretch>
            <a:fillRect/>
          </a:stretch>
        </p:blipFill>
        <p:spPr>
          <a:xfrm>
            <a:off x="460571" y="5870500"/>
            <a:ext cx="5826557" cy="614220"/>
          </a:xfrm>
          <a:prstGeom prst="rect">
            <a:avLst/>
          </a:prstGeom>
        </p:spPr>
      </p:pic>
    </p:spTree>
    <p:extLst>
      <p:ext uri="{BB962C8B-B14F-4D97-AF65-F5344CB8AC3E}">
        <p14:creationId xmlns:p14="http://schemas.microsoft.com/office/powerpoint/2010/main" val="367035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467AEF-D135-A092-BAEC-63251C13C075}"/>
              </a:ext>
            </a:extLst>
          </p:cNvPr>
          <p:cNvSpPr txBox="1"/>
          <p:nvPr/>
        </p:nvSpPr>
        <p:spPr>
          <a:xfrm>
            <a:off x="1234440" y="1188720"/>
            <a:ext cx="5372100" cy="646331"/>
          </a:xfrm>
          <a:prstGeom prst="rect">
            <a:avLst/>
          </a:prstGeom>
          <a:noFill/>
        </p:spPr>
        <p:txBody>
          <a:bodyPr wrap="square" rtlCol="0">
            <a:spAutoFit/>
          </a:bodyPr>
          <a:lstStyle/>
          <a:p>
            <a:r>
              <a:rPr lang="en-US" dirty="0"/>
              <a:t>You may want the LRT style analysis to find genes </a:t>
            </a:r>
            <a:r>
              <a:rPr lang="en-US" dirty="0" err="1"/>
              <a:t>chaning</a:t>
            </a:r>
            <a:r>
              <a:rPr lang="en-US" dirty="0"/>
              <a:t> in complicated experimental designs </a:t>
            </a:r>
          </a:p>
        </p:txBody>
      </p:sp>
      <p:pic>
        <p:nvPicPr>
          <p:cNvPr id="3" name="Picture 2">
            <a:extLst>
              <a:ext uri="{FF2B5EF4-FFF2-40B4-BE49-F238E27FC236}">
                <a16:creationId xmlns:a16="http://schemas.microsoft.com/office/drawing/2014/main" id="{C35FA0C5-B6F8-7843-0C97-3C16D28E2599}"/>
              </a:ext>
            </a:extLst>
          </p:cNvPr>
          <p:cNvPicPr>
            <a:picLocks noChangeAspect="1"/>
          </p:cNvPicPr>
          <p:nvPr/>
        </p:nvPicPr>
        <p:blipFill>
          <a:blip r:embed="rId2"/>
          <a:stretch>
            <a:fillRect/>
          </a:stretch>
        </p:blipFill>
        <p:spPr>
          <a:xfrm>
            <a:off x="7035876" y="193368"/>
            <a:ext cx="1216584" cy="6245532"/>
          </a:xfrm>
          <a:prstGeom prst="rect">
            <a:avLst/>
          </a:prstGeom>
        </p:spPr>
      </p:pic>
    </p:spTree>
    <p:extLst>
      <p:ext uri="{BB962C8B-B14F-4D97-AF65-F5344CB8AC3E}">
        <p14:creationId xmlns:p14="http://schemas.microsoft.com/office/powerpoint/2010/main" val="1719362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id2_es.Rda…">
            <a:extLst>
              <a:ext uri="{FF2B5EF4-FFF2-40B4-BE49-F238E27FC236}">
                <a16:creationId xmlns:a16="http://schemas.microsoft.com/office/drawing/2014/main" id="{5CDF5B6F-E825-EBFD-C314-9EBDB96C1A80}"/>
              </a:ext>
            </a:extLst>
          </p:cNvPr>
          <p:cNvSpPr txBox="1"/>
          <p:nvPr/>
        </p:nvSpPr>
        <p:spPr>
          <a:xfrm>
            <a:off x="3541986" y="1178090"/>
            <a:ext cx="4357540" cy="8822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lang="en-US" dirty="0"/>
              <a:t>data/</a:t>
            </a:r>
            <a:r>
              <a:rPr dirty="0"/>
              <a:t>arid2_es.Rda</a:t>
            </a:r>
          </a:p>
          <a:p>
            <a:r>
              <a:rPr dirty="0"/>
              <a:t>mouse - ARID2 KO vs WT ES cells </a:t>
            </a:r>
          </a:p>
          <a:p>
            <a:r>
              <a:rPr dirty="0"/>
              <a:t>4 treatment conditions (ES, EB, FGF24, FGF48)</a:t>
            </a:r>
          </a:p>
        </p:txBody>
      </p:sp>
      <p:sp>
        <p:nvSpPr>
          <p:cNvPr id="3" name="TextBox 2">
            <a:extLst>
              <a:ext uri="{FF2B5EF4-FFF2-40B4-BE49-F238E27FC236}">
                <a16:creationId xmlns:a16="http://schemas.microsoft.com/office/drawing/2014/main" id="{F8DF3128-D838-5A36-2747-6B38CF582596}"/>
              </a:ext>
            </a:extLst>
          </p:cNvPr>
          <p:cNvSpPr txBox="1"/>
          <p:nvPr/>
        </p:nvSpPr>
        <p:spPr>
          <a:xfrm>
            <a:off x="3369453" y="2505670"/>
            <a:ext cx="4702605" cy="923330"/>
          </a:xfrm>
          <a:prstGeom prst="rect">
            <a:avLst/>
          </a:prstGeom>
          <a:noFill/>
        </p:spPr>
        <p:txBody>
          <a:bodyPr wrap="square" rtlCol="0">
            <a:spAutoFit/>
          </a:bodyPr>
          <a:lstStyle/>
          <a:p>
            <a:r>
              <a:rPr lang="en-US" dirty="0"/>
              <a:t>data/Gracz_2020.Rda</a:t>
            </a:r>
          </a:p>
          <a:p>
            <a:r>
              <a:rPr lang="en-US" dirty="0"/>
              <a:t>Mouse </a:t>
            </a:r>
            <a:r>
              <a:rPr lang="en-US" dirty="0" err="1"/>
              <a:t>facs</a:t>
            </a:r>
            <a:r>
              <a:rPr lang="en-US" dirty="0"/>
              <a:t> purified cell populations (High, Low, </a:t>
            </a:r>
            <a:r>
              <a:rPr lang="en-US" dirty="0" err="1"/>
              <a:t>Sublow</a:t>
            </a:r>
            <a:r>
              <a:rPr lang="en-US" dirty="0"/>
              <a:t>, Negative)</a:t>
            </a:r>
          </a:p>
        </p:txBody>
      </p:sp>
      <p:sp>
        <p:nvSpPr>
          <p:cNvPr id="4" name="TextBox 3">
            <a:extLst>
              <a:ext uri="{FF2B5EF4-FFF2-40B4-BE49-F238E27FC236}">
                <a16:creationId xmlns:a16="http://schemas.microsoft.com/office/drawing/2014/main" id="{F8884C1D-1EFF-F6A4-A099-F031E5FE1CEC}"/>
              </a:ext>
            </a:extLst>
          </p:cNvPr>
          <p:cNvSpPr txBox="1"/>
          <p:nvPr/>
        </p:nvSpPr>
        <p:spPr>
          <a:xfrm>
            <a:off x="3541986" y="199697"/>
            <a:ext cx="4981904" cy="646331"/>
          </a:xfrm>
          <a:prstGeom prst="rect">
            <a:avLst/>
          </a:prstGeom>
          <a:noFill/>
        </p:spPr>
        <p:txBody>
          <a:bodyPr wrap="square" rtlCol="0">
            <a:spAutoFit/>
          </a:bodyPr>
          <a:lstStyle/>
          <a:p>
            <a:r>
              <a:rPr lang="en-US" dirty="0"/>
              <a:t>Advanced experimental designs – Data sets you can try out</a:t>
            </a:r>
          </a:p>
        </p:txBody>
      </p:sp>
    </p:spTree>
    <p:extLst>
      <p:ext uri="{BB962C8B-B14F-4D97-AF65-F5344CB8AC3E}">
        <p14:creationId xmlns:p14="http://schemas.microsoft.com/office/powerpoint/2010/main" val="3281394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3" name="P-values"/>
          <p:cNvSpPr txBox="1"/>
          <p:nvPr/>
        </p:nvSpPr>
        <p:spPr>
          <a:xfrm>
            <a:off x="5438013" y="149605"/>
            <a:ext cx="111344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P-values</a:t>
            </a:r>
          </a:p>
        </p:txBody>
      </p:sp>
      <p:pic>
        <p:nvPicPr>
          <p:cNvPr id="604" name="Image" descr="Image"/>
          <p:cNvPicPr>
            <a:picLocks noChangeAspect="1"/>
          </p:cNvPicPr>
          <p:nvPr/>
        </p:nvPicPr>
        <p:blipFill>
          <a:blip r:embed="rId3"/>
          <a:stretch>
            <a:fillRect/>
          </a:stretch>
        </p:blipFill>
        <p:spPr>
          <a:xfrm>
            <a:off x="2702154" y="1230170"/>
            <a:ext cx="6787692" cy="4397660"/>
          </a:xfrm>
          <a:prstGeom prst="rect">
            <a:avLst/>
          </a:prstGeom>
          <a:ln w="12700">
            <a:miter lim="400000"/>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8"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09" name="Image" descr="Image"/>
          <p:cNvPicPr>
            <a:picLocks noChangeAspect="1"/>
          </p:cNvPicPr>
          <p:nvPr/>
        </p:nvPicPr>
        <p:blipFill>
          <a:blip r:embed="rId3"/>
          <a:stretch>
            <a:fillRect/>
          </a:stretch>
        </p:blipFill>
        <p:spPr>
          <a:xfrm>
            <a:off x="2313452" y="1102438"/>
            <a:ext cx="7721157" cy="1592958"/>
          </a:xfrm>
          <a:prstGeom prst="rect">
            <a:avLst/>
          </a:prstGeom>
          <a:ln w="12700">
            <a:miter lim="400000"/>
          </a:ln>
        </p:spPr>
      </p:pic>
      <p:pic>
        <p:nvPicPr>
          <p:cNvPr id="610" name="Image" descr="Image"/>
          <p:cNvPicPr>
            <a:picLocks noChangeAspect="1"/>
          </p:cNvPicPr>
          <p:nvPr/>
        </p:nvPicPr>
        <p:blipFill>
          <a:blip r:embed="rId4"/>
          <a:stretch>
            <a:fillRect/>
          </a:stretch>
        </p:blipFill>
        <p:spPr>
          <a:xfrm>
            <a:off x="2685462" y="2800675"/>
            <a:ext cx="6466526" cy="3496494"/>
          </a:xfrm>
          <a:prstGeom prst="rect">
            <a:avLst/>
          </a:prstGeom>
          <a:ln w="12700">
            <a:miter lim="400000"/>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 name="Image" descr="Image"/>
          <p:cNvPicPr>
            <a:picLocks noChangeAspect="1"/>
          </p:cNvPicPr>
          <p:nvPr/>
        </p:nvPicPr>
        <p:blipFill>
          <a:blip r:embed="rId2"/>
          <a:stretch>
            <a:fillRect/>
          </a:stretch>
        </p:blipFill>
        <p:spPr>
          <a:xfrm>
            <a:off x="6971615" y="1540727"/>
            <a:ext cx="4076701" cy="3200401"/>
          </a:xfrm>
          <a:prstGeom prst="rect">
            <a:avLst/>
          </a:prstGeom>
          <a:ln w="12700">
            <a:miter lim="400000"/>
          </a:ln>
        </p:spPr>
      </p:pic>
      <p:sp>
        <p:nvSpPr>
          <p:cNvPr id="615"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16" name="Image" descr="Image"/>
          <p:cNvPicPr>
            <a:picLocks noChangeAspect="1"/>
          </p:cNvPicPr>
          <p:nvPr/>
        </p:nvPicPr>
        <p:blipFill>
          <a:blip r:embed="rId3"/>
          <a:stretch>
            <a:fillRect/>
          </a:stretch>
        </p:blipFill>
        <p:spPr>
          <a:xfrm>
            <a:off x="702193" y="1898435"/>
            <a:ext cx="5661352" cy="3061131"/>
          </a:xfrm>
          <a:prstGeom prst="rect">
            <a:avLst/>
          </a:prstGeom>
          <a:ln w="12700">
            <a:miter lim="400000"/>
          </a:ln>
        </p:spPr>
      </p:pic>
      <p:sp>
        <p:nvSpPr>
          <p:cNvPr id="617" name="Initial"/>
          <p:cNvSpPr txBox="1"/>
          <p:nvPr/>
        </p:nvSpPr>
        <p:spPr>
          <a:xfrm>
            <a:off x="3577833" y="1713694"/>
            <a:ext cx="59792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Initial</a:t>
            </a:r>
          </a:p>
        </p:txBody>
      </p:sp>
      <p:sp>
        <p:nvSpPr>
          <p:cNvPr id="618" name="Shrunk"/>
          <p:cNvSpPr txBox="1"/>
          <p:nvPr/>
        </p:nvSpPr>
        <p:spPr>
          <a:xfrm>
            <a:off x="8867814" y="1713694"/>
            <a:ext cx="7229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0"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sp>
        <p:nvSpPr>
          <p:cNvPr id="621" name="VolcanoPlot"/>
          <p:cNvSpPr txBox="1"/>
          <p:nvPr/>
        </p:nvSpPr>
        <p:spPr>
          <a:xfrm>
            <a:off x="8032556" y="1425621"/>
            <a:ext cx="119500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VolcanoPlot</a:t>
            </a:r>
          </a:p>
        </p:txBody>
      </p:sp>
      <p:pic>
        <p:nvPicPr>
          <p:cNvPr id="622" name="Image" descr="Image"/>
          <p:cNvPicPr>
            <a:picLocks noChangeAspect="1"/>
          </p:cNvPicPr>
          <p:nvPr/>
        </p:nvPicPr>
        <p:blipFill>
          <a:blip r:embed="rId2"/>
          <a:stretch>
            <a:fillRect/>
          </a:stretch>
        </p:blipFill>
        <p:spPr>
          <a:xfrm>
            <a:off x="6608154" y="1741477"/>
            <a:ext cx="4485379" cy="3978834"/>
          </a:xfrm>
          <a:prstGeom prst="rect">
            <a:avLst/>
          </a:prstGeom>
          <a:ln w="12700">
            <a:miter lim="400000"/>
          </a:ln>
        </p:spPr>
      </p:pic>
      <p:pic>
        <p:nvPicPr>
          <p:cNvPr id="623" name="Image" descr="Image"/>
          <p:cNvPicPr>
            <a:picLocks noChangeAspect="1"/>
          </p:cNvPicPr>
          <p:nvPr/>
        </p:nvPicPr>
        <p:blipFill>
          <a:blip r:embed="rId3"/>
          <a:stretch>
            <a:fillRect/>
          </a:stretch>
        </p:blipFill>
        <p:spPr>
          <a:xfrm>
            <a:off x="691388" y="1679166"/>
            <a:ext cx="5227020" cy="4103455"/>
          </a:xfrm>
          <a:prstGeom prst="rect">
            <a:avLst/>
          </a:prstGeom>
          <a:ln w="12700">
            <a:miter lim="400000"/>
          </a:ln>
        </p:spPr>
      </p:pic>
      <p:sp>
        <p:nvSpPr>
          <p:cNvPr id="624" name="Shrunk"/>
          <p:cNvSpPr txBox="1"/>
          <p:nvPr/>
        </p:nvSpPr>
        <p:spPr>
          <a:xfrm>
            <a:off x="3073123" y="1890969"/>
            <a:ext cx="722955"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2" name="Picture 1">
            <a:extLst>
              <a:ext uri="{FF2B5EF4-FFF2-40B4-BE49-F238E27FC236}">
                <a16:creationId xmlns:a16="http://schemas.microsoft.com/office/drawing/2014/main" id="{9DAEACFF-D776-6844-B46B-89298D783AA4}"/>
              </a:ext>
            </a:extLst>
          </p:cNvPr>
          <p:cNvPicPr>
            <a:picLocks noChangeAspect="1"/>
          </p:cNvPicPr>
          <p:nvPr/>
        </p:nvPicPr>
        <p:blipFill>
          <a:blip r:embed="rId2"/>
          <a:stretch>
            <a:fillRect/>
          </a:stretch>
        </p:blipFill>
        <p:spPr>
          <a:xfrm>
            <a:off x="510278" y="1568295"/>
            <a:ext cx="3585861" cy="3209445"/>
          </a:xfrm>
          <a:prstGeom prst="rect">
            <a:avLst/>
          </a:prstGeom>
        </p:spPr>
      </p:pic>
      <p:pic>
        <p:nvPicPr>
          <p:cNvPr id="3" name="Picture 2">
            <a:extLst>
              <a:ext uri="{FF2B5EF4-FFF2-40B4-BE49-F238E27FC236}">
                <a16:creationId xmlns:a16="http://schemas.microsoft.com/office/drawing/2014/main" id="{715408E3-409B-E569-DD26-3251462B6A15}"/>
              </a:ext>
            </a:extLst>
          </p:cNvPr>
          <p:cNvPicPr>
            <a:picLocks noChangeAspect="1"/>
          </p:cNvPicPr>
          <p:nvPr/>
        </p:nvPicPr>
        <p:blipFill>
          <a:blip r:embed="rId3"/>
          <a:stretch>
            <a:fillRect/>
          </a:stretch>
        </p:blipFill>
        <p:spPr>
          <a:xfrm>
            <a:off x="1836420" y="5522742"/>
            <a:ext cx="7772400" cy="597876"/>
          </a:xfrm>
          <a:prstGeom prst="rect">
            <a:avLst/>
          </a:prstGeom>
        </p:spPr>
      </p:pic>
      <p:pic>
        <p:nvPicPr>
          <p:cNvPr id="4" name="Picture 3">
            <a:extLst>
              <a:ext uri="{FF2B5EF4-FFF2-40B4-BE49-F238E27FC236}">
                <a16:creationId xmlns:a16="http://schemas.microsoft.com/office/drawing/2014/main" id="{F032AF7C-1636-E7C5-6C4D-D4D6A5752843}"/>
              </a:ext>
            </a:extLst>
          </p:cNvPr>
          <p:cNvPicPr>
            <a:picLocks noChangeAspect="1"/>
          </p:cNvPicPr>
          <p:nvPr/>
        </p:nvPicPr>
        <p:blipFill>
          <a:blip r:embed="rId4"/>
          <a:stretch>
            <a:fillRect/>
          </a:stretch>
        </p:blipFill>
        <p:spPr>
          <a:xfrm>
            <a:off x="4096139" y="1568294"/>
            <a:ext cx="3566878" cy="3138325"/>
          </a:xfrm>
          <a:prstGeom prst="rect">
            <a:avLst/>
          </a:prstGeom>
        </p:spPr>
      </p:pic>
      <p:pic>
        <p:nvPicPr>
          <p:cNvPr id="5" name="Picture 4">
            <a:extLst>
              <a:ext uri="{FF2B5EF4-FFF2-40B4-BE49-F238E27FC236}">
                <a16:creationId xmlns:a16="http://schemas.microsoft.com/office/drawing/2014/main" id="{B37C4D28-C48C-0C81-9CEA-AF1AA4740D85}"/>
              </a:ext>
            </a:extLst>
          </p:cNvPr>
          <p:cNvPicPr>
            <a:picLocks noChangeAspect="1"/>
          </p:cNvPicPr>
          <p:nvPr/>
        </p:nvPicPr>
        <p:blipFill>
          <a:blip r:embed="rId5"/>
          <a:stretch>
            <a:fillRect/>
          </a:stretch>
        </p:blipFill>
        <p:spPr>
          <a:xfrm>
            <a:off x="7827004" y="1568294"/>
            <a:ext cx="3666162" cy="30676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What if you have more than 2 groups?"/>
          <p:cNvSpPr txBox="1"/>
          <p:nvPr/>
        </p:nvSpPr>
        <p:spPr>
          <a:xfrm>
            <a:off x="3380118" y="431226"/>
            <a:ext cx="492468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What if you have more than 2 groups?</a:t>
            </a:r>
          </a:p>
        </p:txBody>
      </p:sp>
      <p:sp>
        <p:nvSpPr>
          <p:cNvPr id="2" name="GSE102560 - shRNA KD of SWI/SNF subunits…">
            <a:extLst>
              <a:ext uri="{FF2B5EF4-FFF2-40B4-BE49-F238E27FC236}">
                <a16:creationId xmlns:a16="http://schemas.microsoft.com/office/drawing/2014/main" id="{4213A0F3-3E8E-A2FC-EE61-28C13010819F}"/>
              </a:ext>
            </a:extLst>
          </p:cNvPr>
          <p:cNvSpPr txBox="1"/>
          <p:nvPr/>
        </p:nvSpPr>
        <p:spPr>
          <a:xfrm>
            <a:off x="3430824" y="1192863"/>
            <a:ext cx="5134354"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dirty="0"/>
              <a:t>GSE102560 - shRNA KD of SWI/SNF subunits</a:t>
            </a:r>
            <a:r>
              <a:rPr lang="en-US" dirty="0"/>
              <a:t> in human</a:t>
            </a:r>
          </a:p>
          <a:p>
            <a:r>
              <a:rPr lang="en-US" dirty="0"/>
              <a:t>data/GSE102560.Rda</a:t>
            </a:r>
            <a:endParaRPr dirty="0"/>
          </a:p>
        </p:txBody>
      </p:sp>
      <p:sp>
        <p:nvSpPr>
          <p:cNvPr id="3" name="4 Groups - NS, Brg1, Brm, Double">
            <a:extLst>
              <a:ext uri="{FF2B5EF4-FFF2-40B4-BE49-F238E27FC236}">
                <a16:creationId xmlns:a16="http://schemas.microsoft.com/office/drawing/2014/main" id="{D3EE2F3C-D34B-B520-FD73-FA4DDC732DEA}"/>
              </a:ext>
            </a:extLst>
          </p:cNvPr>
          <p:cNvSpPr txBox="1"/>
          <p:nvPr/>
        </p:nvSpPr>
        <p:spPr>
          <a:xfrm>
            <a:off x="3380118" y="2157568"/>
            <a:ext cx="3089692" cy="2975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1600" dirty="0"/>
              <a:t>4 Groups - NS, Brg1, </a:t>
            </a:r>
            <a:r>
              <a:rPr sz="1600" dirty="0" err="1"/>
              <a:t>Brm</a:t>
            </a:r>
            <a:r>
              <a:rPr sz="1600" dirty="0"/>
              <a:t>, Double</a:t>
            </a:r>
            <a:r>
              <a:rPr lang="en-US" sz="1600" dirty="0"/>
              <a:t> KO</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2" name="Picture 1">
            <a:extLst>
              <a:ext uri="{FF2B5EF4-FFF2-40B4-BE49-F238E27FC236}">
                <a16:creationId xmlns:a16="http://schemas.microsoft.com/office/drawing/2014/main" id="{B00F4044-0E9E-6F48-DE99-0DC85132FB60}"/>
              </a:ext>
            </a:extLst>
          </p:cNvPr>
          <p:cNvPicPr>
            <a:picLocks noChangeAspect="1"/>
          </p:cNvPicPr>
          <p:nvPr/>
        </p:nvPicPr>
        <p:blipFill>
          <a:blip r:embed="rId3"/>
          <a:stretch>
            <a:fillRect/>
          </a:stretch>
        </p:blipFill>
        <p:spPr>
          <a:xfrm>
            <a:off x="822960" y="1251278"/>
            <a:ext cx="3939540" cy="1010301"/>
          </a:xfrm>
          <a:prstGeom prst="rect">
            <a:avLst/>
          </a:prstGeom>
        </p:spPr>
      </p:pic>
      <p:pic>
        <p:nvPicPr>
          <p:cNvPr id="3" name="Picture 2">
            <a:extLst>
              <a:ext uri="{FF2B5EF4-FFF2-40B4-BE49-F238E27FC236}">
                <a16:creationId xmlns:a16="http://schemas.microsoft.com/office/drawing/2014/main" id="{10EBA9A2-F894-2989-2B93-A95D6AD68BC9}"/>
              </a:ext>
            </a:extLst>
          </p:cNvPr>
          <p:cNvPicPr>
            <a:picLocks noChangeAspect="1"/>
          </p:cNvPicPr>
          <p:nvPr/>
        </p:nvPicPr>
        <p:blipFill>
          <a:blip r:embed="rId4"/>
          <a:stretch>
            <a:fillRect/>
          </a:stretch>
        </p:blipFill>
        <p:spPr>
          <a:xfrm>
            <a:off x="5334765" y="1251278"/>
            <a:ext cx="5586049" cy="383638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2" name="Picture 1">
            <a:extLst>
              <a:ext uri="{FF2B5EF4-FFF2-40B4-BE49-F238E27FC236}">
                <a16:creationId xmlns:a16="http://schemas.microsoft.com/office/drawing/2014/main" id="{AE285BDD-5369-A9B0-960F-93FFE3F9BDAF}"/>
              </a:ext>
            </a:extLst>
          </p:cNvPr>
          <p:cNvPicPr>
            <a:picLocks noChangeAspect="1"/>
          </p:cNvPicPr>
          <p:nvPr/>
        </p:nvPicPr>
        <p:blipFill>
          <a:blip r:embed="rId3"/>
          <a:stretch>
            <a:fillRect/>
          </a:stretch>
        </p:blipFill>
        <p:spPr>
          <a:xfrm>
            <a:off x="4872992" y="1376677"/>
            <a:ext cx="6316980" cy="4104645"/>
          </a:xfrm>
          <a:prstGeom prst="rect">
            <a:avLst/>
          </a:prstGeom>
        </p:spPr>
      </p:pic>
      <p:pic>
        <p:nvPicPr>
          <p:cNvPr id="3" name="Picture 2">
            <a:extLst>
              <a:ext uri="{FF2B5EF4-FFF2-40B4-BE49-F238E27FC236}">
                <a16:creationId xmlns:a16="http://schemas.microsoft.com/office/drawing/2014/main" id="{F4534869-18FB-F8CF-4CE0-30D78CAAE0F1}"/>
              </a:ext>
            </a:extLst>
          </p:cNvPr>
          <p:cNvPicPr>
            <a:picLocks noChangeAspect="1"/>
          </p:cNvPicPr>
          <p:nvPr/>
        </p:nvPicPr>
        <p:blipFill>
          <a:blip r:embed="rId4"/>
          <a:stretch>
            <a:fillRect/>
          </a:stretch>
        </p:blipFill>
        <p:spPr>
          <a:xfrm>
            <a:off x="344169" y="1584960"/>
            <a:ext cx="4269137" cy="838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1522347-7DD1-8CF1-337B-C68BA239CB73}"/>
              </a:ext>
            </a:extLst>
          </p:cNvPr>
          <p:cNvPicPr>
            <a:picLocks noChangeAspect="1"/>
          </p:cNvPicPr>
          <p:nvPr/>
        </p:nvPicPr>
        <p:blipFill>
          <a:blip r:embed="rId2"/>
          <a:stretch>
            <a:fillRect/>
          </a:stretch>
        </p:blipFill>
        <p:spPr>
          <a:xfrm>
            <a:off x="198120" y="521959"/>
            <a:ext cx="6019800" cy="666916"/>
          </a:xfrm>
          <a:prstGeom prst="rect">
            <a:avLst/>
          </a:prstGeom>
        </p:spPr>
      </p:pic>
      <p:pic>
        <p:nvPicPr>
          <p:cNvPr id="3" name="Picture 2">
            <a:extLst>
              <a:ext uri="{FF2B5EF4-FFF2-40B4-BE49-F238E27FC236}">
                <a16:creationId xmlns:a16="http://schemas.microsoft.com/office/drawing/2014/main" id="{89A7CA8A-8010-FDE2-B2E4-A7DF48639E5C}"/>
              </a:ext>
            </a:extLst>
          </p:cNvPr>
          <p:cNvPicPr>
            <a:picLocks noChangeAspect="1"/>
          </p:cNvPicPr>
          <p:nvPr/>
        </p:nvPicPr>
        <p:blipFill>
          <a:blip r:embed="rId3"/>
          <a:stretch>
            <a:fillRect/>
          </a:stretch>
        </p:blipFill>
        <p:spPr>
          <a:xfrm>
            <a:off x="6817723" y="526090"/>
            <a:ext cx="4620758" cy="4430864"/>
          </a:xfrm>
          <a:prstGeom prst="rect">
            <a:avLst/>
          </a:prstGeom>
        </p:spPr>
      </p:pic>
    </p:spTree>
    <p:extLst>
      <p:ext uri="{BB962C8B-B14F-4D97-AF65-F5344CB8AC3E}">
        <p14:creationId xmlns:p14="http://schemas.microsoft.com/office/powerpoint/2010/main" val="481012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96EF81-8F76-0B15-E73E-38AA89BEDB0F}"/>
              </a:ext>
            </a:extLst>
          </p:cNvPr>
          <p:cNvPicPr>
            <a:picLocks noChangeAspect="1"/>
          </p:cNvPicPr>
          <p:nvPr/>
        </p:nvPicPr>
        <p:blipFill>
          <a:blip r:embed="rId2"/>
          <a:stretch>
            <a:fillRect/>
          </a:stretch>
        </p:blipFill>
        <p:spPr>
          <a:xfrm>
            <a:off x="297180" y="641882"/>
            <a:ext cx="6637020" cy="296239"/>
          </a:xfrm>
          <a:prstGeom prst="rect">
            <a:avLst/>
          </a:prstGeom>
        </p:spPr>
      </p:pic>
      <p:pic>
        <p:nvPicPr>
          <p:cNvPr id="3" name="Picture 2">
            <a:extLst>
              <a:ext uri="{FF2B5EF4-FFF2-40B4-BE49-F238E27FC236}">
                <a16:creationId xmlns:a16="http://schemas.microsoft.com/office/drawing/2014/main" id="{E1C5D49F-3882-8939-0AD0-B0C5BB1681BF}"/>
              </a:ext>
            </a:extLst>
          </p:cNvPr>
          <p:cNvPicPr>
            <a:picLocks noChangeAspect="1"/>
          </p:cNvPicPr>
          <p:nvPr/>
        </p:nvPicPr>
        <p:blipFill>
          <a:blip r:embed="rId3"/>
          <a:stretch>
            <a:fillRect/>
          </a:stretch>
        </p:blipFill>
        <p:spPr>
          <a:xfrm>
            <a:off x="6024879" y="1059180"/>
            <a:ext cx="5483725" cy="4978399"/>
          </a:xfrm>
          <a:prstGeom prst="rect">
            <a:avLst/>
          </a:prstGeom>
        </p:spPr>
      </p:pic>
    </p:spTree>
    <p:extLst>
      <p:ext uri="{BB962C8B-B14F-4D97-AF65-F5344CB8AC3E}">
        <p14:creationId xmlns:p14="http://schemas.microsoft.com/office/powerpoint/2010/main" val="248680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B3B92-5C9B-7519-2099-66FF1604B0E1}"/>
              </a:ext>
            </a:extLst>
          </p:cNvPr>
          <p:cNvSpPr txBox="1"/>
          <p:nvPr/>
        </p:nvSpPr>
        <p:spPr>
          <a:xfrm>
            <a:off x="4846320" y="205740"/>
            <a:ext cx="4853940" cy="369332"/>
          </a:xfrm>
          <a:prstGeom prst="rect">
            <a:avLst/>
          </a:prstGeom>
          <a:noFill/>
        </p:spPr>
        <p:txBody>
          <a:bodyPr wrap="square" rtlCol="0">
            <a:spAutoFit/>
          </a:bodyPr>
          <a:lstStyle/>
          <a:p>
            <a:r>
              <a:rPr lang="en-US" dirty="0"/>
              <a:t>Enrichment - GSEA</a:t>
            </a:r>
          </a:p>
        </p:txBody>
      </p:sp>
      <p:pic>
        <p:nvPicPr>
          <p:cNvPr id="3" name="Picture 2">
            <a:extLst>
              <a:ext uri="{FF2B5EF4-FFF2-40B4-BE49-F238E27FC236}">
                <a16:creationId xmlns:a16="http://schemas.microsoft.com/office/drawing/2014/main" id="{A7F2F6DC-5714-1330-C4A5-297299F772F0}"/>
              </a:ext>
            </a:extLst>
          </p:cNvPr>
          <p:cNvPicPr>
            <a:picLocks noChangeAspect="1"/>
          </p:cNvPicPr>
          <p:nvPr/>
        </p:nvPicPr>
        <p:blipFill>
          <a:blip r:embed="rId2"/>
          <a:stretch>
            <a:fillRect/>
          </a:stretch>
        </p:blipFill>
        <p:spPr>
          <a:xfrm>
            <a:off x="1157411" y="1173480"/>
            <a:ext cx="3804899" cy="4114800"/>
          </a:xfrm>
          <a:prstGeom prst="rect">
            <a:avLst/>
          </a:prstGeom>
        </p:spPr>
      </p:pic>
      <p:pic>
        <p:nvPicPr>
          <p:cNvPr id="4" name="Picture 3">
            <a:extLst>
              <a:ext uri="{FF2B5EF4-FFF2-40B4-BE49-F238E27FC236}">
                <a16:creationId xmlns:a16="http://schemas.microsoft.com/office/drawing/2014/main" id="{89C141EC-7BF1-CC65-2686-1D57FE322140}"/>
              </a:ext>
            </a:extLst>
          </p:cNvPr>
          <p:cNvPicPr>
            <a:picLocks noChangeAspect="1"/>
          </p:cNvPicPr>
          <p:nvPr/>
        </p:nvPicPr>
        <p:blipFill>
          <a:blip r:embed="rId3"/>
          <a:stretch>
            <a:fillRect/>
          </a:stretch>
        </p:blipFill>
        <p:spPr>
          <a:xfrm>
            <a:off x="5440680" y="803262"/>
            <a:ext cx="4617720" cy="509151"/>
          </a:xfrm>
          <a:prstGeom prst="rect">
            <a:avLst/>
          </a:prstGeom>
        </p:spPr>
      </p:pic>
      <p:pic>
        <p:nvPicPr>
          <p:cNvPr id="5" name="Picture 4">
            <a:extLst>
              <a:ext uri="{FF2B5EF4-FFF2-40B4-BE49-F238E27FC236}">
                <a16:creationId xmlns:a16="http://schemas.microsoft.com/office/drawing/2014/main" id="{859A6AFF-2B48-B4E6-0BB8-DEADB6B46F8B}"/>
              </a:ext>
            </a:extLst>
          </p:cNvPr>
          <p:cNvPicPr>
            <a:picLocks noChangeAspect="1"/>
          </p:cNvPicPr>
          <p:nvPr/>
        </p:nvPicPr>
        <p:blipFill>
          <a:blip r:embed="rId4"/>
          <a:stretch>
            <a:fillRect/>
          </a:stretch>
        </p:blipFill>
        <p:spPr>
          <a:xfrm>
            <a:off x="5417819" y="1384798"/>
            <a:ext cx="4212143" cy="573542"/>
          </a:xfrm>
          <a:prstGeom prst="rect">
            <a:avLst/>
          </a:prstGeom>
        </p:spPr>
      </p:pic>
      <p:pic>
        <p:nvPicPr>
          <p:cNvPr id="6" name="Picture 5">
            <a:extLst>
              <a:ext uri="{FF2B5EF4-FFF2-40B4-BE49-F238E27FC236}">
                <a16:creationId xmlns:a16="http://schemas.microsoft.com/office/drawing/2014/main" id="{3D25E771-9FEB-C9F5-7380-1C343608A614}"/>
              </a:ext>
            </a:extLst>
          </p:cNvPr>
          <p:cNvPicPr>
            <a:picLocks noChangeAspect="1"/>
          </p:cNvPicPr>
          <p:nvPr/>
        </p:nvPicPr>
        <p:blipFill>
          <a:blip r:embed="rId5"/>
          <a:stretch>
            <a:fillRect/>
          </a:stretch>
        </p:blipFill>
        <p:spPr>
          <a:xfrm>
            <a:off x="5509260" y="2672580"/>
            <a:ext cx="5836920" cy="2590615"/>
          </a:xfrm>
          <a:prstGeom prst="rect">
            <a:avLst/>
          </a:prstGeom>
        </p:spPr>
      </p:pic>
    </p:spTree>
    <p:extLst>
      <p:ext uri="{BB962C8B-B14F-4D97-AF65-F5344CB8AC3E}">
        <p14:creationId xmlns:p14="http://schemas.microsoft.com/office/powerpoint/2010/main" val="58135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pic>
        <p:nvPicPr>
          <p:cNvPr id="2" name="Picture 1">
            <a:extLst>
              <a:ext uri="{FF2B5EF4-FFF2-40B4-BE49-F238E27FC236}">
                <a16:creationId xmlns:a16="http://schemas.microsoft.com/office/drawing/2014/main" id="{AAC44DDF-BE9A-E6BF-85F5-8981F4F33D49}"/>
              </a:ext>
            </a:extLst>
          </p:cNvPr>
          <p:cNvPicPr>
            <a:picLocks noChangeAspect="1"/>
          </p:cNvPicPr>
          <p:nvPr/>
        </p:nvPicPr>
        <p:blipFill>
          <a:blip r:embed="rId2"/>
          <a:stretch>
            <a:fillRect/>
          </a:stretch>
        </p:blipFill>
        <p:spPr>
          <a:xfrm>
            <a:off x="2209800" y="1385931"/>
            <a:ext cx="7772400" cy="1199170"/>
          </a:xfrm>
          <a:prstGeom prst="rect">
            <a:avLst/>
          </a:prstGeom>
        </p:spPr>
      </p:pic>
      <p:pic>
        <p:nvPicPr>
          <p:cNvPr id="4" name="Picture 3">
            <a:extLst>
              <a:ext uri="{FF2B5EF4-FFF2-40B4-BE49-F238E27FC236}">
                <a16:creationId xmlns:a16="http://schemas.microsoft.com/office/drawing/2014/main" id="{AF89C349-6E6C-3E6F-0A4F-66175268D342}"/>
              </a:ext>
            </a:extLst>
          </p:cNvPr>
          <p:cNvPicPr>
            <a:picLocks noChangeAspect="1"/>
          </p:cNvPicPr>
          <p:nvPr/>
        </p:nvPicPr>
        <p:blipFill>
          <a:blip r:embed="rId3"/>
          <a:stretch>
            <a:fillRect/>
          </a:stretch>
        </p:blipFill>
        <p:spPr>
          <a:xfrm>
            <a:off x="2209800" y="3712139"/>
            <a:ext cx="5471160" cy="606929"/>
          </a:xfrm>
          <a:prstGeom prst="rect">
            <a:avLst/>
          </a:prstGeom>
        </p:spPr>
      </p:pic>
      <p:pic>
        <p:nvPicPr>
          <p:cNvPr id="5" name="Picture 4">
            <a:extLst>
              <a:ext uri="{FF2B5EF4-FFF2-40B4-BE49-F238E27FC236}">
                <a16:creationId xmlns:a16="http://schemas.microsoft.com/office/drawing/2014/main" id="{8AFE4507-06FA-C30B-5BB4-3D35C24A85A6}"/>
              </a:ext>
            </a:extLst>
          </p:cNvPr>
          <p:cNvPicPr>
            <a:picLocks noChangeAspect="1"/>
          </p:cNvPicPr>
          <p:nvPr/>
        </p:nvPicPr>
        <p:blipFill>
          <a:blip r:embed="rId4"/>
          <a:stretch>
            <a:fillRect/>
          </a:stretch>
        </p:blipFill>
        <p:spPr>
          <a:xfrm>
            <a:off x="2209800" y="2808316"/>
            <a:ext cx="7772400" cy="494607"/>
          </a:xfrm>
          <a:prstGeom prst="rect">
            <a:avLst/>
          </a:prstGeom>
        </p:spPr>
      </p:pic>
      <p:pic>
        <p:nvPicPr>
          <p:cNvPr id="6" name="Picture 5">
            <a:extLst>
              <a:ext uri="{FF2B5EF4-FFF2-40B4-BE49-F238E27FC236}">
                <a16:creationId xmlns:a16="http://schemas.microsoft.com/office/drawing/2014/main" id="{ADEAB36D-5041-B1E4-1D8D-2E3F70786A95}"/>
              </a:ext>
            </a:extLst>
          </p:cNvPr>
          <p:cNvPicPr>
            <a:picLocks noChangeAspect="1"/>
          </p:cNvPicPr>
          <p:nvPr/>
        </p:nvPicPr>
        <p:blipFill>
          <a:blip r:embed="rId5"/>
          <a:stretch>
            <a:fillRect/>
          </a:stretch>
        </p:blipFill>
        <p:spPr>
          <a:xfrm>
            <a:off x="2148840" y="4728284"/>
            <a:ext cx="7772400" cy="389414"/>
          </a:xfrm>
          <a:prstGeom prst="rect">
            <a:avLst/>
          </a:prstGeom>
        </p:spPr>
      </p:pic>
      <p:sp>
        <p:nvSpPr>
          <p:cNvPr id="7" name="TextBox 6">
            <a:extLst>
              <a:ext uri="{FF2B5EF4-FFF2-40B4-BE49-F238E27FC236}">
                <a16:creationId xmlns:a16="http://schemas.microsoft.com/office/drawing/2014/main" id="{3FF75A31-5C6C-8665-025A-DDA74943C666}"/>
              </a:ext>
            </a:extLst>
          </p:cNvPr>
          <p:cNvSpPr txBox="1"/>
          <p:nvPr/>
        </p:nvSpPr>
        <p:spPr>
          <a:xfrm>
            <a:off x="3489960" y="5554980"/>
            <a:ext cx="4191000" cy="646331"/>
          </a:xfrm>
          <a:prstGeom prst="rect">
            <a:avLst/>
          </a:prstGeom>
          <a:noFill/>
        </p:spPr>
        <p:txBody>
          <a:bodyPr wrap="square" rtlCol="0">
            <a:spAutoFit/>
          </a:bodyPr>
          <a:lstStyle/>
          <a:p>
            <a:r>
              <a:rPr lang="en-US" dirty="0"/>
              <a:t>All our results are relative to Brg1 – is that what we want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sp>
        <p:nvSpPr>
          <p:cNvPr id="800" name="Since we are using the Wald test the logfoldchanges here are interpretable as the logfoldchanges between groups."/>
          <p:cNvSpPr txBox="1"/>
          <p:nvPr/>
        </p:nvSpPr>
        <p:spPr>
          <a:xfrm>
            <a:off x="853661" y="5623593"/>
            <a:ext cx="7083068"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defRPr sz="3600"/>
            </a:lvl1pPr>
          </a:lstStyle>
          <a:p>
            <a:r>
              <a:rPr sz="1800" dirty="0"/>
              <a:t>Since we are using the Wald test the </a:t>
            </a:r>
            <a:r>
              <a:rPr sz="1800" dirty="0" err="1"/>
              <a:t>logfoldchanges</a:t>
            </a:r>
            <a:r>
              <a:rPr sz="1800" dirty="0"/>
              <a:t> here are interpretable as the </a:t>
            </a:r>
            <a:r>
              <a:rPr sz="1800" dirty="0" err="1"/>
              <a:t>logfoldchanges</a:t>
            </a:r>
            <a:r>
              <a:rPr sz="1800" dirty="0"/>
              <a:t> between groups. </a:t>
            </a:r>
          </a:p>
        </p:txBody>
      </p:sp>
      <p:sp>
        <p:nvSpPr>
          <p:cNvPr id="2" name="TextBox 1">
            <a:extLst>
              <a:ext uri="{FF2B5EF4-FFF2-40B4-BE49-F238E27FC236}">
                <a16:creationId xmlns:a16="http://schemas.microsoft.com/office/drawing/2014/main" id="{7BA21B0D-2A5F-86F4-2B4B-A8FB3F7F7690}"/>
              </a:ext>
            </a:extLst>
          </p:cNvPr>
          <p:cNvSpPr txBox="1"/>
          <p:nvPr/>
        </p:nvSpPr>
        <p:spPr>
          <a:xfrm>
            <a:off x="3101340" y="1386840"/>
            <a:ext cx="6574044" cy="646331"/>
          </a:xfrm>
          <a:prstGeom prst="rect">
            <a:avLst/>
          </a:prstGeom>
          <a:noFill/>
        </p:spPr>
        <p:txBody>
          <a:bodyPr wrap="none" rtlCol="0">
            <a:spAutoFit/>
          </a:bodyPr>
          <a:lstStyle/>
          <a:p>
            <a:r>
              <a:rPr lang="en-US" dirty="0"/>
              <a:t>results() can be used to extract any comparison</a:t>
            </a:r>
          </a:p>
          <a:p>
            <a:r>
              <a:rPr lang="en-US" dirty="0" err="1"/>
              <a:t>lfcShrink</a:t>
            </a:r>
            <a:r>
              <a:rPr lang="en-US" dirty="0"/>
              <a:t>() must have levels set correctly  before running the test.</a:t>
            </a:r>
          </a:p>
        </p:txBody>
      </p:sp>
      <p:pic>
        <p:nvPicPr>
          <p:cNvPr id="3" name="Picture 2">
            <a:extLst>
              <a:ext uri="{FF2B5EF4-FFF2-40B4-BE49-F238E27FC236}">
                <a16:creationId xmlns:a16="http://schemas.microsoft.com/office/drawing/2014/main" id="{D31EAAF1-4B50-7C4A-DBB5-458F3DF32221}"/>
              </a:ext>
            </a:extLst>
          </p:cNvPr>
          <p:cNvPicPr>
            <a:picLocks noChangeAspect="1"/>
          </p:cNvPicPr>
          <p:nvPr/>
        </p:nvPicPr>
        <p:blipFill>
          <a:blip r:embed="rId2"/>
          <a:stretch>
            <a:fillRect/>
          </a:stretch>
        </p:blipFill>
        <p:spPr>
          <a:xfrm>
            <a:off x="614430" y="2450738"/>
            <a:ext cx="10963140" cy="9184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sp>
        <p:nvSpPr>
          <p:cNvPr id="800" name="Since we are using the Wald test the logfoldchanges here are interpretable as the logfoldchanges between groups."/>
          <p:cNvSpPr txBox="1"/>
          <p:nvPr/>
        </p:nvSpPr>
        <p:spPr>
          <a:xfrm>
            <a:off x="853661" y="5485094"/>
            <a:ext cx="7083068"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3600"/>
            </a:lvl1pPr>
          </a:lstStyle>
          <a:p>
            <a:r>
              <a:rPr sz="1800" dirty="0"/>
              <a:t>Since we are using the Wald test the </a:t>
            </a:r>
            <a:r>
              <a:rPr sz="1800" dirty="0" err="1"/>
              <a:t>logfoldchanges</a:t>
            </a:r>
            <a:r>
              <a:rPr sz="1800" dirty="0"/>
              <a:t> here are interpretable as the </a:t>
            </a:r>
            <a:r>
              <a:rPr sz="1800" dirty="0" err="1"/>
              <a:t>logfoldchanges</a:t>
            </a:r>
            <a:r>
              <a:rPr sz="1800" dirty="0"/>
              <a:t> between groups</a:t>
            </a:r>
            <a:r>
              <a:rPr lang="en-US" sz="1800" dirty="0"/>
              <a:t> and p-values are for that comparison</a:t>
            </a:r>
            <a:r>
              <a:rPr sz="1800" dirty="0"/>
              <a:t>. </a:t>
            </a:r>
          </a:p>
        </p:txBody>
      </p:sp>
      <p:sp>
        <p:nvSpPr>
          <p:cNvPr id="2" name="TextBox 1">
            <a:extLst>
              <a:ext uri="{FF2B5EF4-FFF2-40B4-BE49-F238E27FC236}">
                <a16:creationId xmlns:a16="http://schemas.microsoft.com/office/drawing/2014/main" id="{7BA21B0D-2A5F-86F4-2B4B-A8FB3F7F7690}"/>
              </a:ext>
            </a:extLst>
          </p:cNvPr>
          <p:cNvSpPr txBox="1"/>
          <p:nvPr/>
        </p:nvSpPr>
        <p:spPr>
          <a:xfrm>
            <a:off x="3101340" y="1386840"/>
            <a:ext cx="6574044" cy="646331"/>
          </a:xfrm>
          <a:prstGeom prst="rect">
            <a:avLst/>
          </a:prstGeom>
          <a:noFill/>
        </p:spPr>
        <p:txBody>
          <a:bodyPr wrap="none" rtlCol="0">
            <a:spAutoFit/>
          </a:bodyPr>
          <a:lstStyle/>
          <a:p>
            <a:r>
              <a:rPr lang="en-US" dirty="0"/>
              <a:t>results() can be used to extract any comparison</a:t>
            </a:r>
          </a:p>
          <a:p>
            <a:r>
              <a:rPr lang="en-US" dirty="0" err="1"/>
              <a:t>lfcShrink</a:t>
            </a:r>
            <a:r>
              <a:rPr lang="en-US" dirty="0"/>
              <a:t>() must have levels set correctly  before running the test.</a:t>
            </a:r>
          </a:p>
        </p:txBody>
      </p:sp>
      <p:pic>
        <p:nvPicPr>
          <p:cNvPr id="4" name="Picture 3">
            <a:extLst>
              <a:ext uri="{FF2B5EF4-FFF2-40B4-BE49-F238E27FC236}">
                <a16:creationId xmlns:a16="http://schemas.microsoft.com/office/drawing/2014/main" id="{5B06D1F9-7B10-9BAB-B098-AFC1A8276D4F}"/>
              </a:ext>
            </a:extLst>
          </p:cNvPr>
          <p:cNvPicPr>
            <a:picLocks noChangeAspect="1"/>
          </p:cNvPicPr>
          <p:nvPr/>
        </p:nvPicPr>
        <p:blipFill>
          <a:blip r:embed="rId2"/>
          <a:stretch>
            <a:fillRect/>
          </a:stretch>
        </p:blipFill>
        <p:spPr>
          <a:xfrm>
            <a:off x="2209800" y="2187840"/>
            <a:ext cx="7772400" cy="836400"/>
          </a:xfrm>
          <a:prstGeom prst="rect">
            <a:avLst/>
          </a:prstGeom>
        </p:spPr>
      </p:pic>
      <p:pic>
        <p:nvPicPr>
          <p:cNvPr id="5" name="Picture 4">
            <a:extLst>
              <a:ext uri="{FF2B5EF4-FFF2-40B4-BE49-F238E27FC236}">
                <a16:creationId xmlns:a16="http://schemas.microsoft.com/office/drawing/2014/main" id="{D60A9E39-E513-266E-2507-38D5FA1ED534}"/>
              </a:ext>
            </a:extLst>
          </p:cNvPr>
          <p:cNvPicPr>
            <a:picLocks noChangeAspect="1"/>
          </p:cNvPicPr>
          <p:nvPr/>
        </p:nvPicPr>
        <p:blipFill>
          <a:blip r:embed="rId3"/>
          <a:stretch>
            <a:fillRect/>
          </a:stretch>
        </p:blipFill>
        <p:spPr>
          <a:xfrm>
            <a:off x="2209800" y="3178909"/>
            <a:ext cx="2331720" cy="458539"/>
          </a:xfrm>
          <a:prstGeom prst="rect">
            <a:avLst/>
          </a:prstGeom>
        </p:spPr>
      </p:pic>
      <p:pic>
        <p:nvPicPr>
          <p:cNvPr id="6" name="Picture 5">
            <a:extLst>
              <a:ext uri="{FF2B5EF4-FFF2-40B4-BE49-F238E27FC236}">
                <a16:creationId xmlns:a16="http://schemas.microsoft.com/office/drawing/2014/main" id="{2665B5EB-78C7-FFC7-F8FE-F05C3E53A70D}"/>
              </a:ext>
            </a:extLst>
          </p:cNvPr>
          <p:cNvPicPr>
            <a:picLocks noChangeAspect="1"/>
          </p:cNvPicPr>
          <p:nvPr/>
        </p:nvPicPr>
        <p:blipFill>
          <a:blip r:embed="rId4"/>
          <a:stretch>
            <a:fillRect/>
          </a:stretch>
        </p:blipFill>
        <p:spPr>
          <a:xfrm>
            <a:off x="2209800" y="3833761"/>
            <a:ext cx="7772400" cy="456224"/>
          </a:xfrm>
          <a:prstGeom prst="rect">
            <a:avLst/>
          </a:prstGeom>
        </p:spPr>
      </p:pic>
      <p:pic>
        <p:nvPicPr>
          <p:cNvPr id="7" name="Picture 6">
            <a:extLst>
              <a:ext uri="{FF2B5EF4-FFF2-40B4-BE49-F238E27FC236}">
                <a16:creationId xmlns:a16="http://schemas.microsoft.com/office/drawing/2014/main" id="{A91DF532-6AE3-AAFB-CE14-EAC3189BF1B4}"/>
              </a:ext>
            </a:extLst>
          </p:cNvPr>
          <p:cNvPicPr>
            <a:picLocks noChangeAspect="1"/>
          </p:cNvPicPr>
          <p:nvPr/>
        </p:nvPicPr>
        <p:blipFill>
          <a:blip r:embed="rId5"/>
          <a:stretch>
            <a:fillRect/>
          </a:stretch>
        </p:blipFill>
        <p:spPr>
          <a:xfrm>
            <a:off x="2209800" y="4632524"/>
            <a:ext cx="5356860" cy="609657"/>
          </a:xfrm>
          <a:prstGeom prst="rect">
            <a:avLst/>
          </a:prstGeom>
        </p:spPr>
      </p:pic>
    </p:spTree>
    <p:extLst>
      <p:ext uri="{BB962C8B-B14F-4D97-AF65-F5344CB8AC3E}">
        <p14:creationId xmlns:p14="http://schemas.microsoft.com/office/powerpoint/2010/main" val="179260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Another way of comparing multiple groups: Likelihood Ratio Test (LRT)"/>
          <p:cNvSpPr txBox="1"/>
          <p:nvPr/>
        </p:nvSpPr>
        <p:spPr>
          <a:xfrm>
            <a:off x="1587105" y="312206"/>
            <a:ext cx="759977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dirty="0"/>
              <a:t>comparing multiple groups: Likelihood Ratio Test (LRT)</a:t>
            </a:r>
          </a:p>
        </p:txBody>
      </p:sp>
      <p:sp>
        <p:nvSpPr>
          <p:cNvPr id="814" name="Is there a difference between the full and reduced model"/>
          <p:cNvSpPr txBox="1"/>
          <p:nvPr/>
        </p:nvSpPr>
        <p:spPr>
          <a:xfrm>
            <a:off x="3050870" y="777990"/>
            <a:ext cx="5487977"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dirty="0"/>
              <a:t>Is there a difference between the full and reduced model</a:t>
            </a:r>
          </a:p>
        </p:txBody>
      </p:sp>
      <p:sp>
        <p:nvSpPr>
          <p:cNvPr id="815" name="Full:  ~ condition…"/>
          <p:cNvSpPr txBox="1"/>
          <p:nvPr/>
        </p:nvSpPr>
        <p:spPr>
          <a:xfrm>
            <a:off x="4519767" y="1315273"/>
            <a:ext cx="3152466" cy="1159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a:defRPr sz="3600"/>
            </a:pPr>
            <a:r>
              <a:rPr dirty="0"/>
              <a:t>Full:  ~ condition</a:t>
            </a:r>
          </a:p>
          <a:p>
            <a:pPr>
              <a:defRPr sz="3600"/>
            </a:pPr>
            <a:r>
              <a:rPr dirty="0"/>
              <a:t>Reduced:  ~ 1 </a:t>
            </a:r>
          </a:p>
        </p:txBody>
      </p:sp>
      <p:sp>
        <p:nvSpPr>
          <p:cNvPr id="816" name="A significant p-value is telling you that the full model has more information than the reduced.…"/>
          <p:cNvSpPr txBox="1"/>
          <p:nvPr/>
        </p:nvSpPr>
        <p:spPr>
          <a:xfrm>
            <a:off x="2912152" y="3280570"/>
            <a:ext cx="7692743" cy="22057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p>
            <a:pPr algn="l">
              <a:defRPr sz="3600"/>
            </a:pPr>
            <a:r>
              <a:rPr sz="2000" dirty="0"/>
              <a:t>A significant p-value is telling you that the full model has more information than the reduced.</a:t>
            </a:r>
          </a:p>
          <a:p>
            <a:pPr algn="l">
              <a:defRPr sz="3600"/>
            </a:pPr>
            <a:r>
              <a:rPr sz="2000" dirty="0"/>
              <a:t> It is not telling you what that difference is</a:t>
            </a:r>
          </a:p>
          <a:p>
            <a:pPr algn="l">
              <a:defRPr sz="3600"/>
            </a:pPr>
            <a:endParaRPr sz="2000" dirty="0"/>
          </a:p>
          <a:p>
            <a:pPr algn="l">
              <a:defRPr sz="3600"/>
            </a:pPr>
            <a:r>
              <a:rPr sz="2000" dirty="0"/>
              <a:t>You can extract the </a:t>
            </a:r>
            <a:r>
              <a:rPr sz="2000" dirty="0" err="1"/>
              <a:t>logFoldChanges</a:t>
            </a:r>
            <a:r>
              <a:rPr sz="2000" dirty="0"/>
              <a:t> using the same approach as before for specific comparisons, but the p-values always will come from the above comparison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Comparison of 1 condition vs a group of conditions"/>
          <p:cNvSpPr txBox="1"/>
          <p:nvPr/>
        </p:nvSpPr>
        <p:spPr>
          <a:xfrm>
            <a:off x="3086019" y="598913"/>
            <a:ext cx="546021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lang="en-US" sz="2400" dirty="0"/>
              <a:t>Testing multiple variable levels at once</a:t>
            </a:r>
            <a:endParaRPr sz="2400" dirty="0"/>
          </a:p>
        </p:txBody>
      </p:sp>
      <p:pic>
        <p:nvPicPr>
          <p:cNvPr id="2" name="Picture 1">
            <a:extLst>
              <a:ext uri="{FF2B5EF4-FFF2-40B4-BE49-F238E27FC236}">
                <a16:creationId xmlns:a16="http://schemas.microsoft.com/office/drawing/2014/main" id="{6C3CF310-EF1D-86DD-035A-9C2669EB1A82}"/>
              </a:ext>
            </a:extLst>
          </p:cNvPr>
          <p:cNvPicPr>
            <a:picLocks noChangeAspect="1"/>
          </p:cNvPicPr>
          <p:nvPr/>
        </p:nvPicPr>
        <p:blipFill>
          <a:blip r:embed="rId2"/>
          <a:stretch>
            <a:fillRect/>
          </a:stretch>
        </p:blipFill>
        <p:spPr>
          <a:xfrm>
            <a:off x="7747500" y="1341153"/>
            <a:ext cx="4090572" cy="2470152"/>
          </a:xfrm>
          <a:prstGeom prst="rect">
            <a:avLst/>
          </a:prstGeom>
        </p:spPr>
      </p:pic>
      <p:pic>
        <p:nvPicPr>
          <p:cNvPr id="3" name="Picture 2">
            <a:extLst>
              <a:ext uri="{FF2B5EF4-FFF2-40B4-BE49-F238E27FC236}">
                <a16:creationId xmlns:a16="http://schemas.microsoft.com/office/drawing/2014/main" id="{E81883AD-8641-1E3A-534C-FE75C9672775}"/>
              </a:ext>
            </a:extLst>
          </p:cNvPr>
          <p:cNvPicPr>
            <a:picLocks noChangeAspect="1"/>
          </p:cNvPicPr>
          <p:nvPr/>
        </p:nvPicPr>
        <p:blipFill>
          <a:blip r:embed="rId3"/>
          <a:stretch>
            <a:fillRect/>
          </a:stretch>
        </p:blipFill>
        <p:spPr>
          <a:xfrm>
            <a:off x="388620" y="1341119"/>
            <a:ext cx="7048500" cy="9601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Comparison of 1 condition vs a group of conditions"/>
          <p:cNvSpPr txBox="1"/>
          <p:nvPr/>
        </p:nvSpPr>
        <p:spPr>
          <a:xfrm>
            <a:off x="3086019" y="598913"/>
            <a:ext cx="546021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lang="en-US" sz="2400" dirty="0"/>
              <a:t>Testing multiple variable levels at once</a:t>
            </a:r>
            <a:endParaRPr sz="2400" dirty="0"/>
          </a:p>
        </p:txBody>
      </p:sp>
      <p:pic>
        <p:nvPicPr>
          <p:cNvPr id="4" name="Picture 3">
            <a:extLst>
              <a:ext uri="{FF2B5EF4-FFF2-40B4-BE49-F238E27FC236}">
                <a16:creationId xmlns:a16="http://schemas.microsoft.com/office/drawing/2014/main" id="{92F585BD-1703-03E4-DE43-6B37FBFA0CC4}"/>
              </a:ext>
            </a:extLst>
          </p:cNvPr>
          <p:cNvPicPr>
            <a:picLocks noChangeAspect="1"/>
          </p:cNvPicPr>
          <p:nvPr/>
        </p:nvPicPr>
        <p:blipFill>
          <a:blip r:embed="rId2"/>
          <a:stretch>
            <a:fillRect/>
          </a:stretch>
        </p:blipFill>
        <p:spPr>
          <a:xfrm>
            <a:off x="743598" y="1791511"/>
            <a:ext cx="3724644" cy="3505225"/>
          </a:xfrm>
          <a:prstGeom prst="rect">
            <a:avLst/>
          </a:prstGeom>
        </p:spPr>
      </p:pic>
      <p:pic>
        <p:nvPicPr>
          <p:cNvPr id="5" name="Picture 4">
            <a:extLst>
              <a:ext uri="{FF2B5EF4-FFF2-40B4-BE49-F238E27FC236}">
                <a16:creationId xmlns:a16="http://schemas.microsoft.com/office/drawing/2014/main" id="{E768F779-7477-8A7D-311B-FA4EE2A59313}"/>
              </a:ext>
            </a:extLst>
          </p:cNvPr>
          <p:cNvPicPr>
            <a:picLocks noChangeAspect="1"/>
          </p:cNvPicPr>
          <p:nvPr/>
        </p:nvPicPr>
        <p:blipFill>
          <a:blip r:embed="rId3"/>
          <a:stretch>
            <a:fillRect/>
          </a:stretch>
        </p:blipFill>
        <p:spPr>
          <a:xfrm>
            <a:off x="646634" y="1345756"/>
            <a:ext cx="4443313" cy="244138"/>
          </a:xfrm>
          <a:prstGeom prst="rect">
            <a:avLst/>
          </a:prstGeom>
        </p:spPr>
      </p:pic>
      <p:sp>
        <p:nvSpPr>
          <p:cNvPr id="6" name="TextBox 5">
            <a:extLst>
              <a:ext uri="{FF2B5EF4-FFF2-40B4-BE49-F238E27FC236}">
                <a16:creationId xmlns:a16="http://schemas.microsoft.com/office/drawing/2014/main" id="{AFABECCE-54E2-63C5-43EB-611C512083A1}"/>
              </a:ext>
            </a:extLst>
          </p:cNvPr>
          <p:cNvSpPr txBox="1"/>
          <p:nvPr/>
        </p:nvSpPr>
        <p:spPr>
          <a:xfrm>
            <a:off x="1707307" y="1916109"/>
            <a:ext cx="2073453" cy="369332"/>
          </a:xfrm>
          <a:prstGeom prst="rect">
            <a:avLst/>
          </a:prstGeom>
          <a:noFill/>
        </p:spPr>
        <p:txBody>
          <a:bodyPr wrap="none" rtlCol="0">
            <a:spAutoFit/>
          </a:bodyPr>
          <a:lstStyle/>
          <a:p>
            <a:r>
              <a:rPr lang="en-US" dirty="0"/>
              <a:t>Fold changes differ</a:t>
            </a:r>
          </a:p>
        </p:txBody>
      </p:sp>
      <p:pic>
        <p:nvPicPr>
          <p:cNvPr id="7" name="Picture 6">
            <a:extLst>
              <a:ext uri="{FF2B5EF4-FFF2-40B4-BE49-F238E27FC236}">
                <a16:creationId xmlns:a16="http://schemas.microsoft.com/office/drawing/2014/main" id="{36596D28-4CD9-EB90-EFE7-D78989001615}"/>
              </a:ext>
            </a:extLst>
          </p:cNvPr>
          <p:cNvPicPr>
            <a:picLocks noChangeAspect="1"/>
          </p:cNvPicPr>
          <p:nvPr/>
        </p:nvPicPr>
        <p:blipFill>
          <a:blip r:embed="rId4"/>
          <a:stretch>
            <a:fillRect/>
          </a:stretch>
        </p:blipFill>
        <p:spPr>
          <a:xfrm>
            <a:off x="5745882" y="2806123"/>
            <a:ext cx="5600700" cy="1079500"/>
          </a:xfrm>
          <a:prstGeom prst="rect">
            <a:avLst/>
          </a:prstGeom>
        </p:spPr>
      </p:pic>
      <p:sp>
        <p:nvSpPr>
          <p:cNvPr id="9" name="TextBox 8">
            <a:extLst>
              <a:ext uri="{FF2B5EF4-FFF2-40B4-BE49-F238E27FC236}">
                <a16:creationId xmlns:a16="http://schemas.microsoft.com/office/drawing/2014/main" id="{3768BF34-DCD9-2946-A0DD-B8F1BB8FE4E6}"/>
              </a:ext>
            </a:extLst>
          </p:cNvPr>
          <p:cNvSpPr txBox="1"/>
          <p:nvPr/>
        </p:nvSpPr>
        <p:spPr>
          <a:xfrm>
            <a:off x="7162231" y="1916109"/>
            <a:ext cx="3357073" cy="646331"/>
          </a:xfrm>
          <a:prstGeom prst="rect">
            <a:avLst/>
          </a:prstGeom>
          <a:noFill/>
        </p:spPr>
        <p:txBody>
          <a:bodyPr wrap="none" rtlCol="0">
            <a:spAutoFit/>
          </a:bodyPr>
          <a:lstStyle/>
          <a:p>
            <a:r>
              <a:rPr lang="en-US" dirty="0"/>
              <a:t>But p-values are the same</a:t>
            </a:r>
          </a:p>
          <a:p>
            <a:r>
              <a:rPr lang="en-US" dirty="0"/>
              <a:t>(you only get 1 p-value per gene)</a:t>
            </a:r>
          </a:p>
        </p:txBody>
      </p:sp>
    </p:spTree>
    <p:extLst>
      <p:ext uri="{BB962C8B-B14F-4D97-AF65-F5344CB8AC3E}">
        <p14:creationId xmlns:p14="http://schemas.microsoft.com/office/powerpoint/2010/main" val="15421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Multiple effects"/>
          <p:cNvSpPr txBox="1"/>
          <p:nvPr/>
        </p:nvSpPr>
        <p:spPr>
          <a:xfrm>
            <a:off x="5019719" y="465002"/>
            <a:ext cx="3074240"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3600" dirty="0"/>
              <a:t>Multiple effects</a:t>
            </a:r>
          </a:p>
        </p:txBody>
      </p:sp>
      <p:sp>
        <p:nvSpPr>
          <p:cNvPr id="827" name="What if you have genotype and treatment information ?…"/>
          <p:cNvSpPr txBox="1"/>
          <p:nvPr/>
        </p:nvSpPr>
        <p:spPr>
          <a:xfrm>
            <a:off x="1126246" y="1553829"/>
            <a:ext cx="10684754" cy="11592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sz="3600"/>
            </a:pPr>
            <a:r>
              <a:rPr sz="2400" dirty="0"/>
              <a:t>What if you have genotype and treatment information ? </a:t>
            </a:r>
          </a:p>
          <a:p>
            <a:pPr>
              <a:defRPr sz="3600"/>
            </a:pPr>
            <a:r>
              <a:rPr sz="2400" dirty="0"/>
              <a:t>For example, you have WT and KO animals and they were treated with Drug or Vehicle control</a:t>
            </a:r>
          </a:p>
        </p:txBody>
      </p:sp>
      <p:sp>
        <p:nvSpPr>
          <p:cNvPr id="828" name="= ~ genotype + treatment"/>
          <p:cNvSpPr txBox="1"/>
          <p:nvPr/>
        </p:nvSpPr>
        <p:spPr>
          <a:xfrm>
            <a:off x="4509244" y="3500241"/>
            <a:ext cx="545323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sz="2400" b="1" dirty="0"/>
              <a:t>  = ~ genotype + treatment</a:t>
            </a:r>
          </a:p>
        </p:txBody>
      </p:sp>
      <p:sp>
        <p:nvSpPr>
          <p:cNvPr id="829" name="Depends on your questions?"/>
          <p:cNvSpPr txBox="1"/>
          <p:nvPr/>
        </p:nvSpPr>
        <p:spPr>
          <a:xfrm>
            <a:off x="4603507" y="2817575"/>
            <a:ext cx="276332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dirty="0"/>
              <a:t>Depends on your questions?</a:t>
            </a:r>
          </a:p>
        </p:txBody>
      </p:sp>
      <p:sp>
        <p:nvSpPr>
          <p:cNvPr id="830" name="What genes are affected by drug treatment"/>
          <p:cNvSpPr txBox="1"/>
          <p:nvPr/>
        </p:nvSpPr>
        <p:spPr>
          <a:xfrm>
            <a:off x="4570741" y="3158908"/>
            <a:ext cx="4110036"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dirty="0"/>
              <a:t>What genes are affected by drug treatment</a:t>
            </a:r>
          </a:p>
        </p:txBody>
      </p:sp>
      <p:sp>
        <p:nvSpPr>
          <p:cNvPr id="831" name="What genes are affected by genotype"/>
          <p:cNvSpPr txBox="1"/>
          <p:nvPr/>
        </p:nvSpPr>
        <p:spPr>
          <a:xfrm>
            <a:off x="3145589" y="4528123"/>
            <a:ext cx="471552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2400" dirty="0"/>
              <a:t>What genes are affected by genotype</a:t>
            </a:r>
          </a:p>
        </p:txBody>
      </p:sp>
      <p:sp>
        <p:nvSpPr>
          <p:cNvPr id="832" name="Specify which contrast you want in results (e.g. results(dds, contrast = c(‘treatment’, ‘drug’, ‘vehicle’)"/>
          <p:cNvSpPr txBox="1"/>
          <p:nvPr/>
        </p:nvSpPr>
        <p:spPr>
          <a:xfrm>
            <a:off x="4183385" y="3903788"/>
            <a:ext cx="11231344" cy="48218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lvl1pPr>
              <a:defRPr b="1"/>
            </a:lvl1pPr>
          </a:lstStyle>
          <a:p>
            <a:r>
              <a:rPr sz="1400" dirty="0"/>
              <a:t>Specify which contrast you want in results </a:t>
            </a:r>
            <a:endParaRPr lang="en-US" sz="1400" dirty="0"/>
          </a:p>
          <a:p>
            <a:r>
              <a:rPr sz="1400" dirty="0"/>
              <a:t>(e.g. </a:t>
            </a:r>
            <a:r>
              <a:rPr lang="en-US" sz="1400" dirty="0"/>
              <a:t>results</a:t>
            </a:r>
            <a:r>
              <a:rPr sz="1400" dirty="0"/>
              <a:t>(</a:t>
            </a:r>
            <a:r>
              <a:rPr sz="1400" dirty="0" err="1"/>
              <a:t>dds</a:t>
            </a:r>
            <a:r>
              <a:rPr sz="1400" dirty="0"/>
              <a:t>, contrast = c(‘treatment’, ‘drug’, ‘vehicle’)</a:t>
            </a:r>
            <a:r>
              <a:rPr lang="en-US" sz="1400" dirty="0"/>
              <a:t> )</a:t>
            </a:r>
            <a:endParaRPr sz="1400" dirty="0"/>
          </a:p>
        </p:txBody>
      </p:sp>
      <p:sp>
        <p:nvSpPr>
          <p:cNvPr id="833" name="Specify which contrast you want in results (e.g. results(dds, contrast = c(‘genotype’, ‘KO’, ‘WT’)"/>
          <p:cNvSpPr txBox="1"/>
          <p:nvPr/>
        </p:nvSpPr>
        <p:spPr>
          <a:xfrm>
            <a:off x="3318435" y="5529603"/>
            <a:ext cx="5473230"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b="1"/>
            </a:lvl1pPr>
          </a:lstStyle>
          <a:p>
            <a:r>
              <a:rPr dirty="0"/>
              <a:t>Specify which contrast you want in results </a:t>
            </a:r>
            <a:endParaRPr lang="en-US" dirty="0"/>
          </a:p>
          <a:p>
            <a:r>
              <a:rPr dirty="0"/>
              <a:t>(e.g. </a:t>
            </a:r>
            <a:r>
              <a:rPr lang="en-US" dirty="0"/>
              <a:t>results</a:t>
            </a:r>
            <a:r>
              <a:rPr dirty="0"/>
              <a:t>(</a:t>
            </a:r>
            <a:r>
              <a:rPr dirty="0" err="1"/>
              <a:t>dds</a:t>
            </a:r>
            <a:r>
              <a:rPr dirty="0"/>
              <a:t>, contrast = c(‘genotype’, ‘KO’, ‘WT’)</a:t>
            </a:r>
            <a:r>
              <a:rPr lang="en-US" dirty="0"/>
              <a:t> )</a:t>
            </a:r>
            <a:endParaRPr dirty="0"/>
          </a:p>
        </p:txBody>
      </p:sp>
      <p:sp>
        <p:nvSpPr>
          <p:cNvPr id="10" name="= ~ genotype + treatment">
            <a:extLst>
              <a:ext uri="{FF2B5EF4-FFF2-40B4-BE49-F238E27FC236}">
                <a16:creationId xmlns:a16="http://schemas.microsoft.com/office/drawing/2014/main" id="{243A4D4F-46F3-F20B-AE79-7FD8CB6CD504}"/>
              </a:ext>
            </a:extLst>
          </p:cNvPr>
          <p:cNvSpPr txBox="1"/>
          <p:nvPr/>
        </p:nvSpPr>
        <p:spPr>
          <a:xfrm>
            <a:off x="4570741" y="5015910"/>
            <a:ext cx="5391742"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r>
              <a:rPr sz="2400" dirty="0"/>
              <a:t>  = ~ treatment</a:t>
            </a:r>
            <a:r>
              <a:rPr lang="en-US" sz="2400" dirty="0"/>
              <a:t> + genotype</a:t>
            </a:r>
            <a:endParaRPr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2937</TotalTime>
  <Words>1119</Words>
  <Application>Microsoft Macintosh PowerPoint</Application>
  <PresentationFormat>Widescreen</PresentationFormat>
  <Paragraphs>107</Paragraphs>
  <Slides>24</Slides>
  <Notes>7</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3</cp:revision>
  <dcterms:created xsi:type="dcterms:W3CDTF">2024-04-23T18:27:21Z</dcterms:created>
  <dcterms:modified xsi:type="dcterms:W3CDTF">2024-04-25T19:24:36Z</dcterms:modified>
</cp:coreProperties>
</file>