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93"/>
    <p:restoredTop sz="96327"/>
  </p:normalViewPr>
  <p:slideViewPr>
    <p:cSldViewPr snapToGrid="0">
      <p:cViewPr varScale="1">
        <p:scale>
          <a:sx n="232" d="100"/>
          <a:sy n="232" d="100"/>
        </p:scale>
        <p:origin x="176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EF040-B39B-4340-BEB8-C7DA9E0F0E03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04335-6ED3-2048-A241-20704AD9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6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4" name="Shape 2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tidyverse syntax makes more sense to me (as a non computational biologist). In pulling this slide off the tidyverse site I learned several new verbs,s o they are actively adding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C6CC-65E1-CAFD-BADB-74ADBB74E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EC71F-6B0A-0D9F-D10C-0DF506FB1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3172C-BA5C-CC2B-41CD-5A7DEC0A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9EC5-32E0-5F87-E895-470A92C0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3B77C-ECAA-D34D-CD9A-F612362E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5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A24F-E228-D5EE-9AC9-97159F05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6283F-9207-AA54-2AD8-7B82AE4E5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10ECE-F31B-4EF6-50BF-C4FDCE7D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A90A-69DA-822A-152D-54D0D6C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C1E11-8EAC-3BBF-877E-8635B31D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6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3D7AAD-B86A-7577-99EE-6AFFDE2CF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1F1D3-3408-D74D-53C9-1D43EE9D0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67900-B859-FB9C-2AA1-3B1C4973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7B237-98C0-3F5D-BD13-DC306717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89DB6-5D3E-F5EB-BC58-A71A12F4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0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64E2-6729-41FE-DEB3-69554514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7A723-7804-51F7-9FE9-65CFF2874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D09BC-02CC-A0D7-8792-83CB6935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70634-DEB2-CAED-6FBE-0CFC3F4D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C6B02-AD94-011B-6D3A-1DE1D68D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4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C1B2-CA97-F49E-9837-AA1C8F27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1CAEF-FB52-DAF2-677F-D1793BE51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0D87A-8AB3-9437-FBF1-12CF36C5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97112-16A2-E95F-78EF-0F6F6E7C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7254D-9FFE-7A24-BF8C-19940066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3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AC64-5A41-3BC4-A446-B7E3813B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C2344-38EC-10E4-6807-9D39BB0DF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0E0A1-F64C-DE8A-28C0-15546AF30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E30CD-C213-1C02-3843-3B69553F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E349E-91F3-8728-5464-27960644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18CA-892E-9E0A-D9AB-FF4DEFA2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5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37EC-1BE0-9EE1-CDF1-2E0C0FCE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1B3B5-25DF-7DFD-2E77-73D2A3E5C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45723-1FD6-10FE-66A9-23367575F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13FC6-5C96-5CC9-3BF7-68A92C3D3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45137-6775-4A90-8C97-10710E2B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EF781-0FC8-AC55-E528-A540B700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AF9A0-06C2-97B4-9EDE-0129E8DE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0072C-37F0-C523-D2D7-6032EF4C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2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78E7-E482-A197-C04E-FD48064D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59AF7-D27D-EDE6-1829-8B0D4936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C6523-2FAB-4490-9B8D-5B5BAB20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B90F7-333C-268C-EFAD-4338965F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8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4EF8E-EA64-E6B8-60C8-FE150C83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0FA553-D7E9-7363-CD75-36A4AC57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4052B-8427-F420-39F7-7D73D1F0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5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10E6-5D2B-AE7A-DD72-436FE6FD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0B686-E15B-AD3B-65FB-0F23F29F9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DD14B-EFC8-9AAE-316E-D4E043EC1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89599-D868-A402-6C8C-5320E4A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9FE14-5EF6-6608-72AC-4A0DF7CD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C76FB-2CDD-40A1-F979-29436693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1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FA23-9B6C-E16A-A40D-9A32E764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C4B9E-33D3-089C-B34F-0684E5A69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65D0C-16D2-C192-1504-B03E54B8A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26785-4404-83E1-31B9-1FC1CC5B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46459-DD1D-DF9B-F38D-4EEAD1B7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39210-90CB-27A9-E55C-F9B0E203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9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05A4A3-EFAD-D456-4F74-66E705D1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EB9A5-5B4A-3801-C02E-3E9335DFB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0CEBC-1137-1CC0-01B5-4AEEA008D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8A02B3-B8F4-4E4C-BF34-8FF9203166F1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0C300-3359-658C-0AD3-19A7D401F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1AAB3-15BA-CC20-15D8-537325BCB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4ds.had.co.nz/index.html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ndemand.rc.unc.edu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 for Biologists"/>
          <p:cNvSpPr txBox="1"/>
          <p:nvPr/>
        </p:nvSpPr>
        <p:spPr>
          <a:xfrm>
            <a:off x="4981120" y="556743"/>
            <a:ext cx="2020874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R for Biologists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etting code from this class"/>
          <p:cNvSpPr txBox="1"/>
          <p:nvPr/>
        </p:nvSpPr>
        <p:spPr>
          <a:xfrm>
            <a:off x="4472559" y="207197"/>
            <a:ext cx="31447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000"/>
              <a:t>Getting code from this class</a:t>
            </a:r>
          </a:p>
        </p:txBody>
      </p:sp>
      <p:sp>
        <p:nvSpPr>
          <p:cNvPr id="185" name="git clone https://github.com/jraab/GNET749_RNAseq.git"/>
          <p:cNvSpPr txBox="1"/>
          <p:nvPr/>
        </p:nvSpPr>
        <p:spPr>
          <a:xfrm>
            <a:off x="434345" y="1496731"/>
            <a:ext cx="2838919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git clone https://github.com/jraab/GNET749_RNAseq.git</a:t>
            </a:r>
          </a:p>
        </p:txBody>
      </p:sp>
      <p:sp>
        <p:nvSpPr>
          <p:cNvPr id="186" name="Ondemand in a terminal"/>
          <p:cNvSpPr txBox="1"/>
          <p:nvPr/>
        </p:nvSpPr>
        <p:spPr>
          <a:xfrm>
            <a:off x="314917" y="704699"/>
            <a:ext cx="2148665" cy="282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000" b="1"/>
            </a:lvl1pPr>
          </a:lstStyle>
          <a:p>
            <a:r>
              <a:rPr sz="1500"/>
              <a:t>Ondemand in a terminal</a:t>
            </a:r>
          </a:p>
        </p:txBody>
      </p:sp>
      <p:sp>
        <p:nvSpPr>
          <p:cNvPr id="187" name="module load git"/>
          <p:cNvSpPr txBox="1"/>
          <p:nvPr/>
        </p:nvSpPr>
        <p:spPr>
          <a:xfrm>
            <a:off x="438482" y="1291783"/>
            <a:ext cx="820738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module load git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17" y="1770109"/>
            <a:ext cx="10170636" cy="27347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89" name="git fetch"/>
          <p:cNvSpPr txBox="1"/>
          <p:nvPr/>
        </p:nvSpPr>
        <p:spPr>
          <a:xfrm>
            <a:off x="626490" y="4892191"/>
            <a:ext cx="1927387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000"/>
            </a:lvl1pPr>
          </a:lstStyle>
          <a:p>
            <a:r>
              <a:rPr sz="4000"/>
              <a:t>git fetch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etting code from this class"/>
          <p:cNvSpPr txBox="1"/>
          <p:nvPr/>
        </p:nvSpPr>
        <p:spPr>
          <a:xfrm>
            <a:off x="4408119" y="620322"/>
            <a:ext cx="31447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000"/>
              <a:t>Getting code from this class</a:t>
            </a:r>
          </a:p>
        </p:txBody>
      </p:sp>
      <p:sp>
        <p:nvSpPr>
          <p:cNvPr id="192" name="On your computer"/>
          <p:cNvSpPr txBox="1"/>
          <p:nvPr/>
        </p:nvSpPr>
        <p:spPr>
          <a:xfrm>
            <a:off x="5179168" y="1080689"/>
            <a:ext cx="1624227" cy="282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000" b="1"/>
            </a:lvl1pPr>
          </a:lstStyle>
          <a:p>
            <a:r>
              <a:rPr sz="1500"/>
              <a:t>On your computer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47" y="1801281"/>
            <a:ext cx="6535637" cy="4329774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desktop.github.com"/>
          <p:cNvSpPr txBox="1"/>
          <p:nvPr/>
        </p:nvSpPr>
        <p:spPr>
          <a:xfrm>
            <a:off x="2607416" y="1541441"/>
            <a:ext cx="1056379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u="sng">
                <a:hlinkClick r:id=""/>
              </a:defRPr>
            </a:lvl1pPr>
          </a:lstStyle>
          <a:p>
            <a:pPr>
              <a:defRPr u="none"/>
            </a:pPr>
            <a:r>
              <a:rPr sz="900"/>
              <a:t>desktop.github.com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21" y="457681"/>
            <a:ext cx="5753047" cy="2354802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Line"/>
          <p:cNvSpPr/>
          <p:nvPr/>
        </p:nvSpPr>
        <p:spPr>
          <a:xfrm flipH="1">
            <a:off x="4999360" y="1735378"/>
            <a:ext cx="1221767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112" y="2864778"/>
            <a:ext cx="5102928" cy="3101575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Line"/>
          <p:cNvSpPr/>
          <p:nvPr/>
        </p:nvSpPr>
        <p:spPr>
          <a:xfrm flipH="1">
            <a:off x="9209687" y="5720943"/>
            <a:ext cx="1221767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Why Learn R?"/>
          <p:cNvSpPr txBox="1"/>
          <p:nvPr/>
        </p:nvSpPr>
        <p:spPr>
          <a:xfrm>
            <a:off x="5129098" y="415088"/>
            <a:ext cx="1951753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2400"/>
              <a:t>Why Learn R?</a:t>
            </a:r>
          </a:p>
        </p:txBody>
      </p:sp>
      <p:sp>
        <p:nvSpPr>
          <p:cNvPr id="202" name="Extremely powerful statistical tools…"/>
          <p:cNvSpPr txBox="1"/>
          <p:nvPr/>
        </p:nvSpPr>
        <p:spPr>
          <a:xfrm>
            <a:off x="2988069" y="944044"/>
            <a:ext cx="12773946" cy="431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Extremely powerful statistical tools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Reproducibility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High quality visualizations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Multiple ways to do things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Great packages for biologists (RNAseq, ChIPseq, TF Motifs) 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R is free, has a huge community (CRAN and Bioconductor)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Works on most operating systems (Linux, Mac, Windows)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Downsides of R"/>
          <p:cNvSpPr txBox="1"/>
          <p:nvPr/>
        </p:nvSpPr>
        <p:spPr>
          <a:xfrm>
            <a:off x="4989805" y="416494"/>
            <a:ext cx="222593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2400"/>
              <a:t>Downsides of R</a:t>
            </a:r>
          </a:p>
        </p:txBody>
      </p:sp>
      <p:sp>
        <p:nvSpPr>
          <p:cNvPr id="205" name="Steep learning curve…"/>
          <p:cNvSpPr txBox="1"/>
          <p:nvPr/>
        </p:nvSpPr>
        <p:spPr>
          <a:xfrm>
            <a:off x="3591230" y="1397590"/>
            <a:ext cx="10053586" cy="2459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Steep learning curve 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Multiple ways to do things (base vs tidyverse)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Syntax is unlike other programming languages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Not a general programming language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Where to get more information?"/>
          <p:cNvSpPr txBox="1"/>
          <p:nvPr/>
        </p:nvSpPr>
        <p:spPr>
          <a:xfrm>
            <a:off x="3826158" y="403264"/>
            <a:ext cx="4226222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Where to get more information?</a:t>
            </a:r>
          </a:p>
        </p:txBody>
      </p:sp>
      <p:sp>
        <p:nvSpPr>
          <p:cNvPr id="208" name="R for data science https://r4ds.hadley.nz/"/>
          <p:cNvSpPr txBox="1"/>
          <p:nvPr/>
        </p:nvSpPr>
        <p:spPr>
          <a:xfrm>
            <a:off x="3377401" y="1230549"/>
            <a:ext cx="8234242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600"/>
            </a:pPr>
            <a:r>
              <a:t>R for data science </a:t>
            </a:r>
            <a:r>
              <a:rPr u="sng">
                <a:hlinkClick r:id="rId2"/>
              </a:rPr>
              <a:t>https://r4ds.hadley.nz/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329" y="2799293"/>
            <a:ext cx="5571061" cy="1931167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https://style.tidyverse.org/syntax.html"/>
          <p:cNvSpPr txBox="1"/>
          <p:nvPr/>
        </p:nvSpPr>
        <p:spPr>
          <a:xfrm>
            <a:off x="484625" y="6051596"/>
            <a:ext cx="1957267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https://style.tidyverse.org/syntax.html</a:t>
            </a:r>
          </a:p>
        </p:txBody>
      </p:sp>
      <p:sp>
        <p:nvSpPr>
          <p:cNvPr id="211" name="Sticking to a style"/>
          <p:cNvSpPr txBox="1"/>
          <p:nvPr/>
        </p:nvSpPr>
        <p:spPr>
          <a:xfrm>
            <a:off x="1007677" y="5749652"/>
            <a:ext cx="916918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Sticking to a style</a:t>
            </a:r>
          </a:p>
        </p:txBody>
      </p:sp>
      <p:sp>
        <p:nvSpPr>
          <p:cNvPr id="212" name="https://melbournebioinformatics.github.io/r-intro-biologists/intro_r_biologists.html#R_for_Biologists_course"/>
          <p:cNvSpPr txBox="1"/>
          <p:nvPr/>
        </p:nvSpPr>
        <p:spPr>
          <a:xfrm>
            <a:off x="2807465" y="1924891"/>
            <a:ext cx="5451813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https://melbournebioinformatics.github.io/r-intro-biologists/intro_r_biologists.html#R_for_Biologists_course</a:t>
            </a:r>
          </a:p>
        </p:txBody>
      </p:sp>
      <p:sp>
        <p:nvSpPr>
          <p:cNvPr id="213" name="http://r-statistics.co/Complete-Ggplot2-Tutorial-Part1-With-R-Code.html"/>
          <p:cNvSpPr txBox="1"/>
          <p:nvPr/>
        </p:nvSpPr>
        <p:spPr>
          <a:xfrm>
            <a:off x="2817961" y="1712592"/>
            <a:ext cx="3699731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http://r-statistics.co/Complete-Ggplot2-Tutorial-Part1-With-R-Code.html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Basic Syntax"/>
          <p:cNvSpPr txBox="1"/>
          <p:nvPr/>
        </p:nvSpPr>
        <p:spPr>
          <a:xfrm>
            <a:off x="5284159" y="326809"/>
            <a:ext cx="1730795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Basic Syntax</a:t>
            </a:r>
          </a:p>
        </p:txBody>
      </p:sp>
      <p:sp>
        <p:nvSpPr>
          <p:cNvPr id="216" name="a &lt;- “some string”"/>
          <p:cNvSpPr txBox="1"/>
          <p:nvPr/>
        </p:nvSpPr>
        <p:spPr>
          <a:xfrm>
            <a:off x="5019358" y="2073515"/>
            <a:ext cx="1824474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a &lt;- “some string”</a:t>
            </a:r>
          </a:p>
        </p:txBody>
      </p:sp>
      <p:sp>
        <p:nvSpPr>
          <p:cNvPr id="217" name="variable"/>
          <p:cNvSpPr txBox="1"/>
          <p:nvPr/>
        </p:nvSpPr>
        <p:spPr>
          <a:xfrm>
            <a:off x="3805679" y="3091917"/>
            <a:ext cx="844014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variable</a:t>
            </a:r>
          </a:p>
        </p:txBody>
      </p:sp>
      <p:sp>
        <p:nvSpPr>
          <p:cNvPr id="218" name="assignment"/>
          <p:cNvSpPr txBox="1"/>
          <p:nvPr/>
        </p:nvSpPr>
        <p:spPr>
          <a:xfrm>
            <a:off x="4783282" y="3264853"/>
            <a:ext cx="1213474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assignment</a:t>
            </a:r>
          </a:p>
        </p:txBody>
      </p:sp>
      <p:sp>
        <p:nvSpPr>
          <p:cNvPr id="219" name="string"/>
          <p:cNvSpPr txBox="1"/>
          <p:nvPr/>
        </p:nvSpPr>
        <p:spPr>
          <a:xfrm>
            <a:off x="6542774" y="3264853"/>
            <a:ext cx="607795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string</a:t>
            </a:r>
          </a:p>
        </p:txBody>
      </p:sp>
      <p:sp>
        <p:nvSpPr>
          <p:cNvPr id="220" name="Line"/>
          <p:cNvSpPr/>
          <p:nvPr/>
        </p:nvSpPr>
        <p:spPr>
          <a:xfrm flipV="1">
            <a:off x="4356580" y="2410148"/>
            <a:ext cx="635001" cy="635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221" name="Line"/>
          <p:cNvSpPr/>
          <p:nvPr/>
        </p:nvSpPr>
        <p:spPr>
          <a:xfrm flipV="1">
            <a:off x="5400502" y="2418247"/>
            <a:ext cx="1" cy="75779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222" name="Line"/>
          <p:cNvSpPr/>
          <p:nvPr/>
        </p:nvSpPr>
        <p:spPr>
          <a:xfrm flipH="1" flipV="1">
            <a:off x="6386329" y="2418247"/>
            <a:ext cx="261206" cy="7556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Basic Syntax"/>
          <p:cNvSpPr txBox="1"/>
          <p:nvPr/>
        </p:nvSpPr>
        <p:spPr>
          <a:xfrm>
            <a:off x="5284159" y="326809"/>
            <a:ext cx="1730795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Basic Syntax</a:t>
            </a:r>
          </a:p>
        </p:txBody>
      </p:sp>
      <p:sp>
        <p:nvSpPr>
          <p:cNvPr id="225" name="a &lt;- “some string”"/>
          <p:cNvSpPr txBox="1"/>
          <p:nvPr/>
        </p:nvSpPr>
        <p:spPr>
          <a:xfrm>
            <a:off x="5023598" y="2036899"/>
            <a:ext cx="2069156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100"/>
            </a:lvl1pPr>
          </a:lstStyle>
          <a:p>
            <a:r>
              <a:rPr sz="2050"/>
              <a:t>a &lt;- “some string”</a:t>
            </a:r>
          </a:p>
        </p:txBody>
      </p:sp>
      <p:sp>
        <p:nvSpPr>
          <p:cNvPr id="226" name="b &lt;- c( “a”, “vector”, “of”, “words”)"/>
          <p:cNvSpPr txBox="1"/>
          <p:nvPr/>
        </p:nvSpPr>
        <p:spPr>
          <a:xfrm>
            <a:off x="5023598" y="2541687"/>
            <a:ext cx="3814442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100"/>
            </a:lvl1pPr>
          </a:lstStyle>
          <a:p>
            <a:r>
              <a:rPr sz="2050"/>
              <a:t>b &lt;- c( “a”, “vector”, “of”, “words”)</a:t>
            </a:r>
          </a:p>
        </p:txBody>
      </p:sp>
      <p:sp>
        <p:nvSpPr>
          <p:cNvPr id="227" name="d &lt;- list( “also” “a”, “list”)"/>
          <p:cNvSpPr txBox="1"/>
          <p:nvPr/>
        </p:nvSpPr>
        <p:spPr>
          <a:xfrm>
            <a:off x="5013991" y="3018312"/>
            <a:ext cx="2843599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100"/>
            </a:lvl1pPr>
          </a:lstStyle>
          <a:p>
            <a:r>
              <a:rPr sz="2050"/>
              <a:t>d &lt;- list( “also” “a”, “list”)</a:t>
            </a:r>
          </a:p>
        </p:txBody>
      </p:sp>
      <p:sp>
        <p:nvSpPr>
          <p:cNvPr id="228" name="vector"/>
          <p:cNvSpPr txBox="1"/>
          <p:nvPr/>
        </p:nvSpPr>
        <p:spPr>
          <a:xfrm>
            <a:off x="3874735" y="2434829"/>
            <a:ext cx="759182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100"/>
            </a:lvl1pPr>
          </a:lstStyle>
          <a:p>
            <a:r>
              <a:rPr sz="2050"/>
              <a:t>vector</a:t>
            </a:r>
          </a:p>
        </p:txBody>
      </p:sp>
      <p:sp>
        <p:nvSpPr>
          <p:cNvPr id="229" name="character"/>
          <p:cNvSpPr txBox="1"/>
          <p:nvPr/>
        </p:nvSpPr>
        <p:spPr>
          <a:xfrm>
            <a:off x="3503476" y="2045332"/>
            <a:ext cx="1140249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100"/>
            </a:lvl1pPr>
          </a:lstStyle>
          <a:p>
            <a:r>
              <a:rPr sz="2050"/>
              <a:t>character</a:t>
            </a:r>
          </a:p>
        </p:txBody>
      </p:sp>
      <p:sp>
        <p:nvSpPr>
          <p:cNvPr id="230" name="list"/>
          <p:cNvSpPr txBox="1"/>
          <p:nvPr/>
        </p:nvSpPr>
        <p:spPr>
          <a:xfrm>
            <a:off x="4082904" y="2844201"/>
            <a:ext cx="394403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100"/>
            </a:lvl1pPr>
          </a:lstStyle>
          <a:p>
            <a:r>
              <a:rPr sz="2050"/>
              <a:t>list</a:t>
            </a:r>
          </a:p>
        </p:txBody>
      </p:sp>
      <p:sp>
        <p:nvSpPr>
          <p:cNvPr id="231" name="data.frame"/>
          <p:cNvSpPr txBox="1"/>
          <p:nvPr/>
        </p:nvSpPr>
        <p:spPr>
          <a:xfrm>
            <a:off x="3348828" y="3399338"/>
            <a:ext cx="1289007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100"/>
            </a:lvl1pPr>
          </a:lstStyle>
          <a:p>
            <a:r>
              <a:rPr sz="2050"/>
              <a:t>data.frame</a:t>
            </a:r>
          </a:p>
        </p:txBody>
      </p:sp>
      <p:sp>
        <p:nvSpPr>
          <p:cNvPr id="232" name="df &lt;- data.frame( c(column1 = c(‘a’, ‘b’, ‘c’),…"/>
          <p:cNvSpPr txBox="1"/>
          <p:nvPr/>
        </p:nvSpPr>
        <p:spPr>
          <a:xfrm>
            <a:off x="5033206" y="3406106"/>
            <a:ext cx="4875117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4100"/>
            </a:pPr>
            <a:r>
              <a:rPr sz="2050"/>
              <a:t>df &lt;- data.frame( c(column1 = c(‘a’, ‘b’, ‘c’), </a:t>
            </a:r>
          </a:p>
          <a:p>
            <a:pPr>
              <a:defRPr sz="4100"/>
            </a:pPr>
            <a:r>
              <a:rPr sz="2050"/>
              <a:t>                            c(column2 = c(‘d’, ‘e’, ‘f’) 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etting data into R"/>
          <p:cNvSpPr txBox="1"/>
          <p:nvPr/>
        </p:nvSpPr>
        <p:spPr>
          <a:xfrm>
            <a:off x="4633067" y="-1453250"/>
            <a:ext cx="2503314" cy="29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lnSpc>
                <a:spcPct val="1000000"/>
              </a:lnSpc>
              <a:defRPr sz="4800"/>
            </a:lvl1pPr>
          </a:lstStyle>
          <a:p>
            <a:r>
              <a:rPr sz="2400" dirty="0"/>
              <a:t>Getting data into R</a:t>
            </a:r>
          </a:p>
        </p:txBody>
      </p:sp>
      <p:sp>
        <p:nvSpPr>
          <p:cNvPr id="235" name="df &lt;- read_csv(‘somefile.csv’)…"/>
          <p:cNvSpPr txBox="1"/>
          <p:nvPr/>
        </p:nvSpPr>
        <p:spPr>
          <a:xfrm>
            <a:off x="3935959" y="998336"/>
            <a:ext cx="8216095" cy="2267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3600"/>
            </a:pPr>
            <a:r>
              <a:rPr dirty="0" err="1"/>
              <a:t>df</a:t>
            </a:r>
            <a:r>
              <a:rPr dirty="0"/>
              <a:t> &lt;- </a:t>
            </a:r>
            <a:r>
              <a:rPr dirty="0" err="1"/>
              <a:t>read_csv</a:t>
            </a:r>
            <a:r>
              <a:rPr dirty="0"/>
              <a:t>(‘</a:t>
            </a:r>
            <a:r>
              <a:rPr dirty="0" err="1"/>
              <a:t>somefile.csv</a:t>
            </a:r>
            <a:r>
              <a:rPr dirty="0"/>
              <a:t>’) </a:t>
            </a:r>
          </a:p>
          <a:p>
            <a:pPr algn="l">
              <a:defRPr sz="3600"/>
            </a:pPr>
            <a:r>
              <a:rPr dirty="0" err="1"/>
              <a:t>df</a:t>
            </a:r>
            <a:r>
              <a:rPr dirty="0"/>
              <a:t> &lt;- </a:t>
            </a:r>
            <a:r>
              <a:rPr dirty="0" err="1"/>
              <a:t>read_tsv</a:t>
            </a:r>
            <a:r>
              <a:rPr dirty="0"/>
              <a:t>(‘</a:t>
            </a:r>
            <a:r>
              <a:rPr dirty="0" err="1"/>
              <a:t>somefile.tsv</a:t>
            </a:r>
            <a:r>
              <a:rPr dirty="0"/>
              <a:t>’)</a:t>
            </a:r>
          </a:p>
          <a:p>
            <a:pPr algn="l">
              <a:defRPr sz="3600"/>
            </a:pPr>
            <a:r>
              <a:rPr dirty="0" err="1"/>
              <a:t>df</a:t>
            </a:r>
            <a:r>
              <a:rPr dirty="0"/>
              <a:t> &lt;- </a:t>
            </a:r>
            <a:r>
              <a:rPr dirty="0" err="1"/>
              <a:t>read_table</a:t>
            </a:r>
            <a:r>
              <a:rPr dirty="0"/>
              <a:t>(‘</a:t>
            </a:r>
            <a:r>
              <a:rPr dirty="0" err="1"/>
              <a:t>somefile.tsv</a:t>
            </a:r>
            <a:r>
              <a:rPr dirty="0"/>
              <a:t>’, </a:t>
            </a:r>
            <a:r>
              <a:rPr dirty="0" err="1"/>
              <a:t>sep</a:t>
            </a:r>
            <a:r>
              <a:rPr dirty="0"/>
              <a:t> = “\t”) </a:t>
            </a:r>
          </a:p>
          <a:p>
            <a:pPr algn="l">
              <a:defRPr sz="3600"/>
            </a:pPr>
            <a:r>
              <a:rPr dirty="0" err="1"/>
              <a:t>df</a:t>
            </a:r>
            <a:r>
              <a:rPr dirty="0"/>
              <a:t> &lt;- </a:t>
            </a:r>
            <a:r>
              <a:rPr dirty="0" err="1"/>
              <a:t>read.csv</a:t>
            </a:r>
            <a:r>
              <a:rPr dirty="0"/>
              <a:t>(‘</a:t>
            </a:r>
            <a:r>
              <a:rPr dirty="0" err="1"/>
              <a:t>somefile.csv</a:t>
            </a:r>
            <a:r>
              <a:rPr dirty="0"/>
              <a:t>’) </a:t>
            </a:r>
          </a:p>
        </p:txBody>
      </p:sp>
      <p:sp>
        <p:nvSpPr>
          <p:cNvPr id="236" name="Tidyverse"/>
          <p:cNvSpPr txBox="1"/>
          <p:nvPr/>
        </p:nvSpPr>
        <p:spPr>
          <a:xfrm>
            <a:off x="2944268" y="1671993"/>
            <a:ext cx="519373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Tidyverse</a:t>
            </a:r>
          </a:p>
        </p:txBody>
      </p:sp>
      <p:sp>
        <p:nvSpPr>
          <p:cNvPr id="237" name="base"/>
          <p:cNvSpPr txBox="1"/>
          <p:nvPr/>
        </p:nvSpPr>
        <p:spPr>
          <a:xfrm>
            <a:off x="3221789" y="2273517"/>
            <a:ext cx="293350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base</a:t>
            </a:r>
          </a:p>
        </p:txBody>
      </p:sp>
      <p:sp>
        <p:nvSpPr>
          <p:cNvPr id="238" name="Line"/>
          <p:cNvSpPr/>
          <p:nvPr/>
        </p:nvSpPr>
        <p:spPr>
          <a:xfrm flipV="1">
            <a:off x="3857888" y="1583897"/>
            <a:ext cx="1" cy="551427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etting data into R"/>
          <p:cNvSpPr txBox="1"/>
          <p:nvPr/>
        </p:nvSpPr>
        <p:spPr>
          <a:xfrm>
            <a:off x="4664964" y="-839267"/>
            <a:ext cx="2503314" cy="29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lnSpc>
                <a:spcPct val="1000000"/>
              </a:lnSpc>
              <a:defRPr sz="4800"/>
            </a:lvl1pPr>
          </a:lstStyle>
          <a:p>
            <a:r>
              <a:rPr sz="2400"/>
              <a:t>Getting data into R</a:t>
            </a:r>
          </a:p>
        </p:txBody>
      </p:sp>
      <p:sp>
        <p:nvSpPr>
          <p:cNvPr id="241" name="df &lt;- read_csv(‘somefile.csv’)…"/>
          <p:cNvSpPr txBox="1"/>
          <p:nvPr/>
        </p:nvSpPr>
        <p:spPr>
          <a:xfrm>
            <a:off x="3945566" y="1601992"/>
            <a:ext cx="5841151" cy="1713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3600"/>
            </a:pPr>
            <a:r>
              <a:t>df &lt;- read_csv(‘somefile.csv’)</a:t>
            </a:r>
          </a:p>
          <a:p>
            <a:pPr algn="l">
              <a:defRPr sz="3600"/>
            </a:pPr>
            <a:r>
              <a:t> </a:t>
            </a:r>
          </a:p>
          <a:p>
            <a:pPr algn="l">
              <a:defRPr sz="3600"/>
            </a:pPr>
            <a:r>
              <a:t>df &lt;- read.csv(‘somefile.csv’) </a:t>
            </a:r>
          </a:p>
        </p:txBody>
      </p:sp>
      <p:sp>
        <p:nvSpPr>
          <p:cNvPr id="242" name="Tidyverse"/>
          <p:cNvSpPr txBox="1"/>
          <p:nvPr/>
        </p:nvSpPr>
        <p:spPr>
          <a:xfrm>
            <a:off x="2721554" y="1900579"/>
            <a:ext cx="982962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r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sz="1800"/>
              <a:t>Tidyverse</a:t>
            </a:r>
          </a:p>
        </p:txBody>
      </p:sp>
      <p:sp>
        <p:nvSpPr>
          <p:cNvPr id="243" name="Base R"/>
          <p:cNvSpPr txBox="1"/>
          <p:nvPr/>
        </p:nvSpPr>
        <p:spPr>
          <a:xfrm>
            <a:off x="2970340" y="2425242"/>
            <a:ext cx="734176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r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sz="1800"/>
              <a:t>Base R</a:t>
            </a:r>
          </a:p>
        </p:txBody>
      </p:sp>
      <p:sp>
        <p:nvSpPr>
          <p:cNvPr id="244" name="df is a tibble, strings are characters"/>
          <p:cNvSpPr txBox="1"/>
          <p:nvPr/>
        </p:nvSpPr>
        <p:spPr>
          <a:xfrm>
            <a:off x="7260224" y="1969828"/>
            <a:ext cx="1790555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/>
          </a:lstStyle>
          <a:p>
            <a:r>
              <a:rPr sz="900"/>
              <a:t>df is a tibble, strings are characters</a:t>
            </a:r>
          </a:p>
        </p:txBody>
      </p:sp>
      <p:sp>
        <p:nvSpPr>
          <p:cNvPr id="245" name="df is a data frame, strings are factors"/>
          <p:cNvSpPr txBox="1"/>
          <p:nvPr/>
        </p:nvSpPr>
        <p:spPr>
          <a:xfrm>
            <a:off x="7260224" y="2494491"/>
            <a:ext cx="1861087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/>
          </a:lstStyle>
          <a:p>
            <a:r>
              <a:rPr sz="900"/>
              <a:t>df is a data frame, strings are factors</a:t>
            </a:r>
          </a:p>
        </p:txBody>
      </p:sp>
      <p:sp>
        <p:nvSpPr>
          <p:cNvPr id="246" name="For this class these are similar enough that you can read them either way."/>
          <p:cNvSpPr txBox="1"/>
          <p:nvPr/>
        </p:nvSpPr>
        <p:spPr>
          <a:xfrm>
            <a:off x="2320099" y="3264853"/>
            <a:ext cx="7288214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rPr sz="1800"/>
              <a:t>For this class these are similar enough that you can read them either way.</a:t>
            </a:r>
          </a:p>
        </p:txBody>
      </p:sp>
      <p:sp>
        <p:nvSpPr>
          <p:cNvPr id="247" name="https://r4ds.had.co.nz/tibbles.html#tibbles-vs.-data.frame"/>
          <p:cNvSpPr txBox="1"/>
          <p:nvPr/>
        </p:nvSpPr>
        <p:spPr>
          <a:xfrm>
            <a:off x="4011635" y="6033703"/>
            <a:ext cx="7821628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https://r4ds.had.co.nz/tibbles.html#tibbles-vs.-data.frame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 for Biologists"/>
          <p:cNvSpPr txBox="1"/>
          <p:nvPr/>
        </p:nvSpPr>
        <p:spPr>
          <a:xfrm>
            <a:off x="4981120" y="556743"/>
            <a:ext cx="2020874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 strike="sngStrike"/>
            </a:lvl1pPr>
          </a:lstStyle>
          <a:p>
            <a:r>
              <a:rPr sz="2400"/>
              <a:t>R for Biologists</a:t>
            </a:r>
          </a:p>
        </p:txBody>
      </p:sp>
      <p:sp>
        <p:nvSpPr>
          <p:cNvPr id="154" name="kindeRgarten"/>
          <p:cNvSpPr txBox="1"/>
          <p:nvPr/>
        </p:nvSpPr>
        <p:spPr>
          <a:xfrm>
            <a:off x="4347702" y="2471681"/>
            <a:ext cx="3433440" cy="713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6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4300"/>
              <a:t>kindeRgarten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Base R vs Tidyverse"/>
          <p:cNvSpPr txBox="1"/>
          <p:nvPr/>
        </p:nvSpPr>
        <p:spPr>
          <a:xfrm>
            <a:off x="4578864" y="374847"/>
            <a:ext cx="261469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Base R vs Tidyverse</a:t>
            </a:r>
          </a:p>
        </p:txBody>
      </p:sp>
      <p:pic>
        <p:nvPicPr>
          <p:cNvPr id="2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41" y="938374"/>
            <a:ext cx="6659318" cy="440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524" y="953468"/>
            <a:ext cx="2097907" cy="17658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070" y="3681786"/>
            <a:ext cx="4885388" cy="6281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343" y="4371862"/>
            <a:ext cx="2391246" cy="1106155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Tidyverse (    library(tidyverse)"/>
          <p:cNvSpPr txBox="1"/>
          <p:nvPr/>
        </p:nvSpPr>
        <p:spPr>
          <a:xfrm>
            <a:off x="6163345" y="3009275"/>
            <a:ext cx="326602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000"/>
              <a:t>Tidyverse (    library(tidyverse)</a:t>
            </a:r>
          </a:p>
        </p:txBody>
      </p:sp>
      <p:sp>
        <p:nvSpPr>
          <p:cNvPr id="255" name="Base"/>
          <p:cNvSpPr txBox="1"/>
          <p:nvPr/>
        </p:nvSpPr>
        <p:spPr>
          <a:xfrm>
            <a:off x="1222793" y="3009275"/>
            <a:ext cx="602729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000"/>
              <a:t>Base</a:t>
            </a:r>
          </a:p>
        </p:txBody>
      </p:sp>
      <p:pic>
        <p:nvPicPr>
          <p:cNvPr id="256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5877" y="3387560"/>
            <a:ext cx="3469932" cy="5819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703" y="4424979"/>
            <a:ext cx="2603241" cy="99992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https://dplyr.tidyverse.org/articles/base.html"/>
          <p:cNvSpPr txBox="1"/>
          <p:nvPr/>
        </p:nvSpPr>
        <p:spPr>
          <a:xfrm>
            <a:off x="8526278" y="6264409"/>
            <a:ext cx="2300310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https://dplyr.tidyverse.org/articles/base.html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Why use one or the other?"/>
          <p:cNvSpPr txBox="1"/>
          <p:nvPr/>
        </p:nvSpPr>
        <p:spPr>
          <a:xfrm>
            <a:off x="4266362" y="297986"/>
            <a:ext cx="349833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Why use one or the other?</a:t>
            </a:r>
          </a:p>
        </p:txBody>
      </p:sp>
      <p:pic>
        <p:nvPicPr>
          <p:cNvPr id="26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494" y="1415547"/>
            <a:ext cx="5592507" cy="3168536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https://towardsdatascience.com/tidyverse-vs-base-r-how-to-choose-the-best-framework-for-you-29b702bdb384"/>
          <p:cNvSpPr txBox="1"/>
          <p:nvPr/>
        </p:nvSpPr>
        <p:spPr>
          <a:xfrm>
            <a:off x="6429865" y="4369125"/>
            <a:ext cx="5459499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r>
              <a:rPr sz="900"/>
              <a:t>https://towardsdatascience.com/tidyverse-vs-base-r-how-to-choose-the-best-framework-for-you-29b702bdb384</a:t>
            </a:r>
          </a:p>
        </p:txBody>
      </p:sp>
      <p:sp>
        <p:nvSpPr>
          <p:cNvPr id="263" name="Base R"/>
          <p:cNvSpPr txBox="1"/>
          <p:nvPr/>
        </p:nvSpPr>
        <p:spPr>
          <a:xfrm>
            <a:off x="974368" y="2017741"/>
            <a:ext cx="960199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Base R</a:t>
            </a:r>
          </a:p>
        </p:txBody>
      </p:sp>
      <p:sp>
        <p:nvSpPr>
          <p:cNvPr id="264" name="Can be faster…"/>
          <p:cNvSpPr txBox="1"/>
          <p:nvPr/>
        </p:nvSpPr>
        <p:spPr>
          <a:xfrm>
            <a:off x="971016" y="2941688"/>
            <a:ext cx="3053465" cy="974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152400" indent="-152400">
              <a:buSzPct val="123000"/>
              <a:buChar char="•"/>
              <a:defRPr sz="3000"/>
            </a:pPr>
            <a:r>
              <a:rPr sz="1500"/>
              <a:t>Can be faster</a:t>
            </a:r>
          </a:p>
          <a:p>
            <a:pPr marL="152400" indent="-152400">
              <a:buSzPct val="123000"/>
              <a:buChar char="•"/>
              <a:defRPr sz="3000"/>
            </a:pPr>
            <a:r>
              <a:rPr sz="1500"/>
              <a:t>Older/Can be more stable</a:t>
            </a:r>
          </a:p>
          <a:p>
            <a:pPr marL="152400" indent="-152400">
              <a:buSzPct val="123000"/>
              <a:buChar char="•"/>
              <a:defRPr sz="3000"/>
            </a:pPr>
            <a:r>
              <a:rPr sz="1500"/>
              <a:t>Easier for some specific cases</a:t>
            </a:r>
          </a:p>
          <a:p>
            <a:pPr marL="152400" indent="-152400">
              <a:buSzPct val="123000"/>
              <a:buChar char="•"/>
              <a:defRPr sz="3000"/>
            </a:pPr>
            <a:r>
              <a:rPr sz="1500"/>
              <a:t>Don’t need to install anything extra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Why use one or the other?"/>
          <p:cNvSpPr txBox="1"/>
          <p:nvPr/>
        </p:nvSpPr>
        <p:spPr>
          <a:xfrm>
            <a:off x="4266362" y="297986"/>
            <a:ext cx="349833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Why use one or the other?</a:t>
            </a:r>
          </a:p>
        </p:txBody>
      </p:sp>
      <p:pic>
        <p:nvPicPr>
          <p:cNvPr id="26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99" y="1108105"/>
            <a:ext cx="5592507" cy="3168536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https://towardsdatascience.com/tidyverse-vs-base-r-how-to-choose-the-best-framework-for-you-29b702bdb384"/>
          <p:cNvSpPr txBox="1"/>
          <p:nvPr/>
        </p:nvSpPr>
        <p:spPr>
          <a:xfrm>
            <a:off x="867085" y="4119329"/>
            <a:ext cx="5459499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r>
              <a:rPr sz="900"/>
              <a:t>https://towardsdatascience.com/tidyverse-vs-base-r-how-to-choose-the-best-framework-for-you-29b702bdb384</a:t>
            </a:r>
          </a:p>
        </p:txBody>
      </p:sp>
      <p:sp>
        <p:nvSpPr>
          <p:cNvPr id="269" name="Tidyverse"/>
          <p:cNvSpPr txBox="1"/>
          <p:nvPr/>
        </p:nvSpPr>
        <p:spPr>
          <a:xfrm>
            <a:off x="6609899" y="1566185"/>
            <a:ext cx="1294009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Tidyverse</a:t>
            </a:r>
          </a:p>
        </p:txBody>
      </p:sp>
      <p:sp>
        <p:nvSpPr>
          <p:cNvPr id="270" name="More readable (left to right like english)…"/>
          <p:cNvSpPr txBox="1"/>
          <p:nvPr/>
        </p:nvSpPr>
        <p:spPr>
          <a:xfrm>
            <a:off x="6414745" y="2205060"/>
            <a:ext cx="4639603" cy="974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152400" indent="-152400">
              <a:buSzPct val="123000"/>
              <a:buChar char="•"/>
              <a:defRPr sz="3000"/>
            </a:pPr>
            <a:r>
              <a:rPr sz="1500"/>
              <a:t>More readable (left to right like english)</a:t>
            </a:r>
          </a:p>
          <a:p>
            <a:pPr marL="152400" indent="-152400">
              <a:buSzPct val="123000"/>
              <a:buChar char="•"/>
              <a:defRPr sz="3000"/>
            </a:pPr>
            <a:r>
              <a:rPr sz="1500"/>
              <a:t>Standardized</a:t>
            </a:r>
          </a:p>
          <a:p>
            <a:pPr marL="152400" indent="-152400">
              <a:buSzPct val="123000"/>
              <a:buChar char="•"/>
              <a:defRPr sz="3000"/>
            </a:pPr>
            <a:r>
              <a:rPr sz="1500"/>
              <a:t>Different parts work well together (dplyr, pipes, ggplot)</a:t>
            </a:r>
          </a:p>
          <a:p>
            <a:pPr marL="152400" indent="-152400">
              <a:buSzPct val="123000"/>
              <a:buChar char="•"/>
              <a:defRPr sz="3000"/>
            </a:pPr>
            <a:r>
              <a:rPr sz="1500"/>
              <a:t>Many useful functions (verbs)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Why use one or the other?"/>
          <p:cNvSpPr txBox="1"/>
          <p:nvPr/>
        </p:nvSpPr>
        <p:spPr>
          <a:xfrm>
            <a:off x="4266362" y="297986"/>
            <a:ext cx="349833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Why use one or the other?</a:t>
            </a:r>
          </a:p>
        </p:txBody>
      </p:sp>
      <p:pic>
        <p:nvPicPr>
          <p:cNvPr id="2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479" y="1357902"/>
            <a:ext cx="5592507" cy="3168536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https://towardsdatascience.com/tidyverse-vs-base-r-how-to-choose-the-best-framework-for-you-29b702bdb384"/>
          <p:cNvSpPr txBox="1"/>
          <p:nvPr/>
        </p:nvSpPr>
        <p:spPr>
          <a:xfrm>
            <a:off x="6429865" y="4369125"/>
            <a:ext cx="5459499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r>
              <a:rPr sz="900"/>
              <a:t>https://towardsdatascience.com/tidyverse-vs-base-r-how-to-choose-the-best-framework-for-you-29b702bdb384</a:t>
            </a:r>
          </a:p>
        </p:txBody>
      </p:sp>
      <p:pic>
        <p:nvPicPr>
          <p:cNvPr id="27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34" y="1356323"/>
            <a:ext cx="4935640" cy="319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91" y="3968292"/>
            <a:ext cx="2144850" cy="1829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79A63B04-A6DD-62FA-E1C1-76DA01954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634" y="1997412"/>
            <a:ext cx="2097907" cy="17658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dyverse ‘verb’s"/>
          <p:cNvSpPr txBox="1"/>
          <p:nvPr/>
        </p:nvSpPr>
        <p:spPr>
          <a:xfrm>
            <a:off x="4759725" y="532725"/>
            <a:ext cx="2211631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Tidyverse ‘verb’s</a:t>
            </a:r>
          </a:p>
        </p:txBody>
      </p:sp>
      <p:sp>
        <p:nvSpPr>
          <p:cNvPr id="279" name="https://dplyr.tidyverse.org/reference/index.html"/>
          <p:cNvSpPr txBox="1"/>
          <p:nvPr/>
        </p:nvSpPr>
        <p:spPr>
          <a:xfrm>
            <a:off x="8536072" y="5825898"/>
            <a:ext cx="2434962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https://dplyr.tidyverse.org/reference/index.html</a:t>
            </a:r>
          </a:p>
        </p:txBody>
      </p:sp>
      <p:pic>
        <p:nvPicPr>
          <p:cNvPr id="28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31" y="1654870"/>
            <a:ext cx="4864101" cy="45823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794" y="1101491"/>
            <a:ext cx="6061586" cy="273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848" y="3995836"/>
            <a:ext cx="5092870" cy="1467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ipes"/>
          <p:cNvSpPr txBox="1"/>
          <p:nvPr/>
        </p:nvSpPr>
        <p:spPr>
          <a:xfrm>
            <a:off x="5609564" y="422885"/>
            <a:ext cx="787075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Pipes</a:t>
            </a:r>
          </a:p>
        </p:txBody>
      </p:sp>
      <p:sp>
        <p:nvSpPr>
          <p:cNvPr id="287" name="In Unix Pipes let you chain commands together with the pipe ( | )"/>
          <p:cNvSpPr txBox="1"/>
          <p:nvPr/>
        </p:nvSpPr>
        <p:spPr>
          <a:xfrm>
            <a:off x="829337" y="1527880"/>
            <a:ext cx="3238066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 dirty="0"/>
              <a:t>In Unix Pipes let you chain commands together with the pipe ( | ) </a:t>
            </a:r>
          </a:p>
        </p:txBody>
      </p:sp>
      <p:sp>
        <p:nvSpPr>
          <p:cNvPr id="288" name="Tidyverse uses %&gt;% or  |&gt; to link commands"/>
          <p:cNvSpPr txBox="1"/>
          <p:nvPr/>
        </p:nvSpPr>
        <p:spPr>
          <a:xfrm>
            <a:off x="7587194" y="1364551"/>
            <a:ext cx="2237792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Tidyverse uses %&gt;% or  |&gt; to link commands</a:t>
            </a:r>
          </a:p>
        </p:txBody>
      </p:sp>
      <p:sp>
        <p:nvSpPr>
          <p:cNvPr id="289" name="cat file.txt | grep ‘sometext’"/>
          <p:cNvSpPr txBox="1"/>
          <p:nvPr/>
        </p:nvSpPr>
        <p:spPr>
          <a:xfrm>
            <a:off x="806615" y="2113941"/>
            <a:ext cx="1418658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cat file.txt | grep ‘sometext’ </a:t>
            </a:r>
          </a:p>
        </p:txBody>
      </p:sp>
      <p:sp>
        <p:nvSpPr>
          <p:cNvPr id="290" name="df |&gt; filter() |&gt; group_by() |&gt; summarise()"/>
          <p:cNvSpPr txBox="1"/>
          <p:nvPr/>
        </p:nvSpPr>
        <p:spPr>
          <a:xfrm>
            <a:off x="7964207" y="2113941"/>
            <a:ext cx="2016578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df |&gt; filter() |&gt; group_by() |&gt; summarise()</a:t>
            </a:r>
          </a:p>
        </p:txBody>
      </p:sp>
      <p:sp>
        <p:nvSpPr>
          <p:cNvPr id="291" name="https://r4ds.had.co.nz/pipes.html"/>
          <p:cNvSpPr txBox="1"/>
          <p:nvPr/>
        </p:nvSpPr>
        <p:spPr>
          <a:xfrm>
            <a:off x="9205640" y="6097328"/>
            <a:ext cx="1744067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https://r4ds.had.co.nz/pipes.html</a:t>
            </a:r>
          </a:p>
        </p:txBody>
      </p:sp>
      <p:sp>
        <p:nvSpPr>
          <p:cNvPr id="292" name="Pipes make reading a series of steps easier"/>
          <p:cNvSpPr txBox="1"/>
          <p:nvPr/>
        </p:nvSpPr>
        <p:spPr>
          <a:xfrm>
            <a:off x="3853091" y="3264853"/>
            <a:ext cx="4297715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rPr sz="1800"/>
              <a:t>Pipes make reading a series of steps easier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Fun data sets to play with"/>
          <p:cNvSpPr txBox="1"/>
          <p:nvPr/>
        </p:nvSpPr>
        <p:spPr>
          <a:xfrm>
            <a:off x="3989952" y="329818"/>
            <a:ext cx="3659528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2400"/>
              <a:t>Fun data sets to play with </a:t>
            </a:r>
          </a:p>
        </p:txBody>
      </p:sp>
      <p:sp>
        <p:nvSpPr>
          <p:cNvPr id="295" name="https://www.kaggle.com/crawford/80-cereals"/>
          <p:cNvSpPr txBox="1"/>
          <p:nvPr/>
        </p:nvSpPr>
        <p:spPr>
          <a:xfrm>
            <a:off x="4495068" y="3114955"/>
            <a:ext cx="4560800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https://www.kaggle.com/crawford/80-cereals</a:t>
            </a:r>
          </a:p>
        </p:txBody>
      </p:sp>
      <p:sp>
        <p:nvSpPr>
          <p:cNvPr id="296" name="Cereal"/>
          <p:cNvSpPr txBox="1"/>
          <p:nvPr/>
        </p:nvSpPr>
        <p:spPr>
          <a:xfrm>
            <a:off x="2598514" y="3188401"/>
            <a:ext cx="71179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3600"/>
            </a:lvl1pPr>
          </a:lstStyle>
          <a:p>
            <a:r>
              <a:rPr sz="1800"/>
              <a:t>Cereal</a:t>
            </a:r>
          </a:p>
        </p:txBody>
      </p:sp>
      <p:sp>
        <p:nvSpPr>
          <p:cNvPr id="297" name="iris"/>
          <p:cNvSpPr txBox="1"/>
          <p:nvPr/>
        </p:nvSpPr>
        <p:spPr>
          <a:xfrm>
            <a:off x="2605030" y="2009900"/>
            <a:ext cx="349455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iris</a:t>
            </a:r>
          </a:p>
        </p:txBody>
      </p:sp>
      <p:sp>
        <p:nvSpPr>
          <p:cNvPr id="298" name="nih"/>
          <p:cNvSpPr txBox="1"/>
          <p:nvPr/>
        </p:nvSpPr>
        <p:spPr>
          <a:xfrm>
            <a:off x="2598514" y="4262036"/>
            <a:ext cx="359073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nih</a:t>
            </a:r>
          </a:p>
        </p:txBody>
      </p:sp>
      <p:sp>
        <p:nvSpPr>
          <p:cNvPr id="299" name="NIH Reporter (on github as worldwide2020.csv)"/>
          <p:cNvSpPr txBox="1"/>
          <p:nvPr/>
        </p:nvSpPr>
        <p:spPr>
          <a:xfrm>
            <a:off x="4465901" y="4267458"/>
            <a:ext cx="5315109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 dirty="0"/>
              <a:t>NIH Reporter (on </a:t>
            </a:r>
            <a:r>
              <a:rPr sz="1800" dirty="0" err="1"/>
              <a:t>github</a:t>
            </a:r>
            <a:r>
              <a:rPr sz="1800" dirty="0"/>
              <a:t> as </a:t>
            </a:r>
            <a:r>
              <a:rPr lang="en-US" sz="1800" dirty="0"/>
              <a:t>data/W</a:t>
            </a:r>
            <a:r>
              <a:rPr sz="1800" dirty="0"/>
              <a:t>orldwide2020.csv) </a:t>
            </a:r>
          </a:p>
        </p:txBody>
      </p:sp>
      <p:sp>
        <p:nvSpPr>
          <p:cNvPr id="300" name="built-in"/>
          <p:cNvSpPr txBox="1"/>
          <p:nvPr/>
        </p:nvSpPr>
        <p:spPr>
          <a:xfrm>
            <a:off x="4465901" y="2009900"/>
            <a:ext cx="756554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built-in</a:t>
            </a:r>
          </a:p>
        </p:txBody>
      </p:sp>
      <p:sp>
        <p:nvSpPr>
          <p:cNvPr id="301" name="install.packages('nycflights13')"/>
          <p:cNvSpPr txBox="1"/>
          <p:nvPr/>
        </p:nvSpPr>
        <p:spPr>
          <a:xfrm>
            <a:off x="4495068" y="3799590"/>
            <a:ext cx="315996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 dirty="0" err="1"/>
              <a:t>install.packages</a:t>
            </a:r>
            <a:r>
              <a:rPr sz="1800" dirty="0"/>
              <a:t>('nycflights13') </a:t>
            </a:r>
          </a:p>
        </p:txBody>
      </p:sp>
      <p:sp>
        <p:nvSpPr>
          <p:cNvPr id="302" name="flightdata"/>
          <p:cNvSpPr txBox="1"/>
          <p:nvPr/>
        </p:nvSpPr>
        <p:spPr>
          <a:xfrm>
            <a:off x="2598514" y="3725218"/>
            <a:ext cx="996170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flightdata</a:t>
            </a:r>
          </a:p>
        </p:txBody>
      </p:sp>
      <p:sp>
        <p:nvSpPr>
          <p:cNvPr id="303" name="ToothGrowth"/>
          <p:cNvSpPr txBox="1"/>
          <p:nvPr/>
        </p:nvSpPr>
        <p:spPr>
          <a:xfrm>
            <a:off x="2598515" y="2599150"/>
            <a:ext cx="1330236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ToothGrowth</a:t>
            </a:r>
          </a:p>
        </p:txBody>
      </p:sp>
      <p:sp>
        <p:nvSpPr>
          <p:cNvPr id="304" name="built-in"/>
          <p:cNvSpPr txBox="1"/>
          <p:nvPr/>
        </p:nvSpPr>
        <p:spPr>
          <a:xfrm>
            <a:off x="4465901" y="2581400"/>
            <a:ext cx="756554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built-in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cap - Class 1"/>
          <p:cNvSpPr txBox="1"/>
          <p:nvPr/>
        </p:nvSpPr>
        <p:spPr>
          <a:xfrm>
            <a:off x="5170535" y="383337"/>
            <a:ext cx="2107756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Recap - Class 1</a:t>
            </a:r>
          </a:p>
        </p:txBody>
      </p:sp>
      <p:sp>
        <p:nvSpPr>
          <p:cNvPr id="307" name="Installing R and Github and getting code…"/>
          <p:cNvSpPr txBox="1"/>
          <p:nvPr/>
        </p:nvSpPr>
        <p:spPr>
          <a:xfrm>
            <a:off x="3702304" y="2066425"/>
            <a:ext cx="4593052" cy="128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152400" indent="-152400">
              <a:buSzPct val="123000"/>
              <a:buChar char="•"/>
              <a:defRPr sz="4000"/>
            </a:pPr>
            <a:r>
              <a:rPr sz="2000"/>
              <a:t>Installing R and Github and getting code</a:t>
            </a:r>
          </a:p>
          <a:p>
            <a:pPr marL="152400" indent="-152400">
              <a:buSzPct val="123000"/>
              <a:buChar char="•"/>
              <a:defRPr sz="4000"/>
            </a:pPr>
            <a:r>
              <a:rPr sz="2000"/>
              <a:t>R syntax</a:t>
            </a:r>
          </a:p>
          <a:p>
            <a:pPr marL="152400" indent="-152400">
              <a:buSzPct val="123000"/>
              <a:buChar char="•"/>
              <a:defRPr sz="4000"/>
            </a:pPr>
            <a:r>
              <a:rPr sz="2000"/>
              <a:t>Getting data into R</a:t>
            </a:r>
          </a:p>
          <a:p>
            <a:pPr marL="152400" indent="-152400">
              <a:buSzPct val="123000"/>
              <a:buChar char="•"/>
              <a:defRPr sz="4000"/>
            </a:pPr>
            <a:r>
              <a:rPr sz="2000"/>
              <a:t>working with data in 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witch to live mode"/>
          <p:cNvSpPr txBox="1"/>
          <p:nvPr/>
        </p:nvSpPr>
        <p:spPr>
          <a:xfrm>
            <a:off x="5494839" y="317327"/>
            <a:ext cx="1011495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switch to live mode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als for this section of the module"/>
          <p:cNvSpPr txBox="1"/>
          <p:nvPr/>
        </p:nvSpPr>
        <p:spPr>
          <a:xfrm>
            <a:off x="3943751" y="375451"/>
            <a:ext cx="3976986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000"/>
              <a:t>Goals for this section of the module</a:t>
            </a:r>
          </a:p>
        </p:txBody>
      </p:sp>
      <p:sp>
        <p:nvSpPr>
          <p:cNvPr id="157" name="Get your own data into R…"/>
          <p:cNvSpPr txBox="1"/>
          <p:nvPr/>
        </p:nvSpPr>
        <p:spPr>
          <a:xfrm>
            <a:off x="3870064" y="1677694"/>
            <a:ext cx="10259347" cy="2652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/>
            </a:pPr>
            <a:r>
              <a:t>Get your own data into R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/>
            </a:pPr>
            <a:r>
              <a:t>Explore your data (exploratory data analysis/ EDA)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/>
            </a:pPr>
            <a:r>
              <a:t>Do a simple RNA-seq analysis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/>
            </a:pPr>
            <a:r>
              <a:t>Know where to find help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als for this section of the module"/>
          <p:cNvSpPr txBox="1"/>
          <p:nvPr/>
        </p:nvSpPr>
        <p:spPr>
          <a:xfrm>
            <a:off x="3943751" y="375451"/>
            <a:ext cx="3976986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000"/>
              <a:t>Goals for this section of the module</a:t>
            </a:r>
          </a:p>
        </p:txBody>
      </p:sp>
      <p:sp>
        <p:nvSpPr>
          <p:cNvPr id="160" name="Get your own data into R…"/>
          <p:cNvSpPr txBox="1"/>
          <p:nvPr/>
        </p:nvSpPr>
        <p:spPr>
          <a:xfrm>
            <a:off x="3870064" y="654337"/>
            <a:ext cx="11030648" cy="4698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>
                <a:solidFill>
                  <a:srgbClr val="D5D5D5"/>
                </a:solidFill>
              </a:defRPr>
            </a:pPr>
            <a:r>
              <a:t>Get your own data into R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>
                <a:solidFill>
                  <a:srgbClr val="D5D5D5"/>
                </a:solidFill>
              </a:defRPr>
            </a:pPr>
            <a:r>
              <a:t>Explore your data (exploratory data analysis/ EDA)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>
                <a:solidFill>
                  <a:srgbClr val="D5D5D5"/>
                </a:solidFill>
              </a:defRPr>
            </a:pPr>
            <a:r>
              <a:t>Do a simple RNA-seq analysis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>
                <a:solidFill>
                  <a:srgbClr val="D5D5D5"/>
                </a:solidFill>
              </a:defRPr>
            </a:pPr>
            <a:r>
              <a:t>Know where to find help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>
                <a:solidFill>
                  <a:schemeClr val="accent1">
                    <a:lumOff val="-13575"/>
                  </a:schemeClr>
                </a:solidFill>
              </a:defRPr>
            </a:pPr>
            <a:r>
              <a:t>Batch effects - multiple levels - multiple comparisons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>
                <a:solidFill>
                  <a:schemeClr val="accent1">
                    <a:lumOff val="-13575"/>
                  </a:schemeClr>
                </a:solidFill>
              </a:defRPr>
            </a:pPr>
            <a:r>
              <a:t>Downstream analysis (GSEA/GO/enrichr)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>
                <a:solidFill>
                  <a:schemeClr val="accent1">
                    <a:lumOff val="-13575"/>
                  </a:schemeClr>
                </a:solidFill>
              </a:defRPr>
            </a:pPr>
            <a:r>
              <a:t>Bioconductor</a:t>
            </a:r>
          </a:p>
        </p:txBody>
      </p:sp>
      <p:sp>
        <p:nvSpPr>
          <p:cNvPr id="161" name="Bonus"/>
          <p:cNvSpPr txBox="1"/>
          <p:nvPr/>
        </p:nvSpPr>
        <p:spPr>
          <a:xfrm>
            <a:off x="2758771" y="3477424"/>
            <a:ext cx="756617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>
                <a:solidFill>
                  <a:schemeClr val="accent6"/>
                </a:solidFill>
              </a:defRPr>
            </a:lvl1pPr>
          </a:lstStyle>
          <a:p>
            <a:r>
              <a:rPr sz="2000"/>
              <a:t>Bonus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"/>
          <p:cNvSpPr txBox="1"/>
          <p:nvPr/>
        </p:nvSpPr>
        <p:spPr>
          <a:xfrm>
            <a:off x="264702" y="3418850"/>
            <a:ext cx="282129" cy="1223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  <a:p>
            <a:pPr>
              <a:spcBef>
                <a:spcPts val="500"/>
              </a:spcBef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p:graphicFrame>
        <p:nvGraphicFramePr>
          <p:cNvPr id="164" name="Table 1"/>
          <p:cNvGraphicFramePr/>
          <p:nvPr/>
        </p:nvGraphicFramePr>
        <p:xfrm>
          <a:off x="966762" y="502852"/>
          <a:ext cx="10258477" cy="6090174"/>
        </p:xfrm>
        <a:graphic>
          <a:graphicData uri="http://schemas.openxmlformats.org/drawingml/2006/table">
            <a:tbl>
              <a:tblPr firstCol="1"/>
              <a:tblGrid>
                <a:gridCol w="2501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7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086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1600" b="1"/>
                        <a:t>April 14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500"/>
                        <a:t>Installing R/Rstudio</a:t>
                      </a:r>
                    </a:p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500"/>
                        <a:t>Git/Github Basics </a:t>
                      </a:r>
                    </a:p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500"/>
                        <a:t>Basic R</a:t>
                      </a:r>
                    </a:p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500"/>
                        <a:t>Getting data into R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1600" b="1"/>
                        <a:t>April 17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500"/>
                        <a:t>How to plot data (and make it look good)</a:t>
                      </a:r>
                    </a:p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500"/>
                        <a:t>exploring data</a:t>
                      </a:r>
                    </a:p>
                    <a:p>
                      <a:pPr algn="l" defTabSz="2438338">
                        <a:spcBef>
                          <a:spcPts val="600"/>
                        </a:spcBef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endParaRPr sz="1500"/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30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1600" b="1"/>
                        <a:t>April 19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marL="228600" indent="-228600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500"/>
                        <a:t>Functions</a:t>
                      </a:r>
                    </a:p>
                    <a:p>
                      <a:pPr marL="228600" indent="-228600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500"/>
                        <a:t>Some best practices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10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1600" b="1"/>
                        <a:t>April 21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500"/>
                        <a:t>RNA-seq analysis 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66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1600" b="1"/>
                        <a:t>April 24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500"/>
                        <a:t>Visualization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1600" b="1"/>
                        <a:t>April 26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500"/>
                        <a:t>Contrasts</a:t>
                      </a:r>
                    </a:p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500"/>
                        <a:t>Batch Effects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902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1600" b="1"/>
                        <a:t>April 28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500"/>
                        <a:t>GO analysis</a:t>
                      </a:r>
                    </a:p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500"/>
                        <a:t>GSEA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etting Started with R"/>
          <p:cNvSpPr txBox="1"/>
          <p:nvPr/>
        </p:nvSpPr>
        <p:spPr>
          <a:xfrm>
            <a:off x="4548911" y="368571"/>
            <a:ext cx="3121624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2400"/>
              <a:t>Getting Started with R</a:t>
            </a:r>
          </a:p>
        </p:txBody>
      </p:sp>
      <p:sp>
        <p:nvSpPr>
          <p:cNvPr id="167" name="Install R http://www.r-project.org/…"/>
          <p:cNvSpPr txBox="1"/>
          <p:nvPr/>
        </p:nvSpPr>
        <p:spPr>
          <a:xfrm>
            <a:off x="472359" y="296462"/>
            <a:ext cx="13491770" cy="2821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222250" indent="-222250">
              <a:buSzPct val="100000"/>
              <a:buAutoNum type="arabicPeriod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Install R http://</a:t>
            </a:r>
            <a:r>
              <a:rPr dirty="0" err="1"/>
              <a:t>www.r-project.org</a:t>
            </a:r>
            <a:r>
              <a:rPr dirty="0"/>
              <a:t>/</a:t>
            </a:r>
          </a:p>
          <a:p>
            <a:pPr marL="222250" indent="-222250">
              <a:buSzPct val="100000"/>
              <a:buAutoNum type="arabicPeriod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Download </a:t>
            </a:r>
            <a:r>
              <a:rPr dirty="0" err="1"/>
              <a:t>Rstudio</a:t>
            </a:r>
            <a:r>
              <a:rPr dirty="0"/>
              <a:t> https://</a:t>
            </a:r>
            <a:r>
              <a:rPr dirty="0" err="1"/>
              <a:t>www.rstudio.com</a:t>
            </a:r>
            <a:r>
              <a:rPr dirty="0"/>
              <a:t>/products/</a:t>
            </a:r>
            <a:r>
              <a:rPr dirty="0" err="1"/>
              <a:t>rstudio</a:t>
            </a:r>
            <a:r>
              <a:rPr dirty="0"/>
              <a:t>/</a:t>
            </a:r>
          </a:p>
          <a:p>
            <a:pPr algn="l"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 dirty="0"/>
          </a:p>
          <a:p>
            <a:pPr algn="l"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Alternate route</a:t>
            </a:r>
          </a:p>
          <a:p>
            <a:pPr algn="l"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login at </a:t>
            </a:r>
            <a:r>
              <a:rPr u="sng" dirty="0">
                <a:hlinkClick r:id="rId2"/>
              </a:rPr>
              <a:t>ondemand.rc.unc.edu</a:t>
            </a:r>
            <a:r>
              <a:rPr dirty="0"/>
              <a:t> 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316" y="1661379"/>
            <a:ext cx="5484724" cy="4706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What are Git and Github"/>
          <p:cNvSpPr txBox="1"/>
          <p:nvPr/>
        </p:nvSpPr>
        <p:spPr>
          <a:xfrm>
            <a:off x="5095130" y="358621"/>
            <a:ext cx="2436180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What are Git and Github</a:t>
            </a:r>
          </a:p>
        </p:txBody>
      </p:sp>
      <p:sp>
        <p:nvSpPr>
          <p:cNvPr id="171" name="Git - version control - like Microsoft Track changes but with lots of extras and lasts forever…"/>
          <p:cNvSpPr txBox="1"/>
          <p:nvPr/>
        </p:nvSpPr>
        <p:spPr>
          <a:xfrm>
            <a:off x="1913611" y="1315010"/>
            <a:ext cx="8002062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152400" indent="-152400">
              <a:buSzPct val="123000"/>
              <a:buChar char="•"/>
              <a:defRPr sz="3200"/>
            </a:pPr>
            <a:r>
              <a:rPr sz="1600"/>
              <a:t>Git - version control - like Microsoft Track changes but with lots of extras and lasts forever</a:t>
            </a:r>
          </a:p>
          <a:p>
            <a:pPr marL="152400" indent="-152400">
              <a:buSzPct val="123000"/>
              <a:buChar char="•"/>
              <a:defRPr sz="3200"/>
            </a:pPr>
            <a:r>
              <a:rPr sz="1600"/>
              <a:t>Github - way to share code - like dropbox but with some extra features</a:t>
            </a:r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905" y="2195985"/>
            <a:ext cx="2750575" cy="39760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Why use Git/Github"/>
          <p:cNvSpPr txBox="1"/>
          <p:nvPr/>
        </p:nvSpPr>
        <p:spPr>
          <a:xfrm>
            <a:off x="4954778" y="391386"/>
            <a:ext cx="220868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000"/>
              <a:t>Why use Git/Github</a:t>
            </a:r>
          </a:p>
        </p:txBody>
      </p:sp>
      <p:sp>
        <p:nvSpPr>
          <p:cNvPr id="175" name="Revert to older versions of code…"/>
          <p:cNvSpPr txBox="1"/>
          <p:nvPr/>
        </p:nvSpPr>
        <p:spPr>
          <a:xfrm>
            <a:off x="3086669" y="2175814"/>
            <a:ext cx="6496971" cy="1359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222250" indent="-222250">
              <a:buSzPct val="100000"/>
              <a:buAutoNum type="arabicPeriod"/>
              <a:defRPr sz="3400"/>
            </a:pPr>
            <a:r>
              <a:rPr sz="1700" dirty="0"/>
              <a:t>Revert to older versions of code</a:t>
            </a:r>
          </a:p>
          <a:p>
            <a:pPr marL="222250" indent="-222250">
              <a:buSzPct val="100000"/>
              <a:buAutoNum type="arabicPeriod"/>
              <a:defRPr sz="3400"/>
            </a:pPr>
            <a:r>
              <a:rPr sz="1700" dirty="0"/>
              <a:t>Make a new copy of code to try out an approach without breaking it</a:t>
            </a:r>
          </a:p>
          <a:p>
            <a:pPr marL="222250" indent="-222250">
              <a:buSzPct val="100000"/>
              <a:buAutoNum type="arabicPeriod"/>
              <a:defRPr sz="3400"/>
            </a:pPr>
            <a:r>
              <a:rPr sz="1700" dirty="0"/>
              <a:t>More people can work on something at once and manage conflicts</a:t>
            </a:r>
          </a:p>
          <a:p>
            <a:pPr marL="222250" indent="-222250">
              <a:buSzPct val="100000"/>
              <a:buAutoNum type="arabicPeriod"/>
              <a:defRPr sz="3400">
                <a:solidFill>
                  <a:schemeClr val="accent5">
                    <a:lumOff val="-29866"/>
                  </a:schemeClr>
                </a:solidFill>
              </a:defRPr>
            </a:pPr>
            <a:r>
              <a:rPr sz="1700" dirty="0"/>
              <a:t>Share with others</a:t>
            </a:r>
          </a:p>
          <a:p>
            <a:pPr marL="222250" indent="-222250">
              <a:buSzPct val="100000"/>
              <a:buAutoNum type="arabicPeriod"/>
              <a:defRPr sz="3400"/>
            </a:pPr>
            <a:r>
              <a:rPr sz="1700" dirty="0"/>
              <a:t>Let people see your skills</a:t>
            </a:r>
          </a:p>
        </p:txBody>
      </p:sp>
      <p:sp>
        <p:nvSpPr>
          <p:cNvPr id="176" name="https://happygitwithr.com/big-picture.html"/>
          <p:cNvSpPr txBox="1"/>
          <p:nvPr/>
        </p:nvSpPr>
        <p:spPr>
          <a:xfrm>
            <a:off x="9089752" y="6233891"/>
            <a:ext cx="2194512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https://happygitwithr.com/big-picture.html</a:t>
            </a:r>
          </a:p>
        </p:txBody>
      </p:sp>
      <p:sp>
        <p:nvSpPr>
          <p:cNvPr id="177" name="https://vallandingham.me/git-workflow.html"/>
          <p:cNvSpPr txBox="1"/>
          <p:nvPr/>
        </p:nvSpPr>
        <p:spPr>
          <a:xfrm>
            <a:off x="9048985" y="5962304"/>
            <a:ext cx="2263440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https://vallandingham.me/git-workflow.html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https://github.com/jraab/GNET749_RNAseq"/>
          <p:cNvSpPr txBox="1"/>
          <p:nvPr/>
        </p:nvSpPr>
        <p:spPr>
          <a:xfrm>
            <a:off x="359086" y="816920"/>
            <a:ext cx="2236190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 dirty="0"/>
              <a:t>https://</a:t>
            </a:r>
            <a:r>
              <a:rPr sz="900" dirty="0" err="1"/>
              <a:t>github.com</a:t>
            </a:r>
            <a:r>
              <a:rPr sz="900" dirty="0"/>
              <a:t>/</a:t>
            </a:r>
            <a:r>
              <a:rPr sz="900" dirty="0" err="1"/>
              <a:t>jraab</a:t>
            </a:r>
            <a:r>
              <a:rPr sz="900" dirty="0"/>
              <a:t>/GNET749_RNAseq</a:t>
            </a:r>
          </a:p>
        </p:txBody>
      </p:sp>
      <p:sp>
        <p:nvSpPr>
          <p:cNvPr id="180" name="Getting code from this class"/>
          <p:cNvSpPr txBox="1"/>
          <p:nvPr/>
        </p:nvSpPr>
        <p:spPr>
          <a:xfrm>
            <a:off x="4472559" y="207197"/>
            <a:ext cx="31447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000"/>
              <a:t>Getting code from this class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930" y="752719"/>
            <a:ext cx="7311994" cy="5822909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Line"/>
          <p:cNvSpPr/>
          <p:nvPr/>
        </p:nvSpPr>
        <p:spPr>
          <a:xfrm flipH="1">
            <a:off x="7758559" y="2302781"/>
            <a:ext cx="2400954" cy="318734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1011</Words>
  <Application>Microsoft Macintosh PowerPoint</Application>
  <PresentationFormat>Widescreen</PresentationFormat>
  <Paragraphs>163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Raab, Jesse</dc:creator>
  <cp:lastModifiedBy>Raab, Jesse</cp:lastModifiedBy>
  <cp:revision>1</cp:revision>
  <dcterms:created xsi:type="dcterms:W3CDTF">2024-04-08T17:16:55Z</dcterms:created>
  <dcterms:modified xsi:type="dcterms:W3CDTF">2024-04-08T17:17:20Z</dcterms:modified>
</cp:coreProperties>
</file>