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302" r:id="rId3"/>
    <p:sldId id="305" r:id="rId4"/>
    <p:sldId id="310" r:id="rId5"/>
    <p:sldId id="322" r:id="rId6"/>
    <p:sldId id="323" r:id="rId7"/>
    <p:sldId id="312" r:id="rId8"/>
    <p:sldId id="306" r:id="rId9"/>
    <p:sldId id="316" r:id="rId10"/>
    <p:sldId id="317" r:id="rId11"/>
    <p:sldId id="318" r:id="rId12"/>
    <p:sldId id="319" r:id="rId13"/>
    <p:sldId id="300" r:id="rId14"/>
    <p:sldId id="304" r:id="rId15"/>
    <p:sldId id="301" r:id="rId16"/>
    <p:sldId id="311" r:id="rId17"/>
    <p:sldId id="313" r:id="rId18"/>
    <p:sldId id="314" r:id="rId19"/>
    <p:sldId id="315" r:id="rId20"/>
    <p:sldId id="283" r:id="rId21"/>
    <p:sldId id="320" r:id="rId22"/>
    <p:sldId id="308" r:id="rId23"/>
    <p:sldId id="321" r:id="rId24"/>
    <p:sldId id="30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39"/>
    <p:restoredTop sz="96327"/>
  </p:normalViewPr>
  <p:slideViewPr>
    <p:cSldViewPr snapToGrid="0">
      <p:cViewPr varScale="1">
        <p:scale>
          <a:sx n="179" d="100"/>
          <a:sy n="179" d="100"/>
        </p:scale>
        <p:origin x="616" y="1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3B269-BCFD-3E4D-9867-060E5123D2F8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3379-F2CF-4942-96A4-C1A179FD7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56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3" name="Shape 3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 have mentioned that dds is a ‘SummarizedExperiment’ object , what is this. DDS is actually a DEseqDataset - which itself is an extension of RangedSummarizedExperiments which is an extension of SummarizedExperiment.</a:t>
            </a:r>
          </a:p>
          <a:p>
            <a:endParaRPr/>
          </a:p>
          <a:p>
            <a:r>
              <a:t>These are something a little more fancy than a list or a dataframe or a string. These are called objects and the bioconductor project has tried to formalize the usage of a specific style of these objects for genomics data.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1346-4687-893B-F66F-29286A950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8A3F5-AA2B-9B2B-6F28-ADC95D9B3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442D1-8EB7-7CE9-38DB-D5FEBF39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CED19-332E-B621-026E-C9128384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1D464-56DF-3650-D649-45CC629C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7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28C3A-7DFD-90DC-F879-7919E98A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625480-2D74-CEAE-7E64-310A6A022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83ED6-8119-57B2-31BD-E9110E22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B4FC0-E362-781E-A9FC-C9B12B59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15EFA-D265-35B7-0B49-27F09247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4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7B8BB0-7BAD-7BA6-3F86-89BD61FB9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FF786-5D43-2E9A-E6E6-F02772364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99103-BB91-5FFD-EABC-B70D2D87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57885-A884-07D8-7088-DD2E506C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9B64B-7B24-EF49-CE1F-5055B89E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3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411B-8B74-E13D-D335-84174B85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97358-8B76-79B3-A9F3-71690E22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B579C-68AF-823F-B7DB-C08AFCF17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590B9-AC92-484C-EDA6-1A2A780D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D9BCA-90EC-4F08-DA2D-70753E6B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0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06261-649E-2B65-3932-EEC0B3B79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7D0FD-A82C-0487-C35F-81CFF4347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6F53D-D839-B83E-DA68-04CE1083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A6831-2A4C-AD52-F8DE-4D322DEE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D9893-E004-EC54-97DE-52E5A02D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8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3345-71D0-4031-1715-1FFED5D7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6901F-5B3D-02F4-DAC0-A12257979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06005-D331-52E9-C4F6-4635B0F9F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9D10B-D57A-83C1-9D2E-5C1DF65E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D5127-0C25-9DB7-F59A-2CB7C791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2CAAC-737F-B3D9-63E0-B8D71637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2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913B-68E0-2C2E-AA58-535B000B6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80C25-5979-3767-EF57-20657726B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53484-AE47-FD77-C6D6-D774B7FD8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5AC9D-A330-DA2E-9C1C-2B9A9ABAC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553FB-4648-0A24-6DCC-10B410219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BEA7D-F8CB-1695-3634-42DC29A0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8247AA-12A5-68F3-A724-F725399F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4B929C-E06A-5410-4DE2-1B5796BC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2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59DE-CD32-69A3-D582-FF7CA944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713956-4CEA-FD0D-D379-EE2CC9270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87088-235E-BECC-8505-8C8C8BAE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9DEDC-D6FD-EE13-18B8-BA5E6AEA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1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B97C6-8DE5-7D98-36AF-71DA0B40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6C5AC-9C4A-1BFE-D3F5-12708C2AE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56128-D7FC-F94E-4174-E5CAC657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8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5182-50BE-BDDB-DF91-09E52DF4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69A3B-14A7-196D-5570-8681864CF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A86EC-7320-E853-D6E7-118686E90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ACF2D-475B-B405-2D49-33C421084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CC754-43C4-EDF3-1818-9E3B69301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49DCC-94CB-8E66-D530-185BC008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3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0D93-62E3-1E7B-7134-8922CA157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565C1-B0A3-B72A-F2B6-DBB2597E6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C41C8-E20B-AC8B-BB74-1322264AE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75F69-312A-0E03-3E9C-75FBB7A3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36881-32B5-30B0-F8D9-8D8274A9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FEC46-8B98-EFA0-A3AD-AAECE9BD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6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A606FC-3D46-D208-ABB2-6983C3231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F3483-A9F2-A14E-B287-11EF67013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3261B-2BC0-6DE9-D0BA-722345CAF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BA9DE-A22B-9A47-BD58-93CE3EC6954C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8863C-9DDE-DB08-6EC2-8C4F79504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AD63A-6ED6-C891-4E81-0A484E815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8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00D3EE-825C-D9E2-9138-06859FE6FB2A}"/>
              </a:ext>
            </a:extLst>
          </p:cNvPr>
          <p:cNvSpPr txBox="1"/>
          <p:nvPr/>
        </p:nvSpPr>
        <p:spPr>
          <a:xfrm>
            <a:off x="1979505" y="258859"/>
            <a:ext cx="914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3 – Creating your own functions and new data structures and best practices </a:t>
            </a:r>
          </a:p>
        </p:txBody>
      </p:sp>
    </p:spTree>
    <p:extLst>
      <p:ext uri="{BB962C8B-B14F-4D97-AF65-F5344CB8AC3E}">
        <p14:creationId xmlns:p14="http://schemas.microsoft.com/office/powerpoint/2010/main" val="3501434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06DC0A-6D6D-CE06-DAEE-5E6C5AB98D9A}"/>
              </a:ext>
            </a:extLst>
          </p:cNvPr>
          <p:cNvSpPr txBox="1"/>
          <p:nvPr/>
        </p:nvSpPr>
        <p:spPr>
          <a:xfrm>
            <a:off x="3415553" y="282388"/>
            <a:ext cx="614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Tibbles helpfully tell you what data type is in a column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2C0214-9E36-1476-0DF5-D73601051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867335"/>
            <a:ext cx="61722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12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06DC0A-6D6D-CE06-DAEE-5E6C5AB98D9A}"/>
              </a:ext>
            </a:extLst>
          </p:cNvPr>
          <p:cNvSpPr txBox="1"/>
          <p:nvPr/>
        </p:nvSpPr>
        <p:spPr>
          <a:xfrm>
            <a:off x="3926541" y="242046"/>
            <a:ext cx="614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coerce one data type into another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6754C-C8FA-721C-AF71-CF453A0B3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583" y="1324162"/>
            <a:ext cx="6626039" cy="34433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15FBA7-E965-1785-0C3D-8B03CF9B1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852" y="783620"/>
            <a:ext cx="64135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15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D8D68E-84EE-0BEE-4DD3-1300BD1905CF}"/>
              </a:ext>
            </a:extLst>
          </p:cNvPr>
          <p:cNvSpPr txBox="1"/>
          <p:nvPr/>
        </p:nvSpPr>
        <p:spPr>
          <a:xfrm>
            <a:off x="4356847" y="248770"/>
            <a:ext cx="450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long as that make sense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076658-5273-7C19-41EB-404AAB017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00" y="1727200"/>
            <a:ext cx="6451600" cy="34036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CB697D-95F0-BFF2-6351-72F6A44F2B0E}"/>
              </a:ext>
            </a:extLst>
          </p:cNvPr>
          <p:cNvCxnSpPr/>
          <p:nvPr/>
        </p:nvCxnSpPr>
        <p:spPr>
          <a:xfrm flipH="1">
            <a:off x="9076765" y="2454088"/>
            <a:ext cx="1351429" cy="7732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509C352-54C4-07C6-1E55-AF5160929DFE}"/>
              </a:ext>
            </a:extLst>
          </p:cNvPr>
          <p:cNvSpPr txBox="1"/>
          <p:nvPr/>
        </p:nvSpPr>
        <p:spPr>
          <a:xfrm>
            <a:off x="10428194" y="1710391"/>
            <a:ext cx="16674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species has been replaced by an integer representing the group (1,2,3)</a:t>
            </a:r>
          </a:p>
        </p:txBody>
      </p:sp>
    </p:spTree>
    <p:extLst>
      <p:ext uri="{BB962C8B-B14F-4D97-AF65-F5344CB8AC3E}">
        <p14:creationId xmlns:p14="http://schemas.microsoft.com/office/powerpoint/2010/main" val="1792948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Functions"/>
          <p:cNvSpPr txBox="1"/>
          <p:nvPr/>
        </p:nvSpPr>
        <p:spPr>
          <a:xfrm>
            <a:off x="5399151" y="177130"/>
            <a:ext cx="1402500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2400"/>
              <a:t>Functions</a:t>
            </a:r>
          </a:p>
        </p:txBody>
      </p:sp>
      <p:sp>
        <p:nvSpPr>
          <p:cNvPr id="395" name="-https://r4ds.had.co.nz/functions.html"/>
          <p:cNvSpPr txBox="1"/>
          <p:nvPr/>
        </p:nvSpPr>
        <p:spPr>
          <a:xfrm>
            <a:off x="9674735" y="6181098"/>
            <a:ext cx="1888337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 dirty="0"/>
              <a:t> -https://r4ds.had.co.nz/</a:t>
            </a:r>
            <a:r>
              <a:rPr sz="900" dirty="0" err="1"/>
              <a:t>functions.html</a:t>
            </a:r>
            <a:endParaRPr sz="900" dirty="0"/>
          </a:p>
        </p:txBody>
      </p:sp>
      <p:sp>
        <p:nvSpPr>
          <p:cNvPr id="397" name="Any chunk of code you are going to reuse - can be built in or come with a package or user made…"/>
          <p:cNvSpPr txBox="1"/>
          <p:nvPr/>
        </p:nvSpPr>
        <p:spPr>
          <a:xfrm>
            <a:off x="518306" y="1276929"/>
            <a:ext cx="6631765" cy="1159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marL="114300" indent="-114300">
              <a:buSzPct val="100000"/>
              <a:buChar char="•"/>
            </a:pPr>
            <a:r>
              <a:rPr dirty="0"/>
              <a:t>Any chunk of code you are going to reuse - can be built in or come with a package or user made</a:t>
            </a:r>
          </a:p>
          <a:p>
            <a:pPr marL="114300" indent="-114300">
              <a:buSzPct val="100000"/>
              <a:buChar char="•"/>
            </a:pPr>
            <a:r>
              <a:rPr dirty="0"/>
              <a:t>Can take 0 or more arguments</a:t>
            </a:r>
          </a:p>
          <a:p>
            <a:pPr marL="114300" indent="-114300">
              <a:buSzPct val="100000"/>
              <a:buChar char="•"/>
            </a:pPr>
            <a:r>
              <a:rPr dirty="0"/>
              <a:t>Can return some value(s) or objects</a:t>
            </a:r>
          </a:p>
        </p:txBody>
      </p:sp>
      <p:sp>
        <p:nvSpPr>
          <p:cNvPr id="398" name="What are functions"/>
          <p:cNvSpPr txBox="1"/>
          <p:nvPr/>
        </p:nvSpPr>
        <p:spPr>
          <a:xfrm>
            <a:off x="518306" y="885933"/>
            <a:ext cx="2018822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>
                <a:solidFill>
                  <a:schemeClr val="accent1">
                    <a:lumOff val="-13575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1800" dirty="0"/>
              <a:t>What are functions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Functions"/>
          <p:cNvSpPr txBox="1"/>
          <p:nvPr/>
        </p:nvSpPr>
        <p:spPr>
          <a:xfrm>
            <a:off x="5399151" y="177130"/>
            <a:ext cx="1402500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2400"/>
              <a:t>Functions</a:t>
            </a:r>
          </a:p>
        </p:txBody>
      </p:sp>
      <p:sp>
        <p:nvSpPr>
          <p:cNvPr id="394" name="You can give a function an evocative name that makes your code easier to understand.…"/>
          <p:cNvSpPr txBox="1"/>
          <p:nvPr/>
        </p:nvSpPr>
        <p:spPr>
          <a:xfrm>
            <a:off x="227597" y="4444221"/>
            <a:ext cx="9495292" cy="1867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355600" indent="-285750" defTabSz="228600">
              <a:spcBef>
                <a:spcPts val="300"/>
              </a:spcBef>
              <a:buClr>
                <a:srgbClr val="212529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rgbClr val="212529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lang="en-US" dirty="0"/>
              <a:t>Time savings</a:t>
            </a:r>
          </a:p>
          <a:p>
            <a:pPr marL="355600" indent="-285750" defTabSz="228600">
              <a:spcBef>
                <a:spcPts val="300"/>
              </a:spcBef>
              <a:buClr>
                <a:srgbClr val="212529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rgbClr val="212529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dirty="0"/>
              <a:t>You can give a functi</a:t>
            </a:r>
            <a:r>
              <a:rPr lang="en-US" dirty="0"/>
              <a:t>o</a:t>
            </a:r>
            <a:r>
              <a:rPr dirty="0"/>
              <a:t>n a </a:t>
            </a:r>
            <a:r>
              <a:rPr lang="en-US" dirty="0"/>
              <a:t>descriptive</a:t>
            </a:r>
            <a:r>
              <a:rPr dirty="0"/>
              <a:t> name that makes your code easier to understand.</a:t>
            </a:r>
          </a:p>
          <a:p>
            <a:pPr marL="355600" indent="-285750" defTabSz="228600">
              <a:spcBef>
                <a:spcPts val="300"/>
              </a:spcBef>
              <a:buClr>
                <a:srgbClr val="212529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rgbClr val="212529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dirty="0"/>
              <a:t>As requirements change, you only n</a:t>
            </a:r>
            <a:r>
              <a:rPr lang="en-US" dirty="0"/>
              <a:t>e</a:t>
            </a:r>
            <a:r>
              <a:rPr dirty="0"/>
              <a:t>ed to update code in one place, instead of many.</a:t>
            </a:r>
          </a:p>
          <a:p>
            <a:pPr marL="355600" indent="-285750" defTabSz="228600">
              <a:spcBef>
                <a:spcPts val="300"/>
              </a:spcBef>
              <a:buClr>
                <a:srgbClr val="212529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rgbClr val="212529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dirty="0"/>
              <a:t>You eliminate the chance of making incidental mistakes when you copy and paste </a:t>
            </a:r>
            <a:endParaRPr lang="en-US" dirty="0"/>
          </a:p>
          <a:p>
            <a:pPr marL="527050" lvl="1" defTabSz="228600">
              <a:spcBef>
                <a:spcPts val="300"/>
              </a:spcBef>
              <a:buClr>
                <a:srgbClr val="212529"/>
              </a:buClr>
              <a:buSzPct val="100000"/>
              <a:defRPr>
                <a:solidFill>
                  <a:srgbClr val="212529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dirty="0"/>
              <a:t>(i.e. updating a variable name in one place, but not in another).</a:t>
            </a:r>
            <a:br>
              <a:rPr dirty="0"/>
            </a:br>
            <a:endParaRPr dirty="0"/>
          </a:p>
        </p:txBody>
      </p:sp>
      <p:sp>
        <p:nvSpPr>
          <p:cNvPr id="395" name="-https://r4ds.had.co.nz/functions.html"/>
          <p:cNvSpPr txBox="1"/>
          <p:nvPr/>
        </p:nvSpPr>
        <p:spPr>
          <a:xfrm>
            <a:off x="9674735" y="6181098"/>
            <a:ext cx="1888337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 dirty="0"/>
              <a:t> -https://r4ds.had.co.nz/</a:t>
            </a:r>
            <a:r>
              <a:rPr sz="900" dirty="0" err="1"/>
              <a:t>functions.html</a:t>
            </a:r>
            <a:endParaRPr sz="900" dirty="0"/>
          </a:p>
        </p:txBody>
      </p:sp>
      <p:sp>
        <p:nvSpPr>
          <p:cNvPr id="396" name="Reasons to make a new function"/>
          <p:cNvSpPr txBox="1"/>
          <p:nvPr/>
        </p:nvSpPr>
        <p:spPr>
          <a:xfrm>
            <a:off x="417099" y="4093485"/>
            <a:ext cx="3417089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>
                <a:solidFill>
                  <a:schemeClr val="accent1">
                    <a:lumOff val="-13575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1800" dirty="0"/>
              <a:t>Reasons to make a new function</a:t>
            </a:r>
          </a:p>
        </p:txBody>
      </p:sp>
      <p:sp>
        <p:nvSpPr>
          <p:cNvPr id="397" name="Any chunk of code you are going to reuse - can be built in or come with a package or user made…"/>
          <p:cNvSpPr txBox="1"/>
          <p:nvPr/>
        </p:nvSpPr>
        <p:spPr>
          <a:xfrm>
            <a:off x="518306" y="1276929"/>
            <a:ext cx="6631765" cy="1159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marL="114300" indent="-114300">
              <a:buSzPct val="100000"/>
              <a:buChar char="•"/>
            </a:pPr>
            <a:r>
              <a:rPr dirty="0"/>
              <a:t>Any chunk of code you are going to reuse - can be built in or come with a package or user made</a:t>
            </a:r>
          </a:p>
          <a:p>
            <a:pPr marL="114300" indent="-114300">
              <a:buSzPct val="100000"/>
              <a:buChar char="•"/>
            </a:pPr>
            <a:r>
              <a:rPr dirty="0"/>
              <a:t>Can take 0 or more arguments</a:t>
            </a:r>
          </a:p>
          <a:p>
            <a:pPr marL="114300" indent="-114300">
              <a:buSzPct val="100000"/>
              <a:buChar char="•"/>
            </a:pPr>
            <a:r>
              <a:rPr dirty="0"/>
              <a:t>Can return some value(s) or objects</a:t>
            </a:r>
          </a:p>
        </p:txBody>
      </p:sp>
      <p:sp>
        <p:nvSpPr>
          <p:cNvPr id="398" name="What are functions"/>
          <p:cNvSpPr txBox="1"/>
          <p:nvPr/>
        </p:nvSpPr>
        <p:spPr>
          <a:xfrm>
            <a:off x="518306" y="885933"/>
            <a:ext cx="2018822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>
                <a:solidFill>
                  <a:schemeClr val="accent1">
                    <a:lumOff val="-13575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1800" dirty="0"/>
              <a:t>What are functions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7A7431-E88C-E9CF-C22F-AC7EF771D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651" y="597758"/>
            <a:ext cx="4655016" cy="36897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51805A-0E44-C150-4134-EB8DE67D9954}"/>
              </a:ext>
            </a:extLst>
          </p:cNvPr>
          <p:cNvSpPr txBox="1"/>
          <p:nvPr/>
        </p:nvSpPr>
        <p:spPr>
          <a:xfrm>
            <a:off x="9428480" y="58117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/1205/</a:t>
            </a:r>
          </a:p>
        </p:txBody>
      </p:sp>
    </p:spTree>
    <p:extLst>
      <p:ext uri="{BB962C8B-B14F-4D97-AF65-F5344CB8AC3E}">
        <p14:creationId xmlns:p14="http://schemas.microsoft.com/office/powerpoint/2010/main" val="1996646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A493F-FCD9-7CA9-DCC5-2EC6A8A29730}"/>
              </a:ext>
            </a:extLst>
          </p:cNvPr>
          <p:cNvSpPr txBox="1"/>
          <p:nvPr/>
        </p:nvSpPr>
        <p:spPr>
          <a:xfrm>
            <a:off x="4991463" y="137433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66490-4A50-1E52-4903-99915B053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540" y="3094264"/>
            <a:ext cx="2400300" cy="52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D80E2F-BE9F-BAFB-09A6-37EFF5A57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983" y="1670112"/>
            <a:ext cx="4216400" cy="1054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CB1FD7-0E59-94FC-00CA-3CD30F0175C1}"/>
              </a:ext>
            </a:extLst>
          </p:cNvPr>
          <p:cNvSpPr txBox="1"/>
          <p:nvPr/>
        </p:nvSpPr>
        <p:spPr>
          <a:xfrm>
            <a:off x="5622646" y="1123043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name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7025EA-9293-FFED-DFFF-DB02D893C57E}"/>
              </a:ext>
            </a:extLst>
          </p:cNvPr>
          <p:cNvCxnSpPr/>
          <p:nvPr/>
        </p:nvCxnSpPr>
        <p:spPr>
          <a:xfrm>
            <a:off x="7135586" y="1335377"/>
            <a:ext cx="155121" cy="33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1F89C21-4F61-5000-93C2-1B637C820693}"/>
              </a:ext>
            </a:extLst>
          </p:cNvPr>
          <p:cNvSpPr txBox="1"/>
          <p:nvPr/>
        </p:nvSpPr>
        <p:spPr>
          <a:xfrm>
            <a:off x="4856479" y="1785487"/>
            <a:ext cx="196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</a:t>
            </a:r>
          </a:p>
          <a:p>
            <a:r>
              <a:rPr lang="en-US" dirty="0"/>
              <a:t>body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4A8A2B-E66D-8ACA-A6B1-D0B88A91536C}"/>
              </a:ext>
            </a:extLst>
          </p:cNvPr>
          <p:cNvCxnSpPr>
            <a:endCxn id="12" idx="3"/>
          </p:cNvCxnSpPr>
          <p:nvPr/>
        </p:nvCxnSpPr>
        <p:spPr>
          <a:xfrm>
            <a:off x="5960533" y="2108653"/>
            <a:ext cx="860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CD6190A-089B-853B-4654-D77B6212B547}"/>
              </a:ext>
            </a:extLst>
          </p:cNvPr>
          <p:cNvSpPr txBox="1"/>
          <p:nvPr/>
        </p:nvSpPr>
        <p:spPr>
          <a:xfrm>
            <a:off x="4585477" y="2909598"/>
            <a:ext cx="137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47EBB0-D2A2-36D7-89CF-8F98575913CE}"/>
              </a:ext>
            </a:extLst>
          </p:cNvPr>
          <p:cNvCxnSpPr/>
          <p:nvPr/>
        </p:nvCxnSpPr>
        <p:spPr>
          <a:xfrm flipV="1">
            <a:off x="6190827" y="2431818"/>
            <a:ext cx="799253" cy="57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B50C4E-F271-6DE9-7873-AAA41844FCFC}"/>
              </a:ext>
            </a:extLst>
          </p:cNvPr>
          <p:cNvSpPr txBox="1"/>
          <p:nvPr/>
        </p:nvSpPr>
        <p:spPr>
          <a:xfrm>
            <a:off x="9482083" y="642136"/>
            <a:ext cx="118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arguments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F52DD0-7175-D640-E972-5CA407C0D27B}"/>
              </a:ext>
            </a:extLst>
          </p:cNvPr>
          <p:cNvCxnSpPr/>
          <p:nvPr/>
        </p:nvCxnSpPr>
        <p:spPr>
          <a:xfrm flipH="1">
            <a:off x="9821333" y="1123043"/>
            <a:ext cx="115147" cy="49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E72C0EBA-2156-DC5A-1B3C-788BA2C20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89" y="1171756"/>
            <a:ext cx="3909561" cy="384501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02EAA19-E40B-4019-5A5C-8D693759B186}"/>
              </a:ext>
            </a:extLst>
          </p:cNvPr>
          <p:cNvSpPr txBox="1"/>
          <p:nvPr/>
        </p:nvSpPr>
        <p:spPr>
          <a:xfrm>
            <a:off x="389147" y="49736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/1319/</a:t>
            </a:r>
          </a:p>
        </p:txBody>
      </p:sp>
    </p:spTree>
    <p:extLst>
      <p:ext uri="{BB962C8B-B14F-4D97-AF65-F5344CB8AC3E}">
        <p14:creationId xmlns:p14="http://schemas.microsoft.com/office/powerpoint/2010/main" val="3179177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9A0DC5-96D6-AC76-09C9-5C35E3822F89}"/>
              </a:ext>
            </a:extLst>
          </p:cNvPr>
          <p:cNvSpPr txBox="1"/>
          <p:nvPr/>
        </p:nvSpPr>
        <p:spPr>
          <a:xfrm>
            <a:off x="3239510" y="217808"/>
            <a:ext cx="735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Loops (or performing the same operation on many things)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89E326-CBC1-B343-AC5F-DB5EF52F9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47" y="1200714"/>
            <a:ext cx="3329684" cy="657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6AB6A5-131B-1B94-1BE1-975CE2DF3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347" y="2054491"/>
            <a:ext cx="3594100" cy="52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4B3A31-4713-10F1-264E-753EE8697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327" y="1529571"/>
            <a:ext cx="5630326" cy="12077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B6F9A7-E702-6C17-D8C5-F7823C8D6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5327" y="3003550"/>
            <a:ext cx="2722684" cy="279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43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9A0DC5-96D6-AC76-09C9-5C35E3822F89}"/>
              </a:ext>
            </a:extLst>
          </p:cNvPr>
          <p:cNvSpPr txBox="1"/>
          <p:nvPr/>
        </p:nvSpPr>
        <p:spPr>
          <a:xfrm>
            <a:off x="2703729" y="374970"/>
            <a:ext cx="735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Loops (or performing the same operation on many things)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89E326-CBC1-B343-AC5F-DB5EF52F9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47" y="1200714"/>
            <a:ext cx="3329684" cy="657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2D61EF-8C35-B3B2-CDA4-DF4E46313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347" y="2314841"/>
            <a:ext cx="4584700" cy="101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C5C157-B92B-1D93-7E74-7ECBDB0F38AF}"/>
              </a:ext>
            </a:extLst>
          </p:cNvPr>
          <p:cNvSpPr txBox="1"/>
          <p:nvPr/>
        </p:nvSpPr>
        <p:spPr>
          <a:xfrm>
            <a:off x="6291385" y="2407138"/>
            <a:ext cx="450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that takes a number and prints it out</a:t>
            </a:r>
          </a:p>
          <a:p>
            <a:r>
              <a:rPr lang="en-US" dirty="0"/>
              <a:t>Just like the loop on the last slide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21F36A-7BDA-359D-95B7-2D2256B4D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347" y="3804532"/>
            <a:ext cx="5932395" cy="6463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E0BFA8-DE07-6A7B-16C2-23979434500E}"/>
              </a:ext>
            </a:extLst>
          </p:cNvPr>
          <p:cNvSpPr txBox="1"/>
          <p:nvPr/>
        </p:nvSpPr>
        <p:spPr>
          <a:xfrm>
            <a:off x="7088742" y="3216842"/>
            <a:ext cx="4501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lapply</a:t>
            </a:r>
            <a:r>
              <a:rPr lang="en-US" dirty="0"/>
              <a:t> is a function that takes a list </a:t>
            </a:r>
          </a:p>
          <a:p>
            <a:r>
              <a:rPr lang="en-US" dirty="0"/>
              <a:t>and applies a function to each element </a:t>
            </a:r>
          </a:p>
          <a:p>
            <a:r>
              <a:rPr lang="en-US" dirty="0"/>
              <a:t>of the list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C96972-673F-8D53-E968-9747091D5A36}"/>
              </a:ext>
            </a:extLst>
          </p:cNvPr>
          <p:cNvSpPr txBox="1"/>
          <p:nvPr/>
        </p:nvSpPr>
        <p:spPr>
          <a:xfrm>
            <a:off x="3071446" y="5201926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178951-A62F-62D4-2C21-1423AA34FABB}"/>
              </a:ext>
            </a:extLst>
          </p:cNvPr>
          <p:cNvSpPr txBox="1"/>
          <p:nvPr/>
        </p:nvSpPr>
        <p:spPr>
          <a:xfrm>
            <a:off x="5410927" y="520192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1959FF-6E83-BDB1-4533-8F80CF45848C}"/>
              </a:ext>
            </a:extLst>
          </p:cNvPr>
          <p:cNvCxnSpPr/>
          <p:nvPr/>
        </p:nvCxnSpPr>
        <p:spPr>
          <a:xfrm flipV="1">
            <a:off x="3298752" y="4509477"/>
            <a:ext cx="0" cy="55489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E6C7C4-0F6F-89A5-8C9E-FF80DDED5D6E}"/>
              </a:ext>
            </a:extLst>
          </p:cNvPr>
          <p:cNvCxnSpPr/>
          <p:nvPr/>
        </p:nvCxnSpPr>
        <p:spPr>
          <a:xfrm flipV="1">
            <a:off x="5895995" y="4589362"/>
            <a:ext cx="0" cy="55489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32D5DA46-7ACF-58D5-7AD7-23973A495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7614" y="3804532"/>
            <a:ext cx="1128633" cy="289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98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9A0DC5-96D6-AC76-09C9-5C35E3822F89}"/>
              </a:ext>
            </a:extLst>
          </p:cNvPr>
          <p:cNvSpPr txBox="1"/>
          <p:nvPr/>
        </p:nvSpPr>
        <p:spPr>
          <a:xfrm>
            <a:off x="2703729" y="374970"/>
            <a:ext cx="735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Loops (or performing the same operation on many things)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89E326-CBC1-B343-AC5F-DB5EF52F9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47" y="1200714"/>
            <a:ext cx="3329684" cy="6577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C96972-673F-8D53-E968-9747091D5A36}"/>
              </a:ext>
            </a:extLst>
          </p:cNvPr>
          <p:cNvSpPr txBox="1"/>
          <p:nvPr/>
        </p:nvSpPr>
        <p:spPr>
          <a:xfrm>
            <a:off x="1639334" y="4479432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178951-A62F-62D4-2C21-1423AA34FABB}"/>
              </a:ext>
            </a:extLst>
          </p:cNvPr>
          <p:cNvSpPr txBox="1"/>
          <p:nvPr/>
        </p:nvSpPr>
        <p:spPr>
          <a:xfrm>
            <a:off x="4826375" y="5173277"/>
            <a:ext cx="213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Anonymous function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1959FF-6E83-BDB1-4533-8F80CF45848C}"/>
              </a:ext>
            </a:extLst>
          </p:cNvPr>
          <p:cNvCxnSpPr/>
          <p:nvPr/>
        </p:nvCxnSpPr>
        <p:spPr>
          <a:xfrm flipV="1">
            <a:off x="1866640" y="3837124"/>
            <a:ext cx="0" cy="55489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E6C7C4-0F6F-89A5-8C9E-FF80DDED5D6E}"/>
              </a:ext>
            </a:extLst>
          </p:cNvPr>
          <p:cNvCxnSpPr>
            <a:cxnSpLocks/>
          </p:cNvCxnSpPr>
          <p:nvPr/>
        </p:nvCxnSpPr>
        <p:spPr>
          <a:xfrm flipH="1" flipV="1">
            <a:off x="5311588" y="3966882"/>
            <a:ext cx="584407" cy="117737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E108EBC-2ACB-C669-1CC0-01016B4C1C5C}"/>
              </a:ext>
            </a:extLst>
          </p:cNvPr>
          <p:cNvSpPr txBox="1"/>
          <p:nvPr/>
        </p:nvSpPr>
        <p:spPr>
          <a:xfrm>
            <a:off x="3915915" y="2569393"/>
            <a:ext cx="3960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doesn’t have to be have already been made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24D14-3976-5568-B66E-72973C39A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33" y="3312733"/>
            <a:ext cx="6642100" cy="4445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C5300D-4C89-2514-E380-A4707B2BC2C0}"/>
              </a:ext>
            </a:extLst>
          </p:cNvPr>
          <p:cNvCxnSpPr/>
          <p:nvPr/>
        </p:nvCxnSpPr>
        <p:spPr>
          <a:xfrm>
            <a:off x="2703729" y="3906371"/>
            <a:ext cx="434253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26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5A31BF-DADA-ADC0-B660-082C48F44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15489"/>
            <a:ext cx="7772400" cy="24300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A6F919-6AB9-FE21-094E-C97BB265B330}"/>
              </a:ext>
            </a:extLst>
          </p:cNvPr>
          <p:cNvSpPr txBox="1"/>
          <p:nvPr/>
        </p:nvSpPr>
        <p:spPr>
          <a:xfrm>
            <a:off x="5116606" y="6051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C2518-E085-7E04-0827-5F4698149F3A}"/>
              </a:ext>
            </a:extLst>
          </p:cNvPr>
          <p:cNvSpPr txBox="1"/>
          <p:nvPr/>
        </p:nvSpPr>
        <p:spPr>
          <a:xfrm>
            <a:off x="4985498" y="3190546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https://www.guru99.com/r-apply-</a:t>
            </a:r>
            <a:r>
              <a:rPr lang="en-US" dirty="0" err="1"/>
              <a:t>sapply</a:t>
            </a:r>
            <a:r>
              <a:rPr lang="en-US" dirty="0"/>
              <a:t>-</a:t>
            </a:r>
            <a:r>
              <a:rPr lang="en-US" dirty="0" err="1"/>
              <a:t>tapply.html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46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949B-90AB-DC09-FBC4-4B96BF4EB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from 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00592-07B8-8124-CD74-D900599B8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Tidy Data (wide vs long format of data)</a:t>
            </a:r>
          </a:p>
          <a:p>
            <a:pPr marL="342900" indent="-342900">
              <a:buAutoNum type="arabicPeriod"/>
            </a:pPr>
            <a:r>
              <a:rPr lang="en-US" dirty="0"/>
              <a:t>Plotting</a:t>
            </a:r>
          </a:p>
          <a:p>
            <a:pPr marL="342900" indent="-342900">
              <a:buAutoNum type="arabicPeriod"/>
            </a:pPr>
            <a:r>
              <a:rPr lang="en-US" dirty="0"/>
              <a:t>Merging and joining (relational data)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59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284" y="1074942"/>
            <a:ext cx="5790107" cy="4708117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https://bioconductor.org/packages/release/bioc/vignettes/SummarizedExperiment/inst/doc/SummarizedExperiment.html"/>
          <p:cNvSpPr txBox="1"/>
          <p:nvPr/>
        </p:nvSpPr>
        <p:spPr>
          <a:xfrm>
            <a:off x="266464" y="6347602"/>
            <a:ext cx="5828519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/>
              <a:t>https://bioconductor.org/packages/release/bioc/vignettes/SummarizedExperiment/inst/doc/SummarizedExperiment.html</a:t>
            </a:r>
          </a:p>
        </p:txBody>
      </p:sp>
      <p:sp>
        <p:nvSpPr>
          <p:cNvPr id="323" name="RangedSummarizedExperiment - these represent genomic ranges"/>
          <p:cNvSpPr txBox="1"/>
          <p:nvPr/>
        </p:nvSpPr>
        <p:spPr>
          <a:xfrm>
            <a:off x="1461258" y="1973849"/>
            <a:ext cx="3161122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 dirty="0" err="1"/>
              <a:t>R</a:t>
            </a:r>
            <a:r>
              <a:rPr sz="900" b="1" dirty="0" err="1"/>
              <a:t>angedSummarizedExperiment</a:t>
            </a:r>
            <a:r>
              <a:rPr sz="900" dirty="0"/>
              <a:t> - these represent genomic ranges</a:t>
            </a:r>
          </a:p>
        </p:txBody>
      </p:sp>
      <p:sp>
        <p:nvSpPr>
          <p:cNvPr id="324" name="Line"/>
          <p:cNvSpPr/>
          <p:nvPr/>
        </p:nvSpPr>
        <p:spPr>
          <a:xfrm>
            <a:off x="4592287" y="2225489"/>
            <a:ext cx="1890016" cy="140864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25" name="DESeqDataSet…"/>
          <p:cNvSpPr txBox="1"/>
          <p:nvPr/>
        </p:nvSpPr>
        <p:spPr>
          <a:xfrm>
            <a:off x="961131" y="2962206"/>
            <a:ext cx="2587247" cy="466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b="1"/>
            </a:pPr>
            <a:r>
              <a:rPr sz="900" dirty="0" err="1"/>
              <a:t>DESeqDataSet</a:t>
            </a:r>
            <a:endParaRPr sz="900" dirty="0"/>
          </a:p>
          <a:p>
            <a:pPr marL="152400" indent="-152400">
              <a:buSzPct val="123000"/>
              <a:buChar char="-"/>
            </a:pPr>
            <a:r>
              <a:rPr sz="900" dirty="0"/>
              <a:t>Non-negative integer counts</a:t>
            </a:r>
          </a:p>
          <a:p>
            <a:pPr marL="152400" indent="-152400">
              <a:buSzPct val="123000"/>
              <a:buChar char="-"/>
            </a:pPr>
            <a:r>
              <a:rPr sz="900" dirty="0"/>
              <a:t>Must have a formula describing experiment design</a:t>
            </a:r>
          </a:p>
        </p:txBody>
      </p:sp>
      <p:sp>
        <p:nvSpPr>
          <p:cNvPr id="326" name="Line"/>
          <p:cNvSpPr/>
          <p:nvPr/>
        </p:nvSpPr>
        <p:spPr>
          <a:xfrm flipV="1">
            <a:off x="1545379" y="2163645"/>
            <a:ext cx="635001" cy="635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27" name="SummarizedExperiment -"/>
          <p:cNvSpPr txBox="1"/>
          <p:nvPr/>
        </p:nvSpPr>
        <p:spPr>
          <a:xfrm>
            <a:off x="8012410" y="5613089"/>
            <a:ext cx="1267976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 b="1"/>
              <a:t>SummarizedExperiment</a:t>
            </a:r>
            <a:r>
              <a:rPr sz="900"/>
              <a:t> -</a:t>
            </a:r>
          </a:p>
        </p:txBody>
      </p:sp>
      <p:sp>
        <p:nvSpPr>
          <p:cNvPr id="328" name="Rectangle"/>
          <p:cNvSpPr/>
          <p:nvPr/>
        </p:nvSpPr>
        <p:spPr>
          <a:xfrm>
            <a:off x="6609307" y="5390486"/>
            <a:ext cx="1292722" cy="63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331" name="Group"/>
          <p:cNvGrpSpPr/>
          <p:nvPr/>
        </p:nvGrpSpPr>
        <p:grpSpPr>
          <a:xfrm>
            <a:off x="3180723" y="371230"/>
            <a:ext cx="5281639" cy="1131145"/>
            <a:chOff x="-1" y="-10369"/>
            <a:chExt cx="10563275" cy="2262287"/>
          </a:xfrm>
        </p:grpSpPr>
        <p:sp>
          <p:nvSpPr>
            <p:cNvPr id="329" name="What is a summarized experiment object"/>
            <p:cNvSpPr txBox="1"/>
            <p:nvPr/>
          </p:nvSpPr>
          <p:spPr>
            <a:xfrm>
              <a:off x="-1" y="-10369"/>
              <a:ext cx="10563275" cy="841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>
                <a:defRPr sz="4800" b="1"/>
              </a:lvl1pPr>
            </a:lstStyle>
            <a:p>
              <a:r>
                <a:rPr sz="2400" dirty="0"/>
                <a:t>What is a summarized experiment object</a:t>
              </a:r>
            </a:p>
          </p:txBody>
        </p:sp>
        <p:sp>
          <p:nvSpPr>
            <p:cNvPr id="330" name="Rectangle"/>
            <p:cNvSpPr/>
            <p:nvPr/>
          </p:nvSpPr>
          <p:spPr>
            <a:xfrm>
              <a:off x="5767657" y="981917"/>
              <a:ext cx="4589597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40ECDF-3DEA-1F79-21AD-BE0D9E55328C}"/>
              </a:ext>
            </a:extLst>
          </p:cNvPr>
          <p:cNvSpPr txBox="1"/>
          <p:nvPr/>
        </p:nvSpPr>
        <p:spPr>
          <a:xfrm>
            <a:off x="4822614" y="270933"/>
            <a:ext cx="732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Suggestions for Best Practices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22633-D20E-1653-DD34-7E9124D3224D}"/>
              </a:ext>
            </a:extLst>
          </p:cNvPr>
          <p:cNvSpPr txBox="1"/>
          <p:nvPr/>
        </p:nvSpPr>
        <p:spPr>
          <a:xfrm>
            <a:off x="1761565" y="1385047"/>
            <a:ext cx="83842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Keep a code notebook</a:t>
            </a:r>
          </a:p>
          <a:p>
            <a:pPr marL="342900" indent="-342900">
              <a:buAutoNum type="arabicPeriod"/>
            </a:pPr>
            <a:r>
              <a:rPr lang="en-US" dirty="0"/>
              <a:t>Work in a script and not the console</a:t>
            </a:r>
          </a:p>
          <a:p>
            <a:pPr marL="342900" indent="-342900">
              <a:buAutoNum type="arabicPeriod"/>
            </a:pPr>
            <a:r>
              <a:rPr lang="en-US" dirty="0"/>
              <a:t>Name variables, functions, scripts something descriptive</a:t>
            </a:r>
          </a:p>
          <a:p>
            <a:pPr marL="342900" indent="-342900">
              <a:buAutoNum type="arabicPeriod"/>
            </a:pPr>
            <a:r>
              <a:rPr lang="en-US" dirty="0"/>
              <a:t>Comment your code heavily</a:t>
            </a:r>
          </a:p>
          <a:p>
            <a:pPr marL="342900" indent="-342900">
              <a:buAutoNum type="arabicPeriod"/>
            </a:pPr>
            <a:r>
              <a:rPr lang="en-US" dirty="0"/>
              <a:t>Have a project structure in mind</a:t>
            </a:r>
          </a:p>
        </p:txBody>
      </p:sp>
    </p:spTree>
    <p:extLst>
      <p:ext uri="{BB962C8B-B14F-4D97-AF65-F5344CB8AC3E}">
        <p14:creationId xmlns:p14="http://schemas.microsoft.com/office/powerpoint/2010/main" val="3713242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40ECDF-3DEA-1F79-21AD-BE0D9E55328C}"/>
              </a:ext>
            </a:extLst>
          </p:cNvPr>
          <p:cNvSpPr txBox="1"/>
          <p:nvPr/>
        </p:nvSpPr>
        <p:spPr>
          <a:xfrm>
            <a:off x="4822614" y="270933"/>
            <a:ext cx="732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Suggestions for Best Practices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22633-D20E-1653-DD34-7E9124D3224D}"/>
              </a:ext>
            </a:extLst>
          </p:cNvPr>
          <p:cNvSpPr txBox="1"/>
          <p:nvPr/>
        </p:nvSpPr>
        <p:spPr>
          <a:xfrm>
            <a:off x="1761565" y="1385047"/>
            <a:ext cx="83842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Keep a code notebook</a:t>
            </a:r>
          </a:p>
          <a:p>
            <a:pPr marL="342900" indent="-342900">
              <a:buAutoNum type="arabicPeriod"/>
            </a:pPr>
            <a:r>
              <a:rPr lang="en-US" dirty="0"/>
              <a:t>Work in a script and not the console</a:t>
            </a:r>
          </a:p>
          <a:p>
            <a:pPr marL="342900" indent="-342900">
              <a:buAutoNum type="arabicPeriod"/>
            </a:pPr>
            <a:r>
              <a:rPr lang="en-US" dirty="0"/>
              <a:t>Name variables, functions, scripts something descriptive</a:t>
            </a:r>
          </a:p>
          <a:p>
            <a:pPr marL="342900" indent="-342900">
              <a:buAutoNum type="arabicPeriod"/>
            </a:pPr>
            <a:r>
              <a:rPr lang="en-US" dirty="0"/>
              <a:t>Comment your code heavily</a:t>
            </a:r>
          </a:p>
          <a:p>
            <a:pPr marL="342900" indent="-342900">
              <a:buAutoNum type="arabicPeriod"/>
            </a:pPr>
            <a:r>
              <a:rPr lang="en-US" dirty="0"/>
              <a:t>Have a project structure in mind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1D5DA-1D3D-2647-609E-9676951A0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391" y="2974789"/>
            <a:ext cx="22479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44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40ECDF-3DEA-1F79-21AD-BE0D9E55328C}"/>
              </a:ext>
            </a:extLst>
          </p:cNvPr>
          <p:cNvSpPr txBox="1"/>
          <p:nvPr/>
        </p:nvSpPr>
        <p:spPr>
          <a:xfrm>
            <a:off x="4822614" y="270933"/>
            <a:ext cx="732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Suggestions for Best Practices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22633-D20E-1653-DD34-7E9124D3224D}"/>
              </a:ext>
            </a:extLst>
          </p:cNvPr>
          <p:cNvSpPr txBox="1"/>
          <p:nvPr/>
        </p:nvSpPr>
        <p:spPr>
          <a:xfrm>
            <a:off x="1761565" y="1385047"/>
            <a:ext cx="83842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Keep a code notebook</a:t>
            </a:r>
          </a:p>
          <a:p>
            <a:pPr marL="342900" indent="-342900">
              <a:buAutoNum type="arabicPeriod"/>
            </a:pPr>
            <a:r>
              <a:rPr lang="en-US" dirty="0"/>
              <a:t>Work in a script and not the console</a:t>
            </a:r>
          </a:p>
          <a:p>
            <a:pPr marL="342900" indent="-342900">
              <a:buAutoNum type="arabicPeriod"/>
            </a:pPr>
            <a:r>
              <a:rPr lang="en-US" dirty="0"/>
              <a:t>Name variables, functions, scripts something descriptive</a:t>
            </a:r>
          </a:p>
          <a:p>
            <a:pPr marL="342900" indent="-342900">
              <a:buAutoNum type="arabicPeriod"/>
            </a:pPr>
            <a:r>
              <a:rPr lang="en-US" dirty="0"/>
              <a:t>Comment your code heavily</a:t>
            </a:r>
          </a:p>
          <a:p>
            <a:pPr marL="342900" indent="-342900">
              <a:buAutoNum type="arabicPeriod"/>
            </a:pPr>
            <a:r>
              <a:rPr lang="en-US" dirty="0"/>
              <a:t>Have a project structure in mind</a:t>
            </a:r>
          </a:p>
          <a:p>
            <a:pPr marL="342900" indent="-342900">
              <a:buAutoNum type="arabicPeriod"/>
            </a:pPr>
            <a:r>
              <a:rPr lang="en-US" dirty="0"/>
              <a:t>Use R projects – keep data and script files together</a:t>
            </a:r>
          </a:p>
          <a:p>
            <a:pPr marL="342900" indent="-342900">
              <a:buAutoNum type="arabicPeriod"/>
            </a:pPr>
            <a:r>
              <a:rPr lang="en-US" dirty="0"/>
              <a:t>Put libraries first</a:t>
            </a:r>
          </a:p>
          <a:p>
            <a:pPr marL="342900" indent="-342900">
              <a:buAutoNum type="arabicPeriod"/>
            </a:pPr>
            <a:r>
              <a:rPr lang="en-US" dirty="0"/>
              <a:t>Put hardcoded paths second</a:t>
            </a:r>
          </a:p>
          <a:p>
            <a:pPr marL="342900" indent="-342900">
              <a:buAutoNum type="arabicPeriod"/>
            </a:pPr>
            <a:r>
              <a:rPr lang="en-US" dirty="0"/>
              <a:t>Don’t repeat yourself – write a function</a:t>
            </a:r>
          </a:p>
          <a:p>
            <a:pPr marL="342900" indent="-342900">
              <a:buAutoNum type="arabicPeriod"/>
            </a:pPr>
            <a:r>
              <a:rPr lang="en-US" dirty="0"/>
              <a:t>Use a consistent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87A16D-B4F6-302B-80BA-FBAD8C396E43}"/>
              </a:ext>
            </a:extLst>
          </p:cNvPr>
          <p:cNvSpPr txBox="1"/>
          <p:nvPr/>
        </p:nvSpPr>
        <p:spPr>
          <a:xfrm>
            <a:off x="4304713" y="6347012"/>
            <a:ext cx="788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/best-practices-for-r-programming-ec0754010b5a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A13994-9C85-B49E-135C-64F659864501}"/>
              </a:ext>
            </a:extLst>
          </p:cNvPr>
          <p:cNvSpPr txBox="1"/>
          <p:nvPr/>
        </p:nvSpPr>
        <p:spPr>
          <a:xfrm>
            <a:off x="7553886" y="5977680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https://r4ds.had.co.nz/workflow-</a:t>
            </a:r>
            <a:r>
              <a:rPr lang="en-US" dirty="0" err="1"/>
              <a:t>projects.html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E2388-7CB7-C595-5083-3BB7B08D142E}"/>
              </a:ext>
            </a:extLst>
          </p:cNvPr>
          <p:cNvSpPr txBox="1"/>
          <p:nvPr/>
        </p:nvSpPr>
        <p:spPr>
          <a:xfrm>
            <a:off x="8342114" y="5608348"/>
            <a:ext cx="6825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style.tidyverse.org</a:t>
            </a:r>
            <a:r>
              <a:rPr lang="en-US" dirty="0"/>
              <a:t>/</a:t>
            </a:r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1B23D8-A74A-36D6-1740-FB3674DC5646}"/>
              </a:ext>
            </a:extLst>
          </p:cNvPr>
          <p:cNvSpPr txBox="1"/>
          <p:nvPr/>
        </p:nvSpPr>
        <p:spPr>
          <a:xfrm>
            <a:off x="7149108" y="5239016"/>
            <a:ext cx="7583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google.github.io</a:t>
            </a:r>
            <a:r>
              <a:rPr lang="en-US" dirty="0"/>
              <a:t>/</a:t>
            </a:r>
            <a:r>
              <a:rPr lang="en-US" dirty="0" err="1"/>
              <a:t>styleguide</a:t>
            </a:r>
            <a:r>
              <a:rPr lang="en-US" dirty="0"/>
              <a:t>/</a:t>
            </a:r>
            <a:r>
              <a:rPr lang="en-US" dirty="0" err="1"/>
              <a:t>Rguide.html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84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7D4B-3064-0A16-54B7-66AA04467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BB872D-FE63-4CF4-8116-B6B3526FA5A1}"/>
              </a:ext>
            </a:extLst>
          </p:cNvPr>
          <p:cNvSpPr txBox="1"/>
          <p:nvPr/>
        </p:nvSpPr>
        <p:spPr>
          <a:xfrm>
            <a:off x="2790265" y="2245659"/>
            <a:ext cx="722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through intro_R_skeleton_3.R</a:t>
            </a:r>
          </a:p>
        </p:txBody>
      </p:sp>
    </p:spTree>
    <p:extLst>
      <p:ext uri="{BB962C8B-B14F-4D97-AF65-F5344CB8AC3E}">
        <p14:creationId xmlns:p14="http://schemas.microsoft.com/office/powerpoint/2010/main" val="598731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86441-1642-EEE4-7FB0-599CD21B8029}"/>
              </a:ext>
            </a:extLst>
          </p:cNvPr>
          <p:cNvSpPr txBox="1"/>
          <p:nvPr/>
        </p:nvSpPr>
        <p:spPr>
          <a:xfrm>
            <a:off x="3434080" y="880533"/>
            <a:ext cx="603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1CF691-BC8E-3FA6-A643-D01141636EDE}"/>
              </a:ext>
            </a:extLst>
          </p:cNvPr>
          <p:cNvSpPr txBox="1"/>
          <p:nvPr/>
        </p:nvSpPr>
        <p:spPr>
          <a:xfrm>
            <a:off x="3522133" y="1842347"/>
            <a:ext cx="5730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Additional Plotting</a:t>
            </a:r>
          </a:p>
          <a:p>
            <a:pPr marL="342900" indent="-342900">
              <a:buAutoNum type="arabicPeriod"/>
            </a:pPr>
            <a:r>
              <a:rPr lang="en-US" dirty="0"/>
              <a:t>Factors </a:t>
            </a:r>
          </a:p>
          <a:p>
            <a:pPr marL="342900" indent="-342900">
              <a:buAutoNum type="arabicPeriod"/>
            </a:pPr>
            <a:r>
              <a:rPr lang="en-US" dirty="0"/>
              <a:t>Functions</a:t>
            </a:r>
          </a:p>
          <a:p>
            <a:pPr marL="342900" indent="-342900">
              <a:buAutoNum type="arabicPeriod"/>
            </a:pPr>
            <a:r>
              <a:rPr lang="en-US" dirty="0"/>
              <a:t>Loops</a:t>
            </a:r>
          </a:p>
          <a:p>
            <a:pPr marL="342900" indent="-342900">
              <a:buAutoNum type="arabicPeriod"/>
            </a:pPr>
            <a:r>
              <a:rPr lang="en-US" dirty="0"/>
              <a:t>Summarized experiment</a:t>
            </a:r>
          </a:p>
          <a:p>
            <a:pPr marL="342900" indent="-342900">
              <a:buAutoNum type="arabicPeriod"/>
            </a:pPr>
            <a:r>
              <a:rPr lang="en-US" dirty="0"/>
              <a:t>Best practices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Practice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3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58B4FA-F21A-26DC-43DB-D2B51031D171}"/>
              </a:ext>
            </a:extLst>
          </p:cNvPr>
          <p:cNvSpPr txBox="1"/>
          <p:nvPr/>
        </p:nvSpPr>
        <p:spPr>
          <a:xfrm>
            <a:off x="5392669" y="121871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5017DA-2B89-B380-F3EF-DFFBD7477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789268"/>
            <a:ext cx="6832600" cy="774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6C2513-0F52-F1ED-7FC1-80E8C7083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429" y="1806014"/>
            <a:ext cx="5312145" cy="426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21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58B4FA-F21A-26DC-43DB-D2B51031D171}"/>
              </a:ext>
            </a:extLst>
          </p:cNvPr>
          <p:cNvSpPr txBox="1"/>
          <p:nvPr/>
        </p:nvSpPr>
        <p:spPr>
          <a:xfrm>
            <a:off x="5392669" y="121871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F8D41-DD4F-3B81-84AD-F50EF091F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98" y="931582"/>
            <a:ext cx="4712820" cy="7064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6F702C-4AF4-4103-F68E-308F98F52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98" y="1638074"/>
            <a:ext cx="4716206" cy="370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6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58B4FA-F21A-26DC-43DB-D2B51031D171}"/>
              </a:ext>
            </a:extLst>
          </p:cNvPr>
          <p:cNvSpPr txBox="1"/>
          <p:nvPr/>
        </p:nvSpPr>
        <p:spPr>
          <a:xfrm>
            <a:off x="5392669" y="121871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F8D41-DD4F-3B81-84AD-F50EF091F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98" y="931582"/>
            <a:ext cx="4712820" cy="7064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6F702C-4AF4-4103-F68E-308F98F52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98" y="1638074"/>
            <a:ext cx="4716206" cy="3700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DA8E80-44A6-20A1-EF75-B6FA93AA3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230" y="3267636"/>
            <a:ext cx="5594736" cy="2003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42CE85-4F70-0E98-1A26-729A49FCC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876930"/>
            <a:ext cx="5147235" cy="76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7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91C6AE-1BC4-B1E9-A3D8-86782E25B660}"/>
              </a:ext>
            </a:extLst>
          </p:cNvPr>
          <p:cNvSpPr txBox="1"/>
          <p:nvPr/>
        </p:nvSpPr>
        <p:spPr>
          <a:xfrm>
            <a:off x="4696304" y="198968"/>
            <a:ext cx="690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Characters vs Factors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122CF8-55EE-2648-D5D7-50DD741A3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62" y="2017193"/>
            <a:ext cx="2006600" cy="444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F0FD66-6D1E-70B0-81FD-426B8F308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34" y="792023"/>
            <a:ext cx="4889500" cy="33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0D36F0-A21F-E967-53D9-B55D91048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34" y="1209662"/>
            <a:ext cx="4241800" cy="50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923AA-FAA7-32B7-22FD-BC1287E9C888}"/>
              </a:ext>
            </a:extLst>
          </p:cNvPr>
          <p:cNvSpPr txBox="1"/>
          <p:nvPr/>
        </p:nvSpPr>
        <p:spPr>
          <a:xfrm>
            <a:off x="2218702" y="422691"/>
            <a:ext cx="153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2377011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91C6AE-1BC4-B1E9-A3D8-86782E25B660}"/>
              </a:ext>
            </a:extLst>
          </p:cNvPr>
          <p:cNvSpPr txBox="1"/>
          <p:nvPr/>
        </p:nvSpPr>
        <p:spPr>
          <a:xfrm>
            <a:off x="4696304" y="198968"/>
            <a:ext cx="690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Characters vs Factors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122CF8-55EE-2648-D5D7-50DD741A3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62" y="2017193"/>
            <a:ext cx="2006600" cy="444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F0FD66-6D1E-70B0-81FD-426B8F308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34" y="792023"/>
            <a:ext cx="4889500" cy="33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0D36F0-A21F-E967-53D9-B55D91048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34" y="1209662"/>
            <a:ext cx="4241800" cy="50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76B15E-E541-E67B-3201-D74761C8B0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4768" y="2017193"/>
            <a:ext cx="7772400" cy="3829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0887DF-92D8-BCBE-104F-0FF6894E45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4768" y="2494076"/>
            <a:ext cx="1917700" cy="533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83AC15-F8E9-851E-29AE-5A8889831D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4768" y="3121372"/>
            <a:ext cx="2501900" cy="800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98E7ED-B347-0033-29C1-A518472CB0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4768" y="4015368"/>
            <a:ext cx="5346700" cy="1181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836B8A-BB8C-0BE1-B04B-B8D05D903C00}"/>
              </a:ext>
            </a:extLst>
          </p:cNvPr>
          <p:cNvSpPr txBox="1"/>
          <p:nvPr/>
        </p:nvSpPr>
        <p:spPr>
          <a:xfrm>
            <a:off x="7409768" y="1647861"/>
            <a:ext cx="175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433D43-0DEA-90AD-3304-3C37D72EC5D3}"/>
              </a:ext>
            </a:extLst>
          </p:cNvPr>
          <p:cNvSpPr txBox="1"/>
          <p:nvPr/>
        </p:nvSpPr>
        <p:spPr>
          <a:xfrm>
            <a:off x="2218702" y="422691"/>
            <a:ext cx="153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217248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91C6AE-1BC4-B1E9-A3D8-86782E25B660}"/>
              </a:ext>
            </a:extLst>
          </p:cNvPr>
          <p:cNvSpPr txBox="1"/>
          <p:nvPr/>
        </p:nvSpPr>
        <p:spPr>
          <a:xfrm>
            <a:off x="4696304" y="198968"/>
            <a:ext cx="690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Characters vs Factors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122CF8-55EE-2648-D5D7-50DD741A3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62" y="2017193"/>
            <a:ext cx="2006600" cy="444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F0FD66-6D1E-70B0-81FD-426B8F308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34" y="792023"/>
            <a:ext cx="4889500" cy="33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0D36F0-A21F-E967-53D9-B55D91048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34" y="1209662"/>
            <a:ext cx="4241800" cy="50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76B15E-E541-E67B-3201-D74761C8B0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4768" y="2017193"/>
            <a:ext cx="7772400" cy="3829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0887DF-92D8-BCBE-104F-0FF6894E45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4768" y="2494076"/>
            <a:ext cx="1917700" cy="533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83AC15-F8E9-851E-29AE-5A8889831D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4768" y="3121372"/>
            <a:ext cx="2501900" cy="800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98E7ED-B347-0033-29C1-A518472CB0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4768" y="4015368"/>
            <a:ext cx="5346700" cy="1181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24BE73B-816F-9E18-728B-C2CD118CAB28}"/>
              </a:ext>
            </a:extLst>
          </p:cNvPr>
          <p:cNvSpPr txBox="1"/>
          <p:nvPr/>
        </p:nvSpPr>
        <p:spPr>
          <a:xfrm>
            <a:off x="223666" y="2980023"/>
            <a:ext cx="29273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Characters are less picky and behave as you’d expect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Factors have predetermined levels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Factors have an order with 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 R will read in all strings as factors (</a:t>
            </a:r>
            <a:r>
              <a:rPr lang="en-US" dirty="0" err="1"/>
              <a:t>read.csv</a:t>
            </a:r>
            <a:r>
              <a:rPr lang="en-US" dirty="0"/>
              <a:t>) – but this can be turned off globally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FA81D7-8DF9-59C7-ADAC-3D4D4FFACB2E}"/>
              </a:ext>
            </a:extLst>
          </p:cNvPr>
          <p:cNvSpPr txBox="1"/>
          <p:nvPr/>
        </p:nvSpPr>
        <p:spPr>
          <a:xfrm>
            <a:off x="7409768" y="1647861"/>
            <a:ext cx="175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1264E-4FBC-5267-3DB2-AC65EC259D7C}"/>
              </a:ext>
            </a:extLst>
          </p:cNvPr>
          <p:cNvSpPr txBox="1"/>
          <p:nvPr/>
        </p:nvSpPr>
        <p:spPr>
          <a:xfrm>
            <a:off x="2218702" y="422691"/>
            <a:ext cx="153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291512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2255</TotalTime>
  <Words>770</Words>
  <Application>Microsoft Macintosh PowerPoint</Application>
  <PresentationFormat>Widescreen</PresentationFormat>
  <Paragraphs>115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Avenir Next Regular</vt:lpstr>
      <vt:lpstr>Calibri</vt:lpstr>
      <vt:lpstr>Calibri Light</vt:lpstr>
      <vt:lpstr>Helvetica Neue Medium</vt:lpstr>
      <vt:lpstr>Office Theme</vt:lpstr>
      <vt:lpstr>PowerPoint Presentation</vt:lpstr>
      <vt:lpstr>Recap from last 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Raab, Jesse</dc:creator>
  <cp:lastModifiedBy>Raab, Jesse</cp:lastModifiedBy>
  <cp:revision>5</cp:revision>
  <dcterms:created xsi:type="dcterms:W3CDTF">2023-04-14T16:35:59Z</dcterms:created>
  <dcterms:modified xsi:type="dcterms:W3CDTF">2023-04-19T16:22:03Z</dcterms:modified>
</cp:coreProperties>
</file>