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339" r:id="rId3"/>
    <p:sldId id="340" r:id="rId4"/>
    <p:sldId id="341" r:id="rId5"/>
    <p:sldId id="342" r:id="rId6"/>
    <p:sldId id="343" r:id="rId7"/>
    <p:sldId id="344" r:id="rId8"/>
    <p:sldId id="345" r:id="rId9"/>
    <p:sldId id="346" r:id="rId10"/>
    <p:sldId id="348" r:id="rId11"/>
    <p:sldId id="349" r:id="rId12"/>
    <p:sldId id="309" r:id="rId13"/>
    <p:sldId id="310" r:id="rId14"/>
    <p:sldId id="311" r:id="rId15"/>
    <p:sldId id="312" r:id="rId16"/>
    <p:sldId id="313" r:id="rId17"/>
    <p:sldId id="314" r:id="rId18"/>
    <p:sldId id="315"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B686F-F5FC-9642-A786-0E66DB798C84}"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F5D39-9892-6F4D-9A0C-23688854B0BF}" type="slidenum">
              <a:rPr lang="en-US" smtClean="0"/>
              <a:t>‹#›</a:t>
            </a:fld>
            <a:endParaRPr lang="en-US"/>
          </a:p>
        </p:txBody>
      </p:sp>
    </p:spTree>
    <p:extLst>
      <p:ext uri="{BB962C8B-B14F-4D97-AF65-F5344CB8AC3E}">
        <p14:creationId xmlns:p14="http://schemas.microsoft.com/office/powerpoint/2010/main" val="407090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We tested the null hypothesis that there was not a difference in experssion between two conditions (condition A == condition B). It’s possible that we’lll have small fold changes that relate to large enough p-values to pass our threshold for significance. This coudl be becuase we have lots of replicates and very high power or because we have some very h igh expression levels that we’re pretty sure of and can mroe easily ‘see’ the difference (i.e. we’re more sure of our estimate of that genes expression in each condition). </a:t>
            </a:r>
          </a:p>
          <a:p>
            <a:endParaRPr/>
          </a:p>
          <a:p>
            <a:r>
              <a:t>While these might statistically be different, we might not care biologically - in practice, some will enforce a threshold of 2-fold or 1.5 fold or something like that. This experient has few genes, so I woulnd’t bother even though a couple have pretty small fold changes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CE50-F81D-3D14-27E0-C98A39695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AD3D2-10D1-35DF-2681-F198DFAEF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82984-A4FA-9310-8707-BAFDBF98B5C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7906F6B-A2C3-68FE-0CD8-7A1C00FA9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A9CFE-5909-8BBF-786C-656F2057583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7277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44F2-FEAF-DABE-4F82-0B1572E33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CED967-C56B-C047-64E3-00D386A2B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25D30-F422-738F-64DC-75A9A55F95AF}"/>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517EA0F5-3962-17BF-8763-E33777077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0FCFD-AD66-7410-233A-A1A63C03166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84995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7176C-6BA3-B13E-0D7E-09038DE9E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A918E-4897-2E74-BADA-CEA031218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87CB1-CE3F-1666-7963-35BD0DD056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34F4696-A0A3-D149-3ED8-72B0C17B6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4C452-D028-BA31-4D1F-FD9567344F09}"/>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327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E755-34F1-2B56-DF9F-653C10C0D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D8414-3A4D-2604-97B7-406E7FCE35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A58A-95BB-EDC0-B5CB-70B913DD9C7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C066EE1-CF3E-88B1-1370-8671A6AB1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1A64D-861B-F2A6-AD05-D0E67C2A2FA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536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7BE-A87F-12A0-2BE9-EDDAB6F7D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D88F4-59BE-DDE7-1CB3-ACF8C41F60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F94B8-D73C-E69E-B10D-019829D1B95C}"/>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ADFB1CF-DA56-7F72-E0FF-62236752E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C2FB-DE8D-8B32-AE39-D778C4A00B1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9113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BDBE-5652-343C-8494-53FAB3829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4A819-9532-02B8-04E5-B0C2F3AA4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517D9-EC14-CA2B-465B-5D0C70124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176BE-BF4B-7C4F-088B-B2957805F4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EAA2EC41-24C6-5F6A-3C94-50E4B9961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3038F-FAB2-AB26-5464-94B256B8699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85831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EDC-3528-D9A5-8CF7-27D6EBEDC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5D8ED8-DE55-BD59-5F70-55867E665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AD64B-551E-E861-AEE6-062935B34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E5130D-74C2-6E03-C827-C020B25AF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DDB4F-97E7-B984-A2C9-5C95FCF9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4D0E2-65BA-6949-7FF4-FF03E75EF072}"/>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8" name="Footer Placeholder 7">
            <a:extLst>
              <a:ext uri="{FF2B5EF4-FFF2-40B4-BE49-F238E27FC236}">
                <a16:creationId xmlns:a16="http://schemas.microsoft.com/office/drawing/2014/main" id="{DEF93443-F37E-1E5C-80A0-EA9B8EE21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448E20-F45F-D0A0-4231-7DDCB0B4D050}"/>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0383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BEEF-22B5-6494-255D-758FE11D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B26FA-1710-660B-1B4B-D6519174916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4" name="Footer Placeholder 3">
            <a:extLst>
              <a:ext uri="{FF2B5EF4-FFF2-40B4-BE49-F238E27FC236}">
                <a16:creationId xmlns:a16="http://schemas.microsoft.com/office/drawing/2014/main" id="{0F9A8A3A-AEEB-6DF9-9F10-2ED64C63F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BE570-C8C6-872A-B35C-1E2C2AEB44D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6719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DE7AA-2EBC-E9C1-E4FF-7699CD42AF1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3" name="Footer Placeholder 2">
            <a:extLst>
              <a:ext uri="{FF2B5EF4-FFF2-40B4-BE49-F238E27FC236}">
                <a16:creationId xmlns:a16="http://schemas.microsoft.com/office/drawing/2014/main" id="{AEE4A4E7-B0B3-ECBE-805F-4A5FD7CB1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1CCF3-AA30-4042-B167-CD32E2946597}"/>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9967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558-AB1B-AD77-CCF3-97936A9B0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8F7AD-CC9D-23D2-796E-4960106A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45D88-1D42-BEC9-854A-49A2C970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542CB-7299-2631-AE04-CE0955E50A24}"/>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0ED68F7C-86BB-20E1-E166-58443A416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9004-8AB2-488C-F490-59231E34468E}"/>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7290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8E2C-94BD-1AF2-B6BC-763779494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F8566-7193-948A-A270-53FF8BF91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08CB-4D3F-13A9-9798-54E09A72E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A39BC-8CC3-BE51-703E-7CD547D60489}"/>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81A19F71-0BB3-D775-B7D2-DACB20B3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392F0-FADB-15B0-0E25-63BBA2D24A9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10524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B72A1-8F46-35BE-7719-A42299417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31407-3ABE-A18B-854E-464FD1678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C62C8-2044-DD1B-315A-59BE9E7F7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E4BE1C6F-2A06-4EB4-1FAA-7BC16C53E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903356-9EB3-B8E2-16D4-FD1E060D2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76EC83-25AA-A840-88B0-40C6357C1568}" type="slidenum">
              <a:rPr lang="en-US" smtClean="0"/>
              <a:t>‹#›</a:t>
            </a:fld>
            <a:endParaRPr lang="en-US"/>
          </a:p>
        </p:txBody>
      </p:sp>
    </p:spTree>
    <p:extLst>
      <p:ext uri="{BB962C8B-B14F-4D97-AF65-F5344CB8AC3E}">
        <p14:creationId xmlns:p14="http://schemas.microsoft.com/office/powerpoint/2010/main" val="218085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3257-C824-188C-C40A-30EFFE16DAC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2ECC135-B5BB-FE71-FA24-5D97BF09D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885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487314" y="1104593"/>
            <a:ext cx="80791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pic>
        <p:nvPicPr>
          <p:cNvPr id="855" name="Image" descr="Image"/>
          <p:cNvPicPr>
            <a:picLocks noChangeAspect="1"/>
          </p:cNvPicPr>
          <p:nvPr/>
        </p:nvPicPr>
        <p:blipFill>
          <a:blip r:embed="rId2"/>
          <a:stretch>
            <a:fillRect/>
          </a:stretch>
        </p:blipFill>
        <p:spPr>
          <a:xfrm>
            <a:off x="2107188" y="4220757"/>
            <a:ext cx="3267402" cy="511894"/>
          </a:xfrm>
          <a:prstGeom prst="rect">
            <a:avLst/>
          </a:prstGeom>
          <a:ln w="12700">
            <a:miter lim="400000"/>
          </a:ln>
        </p:spPr>
      </p:pic>
      <p:sp>
        <p:nvSpPr>
          <p:cNvPr id="856" name="Genotype comparison"/>
          <p:cNvSpPr txBox="1"/>
          <p:nvPr/>
        </p:nvSpPr>
        <p:spPr>
          <a:xfrm>
            <a:off x="292738" y="4502797"/>
            <a:ext cx="109004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Genotype comparison</a:t>
            </a:r>
          </a:p>
        </p:txBody>
      </p:sp>
      <p:pic>
        <p:nvPicPr>
          <p:cNvPr id="857" name="Image" descr="Image"/>
          <p:cNvPicPr>
            <a:picLocks noChangeAspect="1"/>
          </p:cNvPicPr>
          <p:nvPr/>
        </p:nvPicPr>
        <p:blipFill>
          <a:blip r:embed="rId3"/>
          <a:stretch>
            <a:fillRect/>
          </a:stretch>
        </p:blipFill>
        <p:spPr>
          <a:xfrm>
            <a:off x="196583" y="3595512"/>
            <a:ext cx="7999877" cy="477296"/>
          </a:xfrm>
          <a:prstGeom prst="rect">
            <a:avLst/>
          </a:prstGeom>
          <a:ln w="12700">
            <a:miter lim="400000"/>
          </a:ln>
        </p:spPr>
      </p:pic>
      <p:sp>
        <p:nvSpPr>
          <p:cNvPr id="858" name="What genes does loss of ARID2 affect?"/>
          <p:cNvSpPr txBox="1"/>
          <p:nvPr/>
        </p:nvSpPr>
        <p:spPr>
          <a:xfrm>
            <a:off x="1420663" y="3165523"/>
            <a:ext cx="49319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2400"/>
              <a:t>What genes does loss of ARID2 affect?</a:t>
            </a:r>
          </a:p>
        </p:txBody>
      </p:sp>
      <p:pic>
        <p:nvPicPr>
          <p:cNvPr id="859" name="Image" descr="Image"/>
          <p:cNvPicPr>
            <a:picLocks noChangeAspect="1"/>
          </p:cNvPicPr>
          <p:nvPr/>
        </p:nvPicPr>
        <p:blipFill>
          <a:blip r:embed="rId4"/>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~4x increase regardless of treatment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2000"/>
              <a:t>full = ~ genotype + treatment + genotype:treatment</a:t>
            </a:r>
          </a:p>
          <a:p>
            <a:pPr algn="l"/>
            <a:r>
              <a:rPr sz="2000"/>
              <a:t>reduced = ~ genotype + treatment</a:t>
            </a:r>
          </a:p>
        </p:txBody>
      </p:sp>
      <p:sp>
        <p:nvSpPr>
          <p:cNvPr id="873" name="Small p values mean that there is a genotype specific effect of one (or more) treatments"/>
          <p:cNvSpPr txBox="1"/>
          <p:nvPr/>
        </p:nvSpPr>
        <p:spPr>
          <a:xfrm>
            <a:off x="315946" y="4063061"/>
            <a:ext cx="62252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t>Small p values mean that there is a genotype specific effect of one (or more) treatments</a:t>
            </a:r>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b="1"/>
            </a:lvl1pPr>
          </a:lstStyle>
          <a:p>
            <a:r>
              <a:rPr sz="2000" dirty="0"/>
              <a:t>LRT</a:t>
            </a:r>
          </a:p>
        </p:txBody>
      </p:sp>
      <p:pic>
        <p:nvPicPr>
          <p:cNvPr id="876" name="Image" descr="Image"/>
          <p:cNvPicPr>
            <a:picLocks noChangeAspect="1"/>
          </p:cNvPicPr>
          <p:nvPr/>
        </p:nvPicPr>
        <p:blipFill>
          <a:blip r:embed="rId3"/>
          <a:stretch>
            <a:fillRect/>
          </a:stretch>
        </p:blipFill>
        <p:spPr>
          <a:xfrm>
            <a:off x="302821" y="4671531"/>
            <a:ext cx="5503648" cy="960955"/>
          </a:xfrm>
          <a:prstGeom prst="rect">
            <a:avLst/>
          </a:prstGeom>
          <a:ln w="12700">
            <a:miter lim="400000"/>
          </a:ln>
        </p:spPr>
      </p:pic>
      <p:pic>
        <p:nvPicPr>
          <p:cNvPr id="877" name="Image" descr="Image"/>
          <p:cNvPicPr>
            <a:picLocks noChangeAspect="1"/>
          </p:cNvPicPr>
          <p:nvPr/>
        </p:nvPicPr>
        <p:blipFill>
          <a:blip r:embed="rId4"/>
          <a:stretch>
            <a:fillRect/>
          </a:stretch>
        </p:blipFill>
        <p:spPr>
          <a:xfrm>
            <a:off x="302821" y="5694747"/>
            <a:ext cx="4029046" cy="620916"/>
          </a:xfrm>
          <a:prstGeom prst="rect">
            <a:avLst/>
          </a:prstGeom>
          <a:ln w="12700">
            <a:miter lim="400000"/>
          </a:ln>
        </p:spPr>
      </p:pic>
      <p:pic>
        <p:nvPicPr>
          <p:cNvPr id="878" name="Image" descr="Image"/>
          <p:cNvPicPr>
            <a:picLocks noChangeAspect="1"/>
          </p:cNvPicPr>
          <p:nvPr/>
        </p:nvPicPr>
        <p:blipFill>
          <a:blip r:embed="rId5"/>
          <a:stretch>
            <a:fillRect/>
          </a:stretch>
        </p:blipFill>
        <p:spPr>
          <a:xfrm>
            <a:off x="7689089" y="2871757"/>
            <a:ext cx="4514322" cy="3486191"/>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27" name="Image" descr="Image"/>
          <p:cNvPicPr>
            <a:picLocks noChangeAspect="1"/>
          </p:cNvPicPr>
          <p:nvPr/>
        </p:nvPicPr>
        <p:blipFill>
          <a:blip r:embed="rId2"/>
          <a:stretch>
            <a:fillRect/>
          </a:stretch>
        </p:blipFill>
        <p:spPr>
          <a:xfrm>
            <a:off x="514371" y="1237370"/>
            <a:ext cx="3411661" cy="3749608"/>
          </a:xfrm>
          <a:prstGeom prst="rect">
            <a:avLst/>
          </a:prstGeom>
          <a:ln w="12700">
            <a:miter lim="400000"/>
          </a:ln>
        </p:spPr>
      </p:pic>
      <p:pic>
        <p:nvPicPr>
          <p:cNvPr id="628" name="Image" descr="Image"/>
          <p:cNvPicPr>
            <a:picLocks noChangeAspect="1"/>
          </p:cNvPicPr>
          <p:nvPr/>
        </p:nvPicPr>
        <p:blipFill>
          <a:blip r:embed="rId3"/>
          <a:stretch>
            <a:fillRect/>
          </a:stretch>
        </p:blipFill>
        <p:spPr>
          <a:xfrm>
            <a:off x="1280800" y="5375068"/>
            <a:ext cx="9062241" cy="537868"/>
          </a:xfrm>
          <a:prstGeom prst="rect">
            <a:avLst/>
          </a:prstGeom>
          <a:ln w="12700">
            <a:miter lim="400000"/>
          </a:ln>
        </p:spPr>
      </p:pic>
      <p:pic>
        <p:nvPicPr>
          <p:cNvPr id="629" name="Image" descr="Image"/>
          <p:cNvPicPr>
            <a:picLocks noChangeAspect="1"/>
          </p:cNvPicPr>
          <p:nvPr/>
        </p:nvPicPr>
        <p:blipFill>
          <a:blip r:embed="rId4"/>
          <a:stretch>
            <a:fillRect/>
          </a:stretch>
        </p:blipFill>
        <p:spPr>
          <a:xfrm>
            <a:off x="4303437" y="1400655"/>
            <a:ext cx="3354517" cy="3583414"/>
          </a:xfrm>
          <a:prstGeom prst="rect">
            <a:avLst/>
          </a:prstGeom>
          <a:ln w="12700">
            <a:miter lim="400000"/>
          </a:ln>
        </p:spPr>
      </p:pic>
      <p:pic>
        <p:nvPicPr>
          <p:cNvPr id="630" name="Image" descr="Image"/>
          <p:cNvPicPr>
            <a:picLocks noChangeAspect="1"/>
          </p:cNvPicPr>
          <p:nvPr/>
        </p:nvPicPr>
        <p:blipFill>
          <a:blip r:embed="rId5"/>
          <a:stretch>
            <a:fillRect/>
          </a:stretch>
        </p:blipFill>
        <p:spPr>
          <a:xfrm>
            <a:off x="7826785" y="1320467"/>
            <a:ext cx="3282222" cy="3583414"/>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3" name="Image" descr="Image"/>
          <p:cNvPicPr>
            <a:picLocks noChangeAspect="1"/>
          </p:cNvPicPr>
          <p:nvPr/>
        </p:nvPicPr>
        <p:blipFill>
          <a:blip r:embed="rId3"/>
          <a:stretch>
            <a:fillRect/>
          </a:stretch>
        </p:blipFill>
        <p:spPr>
          <a:xfrm>
            <a:off x="4476252" y="837004"/>
            <a:ext cx="3780716" cy="5566728"/>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8" name="Image" descr="Image"/>
          <p:cNvPicPr>
            <a:picLocks noChangeAspect="1"/>
          </p:cNvPicPr>
          <p:nvPr/>
        </p:nvPicPr>
        <p:blipFill>
          <a:blip r:embed="rId3"/>
          <a:stretch>
            <a:fillRect/>
          </a:stretch>
        </p:blipFill>
        <p:spPr>
          <a:xfrm>
            <a:off x="1767084" y="1227050"/>
            <a:ext cx="8657833" cy="387023"/>
          </a:xfrm>
          <a:prstGeom prst="rect">
            <a:avLst/>
          </a:prstGeom>
          <a:ln w="12700">
            <a:miter lim="400000"/>
          </a:ln>
        </p:spPr>
      </p:pic>
      <p:pic>
        <p:nvPicPr>
          <p:cNvPr id="639" name="Image" descr="Image"/>
          <p:cNvPicPr>
            <a:picLocks noChangeAspect="1"/>
          </p:cNvPicPr>
          <p:nvPr/>
        </p:nvPicPr>
        <p:blipFill>
          <a:blip r:embed="rId4"/>
          <a:stretch>
            <a:fillRect/>
          </a:stretch>
        </p:blipFill>
        <p:spPr>
          <a:xfrm>
            <a:off x="4377012" y="1647641"/>
            <a:ext cx="3282860" cy="4816267"/>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3"/>
          <a:stretch>
            <a:fillRect/>
          </a:stretch>
        </p:blipFill>
        <p:spPr>
          <a:xfrm>
            <a:off x="4048189" y="1268790"/>
            <a:ext cx="4095623" cy="4950362"/>
          </a:xfrm>
          <a:prstGeom prst="rect">
            <a:avLst/>
          </a:prstGeom>
          <a:ln w="12700">
            <a:miter lim="400000"/>
          </a:ln>
        </p:spPr>
      </p:pic>
      <p:sp>
        <p:nvSpPr>
          <p:cNvPr id="644" name="Filter by Fold Change"/>
          <p:cNvSpPr txBox="1"/>
          <p:nvPr/>
        </p:nvSpPr>
        <p:spPr>
          <a:xfrm>
            <a:off x="4521022" y="349040"/>
            <a:ext cx="27141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Filter by Fold Change</a:t>
            </a:r>
          </a:p>
        </p:txBody>
      </p:sp>
      <p:pic>
        <p:nvPicPr>
          <p:cNvPr id="645" name="Image" descr="Image"/>
          <p:cNvPicPr>
            <a:picLocks noChangeAspect="1"/>
          </p:cNvPicPr>
          <p:nvPr/>
        </p:nvPicPr>
        <p:blipFill>
          <a:blip r:embed="rId4"/>
          <a:stretch>
            <a:fillRect/>
          </a:stretch>
        </p:blipFill>
        <p:spPr>
          <a:xfrm>
            <a:off x="2851360" y="1141587"/>
            <a:ext cx="6489280" cy="368388"/>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What if you have more than 2 groups?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id2_es.Rda…">
            <a:extLst>
              <a:ext uri="{FF2B5EF4-FFF2-40B4-BE49-F238E27FC236}">
                <a16:creationId xmlns:a16="http://schemas.microsoft.com/office/drawing/2014/main" id="{5CDF5B6F-E825-EBFD-C314-9EBDB96C1A80}"/>
              </a:ext>
            </a:extLst>
          </p:cNvPr>
          <p:cNvSpPr txBox="1"/>
          <p:nvPr/>
        </p:nvSpPr>
        <p:spPr>
          <a:xfrm>
            <a:off x="3541986" y="1178090"/>
            <a:ext cx="4357540"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data/</a:t>
            </a:r>
            <a:r>
              <a:rPr dirty="0"/>
              <a:t>arid2_es.Rda</a:t>
            </a:r>
          </a:p>
          <a:p>
            <a:r>
              <a:rPr dirty="0"/>
              <a:t>mouse - ARID2 KO vs WT ES cells </a:t>
            </a:r>
          </a:p>
          <a:p>
            <a:r>
              <a:rPr dirty="0"/>
              <a:t>4 treatment conditions (ES, EB, FGF24, FGF48)</a:t>
            </a:r>
          </a:p>
        </p:txBody>
      </p:sp>
      <p:sp>
        <p:nvSpPr>
          <p:cNvPr id="3" name="TextBox 2">
            <a:extLst>
              <a:ext uri="{FF2B5EF4-FFF2-40B4-BE49-F238E27FC236}">
                <a16:creationId xmlns:a16="http://schemas.microsoft.com/office/drawing/2014/main" id="{F8DF3128-D838-5A36-2747-6B38CF582596}"/>
              </a:ext>
            </a:extLst>
          </p:cNvPr>
          <p:cNvSpPr txBox="1"/>
          <p:nvPr/>
        </p:nvSpPr>
        <p:spPr>
          <a:xfrm>
            <a:off x="3541986" y="2505670"/>
            <a:ext cx="4702605" cy="923330"/>
          </a:xfrm>
          <a:prstGeom prst="rect">
            <a:avLst/>
          </a:prstGeom>
          <a:noFill/>
        </p:spPr>
        <p:txBody>
          <a:bodyPr wrap="square" rtlCol="0">
            <a:spAutoFit/>
          </a:bodyPr>
          <a:lstStyle/>
          <a:p>
            <a:r>
              <a:rPr lang="en-US" dirty="0"/>
              <a:t>data/Gracz_2020.Rda</a:t>
            </a:r>
          </a:p>
          <a:p>
            <a:r>
              <a:rPr lang="en-US" dirty="0"/>
              <a:t>Mouse </a:t>
            </a:r>
            <a:r>
              <a:rPr lang="en-US" dirty="0" err="1"/>
              <a:t>facs</a:t>
            </a:r>
            <a:r>
              <a:rPr lang="en-US" dirty="0"/>
              <a:t> purified cell populations (High, Low, </a:t>
            </a:r>
            <a:r>
              <a:rPr lang="en-US" dirty="0" err="1"/>
              <a:t>Sublow</a:t>
            </a:r>
            <a:r>
              <a:rPr lang="en-US" dirty="0"/>
              <a:t>, Negative)</a:t>
            </a:r>
          </a:p>
        </p:txBody>
      </p:sp>
      <p:sp>
        <p:nvSpPr>
          <p:cNvPr id="4" name="TextBox 3">
            <a:extLst>
              <a:ext uri="{FF2B5EF4-FFF2-40B4-BE49-F238E27FC236}">
                <a16:creationId xmlns:a16="http://schemas.microsoft.com/office/drawing/2014/main" id="{F8884C1D-1EFF-F6A4-A099-F031E5FE1CEC}"/>
              </a:ext>
            </a:extLst>
          </p:cNvPr>
          <p:cNvSpPr txBox="1"/>
          <p:nvPr/>
        </p:nvSpPr>
        <p:spPr>
          <a:xfrm>
            <a:off x="3541986" y="199697"/>
            <a:ext cx="4981904" cy="369332"/>
          </a:xfrm>
          <a:prstGeom prst="rect">
            <a:avLst/>
          </a:prstGeom>
          <a:noFill/>
        </p:spPr>
        <p:txBody>
          <a:bodyPr wrap="square" rtlCol="0">
            <a:spAutoFit/>
          </a:bodyPr>
          <a:lstStyle/>
          <a:p>
            <a:r>
              <a:rPr lang="en-US" dirty="0"/>
              <a:t>Advanced experimental designs</a:t>
            </a:r>
          </a:p>
        </p:txBody>
      </p:sp>
    </p:spTree>
    <p:extLst>
      <p:ext uri="{BB962C8B-B14F-4D97-AF65-F5344CB8AC3E}">
        <p14:creationId xmlns:p14="http://schemas.microsoft.com/office/powerpoint/2010/main" val="328139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3" name="Image" descr="Image"/>
          <p:cNvPicPr>
            <a:picLocks noChangeAspect="1"/>
          </p:cNvPicPr>
          <p:nvPr/>
        </p:nvPicPr>
        <p:blipFill>
          <a:blip r:embed="rId2"/>
          <a:stretch>
            <a:fillRect/>
          </a:stretch>
        </p:blipFill>
        <p:spPr>
          <a:xfrm>
            <a:off x="909895" y="1742942"/>
            <a:ext cx="10372210" cy="833003"/>
          </a:xfrm>
          <a:prstGeom prst="rect">
            <a:avLst/>
          </a:prstGeom>
          <a:ln w="12700">
            <a:miter lim="400000"/>
          </a:ln>
        </p:spPr>
      </p:pic>
      <p:pic>
        <p:nvPicPr>
          <p:cNvPr id="794" name="Image" descr="Image"/>
          <p:cNvPicPr>
            <a:picLocks noChangeAspect="1"/>
          </p:cNvPicPr>
          <p:nvPr/>
        </p:nvPicPr>
        <p:blipFill>
          <a:blip r:embed="rId3"/>
          <a:stretch>
            <a:fillRect/>
          </a:stretch>
        </p:blipFill>
        <p:spPr>
          <a:xfrm>
            <a:off x="909895" y="2698638"/>
            <a:ext cx="7917325" cy="1098661"/>
          </a:xfrm>
          <a:prstGeom prst="rect">
            <a:avLst/>
          </a:prstGeom>
          <a:ln w="12700">
            <a:miter lim="400000"/>
          </a:ln>
        </p:spPr>
      </p:pic>
      <p:pic>
        <p:nvPicPr>
          <p:cNvPr id="795" name="Image" descr="Image"/>
          <p:cNvPicPr>
            <a:picLocks noChangeAspect="1"/>
          </p:cNvPicPr>
          <p:nvPr/>
        </p:nvPicPr>
        <p:blipFill>
          <a:blip r:embed="rId4"/>
          <a:stretch>
            <a:fillRect/>
          </a:stretch>
        </p:blipFill>
        <p:spPr>
          <a:xfrm>
            <a:off x="909895" y="4054046"/>
            <a:ext cx="9669935" cy="456019"/>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8" name="Image" descr="Image"/>
          <p:cNvPicPr>
            <a:picLocks noChangeAspect="1"/>
          </p:cNvPicPr>
          <p:nvPr/>
        </p:nvPicPr>
        <p:blipFill>
          <a:blip r:embed="rId2"/>
          <a:stretch>
            <a:fillRect/>
          </a:stretch>
        </p:blipFill>
        <p:spPr>
          <a:xfrm>
            <a:off x="899381" y="1183664"/>
            <a:ext cx="11036043" cy="824533"/>
          </a:xfrm>
          <a:prstGeom prst="rect">
            <a:avLst/>
          </a:prstGeom>
          <a:ln w="12700">
            <a:miter lim="400000"/>
          </a:ln>
        </p:spPr>
      </p:pic>
      <p:pic>
        <p:nvPicPr>
          <p:cNvPr id="799" name="Image" descr="Image"/>
          <p:cNvPicPr>
            <a:picLocks noChangeAspect="1"/>
          </p:cNvPicPr>
          <p:nvPr/>
        </p:nvPicPr>
        <p:blipFill>
          <a:blip r:embed="rId3"/>
          <a:stretch>
            <a:fillRect/>
          </a:stretch>
        </p:blipFill>
        <p:spPr>
          <a:xfrm>
            <a:off x="899381" y="2219478"/>
            <a:ext cx="9114154" cy="840416"/>
          </a:xfrm>
          <a:prstGeom prst="rect">
            <a:avLst/>
          </a:prstGeom>
          <a:ln w="12700">
            <a:miter lim="400000"/>
          </a:ln>
        </p:spPr>
      </p:pic>
      <p:sp>
        <p:nvSpPr>
          <p:cNvPr id="800" name="Since we are using the Wald test the logfoldchanges here are interpretable as the logfoldchanges between groups."/>
          <p:cNvSpPr txBox="1"/>
          <p:nvPr/>
        </p:nvSpPr>
        <p:spPr>
          <a:xfrm>
            <a:off x="899381" y="3192813"/>
            <a:ext cx="70830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3"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4" name="Image" descr="Image"/>
          <p:cNvPicPr>
            <a:picLocks noChangeAspect="1"/>
          </p:cNvPicPr>
          <p:nvPr/>
        </p:nvPicPr>
        <p:blipFill>
          <a:blip r:embed="rId3"/>
          <a:stretch>
            <a:fillRect/>
          </a:stretch>
        </p:blipFill>
        <p:spPr>
          <a:xfrm>
            <a:off x="688767" y="2455893"/>
            <a:ext cx="10927229" cy="546362"/>
          </a:xfrm>
          <a:prstGeom prst="rect">
            <a:avLst/>
          </a:prstGeom>
          <a:ln w="12700">
            <a:miter lim="400000"/>
          </a:ln>
        </p:spPr>
      </p:pic>
      <p:pic>
        <p:nvPicPr>
          <p:cNvPr id="805" name="Image" descr="Image"/>
          <p:cNvPicPr>
            <a:picLocks noChangeAspect="1"/>
          </p:cNvPicPr>
          <p:nvPr/>
        </p:nvPicPr>
        <p:blipFill>
          <a:blip r:embed="rId4"/>
          <a:stretch>
            <a:fillRect/>
          </a:stretch>
        </p:blipFill>
        <p:spPr>
          <a:xfrm>
            <a:off x="663833" y="3049809"/>
            <a:ext cx="10977097" cy="510563"/>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8"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9" name="Image" descr="Image"/>
          <p:cNvPicPr>
            <a:picLocks noChangeAspect="1"/>
          </p:cNvPicPr>
          <p:nvPr/>
        </p:nvPicPr>
        <p:blipFill>
          <a:blip r:embed="rId3"/>
          <a:stretch>
            <a:fillRect/>
          </a:stretch>
        </p:blipFill>
        <p:spPr>
          <a:xfrm>
            <a:off x="1241123" y="2366640"/>
            <a:ext cx="9601691" cy="480085"/>
          </a:xfrm>
          <a:prstGeom prst="rect">
            <a:avLst/>
          </a:prstGeom>
          <a:ln w="12700">
            <a:miter lim="400000"/>
          </a:ln>
        </p:spPr>
      </p:pic>
      <p:pic>
        <p:nvPicPr>
          <p:cNvPr id="810" name="Image" descr="Image"/>
          <p:cNvPicPr>
            <a:picLocks noChangeAspect="1"/>
          </p:cNvPicPr>
          <p:nvPr/>
        </p:nvPicPr>
        <p:blipFill>
          <a:blip r:embed="rId4"/>
          <a:stretch>
            <a:fillRect/>
          </a:stretch>
        </p:blipFill>
        <p:spPr>
          <a:xfrm>
            <a:off x="472648" y="3049809"/>
            <a:ext cx="11470110" cy="522319"/>
          </a:xfrm>
          <a:prstGeom prst="rect">
            <a:avLst/>
          </a:prstGeom>
          <a:ln w="12700">
            <a:miter lim="400000"/>
          </a:ln>
        </p:spPr>
      </p:pic>
      <p:sp>
        <p:nvSpPr>
          <p:cNvPr id="811" name="This could be useful if you don’t have a true reference population…"/>
          <p:cNvSpPr txBox="1"/>
          <p:nvPr/>
        </p:nvSpPr>
        <p:spPr>
          <a:xfrm>
            <a:off x="1394590" y="4254784"/>
            <a:ext cx="9626225" cy="913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rPr sz="2800" dirty="0"/>
              <a:t>This could be useful if you don’t have a true reference population </a:t>
            </a:r>
          </a:p>
          <a:p>
            <a:pPr>
              <a:defRPr sz="3600"/>
            </a:pPr>
            <a:r>
              <a:rPr sz="2800" dirty="0"/>
              <a:t>e.g. comparing a group of different cell types for example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587105" y="312206"/>
            <a:ext cx="901779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dirty="0"/>
              <a:t>Another way of comparing multiple groups: Likelihood Ratio Test (LRT)</a:t>
            </a:r>
          </a:p>
        </p:txBody>
      </p:sp>
      <p:sp>
        <p:nvSpPr>
          <p:cNvPr id="814" name="Is there a difference between the full and reduced model"/>
          <p:cNvSpPr txBox="1"/>
          <p:nvPr/>
        </p:nvSpPr>
        <p:spPr>
          <a:xfrm>
            <a:off x="3050870" y="777990"/>
            <a:ext cx="548797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dirty="0"/>
              <a:t>Is there a difference between the full and reduced model</a:t>
            </a:r>
          </a:p>
        </p:txBody>
      </p:sp>
      <p:sp>
        <p:nvSpPr>
          <p:cNvPr id="815" name="Full:  ~ condition…"/>
          <p:cNvSpPr txBox="1"/>
          <p:nvPr/>
        </p:nvSpPr>
        <p:spPr>
          <a:xfrm>
            <a:off x="4519767" y="1315273"/>
            <a:ext cx="3152466"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rPr dirty="0"/>
              <a:t>Full:  ~ condition</a:t>
            </a:r>
          </a:p>
          <a:p>
            <a:pPr>
              <a:defRPr sz="3600"/>
            </a:pPr>
            <a:r>
              <a:rPr dirty="0"/>
              <a:t>Reduced:  ~ 1 </a:t>
            </a:r>
          </a:p>
        </p:txBody>
      </p:sp>
      <p:sp>
        <p:nvSpPr>
          <p:cNvPr id="816" name="A significant p-value is telling you that the full model has more information than the reduced.…"/>
          <p:cNvSpPr txBox="1"/>
          <p:nvPr/>
        </p:nvSpPr>
        <p:spPr>
          <a:xfrm>
            <a:off x="2912152" y="3280570"/>
            <a:ext cx="7692743" cy="2205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a:defRPr sz="3600"/>
            </a:pPr>
            <a:r>
              <a:rPr sz="2000" dirty="0"/>
              <a:t>A significant p-value is telling you that the full model has more information than the reduced.</a:t>
            </a:r>
          </a:p>
          <a:p>
            <a:pPr algn="l">
              <a:defRPr sz="3600"/>
            </a:pPr>
            <a:r>
              <a:rPr sz="2000" dirty="0"/>
              <a:t> It is not telling you what that difference is</a:t>
            </a:r>
          </a:p>
          <a:p>
            <a:pPr algn="l">
              <a:defRPr sz="3600"/>
            </a:pPr>
            <a:endParaRPr sz="2000" dirty="0"/>
          </a:p>
          <a:p>
            <a:pPr algn="l">
              <a:defRPr sz="3600"/>
            </a:pPr>
            <a:r>
              <a:rPr sz="2000" dirty="0"/>
              <a:t>You can extract the </a:t>
            </a:r>
            <a:r>
              <a:rPr sz="2000" dirty="0" err="1"/>
              <a:t>logFoldChanges</a:t>
            </a:r>
            <a:r>
              <a:rPr sz="2000" dirty="0"/>
              <a:t> using the same approach as before for specific comparisons, but the p-values always will come from the above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Using the LRT to identify genes where there is a difference among your groups"/>
          <p:cNvSpPr txBox="1"/>
          <p:nvPr/>
        </p:nvSpPr>
        <p:spPr>
          <a:xfrm>
            <a:off x="418499" y="519119"/>
            <a:ext cx="100108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Using the LRT to identify genes where there is a difference among your groups</a:t>
            </a:r>
          </a:p>
        </p:txBody>
      </p:sp>
      <p:pic>
        <p:nvPicPr>
          <p:cNvPr id="821" name="Image" descr="Image"/>
          <p:cNvPicPr>
            <a:picLocks noChangeAspect="1"/>
          </p:cNvPicPr>
          <p:nvPr/>
        </p:nvPicPr>
        <p:blipFill>
          <a:blip r:embed="rId2"/>
          <a:stretch>
            <a:fillRect/>
          </a:stretch>
        </p:blipFill>
        <p:spPr>
          <a:xfrm>
            <a:off x="6502080" y="1345445"/>
            <a:ext cx="4607794" cy="2185352"/>
          </a:xfrm>
          <a:prstGeom prst="rect">
            <a:avLst/>
          </a:prstGeom>
          <a:ln w="12700">
            <a:miter lim="400000"/>
          </a:ln>
        </p:spPr>
      </p:pic>
      <p:pic>
        <p:nvPicPr>
          <p:cNvPr id="822" name="Image" descr="Image"/>
          <p:cNvPicPr>
            <a:picLocks noChangeAspect="1"/>
          </p:cNvPicPr>
          <p:nvPr/>
        </p:nvPicPr>
        <p:blipFill>
          <a:blip r:embed="rId3"/>
          <a:stretch>
            <a:fillRect/>
          </a:stretch>
        </p:blipFill>
        <p:spPr>
          <a:xfrm>
            <a:off x="1082127" y="1365118"/>
            <a:ext cx="4153560" cy="2146006"/>
          </a:xfrm>
          <a:prstGeom prst="rect">
            <a:avLst/>
          </a:prstGeom>
          <a:ln w="12700">
            <a:miter lim="400000"/>
          </a:ln>
        </p:spPr>
      </p:pic>
      <p:sp>
        <p:nvSpPr>
          <p:cNvPr id="823" name="The pvalues reported by LRT are for the comparison of the models (and are the same for any contrast you specify)…"/>
          <p:cNvSpPr txBox="1"/>
          <p:nvPr/>
        </p:nvSpPr>
        <p:spPr>
          <a:xfrm>
            <a:off x="966185" y="4308464"/>
            <a:ext cx="9356318" cy="14528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nSpc>
                <a:spcPct val="130000"/>
              </a:lnSpc>
              <a:defRPr sz="3600"/>
            </a:pPr>
            <a:r>
              <a:rPr sz="2400" dirty="0"/>
              <a:t>The </a:t>
            </a:r>
            <a:r>
              <a:rPr sz="2400" dirty="0" err="1"/>
              <a:t>pvalues</a:t>
            </a:r>
            <a:r>
              <a:rPr sz="2400" dirty="0"/>
              <a:t> reported by LRT are for the comparison of the models (and are the same for any contrast you specify)</a:t>
            </a:r>
          </a:p>
          <a:p>
            <a:pPr>
              <a:lnSpc>
                <a:spcPct val="130000"/>
              </a:lnSpc>
              <a:defRPr sz="3600"/>
            </a:pPr>
            <a:r>
              <a:rPr sz="2400" dirty="0"/>
              <a:t>Fold changes will be specific to one comparison (here NS vs Brg1)</a:t>
            </a:r>
          </a:p>
        </p:txBody>
      </p:sp>
      <p:sp>
        <p:nvSpPr>
          <p:cNvPr id="824" name="Double Arrow"/>
          <p:cNvSpPr/>
          <p:nvPr/>
        </p:nvSpPr>
        <p:spPr>
          <a:xfrm>
            <a:off x="3740977" y="1937502"/>
            <a:ext cx="2690734" cy="635001"/>
          </a:xfrm>
          <a:prstGeom prst="leftRightArrow">
            <a:avLst>
              <a:gd name="adj1" fmla="val 32000"/>
              <a:gd name="adj2" fmla="val 44000"/>
            </a:avLst>
          </a:prstGeom>
          <a:solidFill>
            <a:schemeClr val="accent4">
              <a:hueOff val="-476017"/>
              <a:lumOff val="-10042"/>
            </a:schemeClr>
          </a:solidFill>
          <a:ln w="12700">
            <a:miter lim="400000"/>
          </a:ln>
        </p:spPr>
        <p:txBody>
          <a:bodyPr lIns="25400" tIns="25400" rIns="25400" bIns="25400" anchor="ctr"/>
          <a:lstStyle/>
          <a:p>
            <a:pPr defTabSz="412750">
              <a:defRPr sz="3200">
                <a:solidFill>
                  <a:srgbClr val="000000"/>
                </a:solidFill>
                <a:latin typeface="Helvetica Neue Medium"/>
                <a:ea typeface="Helvetica Neue Medium"/>
                <a:cs typeface="Helvetica Neue Medium"/>
                <a:sym typeface="Helvetica Neue Medium"/>
              </a:defRPr>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465002"/>
            <a:ext cx="3074240"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3600" dirty="0"/>
              <a:t>Multiple effects</a:t>
            </a:r>
          </a:p>
        </p:txBody>
      </p:sp>
      <p:sp>
        <p:nvSpPr>
          <p:cNvPr id="827" name="What if you have genotype and treatment information ?…"/>
          <p:cNvSpPr txBox="1"/>
          <p:nvPr/>
        </p:nvSpPr>
        <p:spPr>
          <a:xfrm>
            <a:off x="1126246" y="1553829"/>
            <a:ext cx="10684754"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sz="3600"/>
            </a:pPr>
            <a:r>
              <a:rPr sz="2400" dirty="0"/>
              <a:t>What if you have genotype and treatment information ? </a:t>
            </a:r>
          </a:p>
          <a:p>
            <a:pPr>
              <a:defRPr sz="3600"/>
            </a:pPr>
            <a:r>
              <a:rPr sz="2400" dirty="0"/>
              <a:t>For example, you have WT and KO animals and they were treated with </a:t>
            </a:r>
            <a:r>
              <a:rPr sz="2400" dirty="0" err="1"/>
              <a:t>DrugA</a:t>
            </a:r>
            <a:r>
              <a:rPr sz="2400" dirty="0"/>
              <a:t> or Vehicle control</a:t>
            </a:r>
          </a:p>
        </p:txBody>
      </p:sp>
      <p:sp>
        <p:nvSpPr>
          <p:cNvPr id="828" name="= ~ genotype + treatment"/>
          <p:cNvSpPr txBox="1"/>
          <p:nvPr/>
        </p:nvSpPr>
        <p:spPr>
          <a:xfrm>
            <a:off x="4715827" y="3612789"/>
            <a:ext cx="337813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dirty="0"/>
              <a:t>  = ~ genotype + treatment</a:t>
            </a:r>
          </a:p>
        </p:txBody>
      </p:sp>
      <p:sp>
        <p:nvSpPr>
          <p:cNvPr id="829" name="Depends on your questions?"/>
          <p:cNvSpPr txBox="1"/>
          <p:nvPr/>
        </p:nvSpPr>
        <p:spPr>
          <a:xfrm>
            <a:off x="4603507" y="2817575"/>
            <a:ext cx="27633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Depends on your questions?</a:t>
            </a:r>
          </a:p>
        </p:txBody>
      </p:sp>
      <p:sp>
        <p:nvSpPr>
          <p:cNvPr id="830" name="What genes are affected by drug treatment"/>
          <p:cNvSpPr txBox="1"/>
          <p:nvPr/>
        </p:nvSpPr>
        <p:spPr>
          <a:xfrm>
            <a:off x="4570741" y="3158908"/>
            <a:ext cx="4110036"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What genes are affected by drug treatment</a:t>
            </a:r>
          </a:p>
        </p:txBody>
      </p:sp>
      <p:sp>
        <p:nvSpPr>
          <p:cNvPr id="831" name="What genes are affected by genotype"/>
          <p:cNvSpPr txBox="1"/>
          <p:nvPr/>
        </p:nvSpPr>
        <p:spPr>
          <a:xfrm>
            <a:off x="3145589" y="4528123"/>
            <a:ext cx="47155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What genes are affected by genotype</a:t>
            </a:r>
          </a:p>
        </p:txBody>
      </p:sp>
      <p:sp>
        <p:nvSpPr>
          <p:cNvPr id="832" name="Specify which contrast you want in results (e.g. results(dds, contrast = c(‘treatment’, ‘drug’, ‘vehicle’)"/>
          <p:cNvSpPr txBox="1"/>
          <p:nvPr/>
        </p:nvSpPr>
        <p:spPr>
          <a:xfrm>
            <a:off x="369495" y="4169660"/>
            <a:ext cx="11231344"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Specify which contrast you want in results (e.g. </a:t>
            </a:r>
            <a:r>
              <a:rPr lang="en-US" dirty="0" err="1"/>
              <a:t>lfcShrink</a:t>
            </a:r>
            <a:r>
              <a:rPr dirty="0"/>
              <a:t>(</a:t>
            </a:r>
            <a:r>
              <a:rPr dirty="0" err="1"/>
              <a:t>dds</a:t>
            </a:r>
            <a:r>
              <a:rPr dirty="0"/>
              <a:t>, contrast = c(‘treatment’, ‘drug’, ‘vehicle’) </a:t>
            </a:r>
            <a:r>
              <a:rPr lang="en-US" dirty="0"/>
              <a:t>, type   = ‘</a:t>
            </a:r>
            <a:r>
              <a:rPr lang="en-US" dirty="0" err="1"/>
              <a:t>ashr</a:t>
            </a:r>
            <a:r>
              <a:rPr lang="en-US" dirty="0"/>
              <a:t>’)</a:t>
            </a:r>
            <a:endParaRPr dirty="0"/>
          </a:p>
        </p:txBody>
      </p:sp>
      <p:sp>
        <p:nvSpPr>
          <p:cNvPr id="833" name="Specify which contrast you want in results (e.g. results(dds, contrast = c(‘genotype’, ‘KO’, ‘WT’)"/>
          <p:cNvSpPr txBox="1"/>
          <p:nvPr/>
        </p:nvSpPr>
        <p:spPr>
          <a:xfrm>
            <a:off x="369495" y="5503697"/>
            <a:ext cx="1053487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Specify which contrast you want in results (e.g. </a:t>
            </a:r>
            <a:r>
              <a:rPr lang="en-US" dirty="0" err="1"/>
              <a:t>lfcShrink</a:t>
            </a:r>
            <a:r>
              <a:rPr dirty="0"/>
              <a:t>(</a:t>
            </a:r>
            <a:r>
              <a:rPr dirty="0" err="1"/>
              <a:t>dds</a:t>
            </a:r>
            <a:r>
              <a:rPr dirty="0"/>
              <a:t>, contrast = c(‘genotype’, ‘KO’, ‘WT’)</a:t>
            </a:r>
            <a:r>
              <a:rPr lang="en-US" dirty="0"/>
              <a:t>, type = ‘</a:t>
            </a:r>
            <a:r>
              <a:rPr lang="en-US" dirty="0" err="1"/>
              <a:t>ashr</a:t>
            </a:r>
            <a:r>
              <a:rPr lang="en-US" dirty="0"/>
              <a:t>’)</a:t>
            </a:r>
            <a:r>
              <a:rPr dirty="0"/>
              <a:t> </a:t>
            </a:r>
          </a:p>
        </p:txBody>
      </p:sp>
      <p:sp>
        <p:nvSpPr>
          <p:cNvPr id="10" name="= ~ genotype + treatment">
            <a:extLst>
              <a:ext uri="{FF2B5EF4-FFF2-40B4-BE49-F238E27FC236}">
                <a16:creationId xmlns:a16="http://schemas.microsoft.com/office/drawing/2014/main" id="{243A4D4F-46F3-F20B-AE79-7FD8CB6CD504}"/>
              </a:ext>
            </a:extLst>
          </p:cNvPr>
          <p:cNvSpPr txBox="1"/>
          <p:nvPr/>
        </p:nvSpPr>
        <p:spPr>
          <a:xfrm>
            <a:off x="4570741" y="5015910"/>
            <a:ext cx="337813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dirty="0"/>
              <a:t>  = ~ treatment</a:t>
            </a:r>
            <a:r>
              <a:rPr lang="en-US" sz="2400" dirty="0"/>
              <a:t> + genotype</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1094</Words>
  <Application>Microsoft Macintosh PowerPoint</Application>
  <PresentationFormat>Widescreen</PresentationFormat>
  <Paragraphs>86</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1</cp:revision>
  <dcterms:created xsi:type="dcterms:W3CDTF">2024-04-23T18:27:21Z</dcterms:created>
  <dcterms:modified xsi:type="dcterms:W3CDTF">2024-04-23T19:15:35Z</dcterms:modified>
</cp:coreProperties>
</file>