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gsea-msigdb.org/gsea/msigdb/index.jsp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gsea-msigdb.org/gsea/msigdb/index.jsp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esse Raab - GNET/PHCO 74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Jesse Raab - GNET/PHCO 749</a:t>
            </a:r>
          </a:p>
        </p:txBody>
      </p:sp>
      <p:sp>
        <p:nvSpPr>
          <p:cNvPr id="152" name="RNA-seq in 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RNA-seq in R</a:t>
            </a:r>
          </a:p>
        </p:txBody>
      </p:sp>
      <p:sp>
        <p:nvSpPr>
          <p:cNvPr id="153" name="Enrichment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Enrichment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ow code in R"/>
          <p:cNvSpPr txBox="1"/>
          <p:nvPr/>
        </p:nvSpPr>
        <p:spPr>
          <a:xfrm>
            <a:off x="11056772" y="6627317"/>
            <a:ext cx="22704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 code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w that we have differentially expressed genes - what do we do with them?"/>
          <p:cNvSpPr txBox="1"/>
          <p:nvPr/>
        </p:nvSpPr>
        <p:spPr>
          <a:xfrm>
            <a:off x="732601" y="1357001"/>
            <a:ext cx="2237750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/>
            </a:lvl1pPr>
          </a:lstStyle>
          <a:p>
            <a:pPr/>
            <a:r>
              <a:t>Now that we have differentially expressed genes - what do we do with them?</a:t>
            </a:r>
          </a:p>
        </p:txBody>
      </p:sp>
      <p:sp>
        <p:nvSpPr>
          <p:cNvPr id="156" name="Enrichment of biological process/pathways/function"/>
          <p:cNvSpPr txBox="1"/>
          <p:nvPr/>
        </p:nvSpPr>
        <p:spPr>
          <a:xfrm>
            <a:off x="6834301" y="4794284"/>
            <a:ext cx="10715398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Enrichment of biological process/pathways/function</a:t>
            </a:r>
          </a:p>
        </p:txBody>
      </p:sp>
      <p:sp>
        <p:nvSpPr>
          <p:cNvPr id="157" name="There are far more methods and approaches to do these things than we can cover"/>
          <p:cNvSpPr txBox="1"/>
          <p:nvPr/>
        </p:nvSpPr>
        <p:spPr>
          <a:xfrm>
            <a:off x="3737914" y="7970437"/>
            <a:ext cx="1690817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There are far more methods and approaches to do these things than we can 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n years of pathway analysis: current approaches and outstanding challenges"/>
          <p:cNvSpPr txBox="1"/>
          <p:nvPr/>
        </p:nvSpPr>
        <p:spPr>
          <a:xfrm>
            <a:off x="11688826" y="11934088"/>
            <a:ext cx="12406314" cy="124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200"/>
              </a:lnSpc>
              <a:spcBef>
                <a:spcPts val="1900"/>
              </a:spcBef>
              <a:defRPr b="1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Ten years of pathway analysis: current approaches and outstanding challenges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650" y="1591666"/>
            <a:ext cx="17538700" cy="858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hatri, Sirota, and Butte 2012"/>
          <p:cNvSpPr txBox="1"/>
          <p:nvPr/>
        </p:nvSpPr>
        <p:spPr>
          <a:xfrm>
            <a:off x="19746041" y="12495821"/>
            <a:ext cx="41458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Khatri, Sirota, and Butte 2012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nrichment analysis"/>
          <p:cNvSpPr txBox="1"/>
          <p:nvPr/>
        </p:nvSpPr>
        <p:spPr>
          <a:xfrm>
            <a:off x="8832580" y="248637"/>
            <a:ext cx="597133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/>
            </a:lvl1pPr>
          </a:lstStyle>
          <a:p>
            <a:pPr/>
            <a:r>
              <a:t>Enrichment analysis</a:t>
            </a:r>
          </a:p>
        </p:txBody>
      </p:sp>
      <p:sp>
        <p:nvSpPr>
          <p:cNvPr id="164" name="Many R packages and web servers available for these styles of analysis…"/>
          <p:cNvSpPr txBox="1"/>
          <p:nvPr/>
        </p:nvSpPr>
        <p:spPr>
          <a:xfrm>
            <a:off x="3393514" y="2839642"/>
            <a:ext cx="14711783" cy="281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Many R packages and web servers available for these styles of analysis</a:t>
            </a:r>
          </a:p>
          <a:p>
            <a:pPr marL="444500" indent="-444500" algn="l">
              <a:buSzPct val="100000"/>
              <a:buAutoNum type="arabicPeriod" startAt="1"/>
              <a:defRPr sz="3600"/>
            </a:pPr>
            <a:r>
              <a:t>msigdb - https://www.gsea-msigdb.org/gsea/msigdb/</a:t>
            </a:r>
          </a:p>
          <a:p>
            <a:pPr marL="444500" indent="-444500" algn="l">
              <a:buSzPct val="100000"/>
              <a:buAutoNum type="arabicPeriod" startAt="1"/>
              <a:defRPr sz="3600"/>
            </a:pPr>
            <a:r>
              <a:t>clusterProfiler</a:t>
            </a:r>
          </a:p>
          <a:p>
            <a:pPr marL="444500" indent="-444500" algn="l">
              <a:buSzPct val="100000"/>
              <a:buAutoNum type="arabicPeriod" startAt="1"/>
              <a:defRPr sz="3600"/>
            </a:pPr>
            <a:r>
              <a:t>GSEA (Gene Set Enrichment Analysis)</a:t>
            </a:r>
          </a:p>
          <a:p>
            <a:pPr marL="444500" indent="-444500" algn="l">
              <a:buSzPct val="100000"/>
              <a:buAutoNum type="arabicPeriod" startAt="1"/>
              <a:defRPr sz="3600"/>
            </a:pPr>
            <a:r>
              <a:t>singscore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4943081" y="784156"/>
            <a:ext cx="12469685" cy="12147688"/>
            <a:chOff x="0" y="0"/>
            <a:chExt cx="12469684" cy="12147687"/>
          </a:xfrm>
        </p:grpSpPr>
        <p:grpSp>
          <p:nvGrpSpPr>
            <p:cNvPr id="168" name="Group"/>
            <p:cNvGrpSpPr/>
            <p:nvPr/>
          </p:nvGrpSpPr>
          <p:grpSpPr>
            <a:xfrm>
              <a:off x="-1" y="0"/>
              <a:ext cx="12469686" cy="12147688"/>
              <a:chOff x="0" y="0"/>
              <a:chExt cx="12469684" cy="12147687"/>
            </a:xfrm>
          </p:grpSpPr>
          <p:pic>
            <p:nvPicPr>
              <p:cNvPr id="166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0311" y="0"/>
                <a:ext cx="12349374" cy="1214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7" name="Square"/>
              <p:cNvSpPr/>
              <p:nvPr/>
            </p:nvSpPr>
            <p:spPr>
              <a:xfrm>
                <a:off x="0" y="18955"/>
                <a:ext cx="1687604" cy="16876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169" name="Rectangle"/>
            <p:cNvSpPr/>
            <p:nvPr/>
          </p:nvSpPr>
          <p:spPr>
            <a:xfrm>
              <a:off x="109111" y="5877301"/>
              <a:ext cx="5159783" cy="3035291"/>
            </a:xfrm>
            <a:prstGeom prst="rect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" name="clusterProfiler…"/>
          <p:cNvSpPr txBox="1"/>
          <p:nvPr/>
        </p:nvSpPr>
        <p:spPr>
          <a:xfrm>
            <a:off x="7299921" y="239597"/>
            <a:ext cx="9784158" cy="140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800"/>
            </a:pPr>
            <a:r>
              <a:t>clusterProfiler</a:t>
            </a:r>
          </a:p>
          <a:p>
            <a:pPr>
              <a:defRPr b="1" sz="3800"/>
            </a:pPr>
            <a:r>
              <a:t>http://yulab-smu.top/clusterProfiler-book/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800"/>
            </a:pPr>
            <a:r>
              <a:t>clusterProfiler</a:t>
            </a:r>
          </a:p>
          <a:p>
            <a:pPr>
              <a:defRPr b="1" sz="3800"/>
            </a:pPr>
            <a:r>
              <a:t>http://yulab-smu.top/clusterProfiler-book/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7" name="Rectangle"/>
          <p:cNvSpPr/>
          <p:nvPr/>
        </p:nvSpPr>
        <p:spPr>
          <a:xfrm>
            <a:off x="10512553" y="3022506"/>
            <a:ext cx="3716769" cy="4034341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Takes a list of genes that pass some filter ( e.g. upregulated genes)"/>
          <p:cNvSpPr txBox="1"/>
          <p:nvPr/>
        </p:nvSpPr>
        <p:spPr>
          <a:xfrm>
            <a:off x="17516135" y="3160217"/>
            <a:ext cx="4699163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Takes a list of genes that pass some filter ( e.g. upregulated genes)</a:t>
            </a:r>
          </a:p>
        </p:txBody>
      </p:sp>
      <p:sp>
        <p:nvSpPr>
          <p:cNvPr id="179" name="Pro: Computationally simple/fast"/>
          <p:cNvSpPr txBox="1"/>
          <p:nvPr/>
        </p:nvSpPr>
        <p:spPr>
          <a:xfrm>
            <a:off x="17368215" y="4976317"/>
            <a:ext cx="45573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Pro: Computationally simple/fast</a:t>
            </a:r>
          </a:p>
        </p:txBody>
      </p:sp>
      <p:sp>
        <p:nvSpPr>
          <p:cNvPr id="180" name="Con: Requires arbitrary thresholds"/>
          <p:cNvSpPr txBox="1"/>
          <p:nvPr/>
        </p:nvSpPr>
        <p:spPr>
          <a:xfrm>
            <a:off x="17261077" y="5662117"/>
            <a:ext cx="47716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Con: Requires arbitrary thresholds</a:t>
            </a:r>
          </a:p>
        </p:txBody>
      </p:sp>
      <p:sp>
        <p:nvSpPr>
          <p:cNvPr id="181" name="Over representation analysis"/>
          <p:cNvSpPr txBox="1"/>
          <p:nvPr/>
        </p:nvSpPr>
        <p:spPr>
          <a:xfrm>
            <a:off x="17785994" y="2563317"/>
            <a:ext cx="3975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 representation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800"/>
            </a:pPr>
            <a:r>
              <a:t>clusterProfiler</a:t>
            </a:r>
          </a:p>
          <a:p>
            <a:pPr>
              <a:defRPr b="1" sz="3800"/>
            </a:pPr>
            <a:r>
              <a:t>http://yulab-smu.top/clusterProfiler-book/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8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" name="Rectangle"/>
          <p:cNvSpPr/>
          <p:nvPr/>
        </p:nvSpPr>
        <p:spPr>
          <a:xfrm>
            <a:off x="10550653" y="7772306"/>
            <a:ext cx="3544561" cy="4022596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Gene set enrichment analysis"/>
          <p:cNvSpPr txBox="1"/>
          <p:nvPr/>
        </p:nvSpPr>
        <p:spPr>
          <a:xfrm>
            <a:off x="18411037" y="3122117"/>
            <a:ext cx="41227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 set enrichment analysis</a:t>
            </a:r>
          </a:p>
        </p:txBody>
      </p:sp>
      <p:sp>
        <p:nvSpPr>
          <p:cNvPr id="189" name="Takes ordered list of genes and expression values"/>
          <p:cNvSpPr txBox="1"/>
          <p:nvPr/>
        </p:nvSpPr>
        <p:spPr>
          <a:xfrm>
            <a:off x="17033646" y="4112717"/>
            <a:ext cx="68775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Takes ordered list of genes and expression values</a:t>
            </a:r>
          </a:p>
        </p:txBody>
      </p:sp>
      <p:sp>
        <p:nvSpPr>
          <p:cNvPr id="190" name="Pros: Uses all genes, no arbitrary cutoff"/>
          <p:cNvSpPr txBox="1"/>
          <p:nvPr/>
        </p:nvSpPr>
        <p:spPr>
          <a:xfrm>
            <a:off x="17733467" y="6233617"/>
            <a:ext cx="547786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Pros: Uses all genes, no arbitrary cutoff</a:t>
            </a:r>
          </a:p>
        </p:txBody>
      </p:sp>
      <p:sp>
        <p:nvSpPr>
          <p:cNvPr id="191" name="Cons: Can be slower if using permutation testing"/>
          <p:cNvSpPr txBox="1"/>
          <p:nvPr/>
        </p:nvSpPr>
        <p:spPr>
          <a:xfrm>
            <a:off x="17095825" y="7179767"/>
            <a:ext cx="675315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Cons: Can be slower if using permutation testing</a:t>
            </a:r>
          </a:p>
        </p:txBody>
      </p:sp>
      <p:sp>
        <p:nvSpPr>
          <p:cNvPr id="192" name="https://alexslemonade.github.io/refinebio-examples/03-rnaseq/pathway-analysis_rnaseq_03_gsva.html"/>
          <p:cNvSpPr txBox="1"/>
          <p:nvPr/>
        </p:nvSpPr>
        <p:spPr>
          <a:xfrm>
            <a:off x="9771735" y="12189917"/>
            <a:ext cx="141369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https://alexslemonade.github.io/refinebio-examples/03-rnaseq/pathway-analysis_rnaseq_03_gsva.html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SIGDB - http://www.gsea-msigdb.org/gsea/msigdb/index.jsp"/>
          <p:cNvSpPr txBox="1"/>
          <p:nvPr/>
        </p:nvSpPr>
        <p:spPr>
          <a:xfrm>
            <a:off x="2834427" y="435112"/>
            <a:ext cx="1701393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4800"/>
              <a:t>MSIGDB</a:t>
            </a:r>
            <a:r>
              <a:t> - </a:t>
            </a:r>
            <a:r>
              <a:rPr sz="4800" u="sng">
                <a:hlinkClick r:id="rId2" invalidUrl="" action="" tgtFrame="" tooltip="" history="1" highlightClick="0" endSnd="0"/>
              </a:rPr>
              <a:t>http://www.gsea-msigdb.org/gsea/msigdb/index.jsp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0640" y="1632366"/>
            <a:ext cx="9509991" cy="1086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SIGDB - http://www.gsea-msigdb.org/gsea/msigdb/index.jsp"/>
          <p:cNvSpPr txBox="1"/>
          <p:nvPr/>
        </p:nvSpPr>
        <p:spPr>
          <a:xfrm>
            <a:off x="2690409" y="435112"/>
            <a:ext cx="173019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MSIGDB - </a:t>
            </a:r>
            <a:r>
              <a:rPr u="sng">
                <a:hlinkClick r:id="rId2" invalidUrl="" action="" tgtFrame="" tooltip="" history="1" highlightClick="0" endSnd="0"/>
              </a:rPr>
              <a:t>http://www.gsea-msigdb.org/gsea/msigdb/index.jsp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9732" y="2531206"/>
            <a:ext cx="9753601" cy="831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