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301" r:id="rId2"/>
    <p:sldId id="317" r:id="rId3"/>
    <p:sldId id="284" r:id="rId4"/>
    <p:sldId id="285" r:id="rId5"/>
    <p:sldId id="315" r:id="rId6"/>
    <p:sldId id="286" r:id="rId7"/>
    <p:sldId id="287" r:id="rId8"/>
    <p:sldId id="302" r:id="rId9"/>
    <p:sldId id="308" r:id="rId10"/>
    <p:sldId id="306" r:id="rId11"/>
    <p:sldId id="307" r:id="rId12"/>
    <p:sldId id="304" r:id="rId13"/>
    <p:sldId id="305" r:id="rId14"/>
    <p:sldId id="309" r:id="rId15"/>
    <p:sldId id="288" r:id="rId16"/>
    <p:sldId id="303" r:id="rId17"/>
    <p:sldId id="289" r:id="rId18"/>
    <p:sldId id="290" r:id="rId19"/>
    <p:sldId id="291" r:id="rId20"/>
    <p:sldId id="310" r:id="rId21"/>
    <p:sldId id="311" r:id="rId22"/>
    <p:sldId id="312" r:id="rId23"/>
    <p:sldId id="313" r:id="rId24"/>
    <p:sldId id="314" r:id="rId25"/>
    <p:sldId id="293" r:id="rId26"/>
    <p:sldId id="294" r:id="rId27"/>
    <p:sldId id="295" r:id="rId28"/>
    <p:sldId id="297" r:id="rId29"/>
    <p:sldId id="298" r:id="rId30"/>
    <p:sldId id="299" r:id="rId31"/>
    <p:sldId id="31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3"/>
    <p:restoredTop sz="96327"/>
  </p:normalViewPr>
  <p:slideViewPr>
    <p:cSldViewPr snapToGrid="0">
      <p:cViewPr varScale="1">
        <p:scale>
          <a:sx n="128" d="100"/>
          <a:sy n="128" d="100"/>
        </p:scale>
        <p:origin x="10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4242AA-3937-624B-9BD8-F1C01C498458}" type="datetimeFigureOut">
              <a:rPr lang="en-US" smtClean="0"/>
              <a:t>4/17/23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29833A-1346-CB44-93C1-7B57C9261BB6}" type="slidenum">
              <a:rPr lang="en-US" smtClean="0"/>
              <a:t>‹#›</a:t>
            </a:fld>
            <a:endParaRPr lang="en-US"/>
          </a:p>
        </p:txBody>
      </p:sp>
    </p:spTree>
    <p:extLst>
      <p:ext uri="{BB962C8B-B14F-4D97-AF65-F5344CB8AC3E}">
        <p14:creationId xmlns:p14="http://schemas.microsoft.com/office/powerpoint/2010/main" val="1726089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Shape 347"/>
          <p:cNvSpPr>
            <a:spLocks noGrp="1" noRot="1" noChangeAspect="1"/>
          </p:cNvSpPr>
          <p:nvPr>
            <p:ph type="sldImg"/>
          </p:nvPr>
        </p:nvSpPr>
        <p:spPr>
          <a:xfrm>
            <a:off x="381000" y="685800"/>
            <a:ext cx="6096000" cy="3429000"/>
          </a:xfrm>
          <a:prstGeom prst="rect">
            <a:avLst/>
          </a:prstGeom>
        </p:spPr>
        <p:txBody>
          <a:bodyPr/>
          <a:lstStyle/>
          <a:p>
            <a:endParaRPr/>
          </a:p>
        </p:txBody>
      </p:sp>
      <p:sp>
        <p:nvSpPr>
          <p:cNvPr id="348" name="Shape 348"/>
          <p:cNvSpPr>
            <a:spLocks noGrp="1"/>
          </p:cNvSpPr>
          <p:nvPr>
            <p:ph type="body" sz="quarter" idx="1"/>
          </p:nvPr>
        </p:nvSpPr>
        <p:spPr>
          <a:prstGeom prst="rect">
            <a:avLst/>
          </a:prstGeom>
        </p:spPr>
        <p:txBody>
          <a:bodyPr/>
          <a:lstStyle/>
          <a:p>
            <a:r>
              <a:t>Now lets try somethign a little more involved. On the left is the wide data. You can see I’ve added 3 more samples, lets assume from some drug treatment or somethign. On the right I’ve made this into a tidy/long dataset and added a new column to describe the treatment (treated vs untreated). We might want to know what effect treatment has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a:spLocks noGrp="1" noRot="1" noChangeAspect="1"/>
          </p:cNvSpPr>
          <p:nvPr>
            <p:ph type="sldImg"/>
          </p:nvPr>
        </p:nvSpPr>
        <p:spPr>
          <a:xfrm>
            <a:off x="381000" y="685800"/>
            <a:ext cx="6096000" cy="3429000"/>
          </a:xfrm>
          <a:prstGeom prst="rect">
            <a:avLst/>
          </a:prstGeom>
        </p:spPr>
        <p:txBody>
          <a:bodyPr/>
          <a:lstStyle/>
          <a:p>
            <a:endParaRPr/>
          </a:p>
        </p:txBody>
      </p:sp>
      <p:sp>
        <p:nvSpPr>
          <p:cNvPr id="355" name="Shape 355"/>
          <p:cNvSpPr>
            <a:spLocks noGrp="1"/>
          </p:cNvSpPr>
          <p:nvPr>
            <p:ph type="body" sz="quarter" idx="1"/>
          </p:nvPr>
        </p:nvSpPr>
        <p:spPr>
          <a:prstGeom prst="rect">
            <a:avLst/>
          </a:prstGeom>
        </p:spPr>
        <p:txBody>
          <a:bodyPr/>
          <a:lstStyle/>
          <a:p>
            <a:r>
              <a:t>Thats very simple using ggplot when we have data in this orientation. You just change the aes parameters to reflect what you’re now asking. We can still put Gene on the x axis, and value on the y (here I’m log2 transforming just so the plot looks a little better since the values are pretty different in the two groups). Instead of of color by sample, we can color by treatment and the difference is really clear.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Shape 361"/>
          <p:cNvSpPr>
            <a:spLocks noGrp="1" noRot="1" noChangeAspect="1"/>
          </p:cNvSpPr>
          <p:nvPr>
            <p:ph type="sldImg"/>
          </p:nvPr>
        </p:nvSpPr>
        <p:spPr>
          <a:xfrm>
            <a:off x="381000" y="685800"/>
            <a:ext cx="6096000" cy="3429000"/>
          </a:xfrm>
          <a:prstGeom prst="rect">
            <a:avLst/>
          </a:prstGeom>
        </p:spPr>
        <p:txBody>
          <a:bodyPr/>
          <a:lstStyle/>
          <a:p>
            <a:endParaRPr/>
          </a:p>
        </p:txBody>
      </p:sp>
      <p:sp>
        <p:nvSpPr>
          <p:cNvPr id="362" name="Shape 362"/>
          <p:cNvSpPr>
            <a:spLocks noGrp="1"/>
          </p:cNvSpPr>
          <p:nvPr>
            <p:ph type="body" sz="quarter" idx="1"/>
          </p:nvPr>
        </p:nvSpPr>
        <p:spPr>
          <a:prstGeom prst="rect">
            <a:avLst/>
          </a:prstGeom>
        </p:spPr>
        <p:txBody>
          <a:bodyPr/>
          <a:lstStyle/>
          <a:p>
            <a:r>
              <a:t>You can make very different plots using this same basic structure, I find this really lets you dig into the data and explore quickly. Here all we did was again change what we are mapping to the x and y axis, we kept Gene on the X, but now put the samples on the y and made the color fill equal to the counts. </a:t>
            </a:r>
          </a:p>
          <a:p>
            <a:r>
              <a:t>These plots are much harder (for me at least) to make from base R graphics and without using tidyverse syntax. Its definitely worth taking some toy data or some of your own data and getting comfortable plotting things. I spend a lot of time doing exploratory data analysis in R, and the tidyverse packages and ggplot make it very interactive and fun.</a:t>
            </a:r>
          </a:p>
          <a:p>
            <a:endParaRPr/>
          </a:p>
          <a:p>
            <a:r>
              <a:t>I’ll put a script covering some of this onto sakai if you want to play around more. I included some prompts for other things to look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CA0AA-603A-C7FC-AD87-418E24423E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CD2A89-6C6E-E67E-8E04-67CF0B7E65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68A69F-56CC-A3C2-7302-4B2E1BBC1855}"/>
              </a:ext>
            </a:extLst>
          </p:cNvPr>
          <p:cNvSpPr>
            <a:spLocks noGrp="1"/>
          </p:cNvSpPr>
          <p:nvPr>
            <p:ph type="dt" sz="half" idx="10"/>
          </p:nvPr>
        </p:nvSpPr>
        <p:spPr/>
        <p:txBody>
          <a:bodyPr/>
          <a:lstStyle/>
          <a:p>
            <a:fld id="{B56C126C-0D09-7346-9096-8E1075EB9758}" type="datetimeFigureOut">
              <a:rPr lang="en-US" smtClean="0"/>
              <a:t>4/17/23</a:t>
            </a:fld>
            <a:endParaRPr lang="en-US"/>
          </a:p>
        </p:txBody>
      </p:sp>
      <p:sp>
        <p:nvSpPr>
          <p:cNvPr id="5" name="Footer Placeholder 4">
            <a:extLst>
              <a:ext uri="{FF2B5EF4-FFF2-40B4-BE49-F238E27FC236}">
                <a16:creationId xmlns:a16="http://schemas.microsoft.com/office/drawing/2014/main" id="{7ACD22BE-6BD5-F1C5-BCB2-D526D9635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A9521-3A87-B165-46BB-F7225B61DA39}"/>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318844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7FCA7-8512-3177-01A2-AFDA402EE5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688EBC-E6BE-6E7C-E248-9875E8ECF0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DB5B8-6E90-6F80-D3A2-6BD4634D51CF}"/>
              </a:ext>
            </a:extLst>
          </p:cNvPr>
          <p:cNvSpPr>
            <a:spLocks noGrp="1"/>
          </p:cNvSpPr>
          <p:nvPr>
            <p:ph type="dt" sz="half" idx="10"/>
          </p:nvPr>
        </p:nvSpPr>
        <p:spPr/>
        <p:txBody>
          <a:bodyPr/>
          <a:lstStyle/>
          <a:p>
            <a:fld id="{B56C126C-0D09-7346-9096-8E1075EB9758}" type="datetimeFigureOut">
              <a:rPr lang="en-US" smtClean="0"/>
              <a:t>4/17/23</a:t>
            </a:fld>
            <a:endParaRPr lang="en-US"/>
          </a:p>
        </p:txBody>
      </p:sp>
      <p:sp>
        <p:nvSpPr>
          <p:cNvPr id="5" name="Footer Placeholder 4">
            <a:extLst>
              <a:ext uri="{FF2B5EF4-FFF2-40B4-BE49-F238E27FC236}">
                <a16:creationId xmlns:a16="http://schemas.microsoft.com/office/drawing/2014/main" id="{1D94EF3A-78CC-741B-49E4-336310BEEE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0E277-B2F8-4DD2-2804-7BD2B0FE4461}"/>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451713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BCCDED-6BFA-2AB2-6665-BEAC0BE154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6A6DA0-C31E-66D0-FE81-C69A46AA61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0C408-C6E6-6B88-8EED-035236D90821}"/>
              </a:ext>
            </a:extLst>
          </p:cNvPr>
          <p:cNvSpPr>
            <a:spLocks noGrp="1"/>
          </p:cNvSpPr>
          <p:nvPr>
            <p:ph type="dt" sz="half" idx="10"/>
          </p:nvPr>
        </p:nvSpPr>
        <p:spPr/>
        <p:txBody>
          <a:bodyPr/>
          <a:lstStyle/>
          <a:p>
            <a:fld id="{B56C126C-0D09-7346-9096-8E1075EB9758}" type="datetimeFigureOut">
              <a:rPr lang="en-US" smtClean="0"/>
              <a:t>4/17/23</a:t>
            </a:fld>
            <a:endParaRPr lang="en-US"/>
          </a:p>
        </p:txBody>
      </p:sp>
      <p:sp>
        <p:nvSpPr>
          <p:cNvPr id="5" name="Footer Placeholder 4">
            <a:extLst>
              <a:ext uri="{FF2B5EF4-FFF2-40B4-BE49-F238E27FC236}">
                <a16:creationId xmlns:a16="http://schemas.microsoft.com/office/drawing/2014/main" id="{C4654697-1CE9-673E-0825-10EE1BDDF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A8658-6561-B06C-1145-FF92C95F35A9}"/>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394744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EBF8-0823-0D7B-1FB9-62906E1A2F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6E0866-084B-F95C-B6C3-5AB11F1D66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03A365-61A7-C7F8-1E6C-CDF405CBE09A}"/>
              </a:ext>
            </a:extLst>
          </p:cNvPr>
          <p:cNvSpPr>
            <a:spLocks noGrp="1"/>
          </p:cNvSpPr>
          <p:nvPr>
            <p:ph type="dt" sz="half" idx="10"/>
          </p:nvPr>
        </p:nvSpPr>
        <p:spPr/>
        <p:txBody>
          <a:bodyPr/>
          <a:lstStyle/>
          <a:p>
            <a:fld id="{B56C126C-0D09-7346-9096-8E1075EB9758}" type="datetimeFigureOut">
              <a:rPr lang="en-US" smtClean="0"/>
              <a:t>4/17/23</a:t>
            </a:fld>
            <a:endParaRPr lang="en-US"/>
          </a:p>
        </p:txBody>
      </p:sp>
      <p:sp>
        <p:nvSpPr>
          <p:cNvPr id="5" name="Footer Placeholder 4">
            <a:extLst>
              <a:ext uri="{FF2B5EF4-FFF2-40B4-BE49-F238E27FC236}">
                <a16:creationId xmlns:a16="http://schemas.microsoft.com/office/drawing/2014/main" id="{A54906E4-F40C-ABAC-8841-814D2DE1B8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3BF04A-A5A8-E35A-7090-85DAE8E3B48A}"/>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74515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3EC03-D7EA-ACB5-B232-2AD0E9B4B0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3C074D-0CFC-2F43-5AF9-08F376863F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F8699F-B932-B846-61CC-70ABCB1C32DA}"/>
              </a:ext>
            </a:extLst>
          </p:cNvPr>
          <p:cNvSpPr>
            <a:spLocks noGrp="1"/>
          </p:cNvSpPr>
          <p:nvPr>
            <p:ph type="dt" sz="half" idx="10"/>
          </p:nvPr>
        </p:nvSpPr>
        <p:spPr/>
        <p:txBody>
          <a:bodyPr/>
          <a:lstStyle/>
          <a:p>
            <a:fld id="{B56C126C-0D09-7346-9096-8E1075EB9758}" type="datetimeFigureOut">
              <a:rPr lang="en-US" smtClean="0"/>
              <a:t>4/17/23</a:t>
            </a:fld>
            <a:endParaRPr lang="en-US"/>
          </a:p>
        </p:txBody>
      </p:sp>
      <p:sp>
        <p:nvSpPr>
          <p:cNvPr id="5" name="Footer Placeholder 4">
            <a:extLst>
              <a:ext uri="{FF2B5EF4-FFF2-40B4-BE49-F238E27FC236}">
                <a16:creationId xmlns:a16="http://schemas.microsoft.com/office/drawing/2014/main" id="{5DA8F706-87A5-CDE8-78F4-13551931F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59E9C-66F0-7468-D5C5-C0BAB4BC14FB}"/>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4100233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C7EE-F27A-5D99-5894-17FE707BB3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C7E2CA-7616-55AC-DCC9-669D3248E8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965CCC-839D-A9BA-7448-DA0C7D7702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6345B9-8668-FC53-933B-BBD82F1EE080}"/>
              </a:ext>
            </a:extLst>
          </p:cNvPr>
          <p:cNvSpPr>
            <a:spLocks noGrp="1"/>
          </p:cNvSpPr>
          <p:nvPr>
            <p:ph type="dt" sz="half" idx="10"/>
          </p:nvPr>
        </p:nvSpPr>
        <p:spPr/>
        <p:txBody>
          <a:bodyPr/>
          <a:lstStyle/>
          <a:p>
            <a:fld id="{B56C126C-0D09-7346-9096-8E1075EB9758}" type="datetimeFigureOut">
              <a:rPr lang="en-US" smtClean="0"/>
              <a:t>4/17/23</a:t>
            </a:fld>
            <a:endParaRPr lang="en-US"/>
          </a:p>
        </p:txBody>
      </p:sp>
      <p:sp>
        <p:nvSpPr>
          <p:cNvPr id="6" name="Footer Placeholder 5">
            <a:extLst>
              <a:ext uri="{FF2B5EF4-FFF2-40B4-BE49-F238E27FC236}">
                <a16:creationId xmlns:a16="http://schemas.microsoft.com/office/drawing/2014/main" id="{C38F4919-0431-3793-29C7-9B19BE9CA4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880227-DD29-432C-99F7-F4842DC768A2}"/>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3427276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FCD3-5DE5-D12E-9BB2-E8D572CD8D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946A73-7D7B-C219-8630-17260E721C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5DEEB-9D18-75FA-DF93-12A4352166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AA612D-D740-D239-B7B5-D867A6D914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A28E5D-7361-0DD1-9FB0-9EA9BCBFB8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4A6F91-6C33-87CB-A7D5-7C178F247B97}"/>
              </a:ext>
            </a:extLst>
          </p:cNvPr>
          <p:cNvSpPr>
            <a:spLocks noGrp="1"/>
          </p:cNvSpPr>
          <p:nvPr>
            <p:ph type="dt" sz="half" idx="10"/>
          </p:nvPr>
        </p:nvSpPr>
        <p:spPr/>
        <p:txBody>
          <a:bodyPr/>
          <a:lstStyle/>
          <a:p>
            <a:fld id="{B56C126C-0D09-7346-9096-8E1075EB9758}" type="datetimeFigureOut">
              <a:rPr lang="en-US" smtClean="0"/>
              <a:t>4/17/23</a:t>
            </a:fld>
            <a:endParaRPr lang="en-US"/>
          </a:p>
        </p:txBody>
      </p:sp>
      <p:sp>
        <p:nvSpPr>
          <p:cNvPr id="8" name="Footer Placeholder 7">
            <a:extLst>
              <a:ext uri="{FF2B5EF4-FFF2-40B4-BE49-F238E27FC236}">
                <a16:creationId xmlns:a16="http://schemas.microsoft.com/office/drawing/2014/main" id="{3FEC0FA1-775F-9E34-85F1-E44BD36B4D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C039CA-AD98-E6A2-0884-8C3E76B9E816}"/>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45673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EF62-F142-A92C-A965-B298782FAA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D9A81A-2ECF-63AD-5FEE-8D543CE55A5B}"/>
              </a:ext>
            </a:extLst>
          </p:cNvPr>
          <p:cNvSpPr>
            <a:spLocks noGrp="1"/>
          </p:cNvSpPr>
          <p:nvPr>
            <p:ph type="dt" sz="half" idx="10"/>
          </p:nvPr>
        </p:nvSpPr>
        <p:spPr/>
        <p:txBody>
          <a:bodyPr/>
          <a:lstStyle/>
          <a:p>
            <a:fld id="{B56C126C-0D09-7346-9096-8E1075EB9758}" type="datetimeFigureOut">
              <a:rPr lang="en-US" smtClean="0"/>
              <a:t>4/17/23</a:t>
            </a:fld>
            <a:endParaRPr lang="en-US"/>
          </a:p>
        </p:txBody>
      </p:sp>
      <p:sp>
        <p:nvSpPr>
          <p:cNvPr id="4" name="Footer Placeholder 3">
            <a:extLst>
              <a:ext uri="{FF2B5EF4-FFF2-40B4-BE49-F238E27FC236}">
                <a16:creationId xmlns:a16="http://schemas.microsoft.com/office/drawing/2014/main" id="{2E156180-B0FD-5FAE-8020-04A650DA14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67B11D-87C9-CA1D-6A0B-F1060F89519F}"/>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297788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78BF26-A891-45F5-6FE5-9228CB42CBB5}"/>
              </a:ext>
            </a:extLst>
          </p:cNvPr>
          <p:cNvSpPr>
            <a:spLocks noGrp="1"/>
          </p:cNvSpPr>
          <p:nvPr>
            <p:ph type="dt" sz="half" idx="10"/>
          </p:nvPr>
        </p:nvSpPr>
        <p:spPr/>
        <p:txBody>
          <a:bodyPr/>
          <a:lstStyle/>
          <a:p>
            <a:fld id="{B56C126C-0D09-7346-9096-8E1075EB9758}" type="datetimeFigureOut">
              <a:rPr lang="en-US" smtClean="0"/>
              <a:t>4/17/23</a:t>
            </a:fld>
            <a:endParaRPr lang="en-US"/>
          </a:p>
        </p:txBody>
      </p:sp>
      <p:sp>
        <p:nvSpPr>
          <p:cNvPr id="3" name="Footer Placeholder 2">
            <a:extLst>
              <a:ext uri="{FF2B5EF4-FFF2-40B4-BE49-F238E27FC236}">
                <a16:creationId xmlns:a16="http://schemas.microsoft.com/office/drawing/2014/main" id="{5C9ECA45-E493-DA20-ACBE-C3DCD6F237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89A527-4874-4843-9916-A778F315A9BF}"/>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1396257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74A6-DF42-1720-D74A-41BCA3428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7B9E7D-5A60-8FDC-EF16-60530A2C0A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16EFE2-3836-7FE6-CF15-404487E27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1180E-DABA-4BE0-52A3-243B77F2C8C3}"/>
              </a:ext>
            </a:extLst>
          </p:cNvPr>
          <p:cNvSpPr>
            <a:spLocks noGrp="1"/>
          </p:cNvSpPr>
          <p:nvPr>
            <p:ph type="dt" sz="half" idx="10"/>
          </p:nvPr>
        </p:nvSpPr>
        <p:spPr/>
        <p:txBody>
          <a:bodyPr/>
          <a:lstStyle/>
          <a:p>
            <a:fld id="{B56C126C-0D09-7346-9096-8E1075EB9758}" type="datetimeFigureOut">
              <a:rPr lang="en-US" smtClean="0"/>
              <a:t>4/17/23</a:t>
            </a:fld>
            <a:endParaRPr lang="en-US"/>
          </a:p>
        </p:txBody>
      </p:sp>
      <p:sp>
        <p:nvSpPr>
          <p:cNvPr id="6" name="Footer Placeholder 5">
            <a:extLst>
              <a:ext uri="{FF2B5EF4-FFF2-40B4-BE49-F238E27FC236}">
                <a16:creationId xmlns:a16="http://schemas.microsoft.com/office/drawing/2014/main" id="{6D1444B3-68CF-36FA-5B21-AF220096F4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9ED45E-5FD7-003B-8183-67D7E43611D5}"/>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3484218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05EB3-09AA-2A7E-2960-6F4C047A93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D9BC06-4F3F-F1A6-B7CA-B91665F959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A1F558-192A-BCE5-3E0A-D16465F44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2C2660-E94D-4BF8-93E5-238D47A0DB22}"/>
              </a:ext>
            </a:extLst>
          </p:cNvPr>
          <p:cNvSpPr>
            <a:spLocks noGrp="1"/>
          </p:cNvSpPr>
          <p:nvPr>
            <p:ph type="dt" sz="half" idx="10"/>
          </p:nvPr>
        </p:nvSpPr>
        <p:spPr/>
        <p:txBody>
          <a:bodyPr/>
          <a:lstStyle/>
          <a:p>
            <a:fld id="{B56C126C-0D09-7346-9096-8E1075EB9758}" type="datetimeFigureOut">
              <a:rPr lang="en-US" smtClean="0"/>
              <a:t>4/17/23</a:t>
            </a:fld>
            <a:endParaRPr lang="en-US"/>
          </a:p>
        </p:txBody>
      </p:sp>
      <p:sp>
        <p:nvSpPr>
          <p:cNvPr id="6" name="Footer Placeholder 5">
            <a:extLst>
              <a:ext uri="{FF2B5EF4-FFF2-40B4-BE49-F238E27FC236}">
                <a16:creationId xmlns:a16="http://schemas.microsoft.com/office/drawing/2014/main" id="{75A14507-1286-1D2C-C8A2-5072B400E7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8F2E4F-5186-6183-2DF2-FEDFB50EFD7D}"/>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1734780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E3B085-170E-196C-6132-9C02F3B79D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83A8D2-F085-10EB-9372-B7677A49E3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92DB3-3572-A4A2-529B-69066B2425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6C126C-0D09-7346-9096-8E1075EB9758}" type="datetimeFigureOut">
              <a:rPr lang="en-US" smtClean="0"/>
              <a:t>4/17/23</a:t>
            </a:fld>
            <a:endParaRPr lang="en-US"/>
          </a:p>
        </p:txBody>
      </p:sp>
      <p:sp>
        <p:nvSpPr>
          <p:cNvPr id="5" name="Footer Placeholder 4">
            <a:extLst>
              <a:ext uri="{FF2B5EF4-FFF2-40B4-BE49-F238E27FC236}">
                <a16:creationId xmlns:a16="http://schemas.microsoft.com/office/drawing/2014/main" id="{7F043494-F50D-FF1C-BD94-11912DDB23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7861F9-1465-8DEB-7032-7E9006F161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4F53FF-DFDC-DE4B-B9BB-8EC76DF26D84}" type="slidenum">
              <a:rPr lang="en-US" smtClean="0"/>
              <a:t>‹#›</a:t>
            </a:fld>
            <a:endParaRPr lang="en-US"/>
          </a:p>
        </p:txBody>
      </p:sp>
    </p:spTree>
    <p:extLst>
      <p:ext uri="{BB962C8B-B14F-4D97-AF65-F5344CB8AC3E}">
        <p14:creationId xmlns:p14="http://schemas.microsoft.com/office/powerpoint/2010/main" val="131921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406750-AF3A-74A7-39ED-B9494E90C5EC}"/>
              </a:ext>
            </a:extLst>
          </p:cNvPr>
          <p:cNvSpPr txBox="1"/>
          <p:nvPr/>
        </p:nvSpPr>
        <p:spPr>
          <a:xfrm>
            <a:off x="4108594" y="318592"/>
            <a:ext cx="5883605" cy="369332"/>
          </a:xfrm>
          <a:prstGeom prst="rect">
            <a:avLst/>
          </a:prstGeom>
          <a:noFill/>
        </p:spPr>
        <p:txBody>
          <a:bodyPr wrap="square" rtlCol="0">
            <a:spAutoFit/>
          </a:bodyPr>
          <a:lstStyle/>
          <a:p>
            <a:r>
              <a:rPr lang="en-US" dirty="0"/>
              <a:t>Class 2 – Plotting and Data Exploration</a:t>
            </a:r>
          </a:p>
        </p:txBody>
      </p:sp>
    </p:spTree>
    <p:extLst>
      <p:ext uri="{BB962C8B-B14F-4D97-AF65-F5344CB8AC3E}">
        <p14:creationId xmlns:p14="http://schemas.microsoft.com/office/powerpoint/2010/main" val="83143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808F59-D6A1-6EC7-8215-A1414DD3D939}"/>
              </a:ext>
            </a:extLst>
          </p:cNvPr>
          <p:cNvSpPr txBox="1"/>
          <p:nvPr/>
        </p:nvSpPr>
        <p:spPr>
          <a:xfrm>
            <a:off x="4008329" y="294362"/>
            <a:ext cx="4416274" cy="369332"/>
          </a:xfrm>
          <a:prstGeom prst="rect">
            <a:avLst/>
          </a:prstGeom>
          <a:noFill/>
        </p:spPr>
        <p:txBody>
          <a:bodyPr wrap="none" rtlCol="0">
            <a:spAutoFit/>
          </a:bodyPr>
          <a:lstStyle/>
          <a:p>
            <a:r>
              <a:rPr lang="en-US" dirty="0"/>
              <a:t>Converting between wide and long formats </a:t>
            </a:r>
          </a:p>
        </p:txBody>
      </p:sp>
      <p:sp>
        <p:nvSpPr>
          <p:cNvPr id="5" name="TextBox 4">
            <a:extLst>
              <a:ext uri="{FF2B5EF4-FFF2-40B4-BE49-F238E27FC236}">
                <a16:creationId xmlns:a16="http://schemas.microsoft.com/office/drawing/2014/main" id="{B79559C3-A22F-1230-70F5-89B6E2C4E39A}"/>
              </a:ext>
            </a:extLst>
          </p:cNvPr>
          <p:cNvSpPr txBox="1"/>
          <p:nvPr/>
        </p:nvSpPr>
        <p:spPr>
          <a:xfrm>
            <a:off x="753650" y="1054274"/>
            <a:ext cx="1515928" cy="369332"/>
          </a:xfrm>
          <a:prstGeom prst="rect">
            <a:avLst/>
          </a:prstGeom>
          <a:noFill/>
        </p:spPr>
        <p:txBody>
          <a:bodyPr wrap="none" rtlCol="0">
            <a:spAutoFit/>
          </a:bodyPr>
          <a:lstStyle/>
          <a:p>
            <a:r>
              <a:rPr lang="en-US" dirty="0" err="1"/>
              <a:t>pivot_longer</a:t>
            </a:r>
            <a:r>
              <a:rPr lang="en-US" dirty="0"/>
              <a:t>()</a:t>
            </a:r>
          </a:p>
        </p:txBody>
      </p:sp>
      <p:sp>
        <p:nvSpPr>
          <p:cNvPr id="7" name="TextBox 6">
            <a:extLst>
              <a:ext uri="{FF2B5EF4-FFF2-40B4-BE49-F238E27FC236}">
                <a16:creationId xmlns:a16="http://schemas.microsoft.com/office/drawing/2014/main" id="{D45D8B8A-91FB-510E-E86D-3BBB80461A55}"/>
              </a:ext>
            </a:extLst>
          </p:cNvPr>
          <p:cNvSpPr txBox="1"/>
          <p:nvPr/>
        </p:nvSpPr>
        <p:spPr>
          <a:xfrm>
            <a:off x="7733257" y="6194306"/>
            <a:ext cx="6097044" cy="369332"/>
          </a:xfrm>
          <a:prstGeom prst="rect">
            <a:avLst/>
          </a:prstGeom>
          <a:noFill/>
        </p:spPr>
        <p:txBody>
          <a:bodyPr wrap="square">
            <a:spAutoFit/>
          </a:bodyPr>
          <a:lstStyle/>
          <a:p>
            <a:r>
              <a:rPr lang="en-US" dirty="0"/>
              <a:t>https://</a:t>
            </a:r>
            <a:r>
              <a:rPr lang="en-US" dirty="0" err="1"/>
              <a:t>tidyr.tidyverse.org</a:t>
            </a:r>
            <a:r>
              <a:rPr lang="en-US" dirty="0"/>
              <a:t>/articles/</a:t>
            </a:r>
            <a:r>
              <a:rPr lang="en-US" dirty="0" err="1"/>
              <a:t>pivot.html</a:t>
            </a:r>
            <a:endParaRPr lang="en-US" dirty="0"/>
          </a:p>
        </p:txBody>
      </p:sp>
      <p:pic>
        <p:nvPicPr>
          <p:cNvPr id="8" name="Picture 7">
            <a:extLst>
              <a:ext uri="{FF2B5EF4-FFF2-40B4-BE49-F238E27FC236}">
                <a16:creationId xmlns:a16="http://schemas.microsoft.com/office/drawing/2014/main" id="{127BA8B8-06AE-6E6A-8720-78F1858E5025}"/>
              </a:ext>
            </a:extLst>
          </p:cNvPr>
          <p:cNvPicPr>
            <a:picLocks noChangeAspect="1"/>
          </p:cNvPicPr>
          <p:nvPr/>
        </p:nvPicPr>
        <p:blipFill>
          <a:blip r:embed="rId2"/>
          <a:stretch>
            <a:fillRect/>
          </a:stretch>
        </p:blipFill>
        <p:spPr>
          <a:xfrm>
            <a:off x="2591844" y="1100513"/>
            <a:ext cx="7772400" cy="276853"/>
          </a:xfrm>
          <a:prstGeom prst="rect">
            <a:avLst/>
          </a:prstGeom>
        </p:spPr>
      </p:pic>
      <p:pic>
        <p:nvPicPr>
          <p:cNvPr id="9" name="Picture 8">
            <a:extLst>
              <a:ext uri="{FF2B5EF4-FFF2-40B4-BE49-F238E27FC236}">
                <a16:creationId xmlns:a16="http://schemas.microsoft.com/office/drawing/2014/main" id="{6E2F069F-068C-300C-AF56-3432AF4D767F}"/>
              </a:ext>
            </a:extLst>
          </p:cNvPr>
          <p:cNvPicPr>
            <a:picLocks noChangeAspect="1"/>
          </p:cNvPicPr>
          <p:nvPr/>
        </p:nvPicPr>
        <p:blipFill>
          <a:blip r:embed="rId3"/>
          <a:stretch>
            <a:fillRect/>
          </a:stretch>
        </p:blipFill>
        <p:spPr>
          <a:xfrm>
            <a:off x="697108" y="1745292"/>
            <a:ext cx="4612017" cy="2181618"/>
          </a:xfrm>
          <a:prstGeom prst="rect">
            <a:avLst/>
          </a:prstGeom>
        </p:spPr>
      </p:pic>
      <p:pic>
        <p:nvPicPr>
          <p:cNvPr id="10" name="Picture 9">
            <a:extLst>
              <a:ext uri="{FF2B5EF4-FFF2-40B4-BE49-F238E27FC236}">
                <a16:creationId xmlns:a16="http://schemas.microsoft.com/office/drawing/2014/main" id="{489A0044-0EA4-60BE-B9E6-980517DA0E47}"/>
              </a:ext>
            </a:extLst>
          </p:cNvPr>
          <p:cNvPicPr>
            <a:picLocks noChangeAspect="1"/>
          </p:cNvPicPr>
          <p:nvPr/>
        </p:nvPicPr>
        <p:blipFill>
          <a:blip r:embed="rId4"/>
          <a:stretch>
            <a:fillRect/>
          </a:stretch>
        </p:blipFill>
        <p:spPr>
          <a:xfrm>
            <a:off x="6568858" y="1704419"/>
            <a:ext cx="2080364" cy="2220706"/>
          </a:xfrm>
          <a:prstGeom prst="rect">
            <a:avLst/>
          </a:prstGeom>
        </p:spPr>
      </p:pic>
      <p:sp>
        <p:nvSpPr>
          <p:cNvPr id="11" name="TextBox 10">
            <a:extLst>
              <a:ext uri="{FF2B5EF4-FFF2-40B4-BE49-F238E27FC236}">
                <a16:creationId xmlns:a16="http://schemas.microsoft.com/office/drawing/2014/main" id="{E6A912FF-30D2-79B4-01F1-07C981BE9D8E}"/>
              </a:ext>
            </a:extLst>
          </p:cNvPr>
          <p:cNvSpPr txBox="1"/>
          <p:nvPr/>
        </p:nvSpPr>
        <p:spPr>
          <a:xfrm>
            <a:off x="594986" y="4294836"/>
            <a:ext cx="4576959" cy="369332"/>
          </a:xfrm>
          <a:prstGeom prst="rect">
            <a:avLst/>
          </a:prstGeom>
          <a:noFill/>
        </p:spPr>
        <p:txBody>
          <a:bodyPr wrap="none" rtlCol="0">
            <a:spAutoFit/>
          </a:bodyPr>
          <a:lstStyle/>
          <a:p>
            <a:r>
              <a:rPr lang="en-US" dirty="0"/>
              <a:t>More useful if you want to plot length vs width</a:t>
            </a:r>
          </a:p>
        </p:txBody>
      </p:sp>
      <p:sp>
        <p:nvSpPr>
          <p:cNvPr id="13" name="TextBox 12">
            <a:extLst>
              <a:ext uri="{FF2B5EF4-FFF2-40B4-BE49-F238E27FC236}">
                <a16:creationId xmlns:a16="http://schemas.microsoft.com/office/drawing/2014/main" id="{5E2DCCF8-1717-F444-955C-F62097346BEF}"/>
              </a:ext>
            </a:extLst>
          </p:cNvPr>
          <p:cNvSpPr txBox="1"/>
          <p:nvPr/>
        </p:nvSpPr>
        <p:spPr>
          <a:xfrm>
            <a:off x="6330864" y="3981046"/>
            <a:ext cx="5194948" cy="369332"/>
          </a:xfrm>
          <a:prstGeom prst="rect">
            <a:avLst/>
          </a:prstGeom>
          <a:noFill/>
        </p:spPr>
        <p:txBody>
          <a:bodyPr wrap="none" rtlCol="0">
            <a:spAutoFit/>
          </a:bodyPr>
          <a:lstStyle/>
          <a:p>
            <a:r>
              <a:rPr lang="en-US" dirty="0"/>
              <a:t>More useful if you want to plot all attributes together</a:t>
            </a:r>
          </a:p>
        </p:txBody>
      </p:sp>
      <p:pic>
        <p:nvPicPr>
          <p:cNvPr id="14" name="Picture 13">
            <a:extLst>
              <a:ext uri="{FF2B5EF4-FFF2-40B4-BE49-F238E27FC236}">
                <a16:creationId xmlns:a16="http://schemas.microsoft.com/office/drawing/2014/main" id="{F9D1E1A7-24D9-1564-6745-23EBC52DBF63}"/>
              </a:ext>
            </a:extLst>
          </p:cNvPr>
          <p:cNvPicPr>
            <a:picLocks noChangeAspect="1"/>
          </p:cNvPicPr>
          <p:nvPr/>
        </p:nvPicPr>
        <p:blipFill>
          <a:blip r:embed="rId5"/>
          <a:stretch>
            <a:fillRect/>
          </a:stretch>
        </p:blipFill>
        <p:spPr>
          <a:xfrm>
            <a:off x="1429340" y="4766961"/>
            <a:ext cx="1797778" cy="1997136"/>
          </a:xfrm>
          <a:prstGeom prst="rect">
            <a:avLst/>
          </a:prstGeom>
        </p:spPr>
      </p:pic>
      <p:pic>
        <p:nvPicPr>
          <p:cNvPr id="15" name="Picture 14">
            <a:extLst>
              <a:ext uri="{FF2B5EF4-FFF2-40B4-BE49-F238E27FC236}">
                <a16:creationId xmlns:a16="http://schemas.microsoft.com/office/drawing/2014/main" id="{37AABA38-6352-FF7A-A86F-B49D58CF2110}"/>
              </a:ext>
            </a:extLst>
          </p:cNvPr>
          <p:cNvPicPr>
            <a:picLocks noChangeAspect="1"/>
          </p:cNvPicPr>
          <p:nvPr/>
        </p:nvPicPr>
        <p:blipFill>
          <a:blip r:embed="rId6"/>
          <a:stretch>
            <a:fillRect/>
          </a:stretch>
        </p:blipFill>
        <p:spPr>
          <a:xfrm>
            <a:off x="5840849" y="4406299"/>
            <a:ext cx="1892408" cy="2095279"/>
          </a:xfrm>
          <a:prstGeom prst="rect">
            <a:avLst/>
          </a:prstGeom>
        </p:spPr>
      </p:pic>
    </p:spTree>
    <p:extLst>
      <p:ext uri="{BB962C8B-B14F-4D97-AF65-F5344CB8AC3E}">
        <p14:creationId xmlns:p14="http://schemas.microsoft.com/office/powerpoint/2010/main" val="1766242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808F59-D6A1-6EC7-8215-A1414DD3D939}"/>
              </a:ext>
            </a:extLst>
          </p:cNvPr>
          <p:cNvSpPr txBox="1"/>
          <p:nvPr/>
        </p:nvSpPr>
        <p:spPr>
          <a:xfrm>
            <a:off x="4008329" y="294362"/>
            <a:ext cx="4416274" cy="369332"/>
          </a:xfrm>
          <a:prstGeom prst="rect">
            <a:avLst/>
          </a:prstGeom>
          <a:noFill/>
        </p:spPr>
        <p:txBody>
          <a:bodyPr wrap="none" rtlCol="0">
            <a:spAutoFit/>
          </a:bodyPr>
          <a:lstStyle/>
          <a:p>
            <a:r>
              <a:rPr lang="en-US" dirty="0"/>
              <a:t>Converting between wide and long formats </a:t>
            </a:r>
          </a:p>
        </p:txBody>
      </p:sp>
      <p:sp>
        <p:nvSpPr>
          <p:cNvPr id="3" name="TextBox 2">
            <a:extLst>
              <a:ext uri="{FF2B5EF4-FFF2-40B4-BE49-F238E27FC236}">
                <a16:creationId xmlns:a16="http://schemas.microsoft.com/office/drawing/2014/main" id="{3852B5D8-7BCC-7D6F-F6AF-3A1EB2E97A2C}"/>
              </a:ext>
            </a:extLst>
          </p:cNvPr>
          <p:cNvSpPr txBox="1"/>
          <p:nvPr/>
        </p:nvSpPr>
        <p:spPr>
          <a:xfrm>
            <a:off x="785549" y="1549362"/>
            <a:ext cx="1452129" cy="369332"/>
          </a:xfrm>
          <a:prstGeom prst="rect">
            <a:avLst/>
          </a:prstGeom>
          <a:noFill/>
        </p:spPr>
        <p:txBody>
          <a:bodyPr wrap="none" rtlCol="0">
            <a:spAutoFit/>
          </a:bodyPr>
          <a:lstStyle/>
          <a:p>
            <a:r>
              <a:rPr lang="en-US" dirty="0" err="1"/>
              <a:t>pivot_wider</a:t>
            </a:r>
            <a:r>
              <a:rPr lang="en-US" dirty="0"/>
              <a:t>()</a:t>
            </a:r>
          </a:p>
        </p:txBody>
      </p:sp>
      <p:sp>
        <p:nvSpPr>
          <p:cNvPr id="5" name="TextBox 4">
            <a:extLst>
              <a:ext uri="{FF2B5EF4-FFF2-40B4-BE49-F238E27FC236}">
                <a16:creationId xmlns:a16="http://schemas.microsoft.com/office/drawing/2014/main" id="{B79559C3-A22F-1230-70F5-89B6E2C4E39A}"/>
              </a:ext>
            </a:extLst>
          </p:cNvPr>
          <p:cNvSpPr txBox="1"/>
          <p:nvPr/>
        </p:nvSpPr>
        <p:spPr>
          <a:xfrm>
            <a:off x="753650" y="1054274"/>
            <a:ext cx="1515928" cy="369332"/>
          </a:xfrm>
          <a:prstGeom prst="rect">
            <a:avLst/>
          </a:prstGeom>
          <a:noFill/>
        </p:spPr>
        <p:txBody>
          <a:bodyPr wrap="none" rtlCol="0">
            <a:spAutoFit/>
          </a:bodyPr>
          <a:lstStyle/>
          <a:p>
            <a:r>
              <a:rPr lang="en-US" dirty="0" err="1"/>
              <a:t>pivot_longer</a:t>
            </a:r>
            <a:r>
              <a:rPr lang="en-US" dirty="0"/>
              <a:t>()</a:t>
            </a:r>
          </a:p>
        </p:txBody>
      </p:sp>
      <p:sp>
        <p:nvSpPr>
          <p:cNvPr id="7" name="TextBox 6">
            <a:extLst>
              <a:ext uri="{FF2B5EF4-FFF2-40B4-BE49-F238E27FC236}">
                <a16:creationId xmlns:a16="http://schemas.microsoft.com/office/drawing/2014/main" id="{D45D8B8A-91FB-510E-E86D-3BBB80461A55}"/>
              </a:ext>
            </a:extLst>
          </p:cNvPr>
          <p:cNvSpPr txBox="1"/>
          <p:nvPr/>
        </p:nvSpPr>
        <p:spPr>
          <a:xfrm>
            <a:off x="7733257" y="6194306"/>
            <a:ext cx="6097044" cy="369332"/>
          </a:xfrm>
          <a:prstGeom prst="rect">
            <a:avLst/>
          </a:prstGeom>
          <a:noFill/>
        </p:spPr>
        <p:txBody>
          <a:bodyPr wrap="square">
            <a:spAutoFit/>
          </a:bodyPr>
          <a:lstStyle/>
          <a:p>
            <a:r>
              <a:rPr lang="en-US" dirty="0"/>
              <a:t>https://</a:t>
            </a:r>
            <a:r>
              <a:rPr lang="en-US" dirty="0" err="1"/>
              <a:t>tidyr.tidyverse.org</a:t>
            </a:r>
            <a:r>
              <a:rPr lang="en-US" dirty="0"/>
              <a:t>/articles/</a:t>
            </a:r>
            <a:r>
              <a:rPr lang="en-US" dirty="0" err="1"/>
              <a:t>pivot.html</a:t>
            </a:r>
            <a:endParaRPr lang="en-US" dirty="0"/>
          </a:p>
        </p:txBody>
      </p:sp>
      <p:pic>
        <p:nvPicPr>
          <p:cNvPr id="8" name="Picture 7">
            <a:extLst>
              <a:ext uri="{FF2B5EF4-FFF2-40B4-BE49-F238E27FC236}">
                <a16:creationId xmlns:a16="http://schemas.microsoft.com/office/drawing/2014/main" id="{127BA8B8-06AE-6E6A-8720-78F1858E5025}"/>
              </a:ext>
            </a:extLst>
          </p:cNvPr>
          <p:cNvPicPr>
            <a:picLocks noChangeAspect="1"/>
          </p:cNvPicPr>
          <p:nvPr/>
        </p:nvPicPr>
        <p:blipFill>
          <a:blip r:embed="rId2"/>
          <a:stretch>
            <a:fillRect/>
          </a:stretch>
        </p:blipFill>
        <p:spPr>
          <a:xfrm>
            <a:off x="2591844" y="1100513"/>
            <a:ext cx="7772400" cy="276853"/>
          </a:xfrm>
          <a:prstGeom prst="rect">
            <a:avLst/>
          </a:prstGeom>
        </p:spPr>
      </p:pic>
      <p:pic>
        <p:nvPicPr>
          <p:cNvPr id="4" name="Picture 3">
            <a:extLst>
              <a:ext uri="{FF2B5EF4-FFF2-40B4-BE49-F238E27FC236}">
                <a16:creationId xmlns:a16="http://schemas.microsoft.com/office/drawing/2014/main" id="{C1D1F3EE-BADC-BAF1-9B77-F89BBD66B765}"/>
              </a:ext>
            </a:extLst>
          </p:cNvPr>
          <p:cNvPicPr>
            <a:picLocks noChangeAspect="1"/>
          </p:cNvPicPr>
          <p:nvPr/>
        </p:nvPicPr>
        <p:blipFill>
          <a:blip r:embed="rId3"/>
          <a:stretch>
            <a:fillRect/>
          </a:stretch>
        </p:blipFill>
        <p:spPr>
          <a:xfrm>
            <a:off x="2635685" y="1688979"/>
            <a:ext cx="7772400" cy="250411"/>
          </a:xfrm>
          <a:prstGeom prst="rect">
            <a:avLst/>
          </a:prstGeom>
        </p:spPr>
      </p:pic>
      <p:pic>
        <p:nvPicPr>
          <p:cNvPr id="6" name="Picture 5">
            <a:extLst>
              <a:ext uri="{FF2B5EF4-FFF2-40B4-BE49-F238E27FC236}">
                <a16:creationId xmlns:a16="http://schemas.microsoft.com/office/drawing/2014/main" id="{30B92E9A-0F26-8F60-44E6-6F6CF12A6218}"/>
              </a:ext>
            </a:extLst>
          </p:cNvPr>
          <p:cNvPicPr>
            <a:picLocks noChangeAspect="1"/>
          </p:cNvPicPr>
          <p:nvPr/>
        </p:nvPicPr>
        <p:blipFill>
          <a:blip r:embed="rId4"/>
          <a:stretch>
            <a:fillRect/>
          </a:stretch>
        </p:blipFill>
        <p:spPr>
          <a:xfrm>
            <a:off x="3146207" y="2029152"/>
            <a:ext cx="6388100" cy="1524000"/>
          </a:xfrm>
          <a:prstGeom prst="rect">
            <a:avLst/>
          </a:prstGeom>
        </p:spPr>
      </p:pic>
      <p:pic>
        <p:nvPicPr>
          <p:cNvPr id="9" name="Picture 8">
            <a:extLst>
              <a:ext uri="{FF2B5EF4-FFF2-40B4-BE49-F238E27FC236}">
                <a16:creationId xmlns:a16="http://schemas.microsoft.com/office/drawing/2014/main" id="{E0C84F01-AEDE-EA93-ECB9-73BC968C1A25}"/>
              </a:ext>
            </a:extLst>
          </p:cNvPr>
          <p:cNvPicPr>
            <a:picLocks noChangeAspect="1"/>
          </p:cNvPicPr>
          <p:nvPr/>
        </p:nvPicPr>
        <p:blipFill>
          <a:blip r:embed="rId5"/>
          <a:stretch>
            <a:fillRect/>
          </a:stretch>
        </p:blipFill>
        <p:spPr>
          <a:xfrm>
            <a:off x="1741116" y="3811787"/>
            <a:ext cx="8288144" cy="676583"/>
          </a:xfrm>
          <a:prstGeom prst="rect">
            <a:avLst/>
          </a:prstGeom>
        </p:spPr>
      </p:pic>
      <p:pic>
        <p:nvPicPr>
          <p:cNvPr id="10" name="Picture 9">
            <a:extLst>
              <a:ext uri="{FF2B5EF4-FFF2-40B4-BE49-F238E27FC236}">
                <a16:creationId xmlns:a16="http://schemas.microsoft.com/office/drawing/2014/main" id="{BC5A67C5-3F5C-6C5A-896B-CA8504919DBB}"/>
              </a:ext>
            </a:extLst>
          </p:cNvPr>
          <p:cNvPicPr>
            <a:picLocks noChangeAspect="1"/>
          </p:cNvPicPr>
          <p:nvPr/>
        </p:nvPicPr>
        <p:blipFill>
          <a:blip r:embed="rId6"/>
          <a:stretch>
            <a:fillRect/>
          </a:stretch>
        </p:blipFill>
        <p:spPr>
          <a:xfrm>
            <a:off x="1453772" y="4609294"/>
            <a:ext cx="2276144" cy="1954344"/>
          </a:xfrm>
          <a:prstGeom prst="rect">
            <a:avLst/>
          </a:prstGeom>
        </p:spPr>
      </p:pic>
      <p:sp>
        <p:nvSpPr>
          <p:cNvPr id="11" name="TextBox 10">
            <a:extLst>
              <a:ext uri="{FF2B5EF4-FFF2-40B4-BE49-F238E27FC236}">
                <a16:creationId xmlns:a16="http://schemas.microsoft.com/office/drawing/2014/main" id="{DE30BB2C-1F2D-90B3-B5B3-DA406BCB8928}"/>
              </a:ext>
            </a:extLst>
          </p:cNvPr>
          <p:cNvSpPr txBox="1"/>
          <p:nvPr/>
        </p:nvSpPr>
        <p:spPr>
          <a:xfrm>
            <a:off x="3864279" y="4830467"/>
            <a:ext cx="5760103" cy="338554"/>
          </a:xfrm>
          <a:prstGeom prst="rect">
            <a:avLst/>
          </a:prstGeom>
          <a:noFill/>
        </p:spPr>
        <p:txBody>
          <a:bodyPr wrap="none" rtlCol="0">
            <a:spAutoFit/>
          </a:bodyPr>
          <a:lstStyle/>
          <a:p>
            <a:r>
              <a:rPr lang="en-US" sz="1600" dirty="0"/>
              <a:t>Each set of 4 measurements – (originally 1 row) has a unique </a:t>
            </a:r>
            <a:r>
              <a:rPr lang="en-US" sz="1600" dirty="0" err="1"/>
              <a:t>rowid</a:t>
            </a:r>
            <a:endParaRPr lang="en-US" sz="1600" dirty="0"/>
          </a:p>
        </p:txBody>
      </p:sp>
    </p:spTree>
    <p:extLst>
      <p:ext uri="{BB962C8B-B14F-4D97-AF65-F5344CB8AC3E}">
        <p14:creationId xmlns:p14="http://schemas.microsoft.com/office/powerpoint/2010/main" val="1809457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4160CC-7053-9CF3-384D-01F51F309646}"/>
              </a:ext>
            </a:extLst>
          </p:cNvPr>
          <p:cNvSpPr txBox="1"/>
          <p:nvPr/>
        </p:nvSpPr>
        <p:spPr>
          <a:xfrm>
            <a:off x="4912872" y="211015"/>
            <a:ext cx="3289675" cy="369332"/>
          </a:xfrm>
          <a:prstGeom prst="rect">
            <a:avLst/>
          </a:prstGeom>
          <a:noFill/>
        </p:spPr>
        <p:txBody>
          <a:bodyPr wrap="square" rtlCol="0">
            <a:spAutoFit/>
          </a:bodyPr>
          <a:lstStyle/>
          <a:p>
            <a:r>
              <a:rPr lang="en-US" dirty="0"/>
              <a:t>Plotting using </a:t>
            </a:r>
            <a:r>
              <a:rPr lang="en-US" dirty="0" err="1"/>
              <a:t>ggplot</a:t>
            </a:r>
            <a:endParaRPr lang="en-US" dirty="0"/>
          </a:p>
        </p:txBody>
      </p:sp>
      <p:sp>
        <p:nvSpPr>
          <p:cNvPr id="3" name="TextBox 2">
            <a:extLst>
              <a:ext uri="{FF2B5EF4-FFF2-40B4-BE49-F238E27FC236}">
                <a16:creationId xmlns:a16="http://schemas.microsoft.com/office/drawing/2014/main" id="{B0E71378-DCC3-EC64-3A63-94C96963874B}"/>
              </a:ext>
            </a:extLst>
          </p:cNvPr>
          <p:cNvSpPr txBox="1"/>
          <p:nvPr/>
        </p:nvSpPr>
        <p:spPr>
          <a:xfrm>
            <a:off x="5080602" y="681742"/>
            <a:ext cx="1688123" cy="369332"/>
          </a:xfrm>
          <a:prstGeom prst="rect">
            <a:avLst/>
          </a:prstGeom>
          <a:noFill/>
        </p:spPr>
        <p:txBody>
          <a:bodyPr wrap="square" rtlCol="0">
            <a:spAutoFit/>
          </a:bodyPr>
          <a:lstStyle/>
          <a:p>
            <a:r>
              <a:rPr lang="en-US" dirty="0"/>
              <a:t>library(ggplot2)</a:t>
            </a:r>
          </a:p>
        </p:txBody>
      </p:sp>
      <p:sp>
        <p:nvSpPr>
          <p:cNvPr id="5" name="TextBox 4">
            <a:extLst>
              <a:ext uri="{FF2B5EF4-FFF2-40B4-BE49-F238E27FC236}">
                <a16:creationId xmlns:a16="http://schemas.microsoft.com/office/drawing/2014/main" id="{FE48D9F7-C7D5-5F4E-9188-FC845831B06D}"/>
              </a:ext>
            </a:extLst>
          </p:cNvPr>
          <p:cNvSpPr txBox="1"/>
          <p:nvPr/>
        </p:nvSpPr>
        <p:spPr>
          <a:xfrm>
            <a:off x="8870762" y="6167437"/>
            <a:ext cx="6097802" cy="369332"/>
          </a:xfrm>
          <a:prstGeom prst="rect">
            <a:avLst/>
          </a:prstGeom>
          <a:noFill/>
        </p:spPr>
        <p:txBody>
          <a:bodyPr wrap="square">
            <a:spAutoFit/>
          </a:bodyPr>
          <a:lstStyle/>
          <a:p>
            <a:r>
              <a:rPr lang="en-US" dirty="0"/>
              <a:t>https://ggplot2.tidyverse.org/</a:t>
            </a:r>
          </a:p>
        </p:txBody>
      </p:sp>
      <p:pic>
        <p:nvPicPr>
          <p:cNvPr id="6" name="Picture 5">
            <a:extLst>
              <a:ext uri="{FF2B5EF4-FFF2-40B4-BE49-F238E27FC236}">
                <a16:creationId xmlns:a16="http://schemas.microsoft.com/office/drawing/2014/main" id="{758E8B14-F7B1-36D5-1409-573B8CDD5197}"/>
              </a:ext>
            </a:extLst>
          </p:cNvPr>
          <p:cNvPicPr>
            <a:picLocks noChangeAspect="1"/>
          </p:cNvPicPr>
          <p:nvPr/>
        </p:nvPicPr>
        <p:blipFill>
          <a:blip r:embed="rId2"/>
          <a:stretch>
            <a:fillRect/>
          </a:stretch>
        </p:blipFill>
        <p:spPr>
          <a:xfrm>
            <a:off x="2616200" y="1687297"/>
            <a:ext cx="6959600" cy="431800"/>
          </a:xfrm>
          <a:prstGeom prst="rect">
            <a:avLst/>
          </a:prstGeom>
        </p:spPr>
      </p:pic>
      <p:sp>
        <p:nvSpPr>
          <p:cNvPr id="7" name="TextBox 6">
            <a:extLst>
              <a:ext uri="{FF2B5EF4-FFF2-40B4-BE49-F238E27FC236}">
                <a16:creationId xmlns:a16="http://schemas.microsoft.com/office/drawing/2014/main" id="{58A52827-F68B-075C-9FB9-F3CEAA30A2E8}"/>
              </a:ext>
            </a:extLst>
          </p:cNvPr>
          <p:cNvSpPr txBox="1"/>
          <p:nvPr/>
        </p:nvSpPr>
        <p:spPr>
          <a:xfrm>
            <a:off x="3181463" y="2570654"/>
            <a:ext cx="599716" cy="369332"/>
          </a:xfrm>
          <a:prstGeom prst="rect">
            <a:avLst/>
          </a:prstGeom>
          <a:noFill/>
        </p:spPr>
        <p:txBody>
          <a:bodyPr wrap="none" rtlCol="0">
            <a:spAutoFit/>
          </a:bodyPr>
          <a:lstStyle/>
          <a:p>
            <a:r>
              <a:rPr lang="en-US" dirty="0"/>
              <a:t>data</a:t>
            </a:r>
          </a:p>
        </p:txBody>
      </p:sp>
      <p:sp>
        <p:nvSpPr>
          <p:cNvPr id="9" name="TextBox 8">
            <a:extLst>
              <a:ext uri="{FF2B5EF4-FFF2-40B4-BE49-F238E27FC236}">
                <a16:creationId xmlns:a16="http://schemas.microsoft.com/office/drawing/2014/main" id="{9984B211-744B-0F49-0214-2007D806E3F3}"/>
              </a:ext>
            </a:extLst>
          </p:cNvPr>
          <p:cNvSpPr txBox="1"/>
          <p:nvPr/>
        </p:nvSpPr>
        <p:spPr>
          <a:xfrm>
            <a:off x="5531871" y="2570654"/>
            <a:ext cx="1128258" cy="369332"/>
          </a:xfrm>
          <a:prstGeom prst="rect">
            <a:avLst/>
          </a:prstGeom>
          <a:noFill/>
        </p:spPr>
        <p:txBody>
          <a:bodyPr wrap="none" rtlCol="0">
            <a:spAutoFit/>
          </a:bodyPr>
          <a:lstStyle/>
          <a:p>
            <a:r>
              <a:rPr lang="en-US" dirty="0"/>
              <a:t>aesthetics</a:t>
            </a:r>
          </a:p>
        </p:txBody>
      </p:sp>
      <p:sp>
        <p:nvSpPr>
          <p:cNvPr id="10" name="TextBox 9">
            <a:extLst>
              <a:ext uri="{FF2B5EF4-FFF2-40B4-BE49-F238E27FC236}">
                <a16:creationId xmlns:a16="http://schemas.microsoft.com/office/drawing/2014/main" id="{381756F0-2D9B-7013-F93B-793D486B14B0}"/>
              </a:ext>
            </a:extLst>
          </p:cNvPr>
          <p:cNvSpPr txBox="1"/>
          <p:nvPr/>
        </p:nvSpPr>
        <p:spPr>
          <a:xfrm>
            <a:off x="8523961" y="2633887"/>
            <a:ext cx="1299523" cy="369332"/>
          </a:xfrm>
          <a:prstGeom prst="rect">
            <a:avLst/>
          </a:prstGeom>
          <a:noFill/>
        </p:spPr>
        <p:txBody>
          <a:bodyPr wrap="none" rtlCol="0">
            <a:spAutoFit/>
          </a:bodyPr>
          <a:lstStyle/>
          <a:p>
            <a:r>
              <a:rPr lang="en-US" dirty="0"/>
              <a:t>Type of plot</a:t>
            </a:r>
          </a:p>
        </p:txBody>
      </p:sp>
      <p:cxnSp>
        <p:nvCxnSpPr>
          <p:cNvPr id="12" name="Straight Arrow Connector 11">
            <a:extLst>
              <a:ext uri="{FF2B5EF4-FFF2-40B4-BE49-F238E27FC236}">
                <a16:creationId xmlns:a16="http://schemas.microsoft.com/office/drawing/2014/main" id="{D6574E1F-B2BF-6B7D-46EE-8BC501F660FA}"/>
              </a:ext>
            </a:extLst>
          </p:cNvPr>
          <p:cNvCxnSpPr>
            <a:cxnSpLocks/>
            <a:stCxn id="7" idx="0"/>
          </p:cNvCxnSpPr>
          <p:nvPr/>
        </p:nvCxnSpPr>
        <p:spPr>
          <a:xfrm flipV="1">
            <a:off x="3481321" y="2119097"/>
            <a:ext cx="107386" cy="45155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527A65B-D2D0-21C0-AFD5-CF267277532D}"/>
              </a:ext>
            </a:extLst>
          </p:cNvPr>
          <p:cNvCxnSpPr>
            <a:cxnSpLocks/>
          </p:cNvCxnSpPr>
          <p:nvPr/>
        </p:nvCxnSpPr>
        <p:spPr>
          <a:xfrm flipH="1" flipV="1">
            <a:off x="5417507" y="2211430"/>
            <a:ext cx="538494" cy="39335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A936A9C-316F-9495-ADE9-3EBE6276D74A}"/>
              </a:ext>
            </a:extLst>
          </p:cNvPr>
          <p:cNvCxnSpPr>
            <a:cxnSpLocks/>
          </p:cNvCxnSpPr>
          <p:nvPr/>
        </p:nvCxnSpPr>
        <p:spPr>
          <a:xfrm flipV="1">
            <a:off x="6494495" y="2158024"/>
            <a:ext cx="332190" cy="47586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A01CE6F-0C83-90BD-D0DA-A166ABB0D9E2}"/>
              </a:ext>
            </a:extLst>
          </p:cNvPr>
          <p:cNvCxnSpPr>
            <a:cxnSpLocks/>
          </p:cNvCxnSpPr>
          <p:nvPr/>
        </p:nvCxnSpPr>
        <p:spPr>
          <a:xfrm flipH="1" flipV="1">
            <a:off x="8906256" y="2138671"/>
            <a:ext cx="175114" cy="616649"/>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389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4160CC-7053-9CF3-384D-01F51F309646}"/>
              </a:ext>
            </a:extLst>
          </p:cNvPr>
          <p:cNvSpPr txBox="1"/>
          <p:nvPr/>
        </p:nvSpPr>
        <p:spPr>
          <a:xfrm>
            <a:off x="4754103" y="110969"/>
            <a:ext cx="5231589" cy="646331"/>
          </a:xfrm>
          <a:prstGeom prst="rect">
            <a:avLst/>
          </a:prstGeom>
          <a:noFill/>
        </p:spPr>
        <p:txBody>
          <a:bodyPr wrap="square" rtlCol="0">
            <a:spAutoFit/>
          </a:bodyPr>
          <a:lstStyle/>
          <a:p>
            <a:r>
              <a:rPr lang="en-US" sz="3600" dirty="0"/>
              <a:t>Plotting using </a:t>
            </a:r>
            <a:r>
              <a:rPr lang="en-US" sz="3600" dirty="0" err="1"/>
              <a:t>ggplot</a:t>
            </a:r>
            <a:endParaRPr lang="en-US" sz="3600" dirty="0"/>
          </a:p>
        </p:txBody>
      </p:sp>
      <p:sp>
        <p:nvSpPr>
          <p:cNvPr id="3" name="TextBox 2">
            <a:extLst>
              <a:ext uri="{FF2B5EF4-FFF2-40B4-BE49-F238E27FC236}">
                <a16:creationId xmlns:a16="http://schemas.microsoft.com/office/drawing/2014/main" id="{B0E71378-DCC3-EC64-3A63-94C96963874B}"/>
              </a:ext>
            </a:extLst>
          </p:cNvPr>
          <p:cNvSpPr txBox="1"/>
          <p:nvPr/>
        </p:nvSpPr>
        <p:spPr>
          <a:xfrm>
            <a:off x="5080602" y="681742"/>
            <a:ext cx="1688123" cy="369332"/>
          </a:xfrm>
          <a:prstGeom prst="rect">
            <a:avLst/>
          </a:prstGeom>
          <a:noFill/>
        </p:spPr>
        <p:txBody>
          <a:bodyPr wrap="square" rtlCol="0">
            <a:spAutoFit/>
          </a:bodyPr>
          <a:lstStyle/>
          <a:p>
            <a:r>
              <a:rPr lang="en-US" dirty="0"/>
              <a:t>library(ggplot2)</a:t>
            </a:r>
          </a:p>
        </p:txBody>
      </p:sp>
      <p:sp>
        <p:nvSpPr>
          <p:cNvPr id="5" name="TextBox 4">
            <a:extLst>
              <a:ext uri="{FF2B5EF4-FFF2-40B4-BE49-F238E27FC236}">
                <a16:creationId xmlns:a16="http://schemas.microsoft.com/office/drawing/2014/main" id="{FE48D9F7-C7D5-5F4E-9188-FC845831B06D}"/>
              </a:ext>
            </a:extLst>
          </p:cNvPr>
          <p:cNvSpPr txBox="1"/>
          <p:nvPr/>
        </p:nvSpPr>
        <p:spPr>
          <a:xfrm>
            <a:off x="8870762" y="6167437"/>
            <a:ext cx="6097802" cy="369332"/>
          </a:xfrm>
          <a:prstGeom prst="rect">
            <a:avLst/>
          </a:prstGeom>
          <a:noFill/>
        </p:spPr>
        <p:txBody>
          <a:bodyPr wrap="square">
            <a:spAutoFit/>
          </a:bodyPr>
          <a:lstStyle/>
          <a:p>
            <a:r>
              <a:rPr lang="en-US" dirty="0"/>
              <a:t>https://ggplot2.tidyverse.org/</a:t>
            </a:r>
          </a:p>
        </p:txBody>
      </p:sp>
      <p:pic>
        <p:nvPicPr>
          <p:cNvPr id="6" name="Picture 5">
            <a:extLst>
              <a:ext uri="{FF2B5EF4-FFF2-40B4-BE49-F238E27FC236}">
                <a16:creationId xmlns:a16="http://schemas.microsoft.com/office/drawing/2014/main" id="{758E8B14-F7B1-36D5-1409-573B8CDD5197}"/>
              </a:ext>
            </a:extLst>
          </p:cNvPr>
          <p:cNvPicPr>
            <a:picLocks noChangeAspect="1"/>
          </p:cNvPicPr>
          <p:nvPr/>
        </p:nvPicPr>
        <p:blipFill>
          <a:blip r:embed="rId2"/>
          <a:stretch>
            <a:fillRect/>
          </a:stretch>
        </p:blipFill>
        <p:spPr>
          <a:xfrm>
            <a:off x="2616200" y="1687297"/>
            <a:ext cx="6959600" cy="431800"/>
          </a:xfrm>
          <a:prstGeom prst="rect">
            <a:avLst/>
          </a:prstGeom>
        </p:spPr>
      </p:pic>
      <p:sp>
        <p:nvSpPr>
          <p:cNvPr id="7" name="TextBox 6">
            <a:extLst>
              <a:ext uri="{FF2B5EF4-FFF2-40B4-BE49-F238E27FC236}">
                <a16:creationId xmlns:a16="http://schemas.microsoft.com/office/drawing/2014/main" id="{58A52827-F68B-075C-9FB9-F3CEAA30A2E8}"/>
              </a:ext>
            </a:extLst>
          </p:cNvPr>
          <p:cNvSpPr txBox="1"/>
          <p:nvPr/>
        </p:nvSpPr>
        <p:spPr>
          <a:xfrm>
            <a:off x="3181463" y="2570654"/>
            <a:ext cx="599716" cy="369332"/>
          </a:xfrm>
          <a:prstGeom prst="rect">
            <a:avLst/>
          </a:prstGeom>
          <a:noFill/>
        </p:spPr>
        <p:txBody>
          <a:bodyPr wrap="none" rtlCol="0">
            <a:spAutoFit/>
          </a:bodyPr>
          <a:lstStyle/>
          <a:p>
            <a:r>
              <a:rPr lang="en-US" dirty="0"/>
              <a:t>data</a:t>
            </a:r>
          </a:p>
        </p:txBody>
      </p:sp>
      <p:sp>
        <p:nvSpPr>
          <p:cNvPr id="9" name="TextBox 8">
            <a:extLst>
              <a:ext uri="{FF2B5EF4-FFF2-40B4-BE49-F238E27FC236}">
                <a16:creationId xmlns:a16="http://schemas.microsoft.com/office/drawing/2014/main" id="{9984B211-744B-0F49-0214-2007D806E3F3}"/>
              </a:ext>
            </a:extLst>
          </p:cNvPr>
          <p:cNvSpPr txBox="1"/>
          <p:nvPr/>
        </p:nvSpPr>
        <p:spPr>
          <a:xfrm>
            <a:off x="5531871" y="2570654"/>
            <a:ext cx="1128258" cy="369332"/>
          </a:xfrm>
          <a:prstGeom prst="rect">
            <a:avLst/>
          </a:prstGeom>
          <a:noFill/>
        </p:spPr>
        <p:txBody>
          <a:bodyPr wrap="none" rtlCol="0">
            <a:spAutoFit/>
          </a:bodyPr>
          <a:lstStyle/>
          <a:p>
            <a:r>
              <a:rPr lang="en-US" dirty="0"/>
              <a:t>aesthetics</a:t>
            </a:r>
          </a:p>
        </p:txBody>
      </p:sp>
      <p:sp>
        <p:nvSpPr>
          <p:cNvPr id="10" name="TextBox 9">
            <a:extLst>
              <a:ext uri="{FF2B5EF4-FFF2-40B4-BE49-F238E27FC236}">
                <a16:creationId xmlns:a16="http://schemas.microsoft.com/office/drawing/2014/main" id="{381756F0-2D9B-7013-F93B-793D486B14B0}"/>
              </a:ext>
            </a:extLst>
          </p:cNvPr>
          <p:cNvSpPr txBox="1"/>
          <p:nvPr/>
        </p:nvSpPr>
        <p:spPr>
          <a:xfrm>
            <a:off x="8523961" y="2633887"/>
            <a:ext cx="1299523" cy="369332"/>
          </a:xfrm>
          <a:prstGeom prst="rect">
            <a:avLst/>
          </a:prstGeom>
          <a:noFill/>
        </p:spPr>
        <p:txBody>
          <a:bodyPr wrap="none" rtlCol="0">
            <a:spAutoFit/>
          </a:bodyPr>
          <a:lstStyle/>
          <a:p>
            <a:r>
              <a:rPr lang="en-US" dirty="0"/>
              <a:t>Type of plot</a:t>
            </a:r>
          </a:p>
        </p:txBody>
      </p:sp>
      <p:cxnSp>
        <p:nvCxnSpPr>
          <p:cNvPr id="12" name="Straight Arrow Connector 11">
            <a:extLst>
              <a:ext uri="{FF2B5EF4-FFF2-40B4-BE49-F238E27FC236}">
                <a16:creationId xmlns:a16="http://schemas.microsoft.com/office/drawing/2014/main" id="{D6574E1F-B2BF-6B7D-46EE-8BC501F660FA}"/>
              </a:ext>
            </a:extLst>
          </p:cNvPr>
          <p:cNvCxnSpPr>
            <a:cxnSpLocks/>
            <a:stCxn id="7" idx="0"/>
          </p:cNvCxnSpPr>
          <p:nvPr/>
        </p:nvCxnSpPr>
        <p:spPr>
          <a:xfrm flipV="1">
            <a:off x="3481321" y="2119097"/>
            <a:ext cx="107386" cy="45155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527A65B-D2D0-21C0-AFD5-CF267277532D}"/>
              </a:ext>
            </a:extLst>
          </p:cNvPr>
          <p:cNvCxnSpPr>
            <a:cxnSpLocks/>
          </p:cNvCxnSpPr>
          <p:nvPr/>
        </p:nvCxnSpPr>
        <p:spPr>
          <a:xfrm flipH="1" flipV="1">
            <a:off x="5417507" y="2211430"/>
            <a:ext cx="538494" cy="39335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A936A9C-316F-9495-ADE9-3EBE6276D74A}"/>
              </a:ext>
            </a:extLst>
          </p:cNvPr>
          <p:cNvCxnSpPr>
            <a:cxnSpLocks/>
          </p:cNvCxnSpPr>
          <p:nvPr/>
        </p:nvCxnSpPr>
        <p:spPr>
          <a:xfrm flipV="1">
            <a:off x="6494495" y="2158024"/>
            <a:ext cx="332190" cy="47586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A01CE6F-0C83-90BD-D0DA-A166ABB0D9E2}"/>
              </a:ext>
            </a:extLst>
          </p:cNvPr>
          <p:cNvCxnSpPr>
            <a:cxnSpLocks/>
          </p:cNvCxnSpPr>
          <p:nvPr/>
        </p:nvCxnSpPr>
        <p:spPr>
          <a:xfrm flipH="1" flipV="1">
            <a:off x="8906256" y="2138671"/>
            <a:ext cx="175114" cy="616649"/>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6812886-00C7-CC34-35F9-C5AB6DC21C61}"/>
              </a:ext>
            </a:extLst>
          </p:cNvPr>
          <p:cNvPicPr>
            <a:picLocks noChangeAspect="1"/>
          </p:cNvPicPr>
          <p:nvPr/>
        </p:nvPicPr>
        <p:blipFill>
          <a:blip r:embed="rId3"/>
          <a:stretch>
            <a:fillRect/>
          </a:stretch>
        </p:blipFill>
        <p:spPr>
          <a:xfrm>
            <a:off x="4479428" y="3226047"/>
            <a:ext cx="2890470" cy="3210998"/>
          </a:xfrm>
          <a:prstGeom prst="rect">
            <a:avLst/>
          </a:prstGeom>
        </p:spPr>
      </p:pic>
      <p:sp>
        <p:nvSpPr>
          <p:cNvPr id="11" name="TextBox 10">
            <a:extLst>
              <a:ext uri="{FF2B5EF4-FFF2-40B4-BE49-F238E27FC236}">
                <a16:creationId xmlns:a16="http://schemas.microsoft.com/office/drawing/2014/main" id="{8CB302A6-B9A2-DA18-2A94-3D2322BC2684}"/>
              </a:ext>
            </a:extLst>
          </p:cNvPr>
          <p:cNvSpPr txBox="1"/>
          <p:nvPr/>
        </p:nvSpPr>
        <p:spPr>
          <a:xfrm>
            <a:off x="7637745" y="5618016"/>
            <a:ext cx="7484300" cy="369332"/>
          </a:xfrm>
          <a:prstGeom prst="rect">
            <a:avLst/>
          </a:prstGeom>
          <a:noFill/>
        </p:spPr>
        <p:txBody>
          <a:bodyPr wrap="square">
            <a:spAutoFit/>
          </a:bodyPr>
          <a:lstStyle/>
          <a:p>
            <a:r>
              <a:rPr lang="en-US" dirty="0"/>
              <a:t>https://r4ds.had.co.nz/data-</a:t>
            </a:r>
            <a:r>
              <a:rPr lang="en-US" dirty="0" err="1"/>
              <a:t>visualisation.html</a:t>
            </a:r>
            <a:endParaRPr lang="en-US" dirty="0"/>
          </a:p>
        </p:txBody>
      </p:sp>
    </p:spTree>
    <p:extLst>
      <p:ext uri="{BB962C8B-B14F-4D97-AF65-F5344CB8AC3E}">
        <p14:creationId xmlns:p14="http://schemas.microsoft.com/office/powerpoint/2010/main" val="3910450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154B13-23B4-D285-8E9C-1D05B2CC3314}"/>
              </a:ext>
            </a:extLst>
          </p:cNvPr>
          <p:cNvSpPr txBox="1"/>
          <p:nvPr/>
        </p:nvSpPr>
        <p:spPr>
          <a:xfrm>
            <a:off x="8253086" y="6281896"/>
            <a:ext cx="6097044" cy="369332"/>
          </a:xfrm>
          <a:prstGeom prst="rect">
            <a:avLst/>
          </a:prstGeom>
          <a:noFill/>
        </p:spPr>
        <p:txBody>
          <a:bodyPr wrap="square">
            <a:spAutoFit/>
          </a:bodyPr>
          <a:lstStyle/>
          <a:p>
            <a:r>
              <a:rPr lang="en-US" dirty="0"/>
              <a:t>https://ggplot2.tidyverse.org/reference/</a:t>
            </a:r>
          </a:p>
        </p:txBody>
      </p:sp>
      <p:pic>
        <p:nvPicPr>
          <p:cNvPr id="4" name="Picture 3">
            <a:extLst>
              <a:ext uri="{FF2B5EF4-FFF2-40B4-BE49-F238E27FC236}">
                <a16:creationId xmlns:a16="http://schemas.microsoft.com/office/drawing/2014/main" id="{427FDFC9-867C-629E-80F8-EC69839FE04B}"/>
              </a:ext>
            </a:extLst>
          </p:cNvPr>
          <p:cNvPicPr>
            <a:picLocks noChangeAspect="1"/>
          </p:cNvPicPr>
          <p:nvPr/>
        </p:nvPicPr>
        <p:blipFill>
          <a:blip r:embed="rId2"/>
          <a:stretch>
            <a:fillRect/>
          </a:stretch>
        </p:blipFill>
        <p:spPr>
          <a:xfrm>
            <a:off x="287055" y="781822"/>
            <a:ext cx="11244374" cy="1842381"/>
          </a:xfrm>
          <a:prstGeom prst="rect">
            <a:avLst/>
          </a:prstGeom>
        </p:spPr>
      </p:pic>
      <p:pic>
        <p:nvPicPr>
          <p:cNvPr id="5" name="Picture 4">
            <a:extLst>
              <a:ext uri="{FF2B5EF4-FFF2-40B4-BE49-F238E27FC236}">
                <a16:creationId xmlns:a16="http://schemas.microsoft.com/office/drawing/2014/main" id="{6F350F51-53FD-22B7-D40E-9040D4480D15}"/>
              </a:ext>
            </a:extLst>
          </p:cNvPr>
          <p:cNvPicPr>
            <a:picLocks noChangeAspect="1"/>
          </p:cNvPicPr>
          <p:nvPr/>
        </p:nvPicPr>
        <p:blipFill>
          <a:blip r:embed="rId3"/>
          <a:stretch>
            <a:fillRect/>
          </a:stretch>
        </p:blipFill>
        <p:spPr>
          <a:xfrm>
            <a:off x="287054" y="2799838"/>
            <a:ext cx="11084223" cy="1258595"/>
          </a:xfrm>
          <a:prstGeom prst="rect">
            <a:avLst/>
          </a:prstGeom>
        </p:spPr>
      </p:pic>
      <p:pic>
        <p:nvPicPr>
          <p:cNvPr id="6" name="Picture 5">
            <a:extLst>
              <a:ext uri="{FF2B5EF4-FFF2-40B4-BE49-F238E27FC236}">
                <a16:creationId xmlns:a16="http://schemas.microsoft.com/office/drawing/2014/main" id="{F6DF3007-C154-2C33-1059-808C0550F56E}"/>
              </a:ext>
            </a:extLst>
          </p:cNvPr>
          <p:cNvPicPr>
            <a:picLocks noChangeAspect="1"/>
          </p:cNvPicPr>
          <p:nvPr/>
        </p:nvPicPr>
        <p:blipFill>
          <a:blip r:embed="rId4"/>
          <a:stretch>
            <a:fillRect/>
          </a:stretch>
        </p:blipFill>
        <p:spPr>
          <a:xfrm>
            <a:off x="287053" y="4006496"/>
            <a:ext cx="10925879" cy="1035230"/>
          </a:xfrm>
          <a:prstGeom prst="rect">
            <a:avLst/>
          </a:prstGeom>
        </p:spPr>
      </p:pic>
      <p:pic>
        <p:nvPicPr>
          <p:cNvPr id="7" name="Picture 6">
            <a:extLst>
              <a:ext uri="{FF2B5EF4-FFF2-40B4-BE49-F238E27FC236}">
                <a16:creationId xmlns:a16="http://schemas.microsoft.com/office/drawing/2014/main" id="{D2C29005-1F40-FEC8-5E08-701F87647250}"/>
              </a:ext>
            </a:extLst>
          </p:cNvPr>
          <p:cNvPicPr>
            <a:picLocks noChangeAspect="1"/>
          </p:cNvPicPr>
          <p:nvPr/>
        </p:nvPicPr>
        <p:blipFill>
          <a:blip r:embed="rId5"/>
          <a:stretch>
            <a:fillRect/>
          </a:stretch>
        </p:blipFill>
        <p:spPr>
          <a:xfrm>
            <a:off x="337158" y="5206868"/>
            <a:ext cx="10742249" cy="937148"/>
          </a:xfrm>
          <a:prstGeom prst="rect">
            <a:avLst/>
          </a:prstGeom>
        </p:spPr>
      </p:pic>
      <p:sp>
        <p:nvSpPr>
          <p:cNvPr id="8" name="TextBox 7">
            <a:extLst>
              <a:ext uri="{FF2B5EF4-FFF2-40B4-BE49-F238E27FC236}">
                <a16:creationId xmlns:a16="http://schemas.microsoft.com/office/drawing/2014/main" id="{D2302473-7FDB-78CA-6715-5FD17DD32A35}"/>
              </a:ext>
            </a:extLst>
          </p:cNvPr>
          <p:cNvSpPr txBox="1"/>
          <p:nvPr/>
        </p:nvSpPr>
        <p:spPr>
          <a:xfrm>
            <a:off x="3563655" y="247348"/>
            <a:ext cx="7273914" cy="369332"/>
          </a:xfrm>
          <a:prstGeom prst="rect">
            <a:avLst/>
          </a:prstGeom>
          <a:noFill/>
        </p:spPr>
        <p:txBody>
          <a:bodyPr wrap="none" rtlCol="0">
            <a:spAutoFit/>
          </a:bodyPr>
          <a:lstStyle/>
          <a:p>
            <a:r>
              <a:rPr lang="en-US" dirty="0" err="1"/>
              <a:t>ggplot</a:t>
            </a:r>
            <a:r>
              <a:rPr lang="en-US" dirty="0"/>
              <a:t> lets you make many different kinds of plots by using different ‘</a:t>
            </a:r>
            <a:r>
              <a:rPr lang="en-US" dirty="0" err="1"/>
              <a:t>geoms</a:t>
            </a:r>
            <a:r>
              <a:rPr lang="en-US" dirty="0"/>
              <a:t>’</a:t>
            </a:r>
          </a:p>
        </p:txBody>
      </p:sp>
    </p:spTree>
    <p:extLst>
      <p:ext uri="{BB962C8B-B14F-4D97-AF65-F5344CB8AC3E}">
        <p14:creationId xmlns:p14="http://schemas.microsoft.com/office/powerpoint/2010/main" val="1698419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3" name="Image" descr="Image"/>
          <p:cNvPicPr>
            <a:picLocks noChangeAspect="1"/>
          </p:cNvPicPr>
          <p:nvPr/>
        </p:nvPicPr>
        <p:blipFill>
          <a:blip r:embed="rId2"/>
          <a:stretch>
            <a:fillRect/>
          </a:stretch>
        </p:blipFill>
        <p:spPr>
          <a:xfrm>
            <a:off x="548667" y="1956759"/>
            <a:ext cx="2557080" cy="3752929"/>
          </a:xfrm>
          <a:prstGeom prst="rect">
            <a:avLst/>
          </a:prstGeom>
          <a:ln w="12700">
            <a:miter lim="400000"/>
          </a:ln>
        </p:spPr>
      </p:pic>
      <p:sp>
        <p:nvSpPr>
          <p:cNvPr id="334" name="What if we want to look at expression levels of these 4 genes?"/>
          <p:cNvSpPr txBox="1"/>
          <p:nvPr/>
        </p:nvSpPr>
        <p:spPr>
          <a:xfrm>
            <a:off x="3448320" y="337559"/>
            <a:ext cx="5295360"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600"/>
            </a:lvl1pPr>
          </a:lstStyle>
          <a:p>
            <a:r>
              <a:rPr sz="1800" dirty="0"/>
              <a:t>What if we want to look at expression levels of 4 genes?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3" name="Image" descr="Image"/>
          <p:cNvPicPr>
            <a:picLocks noChangeAspect="1"/>
          </p:cNvPicPr>
          <p:nvPr/>
        </p:nvPicPr>
        <p:blipFill>
          <a:blip r:embed="rId2"/>
          <a:stretch>
            <a:fillRect/>
          </a:stretch>
        </p:blipFill>
        <p:spPr>
          <a:xfrm>
            <a:off x="548667" y="1956759"/>
            <a:ext cx="2557080" cy="3752929"/>
          </a:xfrm>
          <a:prstGeom prst="rect">
            <a:avLst/>
          </a:prstGeom>
          <a:ln w="12700">
            <a:miter lim="400000"/>
          </a:ln>
        </p:spPr>
      </p:pic>
      <p:sp>
        <p:nvSpPr>
          <p:cNvPr id="334" name="What if we want to look at expression levels of these 4 genes?"/>
          <p:cNvSpPr txBox="1"/>
          <p:nvPr/>
        </p:nvSpPr>
        <p:spPr>
          <a:xfrm>
            <a:off x="3105747" y="316171"/>
            <a:ext cx="5295360"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a:lvl1pPr>
          </a:lstStyle>
          <a:p>
            <a:r>
              <a:rPr sz="1800" dirty="0"/>
              <a:t>What if we want to look at expression levels of 4 genes?</a:t>
            </a:r>
          </a:p>
        </p:txBody>
      </p:sp>
      <p:pic>
        <p:nvPicPr>
          <p:cNvPr id="335" name="Image" descr="Image"/>
          <p:cNvPicPr>
            <a:picLocks noChangeAspect="1"/>
          </p:cNvPicPr>
          <p:nvPr/>
        </p:nvPicPr>
        <p:blipFill>
          <a:blip r:embed="rId3"/>
          <a:stretch>
            <a:fillRect/>
          </a:stretch>
        </p:blipFill>
        <p:spPr>
          <a:xfrm>
            <a:off x="3794882" y="2257620"/>
            <a:ext cx="7979507" cy="414838"/>
          </a:xfrm>
          <a:prstGeom prst="rect">
            <a:avLst/>
          </a:prstGeom>
          <a:ln w="12700">
            <a:miter lim="400000"/>
          </a:ln>
        </p:spPr>
      </p:pic>
      <p:pic>
        <p:nvPicPr>
          <p:cNvPr id="336" name="Image" descr="Image"/>
          <p:cNvPicPr>
            <a:picLocks noChangeAspect="1"/>
          </p:cNvPicPr>
          <p:nvPr/>
        </p:nvPicPr>
        <p:blipFill>
          <a:blip r:embed="rId4"/>
          <a:stretch>
            <a:fillRect/>
          </a:stretch>
        </p:blipFill>
        <p:spPr>
          <a:xfrm>
            <a:off x="3541283" y="2870097"/>
            <a:ext cx="5653199" cy="3572603"/>
          </a:xfrm>
          <a:prstGeom prst="rect">
            <a:avLst/>
          </a:prstGeom>
          <a:ln w="12700">
            <a:miter lim="400000"/>
          </a:ln>
        </p:spPr>
      </p:pic>
    </p:spTree>
    <p:extLst>
      <p:ext uri="{BB962C8B-B14F-4D97-AF65-F5344CB8AC3E}">
        <p14:creationId xmlns:p14="http://schemas.microsoft.com/office/powerpoint/2010/main" val="2696821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 name="Image" descr="Image"/>
          <p:cNvPicPr>
            <a:picLocks noChangeAspect="1"/>
          </p:cNvPicPr>
          <p:nvPr/>
        </p:nvPicPr>
        <p:blipFill>
          <a:blip r:embed="rId3"/>
          <a:stretch>
            <a:fillRect/>
          </a:stretch>
        </p:blipFill>
        <p:spPr>
          <a:xfrm>
            <a:off x="202599" y="2139318"/>
            <a:ext cx="7412239" cy="1593559"/>
          </a:xfrm>
          <a:prstGeom prst="rect">
            <a:avLst/>
          </a:prstGeom>
          <a:ln w="12700">
            <a:miter lim="400000"/>
          </a:ln>
        </p:spPr>
      </p:pic>
      <p:sp>
        <p:nvSpPr>
          <p:cNvPr id="339" name="A little more complicated example - samples from different conditions"/>
          <p:cNvSpPr txBox="1"/>
          <p:nvPr/>
        </p:nvSpPr>
        <p:spPr>
          <a:xfrm>
            <a:off x="1197886" y="163197"/>
            <a:ext cx="8978099"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A little more complicated example - samples from different conditions</a:t>
            </a:r>
          </a:p>
        </p:txBody>
      </p:sp>
      <p:sp>
        <p:nvSpPr>
          <p:cNvPr id="340" name="Untreated"/>
          <p:cNvSpPr txBox="1"/>
          <p:nvPr/>
        </p:nvSpPr>
        <p:spPr>
          <a:xfrm>
            <a:off x="2004675" y="1526185"/>
            <a:ext cx="1355949"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Untreated</a:t>
            </a:r>
          </a:p>
        </p:txBody>
      </p:sp>
      <p:sp>
        <p:nvSpPr>
          <p:cNvPr id="341" name="Treated"/>
          <p:cNvSpPr txBox="1"/>
          <p:nvPr/>
        </p:nvSpPr>
        <p:spPr>
          <a:xfrm>
            <a:off x="5376405" y="1526185"/>
            <a:ext cx="1022459"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Treated</a:t>
            </a:r>
          </a:p>
        </p:txBody>
      </p:sp>
      <p:sp>
        <p:nvSpPr>
          <p:cNvPr id="342" name="Line"/>
          <p:cNvSpPr/>
          <p:nvPr/>
        </p:nvSpPr>
        <p:spPr>
          <a:xfrm>
            <a:off x="1584692" y="1990499"/>
            <a:ext cx="2342480" cy="1"/>
          </a:xfrm>
          <a:prstGeom prst="line">
            <a:avLst/>
          </a:prstGeom>
          <a:ln w="101600">
            <a:solidFill>
              <a:srgbClr val="000000"/>
            </a:solidFill>
            <a:miter lim="400000"/>
          </a:ln>
        </p:spPr>
        <p:txBody>
          <a:bodyPr lIns="25400" tIns="25400" rIns="25400" bIns="25400" anchor="ctr"/>
          <a:lstStyle/>
          <a:p>
            <a:endParaRPr sz="900"/>
          </a:p>
        </p:txBody>
      </p:sp>
      <p:sp>
        <p:nvSpPr>
          <p:cNvPr id="343" name="Line"/>
          <p:cNvSpPr/>
          <p:nvPr/>
        </p:nvSpPr>
        <p:spPr>
          <a:xfrm>
            <a:off x="4778570" y="2040473"/>
            <a:ext cx="2342480" cy="1"/>
          </a:xfrm>
          <a:prstGeom prst="line">
            <a:avLst/>
          </a:prstGeom>
          <a:ln w="101600">
            <a:solidFill>
              <a:srgbClr val="000000"/>
            </a:solidFill>
            <a:miter lim="400000"/>
          </a:ln>
        </p:spPr>
        <p:txBody>
          <a:bodyPr lIns="25400" tIns="25400" rIns="25400" bIns="25400" anchor="ctr"/>
          <a:lstStyle/>
          <a:p>
            <a:endParaRPr sz="900"/>
          </a:p>
        </p:txBody>
      </p:sp>
      <p:pic>
        <p:nvPicPr>
          <p:cNvPr id="344" name="Image" descr="Image"/>
          <p:cNvPicPr>
            <a:picLocks noChangeAspect="1"/>
          </p:cNvPicPr>
          <p:nvPr/>
        </p:nvPicPr>
        <p:blipFill>
          <a:blip r:embed="rId4"/>
          <a:stretch>
            <a:fillRect/>
          </a:stretch>
        </p:blipFill>
        <p:spPr>
          <a:xfrm>
            <a:off x="8169033" y="2142844"/>
            <a:ext cx="3510206" cy="3194288"/>
          </a:xfrm>
          <a:prstGeom prst="rect">
            <a:avLst/>
          </a:prstGeom>
          <a:ln w="12700">
            <a:miter lim="400000"/>
          </a:ln>
        </p:spPr>
      </p:pic>
      <p:sp>
        <p:nvSpPr>
          <p:cNvPr id="345" name="Wide"/>
          <p:cNvSpPr txBox="1"/>
          <p:nvPr/>
        </p:nvSpPr>
        <p:spPr>
          <a:xfrm>
            <a:off x="3771499" y="3835594"/>
            <a:ext cx="726161"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Wide</a:t>
            </a:r>
          </a:p>
        </p:txBody>
      </p:sp>
      <p:sp>
        <p:nvSpPr>
          <p:cNvPr id="346" name="Long"/>
          <p:cNvSpPr txBox="1"/>
          <p:nvPr/>
        </p:nvSpPr>
        <p:spPr>
          <a:xfrm>
            <a:off x="9528582" y="5396883"/>
            <a:ext cx="657231"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Long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0" name="Image" descr="Image"/>
          <p:cNvPicPr>
            <a:picLocks noChangeAspect="1"/>
          </p:cNvPicPr>
          <p:nvPr/>
        </p:nvPicPr>
        <p:blipFill>
          <a:blip r:embed="rId3"/>
          <a:stretch>
            <a:fillRect/>
          </a:stretch>
        </p:blipFill>
        <p:spPr>
          <a:xfrm>
            <a:off x="6672906" y="3124151"/>
            <a:ext cx="5067520" cy="3091072"/>
          </a:xfrm>
          <a:prstGeom prst="rect">
            <a:avLst/>
          </a:prstGeom>
          <a:ln w="12700">
            <a:miter lim="400000"/>
          </a:ln>
        </p:spPr>
      </p:pic>
      <p:pic>
        <p:nvPicPr>
          <p:cNvPr id="351" name="Image" descr="Image"/>
          <p:cNvPicPr>
            <a:picLocks noChangeAspect="1"/>
          </p:cNvPicPr>
          <p:nvPr/>
        </p:nvPicPr>
        <p:blipFill>
          <a:blip r:embed="rId4"/>
          <a:stretch>
            <a:fillRect/>
          </a:stretch>
        </p:blipFill>
        <p:spPr>
          <a:xfrm>
            <a:off x="889780" y="1831857"/>
            <a:ext cx="3510206" cy="3194287"/>
          </a:xfrm>
          <a:prstGeom prst="rect">
            <a:avLst/>
          </a:prstGeom>
          <a:ln w="12700">
            <a:miter lim="400000"/>
          </a:ln>
        </p:spPr>
      </p:pic>
      <p:sp>
        <p:nvSpPr>
          <p:cNvPr id="352" name="A little more complicated example - samples from different conditions"/>
          <p:cNvSpPr txBox="1"/>
          <p:nvPr/>
        </p:nvSpPr>
        <p:spPr>
          <a:xfrm>
            <a:off x="1197886" y="163197"/>
            <a:ext cx="8978099"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A little more complicated example - samples from different conditions</a:t>
            </a:r>
          </a:p>
        </p:txBody>
      </p:sp>
      <p:pic>
        <p:nvPicPr>
          <p:cNvPr id="353" name="Image" descr="Image"/>
          <p:cNvPicPr>
            <a:picLocks noChangeAspect="1"/>
          </p:cNvPicPr>
          <p:nvPr/>
        </p:nvPicPr>
        <p:blipFill>
          <a:blip r:embed="rId5"/>
          <a:stretch>
            <a:fillRect/>
          </a:stretch>
        </p:blipFill>
        <p:spPr>
          <a:xfrm>
            <a:off x="5312266" y="1746648"/>
            <a:ext cx="5475550" cy="882045"/>
          </a:xfrm>
          <a:prstGeom prst="rect">
            <a:avLst/>
          </a:prstGeom>
          <a:ln w="12700">
            <a:miter lim="400000"/>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7" name="Image" descr="Image"/>
          <p:cNvPicPr>
            <a:picLocks noChangeAspect="1"/>
          </p:cNvPicPr>
          <p:nvPr/>
        </p:nvPicPr>
        <p:blipFill>
          <a:blip r:embed="rId3"/>
          <a:stretch>
            <a:fillRect/>
          </a:stretch>
        </p:blipFill>
        <p:spPr>
          <a:xfrm>
            <a:off x="889780" y="1831857"/>
            <a:ext cx="3510206" cy="3194287"/>
          </a:xfrm>
          <a:prstGeom prst="rect">
            <a:avLst/>
          </a:prstGeom>
          <a:ln w="12700">
            <a:miter lim="400000"/>
          </a:ln>
        </p:spPr>
      </p:pic>
      <p:sp>
        <p:nvSpPr>
          <p:cNvPr id="358" name="A little more complicated example - samples from different conditions"/>
          <p:cNvSpPr txBox="1"/>
          <p:nvPr/>
        </p:nvSpPr>
        <p:spPr>
          <a:xfrm>
            <a:off x="1197886" y="163197"/>
            <a:ext cx="8978099"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A little more complicated example - samples from different conditions</a:t>
            </a:r>
          </a:p>
        </p:txBody>
      </p:sp>
      <p:pic>
        <p:nvPicPr>
          <p:cNvPr id="359" name="Image" descr="Image"/>
          <p:cNvPicPr>
            <a:picLocks noChangeAspect="1"/>
          </p:cNvPicPr>
          <p:nvPr/>
        </p:nvPicPr>
        <p:blipFill>
          <a:blip r:embed="rId4"/>
          <a:stretch>
            <a:fillRect/>
          </a:stretch>
        </p:blipFill>
        <p:spPr>
          <a:xfrm>
            <a:off x="4859685" y="3045933"/>
            <a:ext cx="6626289" cy="3194287"/>
          </a:xfrm>
          <a:prstGeom prst="rect">
            <a:avLst/>
          </a:prstGeom>
          <a:ln w="12700">
            <a:miter lim="400000"/>
          </a:ln>
        </p:spPr>
      </p:pic>
      <p:pic>
        <p:nvPicPr>
          <p:cNvPr id="360" name="Image" descr="Image"/>
          <p:cNvPicPr>
            <a:picLocks noChangeAspect="1"/>
          </p:cNvPicPr>
          <p:nvPr/>
        </p:nvPicPr>
        <p:blipFill>
          <a:blip r:embed="rId5"/>
          <a:stretch>
            <a:fillRect/>
          </a:stretch>
        </p:blipFill>
        <p:spPr>
          <a:xfrm>
            <a:off x="4602042" y="1695828"/>
            <a:ext cx="7141574" cy="828009"/>
          </a:xfrm>
          <a:prstGeom prst="rect">
            <a:avLst/>
          </a:prstGeom>
          <a:ln w="12700">
            <a:miter lim="400000"/>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0035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19696E-90FA-20E5-DEDA-9D8EF88EF437}"/>
              </a:ext>
            </a:extLst>
          </p:cNvPr>
          <p:cNvSpPr txBox="1"/>
          <p:nvPr/>
        </p:nvSpPr>
        <p:spPr>
          <a:xfrm>
            <a:off x="4816257" y="413359"/>
            <a:ext cx="5423770" cy="369332"/>
          </a:xfrm>
          <a:prstGeom prst="rect">
            <a:avLst/>
          </a:prstGeom>
          <a:noFill/>
        </p:spPr>
        <p:txBody>
          <a:bodyPr wrap="square" rtlCol="0">
            <a:spAutoFit/>
          </a:bodyPr>
          <a:lstStyle/>
          <a:p>
            <a:r>
              <a:rPr lang="en-US" dirty="0"/>
              <a:t>Adding to plots</a:t>
            </a:r>
          </a:p>
        </p:txBody>
      </p:sp>
      <p:pic>
        <p:nvPicPr>
          <p:cNvPr id="3" name="Picture 2">
            <a:extLst>
              <a:ext uri="{FF2B5EF4-FFF2-40B4-BE49-F238E27FC236}">
                <a16:creationId xmlns:a16="http://schemas.microsoft.com/office/drawing/2014/main" id="{3AEB7DA1-01E0-57D5-BCCD-A3B23DEC2DDD}"/>
              </a:ext>
            </a:extLst>
          </p:cNvPr>
          <p:cNvPicPr>
            <a:picLocks noChangeAspect="1"/>
          </p:cNvPicPr>
          <p:nvPr/>
        </p:nvPicPr>
        <p:blipFill>
          <a:blip r:embed="rId2"/>
          <a:stretch>
            <a:fillRect/>
          </a:stretch>
        </p:blipFill>
        <p:spPr>
          <a:xfrm>
            <a:off x="860730" y="1507298"/>
            <a:ext cx="4481621" cy="632699"/>
          </a:xfrm>
          <a:prstGeom prst="rect">
            <a:avLst/>
          </a:prstGeom>
        </p:spPr>
      </p:pic>
      <p:pic>
        <p:nvPicPr>
          <p:cNvPr id="4" name="Picture 3">
            <a:extLst>
              <a:ext uri="{FF2B5EF4-FFF2-40B4-BE49-F238E27FC236}">
                <a16:creationId xmlns:a16="http://schemas.microsoft.com/office/drawing/2014/main" id="{527AC54C-DA3A-2D2F-9F68-4BD9D7A7B114}"/>
              </a:ext>
            </a:extLst>
          </p:cNvPr>
          <p:cNvPicPr>
            <a:picLocks noChangeAspect="1"/>
          </p:cNvPicPr>
          <p:nvPr/>
        </p:nvPicPr>
        <p:blipFill>
          <a:blip r:embed="rId3"/>
          <a:stretch>
            <a:fillRect/>
          </a:stretch>
        </p:blipFill>
        <p:spPr>
          <a:xfrm>
            <a:off x="997337" y="2256166"/>
            <a:ext cx="3762553" cy="4194738"/>
          </a:xfrm>
          <a:prstGeom prst="rect">
            <a:avLst/>
          </a:prstGeom>
        </p:spPr>
      </p:pic>
    </p:spTree>
    <p:extLst>
      <p:ext uri="{BB962C8B-B14F-4D97-AF65-F5344CB8AC3E}">
        <p14:creationId xmlns:p14="http://schemas.microsoft.com/office/powerpoint/2010/main" val="959462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19696E-90FA-20E5-DEDA-9D8EF88EF437}"/>
              </a:ext>
            </a:extLst>
          </p:cNvPr>
          <p:cNvSpPr txBox="1"/>
          <p:nvPr/>
        </p:nvSpPr>
        <p:spPr>
          <a:xfrm>
            <a:off x="4816257" y="413359"/>
            <a:ext cx="5423770" cy="369332"/>
          </a:xfrm>
          <a:prstGeom prst="rect">
            <a:avLst/>
          </a:prstGeom>
          <a:noFill/>
        </p:spPr>
        <p:txBody>
          <a:bodyPr wrap="square" rtlCol="0">
            <a:spAutoFit/>
          </a:bodyPr>
          <a:lstStyle/>
          <a:p>
            <a:r>
              <a:rPr lang="en-US" dirty="0"/>
              <a:t>Adding to plots</a:t>
            </a:r>
          </a:p>
        </p:txBody>
      </p:sp>
      <p:pic>
        <p:nvPicPr>
          <p:cNvPr id="3" name="Picture 2">
            <a:extLst>
              <a:ext uri="{FF2B5EF4-FFF2-40B4-BE49-F238E27FC236}">
                <a16:creationId xmlns:a16="http://schemas.microsoft.com/office/drawing/2014/main" id="{3AEB7DA1-01E0-57D5-BCCD-A3B23DEC2DDD}"/>
              </a:ext>
            </a:extLst>
          </p:cNvPr>
          <p:cNvPicPr>
            <a:picLocks noChangeAspect="1"/>
          </p:cNvPicPr>
          <p:nvPr/>
        </p:nvPicPr>
        <p:blipFill>
          <a:blip r:embed="rId2"/>
          <a:stretch>
            <a:fillRect/>
          </a:stretch>
        </p:blipFill>
        <p:spPr>
          <a:xfrm>
            <a:off x="860730" y="1507298"/>
            <a:ext cx="4481621" cy="632699"/>
          </a:xfrm>
          <a:prstGeom prst="rect">
            <a:avLst/>
          </a:prstGeom>
        </p:spPr>
      </p:pic>
      <p:pic>
        <p:nvPicPr>
          <p:cNvPr id="4" name="Picture 3">
            <a:extLst>
              <a:ext uri="{FF2B5EF4-FFF2-40B4-BE49-F238E27FC236}">
                <a16:creationId xmlns:a16="http://schemas.microsoft.com/office/drawing/2014/main" id="{527AC54C-DA3A-2D2F-9F68-4BD9D7A7B114}"/>
              </a:ext>
            </a:extLst>
          </p:cNvPr>
          <p:cNvPicPr>
            <a:picLocks noChangeAspect="1"/>
          </p:cNvPicPr>
          <p:nvPr/>
        </p:nvPicPr>
        <p:blipFill>
          <a:blip r:embed="rId3"/>
          <a:stretch>
            <a:fillRect/>
          </a:stretch>
        </p:blipFill>
        <p:spPr>
          <a:xfrm>
            <a:off x="997337" y="2256166"/>
            <a:ext cx="3762553" cy="4194738"/>
          </a:xfrm>
          <a:prstGeom prst="rect">
            <a:avLst/>
          </a:prstGeom>
        </p:spPr>
      </p:pic>
      <p:pic>
        <p:nvPicPr>
          <p:cNvPr id="5" name="Picture 4">
            <a:extLst>
              <a:ext uri="{FF2B5EF4-FFF2-40B4-BE49-F238E27FC236}">
                <a16:creationId xmlns:a16="http://schemas.microsoft.com/office/drawing/2014/main" id="{69CEE7E9-BA82-A3E8-8076-D4CB078E2281}"/>
              </a:ext>
            </a:extLst>
          </p:cNvPr>
          <p:cNvPicPr>
            <a:picLocks noChangeAspect="1"/>
          </p:cNvPicPr>
          <p:nvPr/>
        </p:nvPicPr>
        <p:blipFill>
          <a:blip r:embed="rId4"/>
          <a:stretch>
            <a:fillRect/>
          </a:stretch>
        </p:blipFill>
        <p:spPr>
          <a:xfrm>
            <a:off x="5828430" y="1417247"/>
            <a:ext cx="5232400" cy="812800"/>
          </a:xfrm>
          <a:prstGeom prst="rect">
            <a:avLst/>
          </a:prstGeom>
        </p:spPr>
      </p:pic>
      <p:pic>
        <p:nvPicPr>
          <p:cNvPr id="6" name="Picture 5">
            <a:extLst>
              <a:ext uri="{FF2B5EF4-FFF2-40B4-BE49-F238E27FC236}">
                <a16:creationId xmlns:a16="http://schemas.microsoft.com/office/drawing/2014/main" id="{4B750163-A931-293D-B26C-1E073FA430BE}"/>
              </a:ext>
            </a:extLst>
          </p:cNvPr>
          <p:cNvPicPr>
            <a:picLocks noChangeAspect="1"/>
          </p:cNvPicPr>
          <p:nvPr/>
        </p:nvPicPr>
        <p:blipFill>
          <a:blip r:embed="rId5"/>
          <a:stretch>
            <a:fillRect/>
          </a:stretch>
        </p:blipFill>
        <p:spPr>
          <a:xfrm>
            <a:off x="6194679" y="2256166"/>
            <a:ext cx="3932613" cy="4416729"/>
          </a:xfrm>
          <a:prstGeom prst="rect">
            <a:avLst/>
          </a:prstGeom>
        </p:spPr>
      </p:pic>
    </p:spTree>
    <p:extLst>
      <p:ext uri="{BB962C8B-B14F-4D97-AF65-F5344CB8AC3E}">
        <p14:creationId xmlns:p14="http://schemas.microsoft.com/office/powerpoint/2010/main" val="3465441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19696E-90FA-20E5-DEDA-9D8EF88EF437}"/>
              </a:ext>
            </a:extLst>
          </p:cNvPr>
          <p:cNvSpPr txBox="1"/>
          <p:nvPr/>
        </p:nvSpPr>
        <p:spPr>
          <a:xfrm>
            <a:off x="4816257" y="413359"/>
            <a:ext cx="5423770" cy="369332"/>
          </a:xfrm>
          <a:prstGeom prst="rect">
            <a:avLst/>
          </a:prstGeom>
          <a:noFill/>
        </p:spPr>
        <p:txBody>
          <a:bodyPr wrap="square" rtlCol="0">
            <a:spAutoFit/>
          </a:bodyPr>
          <a:lstStyle/>
          <a:p>
            <a:r>
              <a:rPr lang="en-US" dirty="0"/>
              <a:t>Adding to plots</a:t>
            </a:r>
          </a:p>
        </p:txBody>
      </p:sp>
      <p:pic>
        <p:nvPicPr>
          <p:cNvPr id="7" name="Picture 6">
            <a:extLst>
              <a:ext uri="{FF2B5EF4-FFF2-40B4-BE49-F238E27FC236}">
                <a16:creationId xmlns:a16="http://schemas.microsoft.com/office/drawing/2014/main" id="{CE5CC22E-0EFC-D30F-2A68-07750058C185}"/>
              </a:ext>
            </a:extLst>
          </p:cNvPr>
          <p:cNvPicPr>
            <a:picLocks noChangeAspect="1"/>
          </p:cNvPicPr>
          <p:nvPr/>
        </p:nvPicPr>
        <p:blipFill>
          <a:blip r:embed="rId2"/>
          <a:stretch>
            <a:fillRect/>
          </a:stretch>
        </p:blipFill>
        <p:spPr>
          <a:xfrm>
            <a:off x="372736" y="1221809"/>
            <a:ext cx="4756672" cy="988148"/>
          </a:xfrm>
          <a:prstGeom prst="rect">
            <a:avLst/>
          </a:prstGeom>
        </p:spPr>
      </p:pic>
      <p:pic>
        <p:nvPicPr>
          <p:cNvPr id="8" name="Picture 7">
            <a:extLst>
              <a:ext uri="{FF2B5EF4-FFF2-40B4-BE49-F238E27FC236}">
                <a16:creationId xmlns:a16="http://schemas.microsoft.com/office/drawing/2014/main" id="{FEE92BA7-B87D-BAB5-F39F-F551F17D326D}"/>
              </a:ext>
            </a:extLst>
          </p:cNvPr>
          <p:cNvPicPr>
            <a:picLocks noChangeAspect="1"/>
          </p:cNvPicPr>
          <p:nvPr/>
        </p:nvPicPr>
        <p:blipFill>
          <a:blip r:embed="rId3"/>
          <a:stretch>
            <a:fillRect/>
          </a:stretch>
        </p:blipFill>
        <p:spPr>
          <a:xfrm>
            <a:off x="859109" y="2308924"/>
            <a:ext cx="3759103" cy="4173295"/>
          </a:xfrm>
          <a:prstGeom prst="rect">
            <a:avLst/>
          </a:prstGeom>
        </p:spPr>
      </p:pic>
      <p:pic>
        <p:nvPicPr>
          <p:cNvPr id="9" name="Picture 8">
            <a:extLst>
              <a:ext uri="{FF2B5EF4-FFF2-40B4-BE49-F238E27FC236}">
                <a16:creationId xmlns:a16="http://schemas.microsoft.com/office/drawing/2014/main" id="{71E68F9D-CE1C-3433-A199-4F022E618C77}"/>
              </a:ext>
            </a:extLst>
          </p:cNvPr>
          <p:cNvPicPr>
            <a:picLocks noChangeAspect="1"/>
          </p:cNvPicPr>
          <p:nvPr/>
        </p:nvPicPr>
        <p:blipFill>
          <a:blip r:embed="rId4"/>
          <a:stretch>
            <a:fillRect/>
          </a:stretch>
        </p:blipFill>
        <p:spPr>
          <a:xfrm>
            <a:off x="6530061" y="1164396"/>
            <a:ext cx="4505369" cy="1102974"/>
          </a:xfrm>
          <a:prstGeom prst="rect">
            <a:avLst/>
          </a:prstGeom>
        </p:spPr>
      </p:pic>
      <p:pic>
        <p:nvPicPr>
          <p:cNvPr id="10" name="Picture 9">
            <a:extLst>
              <a:ext uri="{FF2B5EF4-FFF2-40B4-BE49-F238E27FC236}">
                <a16:creationId xmlns:a16="http://schemas.microsoft.com/office/drawing/2014/main" id="{D85A8081-977E-A64B-5127-7198A85BC7E2}"/>
              </a:ext>
            </a:extLst>
          </p:cNvPr>
          <p:cNvPicPr>
            <a:picLocks noChangeAspect="1"/>
          </p:cNvPicPr>
          <p:nvPr/>
        </p:nvPicPr>
        <p:blipFill>
          <a:blip r:embed="rId5"/>
          <a:stretch>
            <a:fillRect/>
          </a:stretch>
        </p:blipFill>
        <p:spPr>
          <a:xfrm>
            <a:off x="6735425" y="2308924"/>
            <a:ext cx="3586021" cy="3975155"/>
          </a:xfrm>
          <a:prstGeom prst="rect">
            <a:avLst/>
          </a:prstGeom>
        </p:spPr>
      </p:pic>
    </p:spTree>
    <p:extLst>
      <p:ext uri="{BB962C8B-B14F-4D97-AF65-F5344CB8AC3E}">
        <p14:creationId xmlns:p14="http://schemas.microsoft.com/office/powerpoint/2010/main" val="3204375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3D68CD-363F-FDDD-56F1-E286D0BB3EA5}"/>
              </a:ext>
            </a:extLst>
          </p:cNvPr>
          <p:cNvSpPr txBox="1"/>
          <p:nvPr/>
        </p:nvSpPr>
        <p:spPr>
          <a:xfrm>
            <a:off x="4283901" y="482252"/>
            <a:ext cx="4014592" cy="369332"/>
          </a:xfrm>
          <a:prstGeom prst="rect">
            <a:avLst/>
          </a:prstGeom>
          <a:noFill/>
        </p:spPr>
        <p:txBody>
          <a:bodyPr wrap="square" rtlCol="0">
            <a:spAutoFit/>
          </a:bodyPr>
          <a:lstStyle/>
          <a:p>
            <a:r>
              <a:rPr lang="en-US" dirty="0"/>
              <a:t>Making plots look better – Themes!</a:t>
            </a:r>
          </a:p>
        </p:txBody>
      </p:sp>
      <p:pic>
        <p:nvPicPr>
          <p:cNvPr id="3" name="Picture 2">
            <a:extLst>
              <a:ext uri="{FF2B5EF4-FFF2-40B4-BE49-F238E27FC236}">
                <a16:creationId xmlns:a16="http://schemas.microsoft.com/office/drawing/2014/main" id="{98D59025-87C0-C6BC-53D3-2AD1D8216A6E}"/>
              </a:ext>
            </a:extLst>
          </p:cNvPr>
          <p:cNvPicPr>
            <a:picLocks noChangeAspect="1"/>
          </p:cNvPicPr>
          <p:nvPr/>
        </p:nvPicPr>
        <p:blipFill>
          <a:blip r:embed="rId2"/>
          <a:stretch>
            <a:fillRect/>
          </a:stretch>
        </p:blipFill>
        <p:spPr>
          <a:xfrm>
            <a:off x="1027831" y="1479202"/>
            <a:ext cx="1117600" cy="292100"/>
          </a:xfrm>
          <a:prstGeom prst="rect">
            <a:avLst/>
          </a:prstGeom>
        </p:spPr>
      </p:pic>
      <p:pic>
        <p:nvPicPr>
          <p:cNvPr id="4" name="Picture 3">
            <a:extLst>
              <a:ext uri="{FF2B5EF4-FFF2-40B4-BE49-F238E27FC236}">
                <a16:creationId xmlns:a16="http://schemas.microsoft.com/office/drawing/2014/main" id="{33CED6A7-4ECC-F738-ABF9-8DD1BD4DC339}"/>
              </a:ext>
            </a:extLst>
          </p:cNvPr>
          <p:cNvPicPr>
            <a:picLocks noChangeAspect="1"/>
          </p:cNvPicPr>
          <p:nvPr/>
        </p:nvPicPr>
        <p:blipFill>
          <a:blip r:embed="rId3"/>
          <a:stretch>
            <a:fillRect/>
          </a:stretch>
        </p:blipFill>
        <p:spPr>
          <a:xfrm>
            <a:off x="124865" y="1910218"/>
            <a:ext cx="3524866" cy="3895595"/>
          </a:xfrm>
          <a:prstGeom prst="rect">
            <a:avLst/>
          </a:prstGeom>
        </p:spPr>
      </p:pic>
      <p:pic>
        <p:nvPicPr>
          <p:cNvPr id="5" name="Picture 4">
            <a:extLst>
              <a:ext uri="{FF2B5EF4-FFF2-40B4-BE49-F238E27FC236}">
                <a16:creationId xmlns:a16="http://schemas.microsoft.com/office/drawing/2014/main" id="{5E95CDF4-2363-3B7E-A97E-B81AC7B0612B}"/>
              </a:ext>
            </a:extLst>
          </p:cNvPr>
          <p:cNvPicPr>
            <a:picLocks noChangeAspect="1"/>
          </p:cNvPicPr>
          <p:nvPr/>
        </p:nvPicPr>
        <p:blipFill>
          <a:blip r:embed="rId4"/>
          <a:stretch>
            <a:fillRect/>
          </a:stretch>
        </p:blipFill>
        <p:spPr>
          <a:xfrm>
            <a:off x="4158641" y="1930271"/>
            <a:ext cx="3651337" cy="3875542"/>
          </a:xfrm>
          <a:prstGeom prst="rect">
            <a:avLst/>
          </a:prstGeom>
        </p:spPr>
      </p:pic>
      <p:pic>
        <p:nvPicPr>
          <p:cNvPr id="6" name="Picture 5">
            <a:extLst>
              <a:ext uri="{FF2B5EF4-FFF2-40B4-BE49-F238E27FC236}">
                <a16:creationId xmlns:a16="http://schemas.microsoft.com/office/drawing/2014/main" id="{83579CEE-E3D4-3118-F0EA-5357BE50F129}"/>
              </a:ext>
            </a:extLst>
          </p:cNvPr>
          <p:cNvPicPr>
            <a:picLocks noChangeAspect="1"/>
          </p:cNvPicPr>
          <p:nvPr/>
        </p:nvPicPr>
        <p:blipFill>
          <a:blip r:embed="rId5"/>
          <a:stretch>
            <a:fillRect/>
          </a:stretch>
        </p:blipFill>
        <p:spPr>
          <a:xfrm>
            <a:off x="5276850" y="1453802"/>
            <a:ext cx="1638300" cy="317500"/>
          </a:xfrm>
          <a:prstGeom prst="rect">
            <a:avLst/>
          </a:prstGeom>
        </p:spPr>
      </p:pic>
      <p:pic>
        <p:nvPicPr>
          <p:cNvPr id="7" name="Picture 6">
            <a:extLst>
              <a:ext uri="{FF2B5EF4-FFF2-40B4-BE49-F238E27FC236}">
                <a16:creationId xmlns:a16="http://schemas.microsoft.com/office/drawing/2014/main" id="{6128C118-F8CB-10C6-CB0C-2F8F7A41E6EA}"/>
              </a:ext>
            </a:extLst>
          </p:cNvPr>
          <p:cNvPicPr>
            <a:picLocks noChangeAspect="1"/>
          </p:cNvPicPr>
          <p:nvPr/>
        </p:nvPicPr>
        <p:blipFill>
          <a:blip r:embed="rId6"/>
          <a:stretch>
            <a:fillRect/>
          </a:stretch>
        </p:blipFill>
        <p:spPr>
          <a:xfrm>
            <a:off x="8284136" y="527343"/>
            <a:ext cx="3524866" cy="1097909"/>
          </a:xfrm>
          <a:prstGeom prst="rect">
            <a:avLst/>
          </a:prstGeom>
        </p:spPr>
      </p:pic>
      <p:pic>
        <p:nvPicPr>
          <p:cNvPr id="8" name="Picture 7">
            <a:extLst>
              <a:ext uri="{FF2B5EF4-FFF2-40B4-BE49-F238E27FC236}">
                <a16:creationId xmlns:a16="http://schemas.microsoft.com/office/drawing/2014/main" id="{C1C346ED-6D3D-F60C-9413-E6360C27D1B1}"/>
              </a:ext>
            </a:extLst>
          </p:cNvPr>
          <p:cNvPicPr>
            <a:picLocks noChangeAspect="1"/>
          </p:cNvPicPr>
          <p:nvPr/>
        </p:nvPicPr>
        <p:blipFill>
          <a:blip r:embed="rId7"/>
          <a:stretch>
            <a:fillRect/>
          </a:stretch>
        </p:blipFill>
        <p:spPr>
          <a:xfrm>
            <a:off x="8041449" y="2174206"/>
            <a:ext cx="3717418" cy="3895595"/>
          </a:xfrm>
          <a:prstGeom prst="rect">
            <a:avLst/>
          </a:prstGeom>
        </p:spPr>
      </p:pic>
      <p:pic>
        <p:nvPicPr>
          <p:cNvPr id="9" name="Picture 8">
            <a:extLst>
              <a:ext uri="{FF2B5EF4-FFF2-40B4-BE49-F238E27FC236}">
                <a16:creationId xmlns:a16="http://schemas.microsoft.com/office/drawing/2014/main" id="{1D89B98D-6FC3-10BC-EC07-DD686B028A73}"/>
              </a:ext>
            </a:extLst>
          </p:cNvPr>
          <p:cNvPicPr>
            <a:picLocks noChangeAspect="1"/>
          </p:cNvPicPr>
          <p:nvPr/>
        </p:nvPicPr>
        <p:blipFill>
          <a:blip r:embed="rId8"/>
          <a:stretch>
            <a:fillRect/>
          </a:stretch>
        </p:blipFill>
        <p:spPr>
          <a:xfrm>
            <a:off x="8808319" y="1740979"/>
            <a:ext cx="2476500" cy="317500"/>
          </a:xfrm>
          <a:prstGeom prst="rect">
            <a:avLst/>
          </a:prstGeom>
        </p:spPr>
      </p:pic>
    </p:spTree>
    <p:extLst>
      <p:ext uri="{BB962C8B-B14F-4D97-AF65-F5344CB8AC3E}">
        <p14:creationId xmlns:p14="http://schemas.microsoft.com/office/powerpoint/2010/main" val="295684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0ED4C7-7072-9DBF-33A9-4AA4D246AA68}"/>
              </a:ext>
            </a:extLst>
          </p:cNvPr>
          <p:cNvSpPr txBox="1"/>
          <p:nvPr/>
        </p:nvSpPr>
        <p:spPr>
          <a:xfrm>
            <a:off x="3331923" y="269310"/>
            <a:ext cx="5073440" cy="369332"/>
          </a:xfrm>
          <a:prstGeom prst="rect">
            <a:avLst/>
          </a:prstGeom>
          <a:noFill/>
        </p:spPr>
        <p:txBody>
          <a:bodyPr wrap="none" rtlCol="0">
            <a:spAutoFit/>
          </a:bodyPr>
          <a:lstStyle/>
          <a:p>
            <a:r>
              <a:rPr lang="en-US" dirty="0"/>
              <a:t>Themes can be added to like any other plot element</a:t>
            </a:r>
          </a:p>
        </p:txBody>
      </p:sp>
      <p:pic>
        <p:nvPicPr>
          <p:cNvPr id="3" name="Picture 2">
            <a:extLst>
              <a:ext uri="{FF2B5EF4-FFF2-40B4-BE49-F238E27FC236}">
                <a16:creationId xmlns:a16="http://schemas.microsoft.com/office/drawing/2014/main" id="{96F45484-C265-8873-5FCA-E2E58BE96ABD}"/>
              </a:ext>
            </a:extLst>
          </p:cNvPr>
          <p:cNvPicPr>
            <a:picLocks noChangeAspect="1"/>
          </p:cNvPicPr>
          <p:nvPr/>
        </p:nvPicPr>
        <p:blipFill>
          <a:blip r:embed="rId2"/>
          <a:stretch>
            <a:fillRect/>
          </a:stretch>
        </p:blipFill>
        <p:spPr>
          <a:xfrm>
            <a:off x="322023" y="1191785"/>
            <a:ext cx="4801122" cy="1285462"/>
          </a:xfrm>
          <a:prstGeom prst="rect">
            <a:avLst/>
          </a:prstGeom>
        </p:spPr>
      </p:pic>
      <p:pic>
        <p:nvPicPr>
          <p:cNvPr id="4" name="Picture 3">
            <a:extLst>
              <a:ext uri="{FF2B5EF4-FFF2-40B4-BE49-F238E27FC236}">
                <a16:creationId xmlns:a16="http://schemas.microsoft.com/office/drawing/2014/main" id="{0CE3BC9A-8B3E-F9BF-FF6D-0D13A563D8E0}"/>
              </a:ext>
            </a:extLst>
          </p:cNvPr>
          <p:cNvPicPr>
            <a:picLocks noChangeAspect="1"/>
          </p:cNvPicPr>
          <p:nvPr/>
        </p:nvPicPr>
        <p:blipFill>
          <a:blip r:embed="rId3"/>
          <a:stretch>
            <a:fillRect/>
          </a:stretch>
        </p:blipFill>
        <p:spPr>
          <a:xfrm>
            <a:off x="800121" y="2477247"/>
            <a:ext cx="3844926" cy="4267868"/>
          </a:xfrm>
          <a:prstGeom prst="rect">
            <a:avLst/>
          </a:prstGeom>
        </p:spPr>
      </p:pic>
      <p:pic>
        <p:nvPicPr>
          <p:cNvPr id="5" name="Picture 4">
            <a:extLst>
              <a:ext uri="{FF2B5EF4-FFF2-40B4-BE49-F238E27FC236}">
                <a16:creationId xmlns:a16="http://schemas.microsoft.com/office/drawing/2014/main" id="{6E06D12F-FC24-750F-E5C8-857AC5C81927}"/>
              </a:ext>
            </a:extLst>
          </p:cNvPr>
          <p:cNvPicPr>
            <a:picLocks noChangeAspect="1"/>
          </p:cNvPicPr>
          <p:nvPr/>
        </p:nvPicPr>
        <p:blipFill>
          <a:blip r:embed="rId4"/>
          <a:stretch>
            <a:fillRect/>
          </a:stretch>
        </p:blipFill>
        <p:spPr>
          <a:xfrm>
            <a:off x="5795718" y="1139868"/>
            <a:ext cx="3053920" cy="5357682"/>
          </a:xfrm>
          <a:prstGeom prst="rect">
            <a:avLst/>
          </a:prstGeom>
        </p:spPr>
      </p:pic>
      <p:sp>
        <p:nvSpPr>
          <p:cNvPr id="7" name="TextBox 6">
            <a:extLst>
              <a:ext uri="{FF2B5EF4-FFF2-40B4-BE49-F238E27FC236}">
                <a16:creationId xmlns:a16="http://schemas.microsoft.com/office/drawing/2014/main" id="{7CF36290-573D-639B-4CB0-8A36DCE32216}"/>
              </a:ext>
            </a:extLst>
          </p:cNvPr>
          <p:cNvSpPr txBox="1"/>
          <p:nvPr/>
        </p:nvSpPr>
        <p:spPr>
          <a:xfrm>
            <a:off x="7125744" y="6147100"/>
            <a:ext cx="6097044" cy="369332"/>
          </a:xfrm>
          <a:prstGeom prst="rect">
            <a:avLst/>
          </a:prstGeom>
          <a:noFill/>
        </p:spPr>
        <p:txBody>
          <a:bodyPr wrap="square">
            <a:spAutoFit/>
          </a:bodyPr>
          <a:lstStyle/>
          <a:p>
            <a:r>
              <a:rPr lang="en-US" dirty="0"/>
              <a:t>https://ggplot2.tidyverse.org/reference/</a:t>
            </a:r>
            <a:r>
              <a:rPr lang="en-US" dirty="0" err="1"/>
              <a:t>theme.html</a:t>
            </a:r>
            <a:endParaRPr lang="en-US" dirty="0"/>
          </a:p>
        </p:txBody>
      </p:sp>
    </p:spTree>
    <p:extLst>
      <p:ext uri="{BB962C8B-B14F-4D97-AF65-F5344CB8AC3E}">
        <p14:creationId xmlns:p14="http://schemas.microsoft.com/office/powerpoint/2010/main" val="1375084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Merging and Joining (relational data)"/>
          <p:cNvSpPr txBox="1"/>
          <p:nvPr/>
        </p:nvSpPr>
        <p:spPr>
          <a:xfrm>
            <a:off x="3437070" y="248014"/>
            <a:ext cx="5255926"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a:latin typeface="Avenir Next Regular"/>
                <a:ea typeface="Avenir Next Regular"/>
                <a:cs typeface="Avenir Next Regular"/>
                <a:sym typeface="Avenir Next Regular"/>
              </a:defRPr>
            </a:lvl1pPr>
          </a:lstStyle>
          <a:p>
            <a:r>
              <a:rPr sz="2400"/>
              <a:t>Merging and Joining (relational data)</a:t>
            </a:r>
          </a:p>
        </p:txBody>
      </p:sp>
      <p:graphicFrame>
        <p:nvGraphicFramePr>
          <p:cNvPr id="367" name="Table 1"/>
          <p:cNvGraphicFramePr/>
          <p:nvPr/>
        </p:nvGraphicFramePr>
        <p:xfrm>
          <a:off x="2197395" y="1421165"/>
          <a:ext cx="2924760" cy="3367716"/>
        </p:xfrm>
        <a:graphic>
          <a:graphicData uri="http://schemas.openxmlformats.org/drawingml/2006/table">
            <a:tbl>
              <a:tblPr firstRow="1" firstCol="1"/>
              <a:tblGrid>
                <a:gridCol w="888649">
                  <a:extLst>
                    <a:ext uri="{9D8B030D-6E8A-4147-A177-3AD203B41FA5}">
                      <a16:colId xmlns:a16="http://schemas.microsoft.com/office/drawing/2014/main" val="20000"/>
                    </a:ext>
                  </a:extLst>
                </a:gridCol>
                <a:gridCol w="888649">
                  <a:extLst>
                    <a:ext uri="{9D8B030D-6E8A-4147-A177-3AD203B41FA5}">
                      <a16:colId xmlns:a16="http://schemas.microsoft.com/office/drawing/2014/main" val="20001"/>
                    </a:ext>
                  </a:extLst>
                </a:gridCol>
                <a:gridCol w="1147462">
                  <a:extLst>
                    <a:ext uri="{9D8B030D-6E8A-4147-A177-3AD203B41FA5}">
                      <a16:colId xmlns:a16="http://schemas.microsoft.com/office/drawing/2014/main" val="20002"/>
                    </a:ext>
                  </a:extLst>
                </a:gridCol>
              </a:tblGrid>
              <a:tr h="571215">
                <a:tc>
                  <a:txBody>
                    <a:bodyPr/>
                    <a:lstStyle/>
                    <a:p>
                      <a:pPr defTabSz="914400">
                        <a:tabLst>
                          <a:tab pos="1663700" algn="l"/>
                        </a:tabLst>
                        <a:defRPr b="0"/>
                      </a:pPr>
                      <a:r>
                        <a:rPr sz="1600" b="1"/>
                        <a:t>Gene</a:t>
                      </a:r>
                    </a:p>
                  </a:txBody>
                  <a:tcPr marL="25400" marR="25400" marT="25400" marB="25400" anchor="ctr" horzOverflow="overflow"/>
                </a:tc>
                <a:tc>
                  <a:txBody>
                    <a:bodyPr/>
                    <a:lstStyle/>
                    <a:p>
                      <a:pPr defTabSz="914400">
                        <a:tabLst>
                          <a:tab pos="1663700" algn="l"/>
                        </a:tabLst>
                        <a:defRPr b="0"/>
                      </a:pPr>
                      <a:r>
                        <a:rPr sz="1600" b="1"/>
                        <a:t>Count</a:t>
                      </a:r>
                    </a:p>
                  </a:txBody>
                  <a:tcPr marL="25400" marR="25400" marT="25400" marB="25400" anchor="ctr" horzOverflow="overflow"/>
                </a:tc>
                <a:tc>
                  <a:txBody>
                    <a:bodyPr/>
                    <a:lstStyle/>
                    <a:p>
                      <a:pPr defTabSz="914400">
                        <a:tabLst>
                          <a:tab pos="1663700" algn="l"/>
                        </a:tabLst>
                        <a:defRPr b="0"/>
                      </a:pPr>
                      <a:r>
                        <a:rPr sz="1600" b="1"/>
                        <a:t>Sample</a:t>
                      </a:r>
                    </a:p>
                  </a:txBody>
                  <a:tcPr marL="25400" marR="25400" marT="25400" marB="25400" anchor="ctr" horzOverflow="overflow"/>
                </a:tc>
                <a:extLst>
                  <a:ext uri="{0D108BD9-81ED-4DB2-BD59-A6C34878D82A}">
                    <a16:rowId xmlns:a16="http://schemas.microsoft.com/office/drawing/2014/main" val="10000"/>
                  </a:ext>
                </a:extLst>
              </a:tr>
              <a:tr h="775872">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33</a:t>
                      </a:r>
                    </a:p>
                  </a:txBody>
                  <a:tcPr marL="25400" marR="25400" marT="25400" marB="25400" anchor="ctr" horzOverflow="overflow"/>
                </a:tc>
                <a:tc>
                  <a:txBody>
                    <a:bodyPr/>
                    <a:lstStyle/>
                    <a:p>
                      <a:pPr defTabSz="914400"/>
                      <a:r>
                        <a:rPr sz="1600"/>
                        <a:t>A</a:t>
                      </a:r>
                    </a:p>
                  </a:txBody>
                  <a:tcPr marL="25400" marR="25400" marT="25400" marB="25400" anchor="ctr" horzOverflow="overflow"/>
                </a:tc>
                <a:extLst>
                  <a:ext uri="{0D108BD9-81ED-4DB2-BD59-A6C34878D82A}">
                    <a16:rowId xmlns:a16="http://schemas.microsoft.com/office/drawing/2014/main" val="10001"/>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22</a:t>
                      </a:r>
                    </a:p>
                  </a:txBody>
                  <a:tcPr marL="25400" marR="25400" marT="25400" marB="25400" anchor="ctr" horzOverflow="overflow"/>
                </a:tc>
                <a:tc>
                  <a:txBody>
                    <a:bodyPr/>
                    <a:lstStyle/>
                    <a:p>
                      <a:pPr defTabSz="914400"/>
                      <a:r>
                        <a:rPr sz="1600"/>
                        <a:t>B</a:t>
                      </a:r>
                    </a:p>
                  </a:txBody>
                  <a:tcPr marL="25400" marR="25400" marT="25400" marB="25400" anchor="ctr" horzOverflow="overflow"/>
                </a:tc>
                <a:extLst>
                  <a:ext uri="{0D108BD9-81ED-4DB2-BD59-A6C34878D82A}">
                    <a16:rowId xmlns:a16="http://schemas.microsoft.com/office/drawing/2014/main" val="10002"/>
                  </a:ext>
                </a:extLst>
              </a:tr>
              <a:tr h="673543">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100</a:t>
                      </a:r>
                    </a:p>
                  </a:txBody>
                  <a:tcPr marL="25400" marR="25400" marT="25400" marB="25400" anchor="ctr" horzOverflow="overflow"/>
                </a:tc>
                <a:tc>
                  <a:txBody>
                    <a:bodyPr/>
                    <a:lstStyle/>
                    <a:p>
                      <a:pPr defTabSz="914400"/>
                      <a:r>
                        <a:rPr sz="1600"/>
                        <a:t>C</a:t>
                      </a:r>
                    </a:p>
                  </a:txBody>
                  <a:tcPr marL="25400" marR="25400" marT="25400" marB="25400" anchor="ctr" horzOverflow="overflow"/>
                </a:tc>
                <a:extLst>
                  <a:ext uri="{0D108BD9-81ED-4DB2-BD59-A6C34878D82A}">
                    <a16:rowId xmlns:a16="http://schemas.microsoft.com/office/drawing/2014/main" val="10003"/>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30</a:t>
                      </a:r>
                    </a:p>
                  </a:txBody>
                  <a:tcPr marL="25400" marR="25400" marT="25400" marB="25400" anchor="ctr" horzOverflow="overflow"/>
                </a:tc>
                <a:tc>
                  <a:txBody>
                    <a:bodyPr/>
                    <a:lstStyle/>
                    <a:p>
                      <a:pPr defTabSz="914400"/>
                      <a:r>
                        <a:rPr sz="1600"/>
                        <a:t>D</a:t>
                      </a:r>
                    </a:p>
                  </a:txBody>
                  <a:tcPr marL="25400" marR="25400" marT="25400" marB="25400" anchor="ctr" horzOverflow="overflow"/>
                </a:tc>
                <a:extLst>
                  <a:ext uri="{0D108BD9-81ED-4DB2-BD59-A6C34878D82A}">
                    <a16:rowId xmlns:a16="http://schemas.microsoft.com/office/drawing/2014/main" val="10004"/>
                  </a:ext>
                </a:extLst>
              </a:tr>
            </a:tbl>
          </a:graphicData>
        </a:graphic>
      </p:graphicFrame>
      <p:graphicFrame>
        <p:nvGraphicFramePr>
          <p:cNvPr id="368" name="Table 1-1"/>
          <p:cNvGraphicFramePr/>
          <p:nvPr/>
        </p:nvGraphicFramePr>
        <p:xfrm>
          <a:off x="7261420" y="1356725"/>
          <a:ext cx="2924760" cy="1514470"/>
        </p:xfrm>
        <a:graphic>
          <a:graphicData uri="http://schemas.openxmlformats.org/drawingml/2006/table">
            <a:tbl>
              <a:tblPr firstRow="1" firstCol="1"/>
              <a:tblGrid>
                <a:gridCol w="1462380">
                  <a:extLst>
                    <a:ext uri="{9D8B030D-6E8A-4147-A177-3AD203B41FA5}">
                      <a16:colId xmlns:a16="http://schemas.microsoft.com/office/drawing/2014/main" val="20000"/>
                    </a:ext>
                  </a:extLst>
                </a:gridCol>
                <a:gridCol w="1462380">
                  <a:extLst>
                    <a:ext uri="{9D8B030D-6E8A-4147-A177-3AD203B41FA5}">
                      <a16:colId xmlns:a16="http://schemas.microsoft.com/office/drawing/2014/main" val="20001"/>
                    </a:ext>
                  </a:extLst>
                </a:gridCol>
              </a:tblGrid>
              <a:tr h="335910">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Disease</a:t>
                      </a:r>
                    </a:p>
                  </a:txBody>
                  <a:tcPr marL="25400" marR="25400" marT="25400" marB="25400" anchor="ctr" horzOverflow="overflow"/>
                </a:tc>
                <a:extLst>
                  <a:ext uri="{0D108BD9-81ED-4DB2-BD59-A6C34878D82A}">
                    <a16:rowId xmlns:a16="http://schemas.microsoft.com/office/drawing/2014/main" val="10000"/>
                  </a:ext>
                </a:extLst>
              </a:tr>
              <a:tr h="294640">
                <a:tc>
                  <a:txBody>
                    <a:bodyPr/>
                    <a:lstStyle/>
                    <a:p>
                      <a:pPr defTabSz="914400">
                        <a:tabLst>
                          <a:tab pos="1663700" algn="l"/>
                        </a:tabLst>
                        <a:defRPr b="0"/>
                      </a:pPr>
                      <a:r>
                        <a:rPr sz="1600" b="1"/>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1"/>
                  </a:ext>
                </a:extLst>
              </a:tr>
              <a:tr h="294640">
                <a:tc>
                  <a:txBody>
                    <a:bodyPr/>
                    <a:lstStyle/>
                    <a:p>
                      <a:pPr defTabSz="914400">
                        <a:tabLst>
                          <a:tab pos="1663700" algn="l"/>
                        </a:tabLst>
                        <a:defRPr b="0"/>
                      </a:pPr>
                      <a:r>
                        <a:rPr sz="1600" b="1"/>
                        <a:t>B</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2"/>
                  </a:ext>
                </a:extLst>
              </a:tr>
              <a:tr h="294640">
                <a:tc>
                  <a:txBody>
                    <a:bodyPr/>
                    <a:lstStyle/>
                    <a:p>
                      <a:pPr defTabSz="914400">
                        <a:tabLst>
                          <a:tab pos="1663700" algn="l"/>
                        </a:tabLst>
                        <a:defRPr b="0"/>
                      </a:pPr>
                      <a:r>
                        <a:rPr sz="1600" b="1"/>
                        <a:t>C</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3"/>
                  </a:ext>
                </a:extLst>
              </a:tr>
              <a:tr h="294640">
                <a:tc>
                  <a:txBody>
                    <a:bodyPr/>
                    <a:lstStyle/>
                    <a:p>
                      <a:pPr defTabSz="914400">
                        <a:tabLst>
                          <a:tab pos="1663700" algn="l"/>
                        </a:tabLst>
                        <a:defRPr b="0"/>
                      </a:pPr>
                      <a:r>
                        <a:rPr sz="1600" b="1"/>
                        <a:t>D</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Merging and Joining (relational data)"/>
          <p:cNvSpPr txBox="1"/>
          <p:nvPr/>
        </p:nvSpPr>
        <p:spPr>
          <a:xfrm>
            <a:off x="3437070" y="248014"/>
            <a:ext cx="5255926"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a:latin typeface="Avenir Next Regular"/>
                <a:ea typeface="Avenir Next Regular"/>
                <a:cs typeface="Avenir Next Regular"/>
                <a:sym typeface="Avenir Next Regular"/>
              </a:defRPr>
            </a:lvl1pPr>
          </a:lstStyle>
          <a:p>
            <a:r>
              <a:rPr sz="2400"/>
              <a:t>Merging and Joining (relational data)</a:t>
            </a:r>
          </a:p>
        </p:txBody>
      </p:sp>
      <p:graphicFrame>
        <p:nvGraphicFramePr>
          <p:cNvPr id="371" name="Table 1"/>
          <p:cNvGraphicFramePr/>
          <p:nvPr/>
        </p:nvGraphicFramePr>
        <p:xfrm>
          <a:off x="2197395" y="1421165"/>
          <a:ext cx="2924760" cy="3367716"/>
        </p:xfrm>
        <a:graphic>
          <a:graphicData uri="http://schemas.openxmlformats.org/drawingml/2006/table">
            <a:tbl>
              <a:tblPr firstRow="1" firstCol="1"/>
              <a:tblGrid>
                <a:gridCol w="888649">
                  <a:extLst>
                    <a:ext uri="{9D8B030D-6E8A-4147-A177-3AD203B41FA5}">
                      <a16:colId xmlns:a16="http://schemas.microsoft.com/office/drawing/2014/main" val="20000"/>
                    </a:ext>
                  </a:extLst>
                </a:gridCol>
                <a:gridCol w="888649">
                  <a:extLst>
                    <a:ext uri="{9D8B030D-6E8A-4147-A177-3AD203B41FA5}">
                      <a16:colId xmlns:a16="http://schemas.microsoft.com/office/drawing/2014/main" val="20001"/>
                    </a:ext>
                  </a:extLst>
                </a:gridCol>
                <a:gridCol w="1147462">
                  <a:extLst>
                    <a:ext uri="{9D8B030D-6E8A-4147-A177-3AD203B41FA5}">
                      <a16:colId xmlns:a16="http://schemas.microsoft.com/office/drawing/2014/main" val="20002"/>
                    </a:ext>
                  </a:extLst>
                </a:gridCol>
              </a:tblGrid>
              <a:tr h="571215">
                <a:tc>
                  <a:txBody>
                    <a:bodyPr/>
                    <a:lstStyle/>
                    <a:p>
                      <a:pPr defTabSz="914400">
                        <a:tabLst>
                          <a:tab pos="1663700" algn="l"/>
                        </a:tabLst>
                        <a:defRPr b="0"/>
                      </a:pPr>
                      <a:r>
                        <a:rPr sz="1600" b="1"/>
                        <a:t>Gene</a:t>
                      </a:r>
                    </a:p>
                  </a:txBody>
                  <a:tcPr marL="25400" marR="25400" marT="25400" marB="25400" anchor="ctr" horzOverflow="overflow"/>
                </a:tc>
                <a:tc>
                  <a:txBody>
                    <a:bodyPr/>
                    <a:lstStyle/>
                    <a:p>
                      <a:pPr defTabSz="914400">
                        <a:tabLst>
                          <a:tab pos="1663700" algn="l"/>
                        </a:tabLst>
                        <a:defRPr b="0"/>
                      </a:pPr>
                      <a:r>
                        <a:rPr sz="1600" b="1"/>
                        <a:t>Count</a:t>
                      </a:r>
                    </a:p>
                  </a:txBody>
                  <a:tcPr marL="25400" marR="25400" marT="25400" marB="25400" anchor="ctr" horzOverflow="overflow"/>
                </a:tc>
                <a:tc>
                  <a:txBody>
                    <a:bodyPr/>
                    <a:lstStyle/>
                    <a:p>
                      <a:pPr defTabSz="914400">
                        <a:tabLst>
                          <a:tab pos="1663700" algn="l"/>
                        </a:tabLst>
                        <a:defRPr b="0"/>
                      </a:pPr>
                      <a:r>
                        <a:rPr sz="1600" b="1"/>
                        <a:t>Sample</a:t>
                      </a:r>
                    </a:p>
                  </a:txBody>
                  <a:tcPr marL="25400" marR="25400" marT="25400" marB="25400" anchor="ctr" horzOverflow="overflow"/>
                </a:tc>
                <a:extLst>
                  <a:ext uri="{0D108BD9-81ED-4DB2-BD59-A6C34878D82A}">
                    <a16:rowId xmlns:a16="http://schemas.microsoft.com/office/drawing/2014/main" val="10000"/>
                  </a:ext>
                </a:extLst>
              </a:tr>
              <a:tr h="775872">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33</a:t>
                      </a:r>
                    </a:p>
                  </a:txBody>
                  <a:tcPr marL="25400" marR="25400" marT="25400" marB="25400" anchor="ctr" horzOverflow="overflow"/>
                </a:tc>
                <a:tc>
                  <a:txBody>
                    <a:bodyPr/>
                    <a:lstStyle/>
                    <a:p>
                      <a:pPr defTabSz="914400"/>
                      <a:r>
                        <a:rPr sz="1600" dirty="0"/>
                        <a:t>A</a:t>
                      </a:r>
                    </a:p>
                  </a:txBody>
                  <a:tcPr marL="25400" marR="25400" marT="25400" marB="25400" anchor="ctr" horzOverflow="overflow"/>
                </a:tc>
                <a:extLst>
                  <a:ext uri="{0D108BD9-81ED-4DB2-BD59-A6C34878D82A}">
                    <a16:rowId xmlns:a16="http://schemas.microsoft.com/office/drawing/2014/main" val="10001"/>
                  </a:ext>
                </a:extLst>
              </a:tr>
              <a:tr h="673543">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22</a:t>
                      </a:r>
                    </a:p>
                  </a:txBody>
                  <a:tcPr marL="25400" marR="25400" marT="25400" marB="25400" anchor="ctr" horzOverflow="overflow"/>
                </a:tc>
                <a:tc>
                  <a:txBody>
                    <a:bodyPr/>
                    <a:lstStyle/>
                    <a:p>
                      <a:pPr defTabSz="914400"/>
                      <a:r>
                        <a:rPr sz="1600"/>
                        <a:t>B</a:t>
                      </a:r>
                    </a:p>
                  </a:txBody>
                  <a:tcPr marL="25400" marR="25400" marT="25400" marB="25400" anchor="ctr" horzOverflow="overflow"/>
                </a:tc>
                <a:extLst>
                  <a:ext uri="{0D108BD9-81ED-4DB2-BD59-A6C34878D82A}">
                    <a16:rowId xmlns:a16="http://schemas.microsoft.com/office/drawing/2014/main" val="10002"/>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100</a:t>
                      </a:r>
                    </a:p>
                  </a:txBody>
                  <a:tcPr marL="25400" marR="25400" marT="25400" marB="25400" anchor="ctr" horzOverflow="overflow"/>
                </a:tc>
                <a:tc>
                  <a:txBody>
                    <a:bodyPr/>
                    <a:lstStyle/>
                    <a:p>
                      <a:pPr defTabSz="914400"/>
                      <a:r>
                        <a:rPr sz="1600"/>
                        <a:t>A</a:t>
                      </a:r>
                    </a:p>
                  </a:txBody>
                  <a:tcPr marL="25400" marR="25400" marT="25400" marB="25400" anchor="ctr" horzOverflow="overflow"/>
                </a:tc>
                <a:extLst>
                  <a:ext uri="{0D108BD9-81ED-4DB2-BD59-A6C34878D82A}">
                    <a16:rowId xmlns:a16="http://schemas.microsoft.com/office/drawing/2014/main" val="10003"/>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30</a:t>
                      </a:r>
                    </a:p>
                  </a:txBody>
                  <a:tcPr marL="25400" marR="25400" marT="25400" marB="25400" anchor="ctr" horzOverflow="overflow"/>
                </a:tc>
                <a:tc>
                  <a:txBody>
                    <a:bodyPr/>
                    <a:lstStyle/>
                    <a:p>
                      <a:pPr defTabSz="914400"/>
                      <a:r>
                        <a:rPr sz="1600" dirty="0"/>
                        <a:t>B</a:t>
                      </a:r>
                    </a:p>
                  </a:txBody>
                  <a:tcPr marL="25400" marR="25400" marT="25400" marB="25400" anchor="ctr" horzOverflow="overflow"/>
                </a:tc>
                <a:extLst>
                  <a:ext uri="{0D108BD9-81ED-4DB2-BD59-A6C34878D82A}">
                    <a16:rowId xmlns:a16="http://schemas.microsoft.com/office/drawing/2014/main" val="10004"/>
                  </a:ext>
                </a:extLst>
              </a:tr>
            </a:tbl>
          </a:graphicData>
        </a:graphic>
      </p:graphicFrame>
      <p:graphicFrame>
        <p:nvGraphicFramePr>
          <p:cNvPr id="372" name="Table 1-1"/>
          <p:cNvGraphicFramePr/>
          <p:nvPr>
            <p:extLst>
              <p:ext uri="{D42A27DB-BD31-4B8C-83A1-F6EECF244321}">
                <p14:modId xmlns:p14="http://schemas.microsoft.com/office/powerpoint/2010/main" val="1397853513"/>
              </p:ext>
            </p:extLst>
          </p:nvPr>
        </p:nvGraphicFramePr>
        <p:xfrm>
          <a:off x="7261420" y="1356725"/>
          <a:ext cx="2924760" cy="1453216"/>
        </p:xfrm>
        <a:graphic>
          <a:graphicData uri="http://schemas.openxmlformats.org/drawingml/2006/table">
            <a:tbl>
              <a:tblPr firstRow="1" firstCol="1"/>
              <a:tblGrid>
                <a:gridCol w="1068388">
                  <a:extLst>
                    <a:ext uri="{9D8B030D-6E8A-4147-A177-3AD203B41FA5}">
                      <a16:colId xmlns:a16="http://schemas.microsoft.com/office/drawing/2014/main" val="20000"/>
                    </a:ext>
                  </a:extLst>
                </a:gridCol>
                <a:gridCol w="1856372">
                  <a:extLst>
                    <a:ext uri="{9D8B030D-6E8A-4147-A177-3AD203B41FA5}">
                      <a16:colId xmlns:a16="http://schemas.microsoft.com/office/drawing/2014/main" val="20001"/>
                    </a:ext>
                  </a:extLst>
                </a:gridCol>
              </a:tblGrid>
              <a:tr h="542504">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Disease</a:t>
                      </a:r>
                    </a:p>
                  </a:txBody>
                  <a:tcPr marL="25400" marR="25400" marT="25400" marB="25400" anchor="ctr" horzOverflow="overflow"/>
                </a:tc>
                <a:extLst>
                  <a:ext uri="{0D108BD9-81ED-4DB2-BD59-A6C34878D82A}">
                    <a16:rowId xmlns:a16="http://schemas.microsoft.com/office/drawing/2014/main" val="10000"/>
                  </a:ext>
                </a:extLst>
              </a:tr>
              <a:tr h="463828">
                <a:tc>
                  <a:txBody>
                    <a:bodyPr/>
                    <a:lstStyle/>
                    <a:p>
                      <a:pPr defTabSz="914400">
                        <a:tabLst>
                          <a:tab pos="1663700" algn="l"/>
                        </a:tabLst>
                        <a:defRPr b="0"/>
                      </a:pPr>
                      <a:r>
                        <a:rPr sz="1600" b="1"/>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1"/>
                  </a:ext>
                </a:extLst>
              </a:tr>
              <a:tr h="446884">
                <a:tc>
                  <a:txBody>
                    <a:bodyPr/>
                    <a:lstStyle/>
                    <a:p>
                      <a:pPr defTabSz="914400">
                        <a:tabLst>
                          <a:tab pos="1663700" algn="l"/>
                        </a:tabLst>
                        <a:defRPr b="0"/>
                      </a:pPr>
                      <a:r>
                        <a:rPr sz="1600" b="1"/>
                        <a:t>B</a:t>
                      </a:r>
                    </a:p>
                  </a:txBody>
                  <a:tcPr marL="25400" marR="25400" marT="25400" marB="25400" anchor="ctr" horzOverflow="overflow"/>
                </a:tc>
                <a:tc>
                  <a:txBody>
                    <a:bodyPr/>
                    <a:lstStyle/>
                    <a:p>
                      <a:pPr defTabSz="914400"/>
                      <a:r>
                        <a:rPr sz="1600" dirty="0"/>
                        <a:t>Normal</a:t>
                      </a:r>
                    </a:p>
                  </a:txBody>
                  <a:tcPr marL="25400" marR="25400" marT="25400" marB="25400" anchor="ctr" horzOverflow="overflow"/>
                </a:tc>
                <a:extLst>
                  <a:ext uri="{0D108BD9-81ED-4DB2-BD59-A6C34878D82A}">
                    <a16:rowId xmlns:a16="http://schemas.microsoft.com/office/drawing/2014/main" val="10002"/>
                  </a:ext>
                </a:extLst>
              </a:tr>
            </a:tbl>
          </a:graphicData>
        </a:graphic>
      </p:graphicFrame>
      <p:sp>
        <p:nvSpPr>
          <p:cNvPr id="373" name="Line"/>
          <p:cNvSpPr/>
          <p:nvPr/>
        </p:nvSpPr>
        <p:spPr>
          <a:xfrm>
            <a:off x="4930581" y="2271793"/>
            <a:ext cx="2648622" cy="1"/>
          </a:xfrm>
          <a:prstGeom prst="line">
            <a:avLst/>
          </a:prstGeom>
          <a:ln w="25400">
            <a:solidFill>
              <a:srgbClr val="000000"/>
            </a:solidFill>
            <a:miter lim="400000"/>
            <a:headEnd type="triangle"/>
            <a:tailEnd type="triangle"/>
          </a:ln>
        </p:spPr>
        <p:txBody>
          <a:bodyPr lIns="25400" tIns="25400" rIns="25400" bIns="25400" anchor="ctr"/>
          <a:lstStyle/>
          <a:p>
            <a:endParaRPr sz="9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5" name="Table 1"/>
          <p:cNvGraphicFramePr/>
          <p:nvPr/>
        </p:nvGraphicFramePr>
        <p:xfrm>
          <a:off x="2197395" y="1421165"/>
          <a:ext cx="4147084" cy="3367716"/>
        </p:xfrm>
        <a:graphic>
          <a:graphicData uri="http://schemas.openxmlformats.org/drawingml/2006/table">
            <a:tbl>
              <a:tblPr firstRow="1" firstCol="1"/>
              <a:tblGrid>
                <a:gridCol w="904985">
                  <a:extLst>
                    <a:ext uri="{9D8B030D-6E8A-4147-A177-3AD203B41FA5}">
                      <a16:colId xmlns:a16="http://schemas.microsoft.com/office/drawing/2014/main" val="20000"/>
                    </a:ext>
                  </a:extLst>
                </a:gridCol>
                <a:gridCol w="904985">
                  <a:extLst>
                    <a:ext uri="{9D8B030D-6E8A-4147-A177-3AD203B41FA5}">
                      <a16:colId xmlns:a16="http://schemas.microsoft.com/office/drawing/2014/main" val="20001"/>
                    </a:ext>
                  </a:extLst>
                </a:gridCol>
                <a:gridCol w="1168557">
                  <a:extLst>
                    <a:ext uri="{9D8B030D-6E8A-4147-A177-3AD203B41FA5}">
                      <a16:colId xmlns:a16="http://schemas.microsoft.com/office/drawing/2014/main" val="20002"/>
                    </a:ext>
                  </a:extLst>
                </a:gridCol>
                <a:gridCol w="1168557">
                  <a:extLst>
                    <a:ext uri="{9D8B030D-6E8A-4147-A177-3AD203B41FA5}">
                      <a16:colId xmlns:a16="http://schemas.microsoft.com/office/drawing/2014/main" val="20003"/>
                    </a:ext>
                  </a:extLst>
                </a:gridCol>
              </a:tblGrid>
              <a:tr h="571215">
                <a:tc>
                  <a:txBody>
                    <a:bodyPr/>
                    <a:lstStyle/>
                    <a:p>
                      <a:pPr defTabSz="914400">
                        <a:tabLst>
                          <a:tab pos="1663700" algn="l"/>
                        </a:tabLst>
                        <a:defRPr b="0"/>
                      </a:pPr>
                      <a:r>
                        <a:rPr sz="1600" b="1"/>
                        <a:t>Gene</a:t>
                      </a:r>
                    </a:p>
                  </a:txBody>
                  <a:tcPr marL="25400" marR="25400" marT="25400" marB="25400" anchor="ctr" horzOverflow="overflow"/>
                </a:tc>
                <a:tc>
                  <a:txBody>
                    <a:bodyPr/>
                    <a:lstStyle/>
                    <a:p>
                      <a:pPr defTabSz="914400">
                        <a:tabLst>
                          <a:tab pos="1663700" algn="l"/>
                        </a:tabLst>
                        <a:defRPr b="0"/>
                      </a:pPr>
                      <a:r>
                        <a:rPr sz="1600" b="1"/>
                        <a:t>Count</a:t>
                      </a:r>
                    </a:p>
                  </a:txBody>
                  <a:tcPr marL="25400" marR="25400" marT="25400" marB="25400" anchor="ctr" horzOverflow="overflow"/>
                </a:tc>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Disease</a:t>
                      </a:r>
                    </a:p>
                  </a:txBody>
                  <a:tcPr marL="25400" marR="25400" marT="25400" marB="25400" anchor="ctr" horzOverflow="overflow"/>
                </a:tc>
                <a:extLst>
                  <a:ext uri="{0D108BD9-81ED-4DB2-BD59-A6C34878D82A}">
                    <a16:rowId xmlns:a16="http://schemas.microsoft.com/office/drawing/2014/main" val="10000"/>
                  </a:ext>
                </a:extLst>
              </a:tr>
              <a:tr h="775872">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33</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1"/>
                  </a:ext>
                </a:extLst>
              </a:tr>
              <a:tr h="673543">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22</a:t>
                      </a:r>
                    </a:p>
                  </a:txBody>
                  <a:tcPr marL="25400" marR="25400" marT="25400" marB="25400" anchor="ctr" horzOverflow="overflow"/>
                </a:tc>
                <a:tc>
                  <a:txBody>
                    <a:bodyPr/>
                    <a:lstStyle/>
                    <a:p>
                      <a:pPr defTabSz="914400"/>
                      <a:r>
                        <a:rPr sz="1600"/>
                        <a:t>B</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2"/>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100</a:t>
                      </a:r>
                    </a:p>
                  </a:txBody>
                  <a:tcPr marL="25400" marR="25400" marT="25400" marB="25400" anchor="ctr" horzOverflow="overflow"/>
                </a:tc>
                <a:tc>
                  <a:txBody>
                    <a:bodyPr/>
                    <a:lstStyle/>
                    <a:p>
                      <a:pPr defTabSz="914400"/>
                      <a:r>
                        <a:rPr sz="1600"/>
                        <a:t>C</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3"/>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30</a:t>
                      </a:r>
                    </a:p>
                  </a:txBody>
                  <a:tcPr marL="25400" marR="25400" marT="25400" marB="25400" anchor="ctr" horzOverflow="overflow"/>
                </a:tc>
                <a:tc>
                  <a:txBody>
                    <a:bodyPr/>
                    <a:lstStyle/>
                    <a:p>
                      <a:pPr defTabSz="914400"/>
                      <a:r>
                        <a:rPr sz="1600"/>
                        <a:t>D</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4"/>
                  </a:ext>
                </a:extLst>
              </a:tr>
            </a:tbl>
          </a:graphicData>
        </a:graphic>
      </p:graphicFrame>
      <p:sp>
        <p:nvSpPr>
          <p:cNvPr id="376" name="left_join()"/>
          <p:cNvSpPr txBox="1"/>
          <p:nvPr/>
        </p:nvSpPr>
        <p:spPr>
          <a:xfrm>
            <a:off x="5312664" y="337171"/>
            <a:ext cx="1583575" cy="5129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6000"/>
            </a:lvl1pPr>
          </a:lstStyle>
          <a:p>
            <a:r>
              <a:rPr sz="3000"/>
              <a:t>left_join()</a:t>
            </a:r>
          </a:p>
        </p:txBody>
      </p:sp>
      <p:pic>
        <p:nvPicPr>
          <p:cNvPr id="2" name="Picture 1">
            <a:extLst>
              <a:ext uri="{FF2B5EF4-FFF2-40B4-BE49-F238E27FC236}">
                <a16:creationId xmlns:a16="http://schemas.microsoft.com/office/drawing/2014/main" id="{3D3D8711-5350-C33D-BCCA-48FEDB958B93}"/>
              </a:ext>
            </a:extLst>
          </p:cNvPr>
          <p:cNvPicPr>
            <a:picLocks noChangeAspect="1"/>
          </p:cNvPicPr>
          <p:nvPr/>
        </p:nvPicPr>
        <p:blipFill>
          <a:blip r:embed="rId2"/>
          <a:stretch>
            <a:fillRect/>
          </a:stretch>
        </p:blipFill>
        <p:spPr>
          <a:xfrm>
            <a:off x="7366174" y="1652739"/>
            <a:ext cx="3835400" cy="23876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inner_join()"/>
          <p:cNvSpPr txBox="1"/>
          <p:nvPr/>
        </p:nvSpPr>
        <p:spPr>
          <a:xfrm>
            <a:off x="5226551" y="248014"/>
            <a:ext cx="1635063"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a:latin typeface="Avenir Next Regular"/>
                <a:ea typeface="Avenir Next Regular"/>
                <a:cs typeface="Avenir Next Regular"/>
                <a:sym typeface="Avenir Next Regular"/>
              </a:defRPr>
            </a:lvl1pPr>
          </a:lstStyle>
          <a:p>
            <a:r>
              <a:rPr sz="2400"/>
              <a:t>inner_join()</a:t>
            </a:r>
          </a:p>
        </p:txBody>
      </p:sp>
      <p:graphicFrame>
        <p:nvGraphicFramePr>
          <p:cNvPr id="383" name="Table 1"/>
          <p:cNvGraphicFramePr/>
          <p:nvPr>
            <p:extLst>
              <p:ext uri="{D42A27DB-BD31-4B8C-83A1-F6EECF244321}">
                <p14:modId xmlns:p14="http://schemas.microsoft.com/office/powerpoint/2010/main" val="866051991"/>
              </p:ext>
            </p:extLst>
          </p:nvPr>
        </p:nvGraphicFramePr>
        <p:xfrm>
          <a:off x="670173" y="1234290"/>
          <a:ext cx="2924760" cy="3367716"/>
        </p:xfrm>
        <a:graphic>
          <a:graphicData uri="http://schemas.openxmlformats.org/drawingml/2006/table">
            <a:tbl>
              <a:tblPr firstRow="1" firstCol="1"/>
              <a:tblGrid>
                <a:gridCol w="888649">
                  <a:extLst>
                    <a:ext uri="{9D8B030D-6E8A-4147-A177-3AD203B41FA5}">
                      <a16:colId xmlns:a16="http://schemas.microsoft.com/office/drawing/2014/main" val="20000"/>
                    </a:ext>
                  </a:extLst>
                </a:gridCol>
                <a:gridCol w="888649">
                  <a:extLst>
                    <a:ext uri="{9D8B030D-6E8A-4147-A177-3AD203B41FA5}">
                      <a16:colId xmlns:a16="http://schemas.microsoft.com/office/drawing/2014/main" val="20001"/>
                    </a:ext>
                  </a:extLst>
                </a:gridCol>
                <a:gridCol w="1147462">
                  <a:extLst>
                    <a:ext uri="{9D8B030D-6E8A-4147-A177-3AD203B41FA5}">
                      <a16:colId xmlns:a16="http://schemas.microsoft.com/office/drawing/2014/main" val="20002"/>
                    </a:ext>
                  </a:extLst>
                </a:gridCol>
              </a:tblGrid>
              <a:tr h="571215">
                <a:tc>
                  <a:txBody>
                    <a:bodyPr/>
                    <a:lstStyle/>
                    <a:p>
                      <a:pPr defTabSz="914400">
                        <a:tabLst>
                          <a:tab pos="1663700" algn="l"/>
                        </a:tabLst>
                        <a:defRPr b="0"/>
                      </a:pPr>
                      <a:r>
                        <a:rPr sz="1600" b="1"/>
                        <a:t>Gene</a:t>
                      </a:r>
                    </a:p>
                  </a:txBody>
                  <a:tcPr marL="25400" marR="25400" marT="25400" marB="25400" anchor="ctr" horzOverflow="overflow"/>
                </a:tc>
                <a:tc>
                  <a:txBody>
                    <a:bodyPr/>
                    <a:lstStyle/>
                    <a:p>
                      <a:pPr defTabSz="914400">
                        <a:tabLst>
                          <a:tab pos="1663700" algn="l"/>
                        </a:tabLst>
                        <a:defRPr b="0"/>
                      </a:pPr>
                      <a:r>
                        <a:rPr sz="1600" b="1"/>
                        <a:t>Count</a:t>
                      </a:r>
                    </a:p>
                  </a:txBody>
                  <a:tcPr marL="25400" marR="25400" marT="25400" marB="25400" anchor="ctr" horzOverflow="overflow"/>
                </a:tc>
                <a:tc>
                  <a:txBody>
                    <a:bodyPr/>
                    <a:lstStyle/>
                    <a:p>
                      <a:pPr defTabSz="914400">
                        <a:tabLst>
                          <a:tab pos="1663700" algn="l"/>
                        </a:tabLst>
                        <a:defRPr b="0"/>
                      </a:pPr>
                      <a:r>
                        <a:rPr sz="1600" b="1"/>
                        <a:t>Sample</a:t>
                      </a:r>
                    </a:p>
                  </a:txBody>
                  <a:tcPr marL="25400" marR="25400" marT="25400" marB="25400" anchor="ctr" horzOverflow="overflow"/>
                </a:tc>
                <a:extLst>
                  <a:ext uri="{0D108BD9-81ED-4DB2-BD59-A6C34878D82A}">
                    <a16:rowId xmlns:a16="http://schemas.microsoft.com/office/drawing/2014/main" val="10000"/>
                  </a:ext>
                </a:extLst>
              </a:tr>
              <a:tr h="775872">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33</a:t>
                      </a:r>
                    </a:p>
                  </a:txBody>
                  <a:tcPr marL="25400" marR="25400" marT="25400" marB="25400" anchor="ctr" horzOverflow="overflow"/>
                </a:tc>
                <a:tc>
                  <a:txBody>
                    <a:bodyPr/>
                    <a:lstStyle/>
                    <a:p>
                      <a:pPr defTabSz="914400"/>
                      <a:r>
                        <a:rPr sz="1600"/>
                        <a:t>A</a:t>
                      </a:r>
                    </a:p>
                  </a:txBody>
                  <a:tcPr marL="25400" marR="25400" marT="25400" marB="25400" anchor="ctr" horzOverflow="overflow"/>
                </a:tc>
                <a:extLst>
                  <a:ext uri="{0D108BD9-81ED-4DB2-BD59-A6C34878D82A}">
                    <a16:rowId xmlns:a16="http://schemas.microsoft.com/office/drawing/2014/main" val="10001"/>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22</a:t>
                      </a:r>
                    </a:p>
                  </a:txBody>
                  <a:tcPr marL="25400" marR="25400" marT="25400" marB="25400" anchor="ctr" horzOverflow="overflow"/>
                </a:tc>
                <a:tc>
                  <a:txBody>
                    <a:bodyPr/>
                    <a:lstStyle/>
                    <a:p>
                      <a:pPr defTabSz="914400"/>
                      <a:r>
                        <a:rPr sz="1600"/>
                        <a:t>B</a:t>
                      </a:r>
                    </a:p>
                  </a:txBody>
                  <a:tcPr marL="25400" marR="25400" marT="25400" marB="25400" anchor="ctr" horzOverflow="overflow"/>
                </a:tc>
                <a:extLst>
                  <a:ext uri="{0D108BD9-81ED-4DB2-BD59-A6C34878D82A}">
                    <a16:rowId xmlns:a16="http://schemas.microsoft.com/office/drawing/2014/main" val="10002"/>
                  </a:ext>
                </a:extLst>
              </a:tr>
              <a:tr h="673543">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100</a:t>
                      </a:r>
                    </a:p>
                  </a:txBody>
                  <a:tcPr marL="25400" marR="25400" marT="25400" marB="25400" anchor="ctr" horzOverflow="overflow"/>
                </a:tc>
                <a:tc>
                  <a:txBody>
                    <a:bodyPr/>
                    <a:lstStyle/>
                    <a:p>
                      <a:pPr defTabSz="914400"/>
                      <a:r>
                        <a:rPr sz="1600"/>
                        <a:t>A</a:t>
                      </a:r>
                    </a:p>
                  </a:txBody>
                  <a:tcPr marL="25400" marR="25400" marT="25400" marB="25400" anchor="ctr" horzOverflow="overflow"/>
                </a:tc>
                <a:extLst>
                  <a:ext uri="{0D108BD9-81ED-4DB2-BD59-A6C34878D82A}">
                    <a16:rowId xmlns:a16="http://schemas.microsoft.com/office/drawing/2014/main" val="10003"/>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30</a:t>
                      </a:r>
                    </a:p>
                  </a:txBody>
                  <a:tcPr marL="25400" marR="25400" marT="25400" marB="25400" anchor="ctr" horzOverflow="overflow"/>
                </a:tc>
                <a:tc>
                  <a:txBody>
                    <a:bodyPr/>
                    <a:lstStyle/>
                    <a:p>
                      <a:pPr defTabSz="914400"/>
                      <a:r>
                        <a:rPr lang="en-US" sz="1600" dirty="0"/>
                        <a:t>C</a:t>
                      </a:r>
                      <a:endParaRPr sz="1600" dirty="0"/>
                    </a:p>
                  </a:txBody>
                  <a:tcPr marL="25400" marR="25400" marT="25400" marB="25400" anchor="ctr" horzOverflow="overflow"/>
                </a:tc>
                <a:extLst>
                  <a:ext uri="{0D108BD9-81ED-4DB2-BD59-A6C34878D82A}">
                    <a16:rowId xmlns:a16="http://schemas.microsoft.com/office/drawing/2014/main" val="10004"/>
                  </a:ext>
                </a:extLst>
              </a:tr>
            </a:tbl>
          </a:graphicData>
        </a:graphic>
      </p:graphicFrame>
      <p:graphicFrame>
        <p:nvGraphicFramePr>
          <p:cNvPr id="384" name="Table 1-1"/>
          <p:cNvGraphicFramePr/>
          <p:nvPr>
            <p:extLst>
              <p:ext uri="{D42A27DB-BD31-4B8C-83A1-F6EECF244321}">
                <p14:modId xmlns:p14="http://schemas.microsoft.com/office/powerpoint/2010/main" val="2995162280"/>
              </p:ext>
            </p:extLst>
          </p:nvPr>
        </p:nvGraphicFramePr>
        <p:xfrm>
          <a:off x="3936329" y="1234290"/>
          <a:ext cx="2924760" cy="1111434"/>
        </p:xfrm>
        <a:graphic>
          <a:graphicData uri="http://schemas.openxmlformats.org/drawingml/2006/table">
            <a:tbl>
              <a:tblPr firstRow="1" firstCol="1"/>
              <a:tblGrid>
                <a:gridCol w="1462380">
                  <a:extLst>
                    <a:ext uri="{9D8B030D-6E8A-4147-A177-3AD203B41FA5}">
                      <a16:colId xmlns:a16="http://schemas.microsoft.com/office/drawing/2014/main" val="20000"/>
                    </a:ext>
                  </a:extLst>
                </a:gridCol>
                <a:gridCol w="1462380">
                  <a:extLst>
                    <a:ext uri="{9D8B030D-6E8A-4147-A177-3AD203B41FA5}">
                      <a16:colId xmlns:a16="http://schemas.microsoft.com/office/drawing/2014/main" val="20001"/>
                    </a:ext>
                  </a:extLst>
                </a:gridCol>
              </a:tblGrid>
              <a:tr h="414912">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Disease</a:t>
                      </a:r>
                    </a:p>
                  </a:txBody>
                  <a:tcPr marL="25400" marR="25400" marT="25400" marB="25400" anchor="ctr" horzOverflow="overflow"/>
                </a:tc>
                <a:extLst>
                  <a:ext uri="{0D108BD9-81ED-4DB2-BD59-A6C34878D82A}">
                    <a16:rowId xmlns:a16="http://schemas.microsoft.com/office/drawing/2014/main" val="10000"/>
                  </a:ext>
                </a:extLst>
              </a:tr>
              <a:tr h="354741">
                <a:tc>
                  <a:txBody>
                    <a:bodyPr/>
                    <a:lstStyle/>
                    <a:p>
                      <a:pPr defTabSz="914400">
                        <a:tabLst>
                          <a:tab pos="1663700" algn="l"/>
                        </a:tabLst>
                        <a:defRPr b="0"/>
                      </a:pPr>
                      <a:r>
                        <a:rPr sz="1600" b="1"/>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1"/>
                  </a:ext>
                </a:extLst>
              </a:tr>
              <a:tr h="341781">
                <a:tc>
                  <a:txBody>
                    <a:bodyPr/>
                    <a:lstStyle/>
                    <a:p>
                      <a:pPr defTabSz="914400">
                        <a:tabLst>
                          <a:tab pos="1663700" algn="l"/>
                        </a:tabLst>
                        <a:defRPr b="0"/>
                      </a:pPr>
                      <a:r>
                        <a:rPr sz="1600" b="1" dirty="0"/>
                        <a:t>B</a:t>
                      </a:r>
                    </a:p>
                  </a:txBody>
                  <a:tcPr marL="25400" marR="25400" marT="25400" marB="25400" anchor="ctr" horzOverflow="overflow"/>
                </a:tc>
                <a:tc>
                  <a:txBody>
                    <a:bodyPr/>
                    <a:lstStyle/>
                    <a:p>
                      <a:pPr defTabSz="914400"/>
                      <a:r>
                        <a:rPr sz="1600" dirty="0"/>
                        <a:t>Normal</a:t>
                      </a:r>
                    </a:p>
                  </a:txBody>
                  <a:tcPr marL="25400" marR="25400" marT="25400" marB="25400" anchor="ctr" horzOverflow="overflow"/>
                </a:tc>
                <a:extLst>
                  <a:ext uri="{0D108BD9-81ED-4DB2-BD59-A6C34878D82A}">
                    <a16:rowId xmlns:a16="http://schemas.microsoft.com/office/drawing/2014/main" val="10002"/>
                  </a:ext>
                </a:extLst>
              </a:tr>
            </a:tbl>
          </a:graphicData>
        </a:graphic>
      </p:graphicFrame>
      <p:graphicFrame>
        <p:nvGraphicFramePr>
          <p:cNvPr id="385" name="Table 1-2"/>
          <p:cNvGraphicFramePr/>
          <p:nvPr>
            <p:extLst>
              <p:ext uri="{D42A27DB-BD31-4B8C-83A1-F6EECF244321}">
                <p14:modId xmlns:p14="http://schemas.microsoft.com/office/powerpoint/2010/main" val="3286214300"/>
              </p:ext>
            </p:extLst>
          </p:nvPr>
        </p:nvGraphicFramePr>
        <p:xfrm>
          <a:off x="7631055" y="1234290"/>
          <a:ext cx="4147084" cy="2694173"/>
        </p:xfrm>
        <a:graphic>
          <a:graphicData uri="http://schemas.openxmlformats.org/drawingml/2006/table">
            <a:tbl>
              <a:tblPr firstRow="1" firstCol="1"/>
              <a:tblGrid>
                <a:gridCol w="904985">
                  <a:extLst>
                    <a:ext uri="{9D8B030D-6E8A-4147-A177-3AD203B41FA5}">
                      <a16:colId xmlns:a16="http://schemas.microsoft.com/office/drawing/2014/main" val="20000"/>
                    </a:ext>
                  </a:extLst>
                </a:gridCol>
                <a:gridCol w="904985">
                  <a:extLst>
                    <a:ext uri="{9D8B030D-6E8A-4147-A177-3AD203B41FA5}">
                      <a16:colId xmlns:a16="http://schemas.microsoft.com/office/drawing/2014/main" val="20001"/>
                    </a:ext>
                  </a:extLst>
                </a:gridCol>
                <a:gridCol w="1168557">
                  <a:extLst>
                    <a:ext uri="{9D8B030D-6E8A-4147-A177-3AD203B41FA5}">
                      <a16:colId xmlns:a16="http://schemas.microsoft.com/office/drawing/2014/main" val="20002"/>
                    </a:ext>
                  </a:extLst>
                </a:gridCol>
                <a:gridCol w="1168557">
                  <a:extLst>
                    <a:ext uri="{9D8B030D-6E8A-4147-A177-3AD203B41FA5}">
                      <a16:colId xmlns:a16="http://schemas.microsoft.com/office/drawing/2014/main" val="20003"/>
                    </a:ext>
                  </a:extLst>
                </a:gridCol>
              </a:tblGrid>
              <a:tr h="571215">
                <a:tc>
                  <a:txBody>
                    <a:bodyPr/>
                    <a:lstStyle/>
                    <a:p>
                      <a:pPr defTabSz="914400">
                        <a:tabLst>
                          <a:tab pos="1663700" algn="l"/>
                        </a:tabLst>
                        <a:defRPr b="0"/>
                      </a:pPr>
                      <a:r>
                        <a:rPr sz="1600" b="1"/>
                        <a:t>Gene</a:t>
                      </a:r>
                    </a:p>
                  </a:txBody>
                  <a:tcPr marL="25400" marR="25400" marT="25400" marB="25400" anchor="ctr" horzOverflow="overflow"/>
                </a:tc>
                <a:tc>
                  <a:txBody>
                    <a:bodyPr/>
                    <a:lstStyle/>
                    <a:p>
                      <a:pPr defTabSz="914400">
                        <a:tabLst>
                          <a:tab pos="1663700" algn="l"/>
                        </a:tabLst>
                        <a:defRPr b="0"/>
                      </a:pPr>
                      <a:r>
                        <a:rPr sz="1600" b="1"/>
                        <a:t>Count</a:t>
                      </a:r>
                    </a:p>
                  </a:txBody>
                  <a:tcPr marL="25400" marR="25400" marT="25400" marB="25400" anchor="ctr" horzOverflow="overflow"/>
                </a:tc>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Disease</a:t>
                      </a:r>
                    </a:p>
                  </a:txBody>
                  <a:tcPr marL="25400" marR="25400" marT="25400" marB="25400" anchor="ctr" horzOverflow="overflow"/>
                </a:tc>
                <a:extLst>
                  <a:ext uri="{0D108BD9-81ED-4DB2-BD59-A6C34878D82A}">
                    <a16:rowId xmlns:a16="http://schemas.microsoft.com/office/drawing/2014/main" val="10000"/>
                  </a:ext>
                </a:extLst>
              </a:tr>
              <a:tr h="775872">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33</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1"/>
                  </a:ext>
                </a:extLst>
              </a:tr>
              <a:tr h="673543">
                <a:tc>
                  <a:txBody>
                    <a:bodyPr/>
                    <a:lstStyle/>
                    <a:p>
                      <a:pPr defTabSz="914400">
                        <a:tabLst>
                          <a:tab pos="1663700" algn="l"/>
                        </a:tabLst>
                        <a:defRPr b="0"/>
                      </a:pPr>
                      <a:r>
                        <a:rPr lang="en-US" sz="1600" b="1" dirty="0" err="1"/>
                        <a:t>Xist</a:t>
                      </a:r>
                      <a:endParaRPr sz="1600" b="1" dirty="0"/>
                    </a:p>
                  </a:txBody>
                  <a:tcPr marL="25400" marR="25400" marT="25400" marB="25400" anchor="ctr" horzOverflow="overflow"/>
                </a:tc>
                <a:tc>
                  <a:txBody>
                    <a:bodyPr/>
                    <a:lstStyle/>
                    <a:p>
                      <a:pPr defTabSz="914400"/>
                      <a:r>
                        <a:rPr sz="1600"/>
                        <a:t>22</a:t>
                      </a:r>
                    </a:p>
                  </a:txBody>
                  <a:tcPr marL="25400" marR="25400" marT="25400" marB="25400" anchor="ctr" horzOverflow="overflow"/>
                </a:tc>
                <a:tc>
                  <a:txBody>
                    <a:bodyPr/>
                    <a:lstStyle/>
                    <a:p>
                      <a:pPr defTabSz="914400"/>
                      <a:r>
                        <a:rPr sz="1600"/>
                        <a:t>B</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2"/>
                  </a:ext>
                </a:extLst>
              </a:tr>
              <a:tr h="673543">
                <a:tc>
                  <a:txBody>
                    <a:bodyPr/>
                    <a:lstStyle/>
                    <a:p>
                      <a:pPr defTabSz="914400">
                        <a:tabLst>
                          <a:tab pos="1663700" algn="l"/>
                        </a:tabLst>
                        <a:defRPr b="0"/>
                      </a:pPr>
                      <a:r>
                        <a:rPr lang="en-US" sz="1600" b="1" dirty="0"/>
                        <a:t>Arid2</a:t>
                      </a:r>
                      <a:endParaRPr sz="1600" b="1" dirty="0"/>
                    </a:p>
                  </a:txBody>
                  <a:tcPr marL="25400" marR="25400" marT="25400" marB="25400" anchor="ctr" horzOverflow="overflow"/>
                </a:tc>
                <a:tc>
                  <a:txBody>
                    <a:bodyPr/>
                    <a:lstStyle/>
                    <a:p>
                      <a:pPr defTabSz="914400"/>
                      <a:r>
                        <a:rPr sz="1600"/>
                        <a:t>100</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dirty="0"/>
                        <a:t>Tumor</a:t>
                      </a:r>
                    </a:p>
                  </a:txBody>
                  <a:tcPr marL="25400" marR="25400" marT="25400" marB="25400" anchor="ctr" horzOverflow="overflow"/>
                </a:tc>
                <a:extLst>
                  <a:ext uri="{0D108BD9-81ED-4DB2-BD59-A6C34878D82A}">
                    <a16:rowId xmlns:a16="http://schemas.microsoft.com/office/drawing/2014/main" val="10003"/>
                  </a:ext>
                </a:extLst>
              </a:tr>
            </a:tbl>
          </a:graphicData>
        </a:graphic>
      </p:graphicFrame>
      <p:pic>
        <p:nvPicPr>
          <p:cNvPr id="2" name="Picture 1">
            <a:extLst>
              <a:ext uri="{FF2B5EF4-FFF2-40B4-BE49-F238E27FC236}">
                <a16:creationId xmlns:a16="http://schemas.microsoft.com/office/drawing/2014/main" id="{0C7839C2-2B7C-A9EC-B9D1-2975C6F00B3F}"/>
              </a:ext>
            </a:extLst>
          </p:cNvPr>
          <p:cNvPicPr>
            <a:picLocks noChangeAspect="1"/>
          </p:cNvPicPr>
          <p:nvPr/>
        </p:nvPicPr>
        <p:blipFill>
          <a:blip r:embed="rId2"/>
          <a:stretch>
            <a:fillRect/>
          </a:stretch>
        </p:blipFill>
        <p:spPr>
          <a:xfrm>
            <a:off x="3875849" y="3654381"/>
            <a:ext cx="3537968" cy="237690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7" name="Image" descr="Image"/>
          <p:cNvPicPr>
            <a:picLocks noChangeAspect="1"/>
          </p:cNvPicPr>
          <p:nvPr/>
        </p:nvPicPr>
        <p:blipFill>
          <a:blip r:embed="rId2"/>
          <a:stretch>
            <a:fillRect/>
          </a:stretch>
        </p:blipFill>
        <p:spPr>
          <a:xfrm>
            <a:off x="4161653" y="1418082"/>
            <a:ext cx="3964838" cy="3775675"/>
          </a:xfrm>
          <a:prstGeom prst="rect">
            <a:avLst/>
          </a:prstGeom>
          <a:ln w="12700">
            <a:miter lim="400000"/>
          </a:ln>
        </p:spPr>
      </p:pic>
      <p:sp>
        <p:nvSpPr>
          <p:cNvPr id="388" name="https://tavareshugo.github.io/r-intro-tidyverse-gapminder/08-joins/index.html"/>
          <p:cNvSpPr txBox="1"/>
          <p:nvPr/>
        </p:nvSpPr>
        <p:spPr>
          <a:xfrm>
            <a:off x="6646056" y="6283857"/>
            <a:ext cx="3771866"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https://tavareshugo.github.io/r-intro-tidyverse-gapminder/08-joins/index.html</a:t>
            </a:r>
          </a:p>
        </p:txBody>
      </p:sp>
      <p:sp>
        <p:nvSpPr>
          <p:cNvPr id="389" name="link to the license"/>
          <p:cNvSpPr txBox="1"/>
          <p:nvPr/>
        </p:nvSpPr>
        <p:spPr>
          <a:xfrm>
            <a:off x="11225603" y="6461931"/>
            <a:ext cx="694101" cy="1590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lgn="l" defTabSz="457200">
              <a:defRPr sz="1400" u="sng">
                <a:solidFill>
                  <a:srgbClr val="23527C"/>
                </a:solidFill>
                <a:hlinkClick r:id="rId3"/>
              </a:defRPr>
            </a:lvl1pPr>
          </a:lstStyle>
          <a:p>
            <a:r>
              <a:rPr sz="700">
                <a:hlinkClick r:id="rId3"/>
              </a:rPr>
              <a:t>link to the license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Recap"/>
          <p:cNvSpPr txBox="1"/>
          <p:nvPr/>
        </p:nvSpPr>
        <p:spPr>
          <a:xfrm>
            <a:off x="5819759" y="383337"/>
            <a:ext cx="51361"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a:lvl1pPr>
          </a:lstStyle>
          <a:p>
            <a:endParaRPr sz="2400" dirty="0"/>
          </a:p>
        </p:txBody>
      </p:sp>
      <p:sp>
        <p:nvSpPr>
          <p:cNvPr id="312" name="Installing/loading libraries  - library()…"/>
          <p:cNvSpPr txBox="1"/>
          <p:nvPr/>
        </p:nvSpPr>
        <p:spPr>
          <a:xfrm>
            <a:off x="2170887" y="1184653"/>
            <a:ext cx="7850226" cy="9746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marL="152400" indent="-152400">
              <a:buSzPct val="123000"/>
              <a:buChar char="•"/>
              <a:defRPr sz="4000"/>
            </a:pPr>
            <a:r>
              <a:rPr sz="2000" dirty="0"/>
              <a:t>Installing/loading libraries  - library()</a:t>
            </a:r>
          </a:p>
          <a:p>
            <a:pPr marL="152400" indent="-152400">
              <a:buSzPct val="123000"/>
              <a:buChar char="•"/>
              <a:defRPr sz="4000"/>
            </a:pPr>
            <a:r>
              <a:rPr sz="2000" dirty="0"/>
              <a:t>Filter/Grouping/Summarizing - filter(), </a:t>
            </a:r>
            <a:r>
              <a:rPr sz="2000" dirty="0" err="1"/>
              <a:t>group_by</a:t>
            </a:r>
            <a:r>
              <a:rPr sz="2000" dirty="0"/>
              <a:t>(), </a:t>
            </a:r>
            <a:r>
              <a:rPr sz="2000" dirty="0" err="1"/>
              <a:t>summarise</a:t>
            </a:r>
            <a:r>
              <a:rPr sz="2000" dirty="0"/>
              <a:t>(), mutate()</a:t>
            </a:r>
          </a:p>
          <a:p>
            <a:pPr marL="152400" indent="-152400">
              <a:buSzPct val="123000"/>
              <a:buChar char="•"/>
              <a:defRPr sz="4000"/>
            </a:pPr>
            <a:r>
              <a:rPr sz="2000" dirty="0"/>
              <a:t>Importing Data - </a:t>
            </a:r>
            <a:r>
              <a:rPr sz="2000" dirty="0" err="1"/>
              <a:t>read_csv</a:t>
            </a:r>
            <a:r>
              <a:rPr sz="2000" dirty="0"/>
              <a:t>(), </a:t>
            </a:r>
            <a:r>
              <a:rPr sz="2000" dirty="0" err="1"/>
              <a:t>read_tsv</a:t>
            </a:r>
            <a:r>
              <a:rPr sz="2000" dirty="0"/>
              <a:t>()</a:t>
            </a:r>
          </a:p>
        </p:txBody>
      </p:sp>
      <p:sp>
        <p:nvSpPr>
          <p:cNvPr id="2" name="TextBox 1">
            <a:extLst>
              <a:ext uri="{FF2B5EF4-FFF2-40B4-BE49-F238E27FC236}">
                <a16:creationId xmlns:a16="http://schemas.microsoft.com/office/drawing/2014/main" id="{E9D58880-F304-2884-78F0-DEE8B9D1069D}"/>
              </a:ext>
            </a:extLst>
          </p:cNvPr>
          <p:cNvSpPr txBox="1"/>
          <p:nvPr/>
        </p:nvSpPr>
        <p:spPr>
          <a:xfrm>
            <a:off x="5177993" y="360875"/>
            <a:ext cx="3976828" cy="369332"/>
          </a:xfrm>
          <a:prstGeom prst="rect">
            <a:avLst/>
          </a:prstGeom>
          <a:noFill/>
        </p:spPr>
        <p:txBody>
          <a:bodyPr wrap="square" rtlCol="0">
            <a:spAutoFit/>
          </a:bodyPr>
          <a:lstStyle/>
          <a:p>
            <a:r>
              <a:rPr lang="en-US" dirty="0"/>
              <a:t>Last time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back to code"/>
          <p:cNvSpPr txBox="1"/>
          <p:nvPr/>
        </p:nvSpPr>
        <p:spPr>
          <a:xfrm>
            <a:off x="5318765" y="2631502"/>
            <a:ext cx="2879699"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sz="3600" dirty="0"/>
              <a:t>Code examples</a:t>
            </a:r>
            <a:endParaRPr sz="3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0E8E94-1AA1-A896-D625-D1F7DE2AB81E}"/>
              </a:ext>
            </a:extLst>
          </p:cNvPr>
          <p:cNvSpPr txBox="1"/>
          <p:nvPr/>
        </p:nvSpPr>
        <p:spPr>
          <a:xfrm>
            <a:off x="1473798" y="925158"/>
            <a:ext cx="9316122" cy="369332"/>
          </a:xfrm>
          <a:prstGeom prst="rect">
            <a:avLst/>
          </a:prstGeom>
          <a:noFill/>
        </p:spPr>
        <p:txBody>
          <a:bodyPr wrap="square" rtlCol="0">
            <a:spAutoFit/>
          </a:bodyPr>
          <a:lstStyle/>
          <a:p>
            <a:r>
              <a:rPr lang="en-US" dirty="0"/>
              <a:t>Class Practice</a:t>
            </a:r>
          </a:p>
        </p:txBody>
      </p:sp>
      <p:sp>
        <p:nvSpPr>
          <p:cNvPr id="3" name="TextBox 2">
            <a:extLst>
              <a:ext uri="{FF2B5EF4-FFF2-40B4-BE49-F238E27FC236}">
                <a16:creationId xmlns:a16="http://schemas.microsoft.com/office/drawing/2014/main" id="{84EE9E08-2678-03F1-DD59-56FB0B0D6249}"/>
              </a:ext>
            </a:extLst>
          </p:cNvPr>
          <p:cNvSpPr txBox="1"/>
          <p:nvPr/>
        </p:nvSpPr>
        <p:spPr>
          <a:xfrm>
            <a:off x="1366222" y="1602890"/>
            <a:ext cx="12919934" cy="1477328"/>
          </a:xfrm>
          <a:prstGeom prst="rect">
            <a:avLst/>
          </a:prstGeom>
          <a:noFill/>
        </p:spPr>
        <p:txBody>
          <a:bodyPr wrap="square" rtlCol="0">
            <a:spAutoFit/>
          </a:bodyPr>
          <a:lstStyle/>
          <a:p>
            <a:pPr marL="342900" indent="-342900">
              <a:buAutoNum type="arabicPeriod"/>
            </a:pPr>
            <a:r>
              <a:rPr lang="en-US" dirty="0"/>
              <a:t>Load Duke vs UNC basketball data  - data/</a:t>
            </a:r>
            <a:r>
              <a:rPr lang="en-US" dirty="0" err="1"/>
              <a:t>duke_unc_hoops.csv</a:t>
            </a:r>
            <a:endParaRPr lang="en-US" dirty="0"/>
          </a:p>
          <a:p>
            <a:pPr marL="342900" indent="-342900">
              <a:buAutoNum type="arabicPeriod"/>
            </a:pPr>
            <a:r>
              <a:rPr lang="en-US" dirty="0"/>
              <a:t>Make some plots to show which team is better</a:t>
            </a:r>
          </a:p>
          <a:p>
            <a:pPr marL="342900" indent="-342900">
              <a:buAutoNum type="arabicPeriod"/>
            </a:pPr>
            <a:r>
              <a:rPr lang="en-US" dirty="0"/>
              <a:t>Use glimpse() to see an overview of the data frame (and data types)</a:t>
            </a:r>
          </a:p>
          <a:p>
            <a:pPr marL="342900" indent="-342900">
              <a:buAutoNum type="arabicPeriod"/>
            </a:pPr>
            <a:r>
              <a:rPr lang="en-US" dirty="0"/>
              <a:t>Compare pre and post season ranking</a:t>
            </a:r>
          </a:p>
          <a:p>
            <a:pPr marL="342900" indent="-342900">
              <a:buAutoNum type="arabicPeriod"/>
            </a:pPr>
            <a:r>
              <a:rPr lang="en-US" dirty="0"/>
              <a:t>Is there missing data? Why?</a:t>
            </a:r>
          </a:p>
        </p:txBody>
      </p:sp>
    </p:spTree>
    <p:extLst>
      <p:ext uri="{BB962C8B-B14F-4D97-AF65-F5344CB8AC3E}">
        <p14:creationId xmlns:p14="http://schemas.microsoft.com/office/powerpoint/2010/main" val="1400656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install.packages(‘nycflights13’)"/>
          <p:cNvSpPr txBox="1"/>
          <p:nvPr/>
        </p:nvSpPr>
        <p:spPr>
          <a:xfrm>
            <a:off x="780182" y="764159"/>
            <a:ext cx="3216778" cy="359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000"/>
            </a:lvl1pPr>
          </a:lstStyle>
          <a:p>
            <a:r>
              <a:rPr sz="2000" dirty="0" err="1"/>
              <a:t>install.packages</a:t>
            </a:r>
            <a:r>
              <a:rPr sz="2000" dirty="0"/>
              <a:t>(‘nycflights13’)</a:t>
            </a:r>
          </a:p>
        </p:txBody>
      </p:sp>
      <p:sp>
        <p:nvSpPr>
          <p:cNvPr id="315" name="data(ToothGrowth)"/>
          <p:cNvSpPr txBox="1"/>
          <p:nvPr/>
        </p:nvSpPr>
        <p:spPr>
          <a:xfrm>
            <a:off x="780182" y="1570088"/>
            <a:ext cx="51361"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600"/>
            </a:lvl1pPr>
          </a:lstStyle>
          <a:p>
            <a:endParaRPr sz="1800" dirty="0"/>
          </a:p>
        </p:txBody>
      </p:sp>
      <p:sp>
        <p:nvSpPr>
          <p:cNvPr id="316" name="How many observations for each treatment?…"/>
          <p:cNvSpPr txBox="1"/>
          <p:nvPr/>
        </p:nvSpPr>
        <p:spPr>
          <a:xfrm>
            <a:off x="3585310" y="3236384"/>
            <a:ext cx="166712" cy="2821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marL="114300" indent="-114300">
              <a:buSzPct val="100000"/>
              <a:buChar char="•"/>
              <a:defRPr sz="3000"/>
            </a:pPr>
            <a:endParaRPr sz="1500" dirty="0"/>
          </a:p>
        </p:txBody>
      </p:sp>
      <p:sp>
        <p:nvSpPr>
          <p:cNvPr id="3" name="TextBox 2">
            <a:extLst>
              <a:ext uri="{FF2B5EF4-FFF2-40B4-BE49-F238E27FC236}">
                <a16:creationId xmlns:a16="http://schemas.microsoft.com/office/drawing/2014/main" id="{B480CC13-B99C-66C6-65F4-DA3A79B21A2F}"/>
              </a:ext>
            </a:extLst>
          </p:cNvPr>
          <p:cNvSpPr txBox="1"/>
          <p:nvPr/>
        </p:nvSpPr>
        <p:spPr>
          <a:xfrm>
            <a:off x="5308485" y="202740"/>
            <a:ext cx="1683986" cy="369332"/>
          </a:xfrm>
          <a:prstGeom prst="rect">
            <a:avLst/>
          </a:prstGeom>
          <a:noFill/>
        </p:spPr>
        <p:txBody>
          <a:bodyPr wrap="square" rtlCol="0">
            <a:spAutoFit/>
          </a:bodyPr>
          <a:lstStyle/>
          <a:p>
            <a:r>
              <a:rPr lang="en-US" dirty="0"/>
              <a:t>Practice</a:t>
            </a:r>
          </a:p>
        </p:txBody>
      </p:sp>
      <p:sp>
        <p:nvSpPr>
          <p:cNvPr id="4" name="TextBox 3">
            <a:extLst>
              <a:ext uri="{FF2B5EF4-FFF2-40B4-BE49-F238E27FC236}">
                <a16:creationId xmlns:a16="http://schemas.microsoft.com/office/drawing/2014/main" id="{A34BE7A2-2D6C-416A-1712-C07891D49FB4}"/>
              </a:ext>
            </a:extLst>
          </p:cNvPr>
          <p:cNvSpPr txBox="1"/>
          <p:nvPr/>
        </p:nvSpPr>
        <p:spPr>
          <a:xfrm>
            <a:off x="703384" y="1105730"/>
            <a:ext cx="2366682" cy="646331"/>
          </a:xfrm>
          <a:prstGeom prst="rect">
            <a:avLst/>
          </a:prstGeom>
          <a:noFill/>
        </p:spPr>
        <p:txBody>
          <a:bodyPr wrap="square" rtlCol="0">
            <a:spAutoFit/>
          </a:bodyPr>
          <a:lstStyle/>
          <a:p>
            <a:r>
              <a:rPr lang="en-US" dirty="0"/>
              <a:t>flights</a:t>
            </a:r>
          </a:p>
          <a:p>
            <a:r>
              <a:rPr lang="en-US" dirty="0"/>
              <a:t>weather</a:t>
            </a:r>
          </a:p>
        </p:txBody>
      </p:sp>
      <p:pic>
        <p:nvPicPr>
          <p:cNvPr id="5" name="Picture 4">
            <a:extLst>
              <a:ext uri="{FF2B5EF4-FFF2-40B4-BE49-F238E27FC236}">
                <a16:creationId xmlns:a16="http://schemas.microsoft.com/office/drawing/2014/main" id="{434F984D-EC51-95A9-D2F1-6F72E403D109}"/>
              </a:ext>
            </a:extLst>
          </p:cNvPr>
          <p:cNvPicPr>
            <a:picLocks noChangeAspect="1"/>
          </p:cNvPicPr>
          <p:nvPr/>
        </p:nvPicPr>
        <p:blipFill>
          <a:blip r:embed="rId2"/>
          <a:stretch>
            <a:fillRect/>
          </a:stretch>
        </p:blipFill>
        <p:spPr>
          <a:xfrm>
            <a:off x="3438655" y="1144586"/>
            <a:ext cx="7772400" cy="1585305"/>
          </a:xfrm>
          <a:prstGeom prst="rect">
            <a:avLst/>
          </a:prstGeom>
        </p:spPr>
      </p:pic>
      <p:pic>
        <p:nvPicPr>
          <p:cNvPr id="6" name="Picture 5">
            <a:extLst>
              <a:ext uri="{FF2B5EF4-FFF2-40B4-BE49-F238E27FC236}">
                <a16:creationId xmlns:a16="http://schemas.microsoft.com/office/drawing/2014/main" id="{A8D5D959-2E35-7386-C195-325470631E31}"/>
              </a:ext>
            </a:extLst>
          </p:cNvPr>
          <p:cNvPicPr>
            <a:picLocks noChangeAspect="1"/>
          </p:cNvPicPr>
          <p:nvPr/>
        </p:nvPicPr>
        <p:blipFill>
          <a:blip r:embed="rId3"/>
          <a:stretch>
            <a:fillRect/>
          </a:stretch>
        </p:blipFill>
        <p:spPr>
          <a:xfrm>
            <a:off x="3438655" y="2839740"/>
            <a:ext cx="7772400" cy="1854687"/>
          </a:xfrm>
          <a:prstGeom prst="rect">
            <a:avLst/>
          </a:prstGeom>
        </p:spPr>
      </p:pic>
      <p:sp>
        <p:nvSpPr>
          <p:cNvPr id="7" name="TextBox 6">
            <a:extLst>
              <a:ext uri="{FF2B5EF4-FFF2-40B4-BE49-F238E27FC236}">
                <a16:creationId xmlns:a16="http://schemas.microsoft.com/office/drawing/2014/main" id="{1EEBD7FF-A83D-B147-E7F3-1E9F8B336E5A}"/>
              </a:ext>
            </a:extLst>
          </p:cNvPr>
          <p:cNvSpPr txBox="1"/>
          <p:nvPr/>
        </p:nvSpPr>
        <p:spPr>
          <a:xfrm>
            <a:off x="748896" y="1779687"/>
            <a:ext cx="2321170" cy="5078313"/>
          </a:xfrm>
          <a:prstGeom prst="rect">
            <a:avLst/>
          </a:prstGeom>
          <a:noFill/>
        </p:spPr>
        <p:txBody>
          <a:bodyPr wrap="square" rtlCol="0">
            <a:spAutoFit/>
          </a:bodyPr>
          <a:lstStyle/>
          <a:p>
            <a:r>
              <a:rPr lang="en-US" dirty="0"/>
              <a:t>How many flights originated at each airport</a:t>
            </a:r>
          </a:p>
          <a:p>
            <a:endParaRPr lang="en-US" dirty="0"/>
          </a:p>
          <a:p>
            <a:r>
              <a:rPr lang="en-US" dirty="0"/>
              <a:t>How long was the average flight that left EWR (Newark)</a:t>
            </a:r>
          </a:p>
          <a:p>
            <a:endParaRPr lang="en-US" dirty="0"/>
          </a:p>
          <a:p>
            <a:r>
              <a:rPr lang="en-US" dirty="0"/>
              <a:t>What airport had the longest average arrival delay </a:t>
            </a:r>
          </a:p>
          <a:p>
            <a:endParaRPr lang="en-US" dirty="0"/>
          </a:p>
          <a:p>
            <a:r>
              <a:rPr lang="en-US" dirty="0"/>
              <a:t>Which carrier had the most departure delays (&gt; 0)</a:t>
            </a:r>
          </a:p>
          <a:p>
            <a:endParaRPr lang="en-US" dirty="0"/>
          </a:p>
          <a:p>
            <a:r>
              <a:rPr lang="en-US" dirty="0"/>
              <a:t>How many flights per month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7D0C15-9868-0394-584D-B1F548C00E08}"/>
              </a:ext>
            </a:extLst>
          </p:cNvPr>
          <p:cNvSpPr txBox="1"/>
          <p:nvPr/>
        </p:nvSpPr>
        <p:spPr>
          <a:xfrm>
            <a:off x="5550946" y="333487"/>
            <a:ext cx="6433073" cy="369332"/>
          </a:xfrm>
          <a:prstGeom prst="rect">
            <a:avLst/>
          </a:prstGeom>
          <a:noFill/>
        </p:spPr>
        <p:txBody>
          <a:bodyPr wrap="square" rtlCol="0">
            <a:spAutoFit/>
          </a:bodyPr>
          <a:lstStyle/>
          <a:p>
            <a:r>
              <a:rPr lang="en-US" dirty="0"/>
              <a:t>Today’s Goals</a:t>
            </a:r>
          </a:p>
        </p:txBody>
      </p:sp>
      <p:sp>
        <p:nvSpPr>
          <p:cNvPr id="3" name="TextBox 2">
            <a:extLst>
              <a:ext uri="{FF2B5EF4-FFF2-40B4-BE49-F238E27FC236}">
                <a16:creationId xmlns:a16="http://schemas.microsoft.com/office/drawing/2014/main" id="{4D2F2DB7-B785-759B-32FA-605A8FA354E1}"/>
              </a:ext>
            </a:extLst>
          </p:cNvPr>
          <p:cNvSpPr txBox="1"/>
          <p:nvPr/>
        </p:nvSpPr>
        <p:spPr>
          <a:xfrm>
            <a:off x="4442908" y="2323651"/>
            <a:ext cx="8186569" cy="1200329"/>
          </a:xfrm>
          <a:prstGeom prst="rect">
            <a:avLst/>
          </a:prstGeom>
          <a:noFill/>
        </p:spPr>
        <p:txBody>
          <a:bodyPr wrap="square" rtlCol="0">
            <a:spAutoFit/>
          </a:bodyPr>
          <a:lstStyle/>
          <a:p>
            <a:pPr marL="342900" indent="-342900">
              <a:buAutoNum type="arabicPeriod"/>
            </a:pPr>
            <a:r>
              <a:rPr lang="en-US" dirty="0"/>
              <a:t>Tidy Data (wide vs long format of data)</a:t>
            </a:r>
          </a:p>
          <a:p>
            <a:pPr marL="342900" indent="-342900">
              <a:buAutoNum type="arabicPeriod"/>
            </a:pPr>
            <a:r>
              <a:rPr lang="en-US" dirty="0"/>
              <a:t>Plotting</a:t>
            </a:r>
          </a:p>
          <a:p>
            <a:pPr marL="342900" indent="-342900">
              <a:buAutoNum type="arabicPeriod"/>
            </a:pPr>
            <a:r>
              <a:rPr lang="en-US" dirty="0"/>
              <a:t>Merging and joining (relational data)</a:t>
            </a:r>
          </a:p>
          <a:p>
            <a:endParaRPr lang="en-US" dirty="0"/>
          </a:p>
        </p:txBody>
      </p:sp>
    </p:spTree>
    <p:extLst>
      <p:ext uri="{BB962C8B-B14F-4D97-AF65-F5344CB8AC3E}">
        <p14:creationId xmlns:p14="http://schemas.microsoft.com/office/powerpoint/2010/main" val="3914751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dy Data"/>
          <p:cNvSpPr txBox="1"/>
          <p:nvPr/>
        </p:nvSpPr>
        <p:spPr>
          <a:xfrm>
            <a:off x="5409819" y="177130"/>
            <a:ext cx="1382879"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a:latin typeface="Avenir Next Regular"/>
                <a:ea typeface="Avenir Next Regular"/>
                <a:cs typeface="Avenir Next Regular"/>
                <a:sym typeface="Avenir Next Regular"/>
              </a:defRPr>
            </a:lvl1pPr>
          </a:lstStyle>
          <a:p>
            <a:r>
              <a:rPr sz="2400"/>
              <a:t>Tidy Data</a:t>
            </a:r>
          </a:p>
        </p:txBody>
      </p:sp>
      <p:pic>
        <p:nvPicPr>
          <p:cNvPr id="319" name="Image" descr="Image"/>
          <p:cNvPicPr>
            <a:picLocks noChangeAspect="1"/>
          </p:cNvPicPr>
          <p:nvPr/>
        </p:nvPicPr>
        <p:blipFill>
          <a:blip r:embed="rId2"/>
          <a:stretch>
            <a:fillRect/>
          </a:stretch>
        </p:blipFill>
        <p:spPr>
          <a:xfrm>
            <a:off x="489345" y="1079287"/>
            <a:ext cx="5125620" cy="1521018"/>
          </a:xfrm>
          <a:prstGeom prst="rect">
            <a:avLst/>
          </a:prstGeom>
          <a:ln w="12700">
            <a:miter lim="400000"/>
          </a:ln>
        </p:spPr>
      </p:pic>
      <p:pic>
        <p:nvPicPr>
          <p:cNvPr id="320" name="Image" descr="Image"/>
          <p:cNvPicPr>
            <a:picLocks noChangeAspect="1"/>
          </p:cNvPicPr>
          <p:nvPr/>
        </p:nvPicPr>
        <p:blipFill>
          <a:blip r:embed="rId3"/>
          <a:stretch>
            <a:fillRect/>
          </a:stretch>
        </p:blipFill>
        <p:spPr>
          <a:xfrm>
            <a:off x="237077" y="2297728"/>
            <a:ext cx="6491694" cy="2540985"/>
          </a:xfrm>
          <a:prstGeom prst="rect">
            <a:avLst/>
          </a:prstGeom>
          <a:ln w="12700">
            <a:miter lim="400000"/>
          </a:ln>
        </p:spPr>
      </p:pic>
      <p:sp>
        <p:nvSpPr>
          <p:cNvPr id="321" name="https://r4ds.had.co.nz/tidy-data.html"/>
          <p:cNvSpPr txBox="1"/>
          <p:nvPr/>
        </p:nvSpPr>
        <p:spPr>
          <a:xfrm>
            <a:off x="9346138" y="6221681"/>
            <a:ext cx="1812997"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https://r4ds.had.co.nz/tidy-data.html</a:t>
            </a:r>
          </a:p>
        </p:txBody>
      </p:sp>
      <p:sp>
        <p:nvSpPr>
          <p:cNvPr id="322" name="Not Tidy - wide"/>
          <p:cNvSpPr txBox="1"/>
          <p:nvPr/>
        </p:nvSpPr>
        <p:spPr>
          <a:xfrm>
            <a:off x="8432134" y="1102077"/>
            <a:ext cx="1505220"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600" b="1"/>
            </a:lvl1pPr>
          </a:lstStyle>
          <a:p>
            <a:r>
              <a:rPr sz="1800"/>
              <a:t>Not Tidy - wide</a:t>
            </a:r>
          </a:p>
        </p:txBody>
      </p:sp>
      <p:sp>
        <p:nvSpPr>
          <p:cNvPr id="323" name="Tidy - long"/>
          <p:cNvSpPr txBox="1"/>
          <p:nvPr/>
        </p:nvSpPr>
        <p:spPr>
          <a:xfrm>
            <a:off x="9825690" y="4412340"/>
            <a:ext cx="104195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600" b="1"/>
            </a:lvl1pPr>
          </a:lstStyle>
          <a:p>
            <a:r>
              <a:rPr sz="1800"/>
              <a:t>Tidy - long</a:t>
            </a:r>
          </a:p>
        </p:txBody>
      </p:sp>
      <p:pic>
        <p:nvPicPr>
          <p:cNvPr id="324" name="Image" descr="Image"/>
          <p:cNvPicPr>
            <a:picLocks noChangeAspect="1"/>
          </p:cNvPicPr>
          <p:nvPr/>
        </p:nvPicPr>
        <p:blipFill>
          <a:blip r:embed="rId4"/>
          <a:stretch>
            <a:fillRect/>
          </a:stretch>
        </p:blipFill>
        <p:spPr>
          <a:xfrm>
            <a:off x="7617571" y="1455154"/>
            <a:ext cx="3452745" cy="1496583"/>
          </a:xfrm>
          <a:prstGeom prst="rect">
            <a:avLst/>
          </a:prstGeom>
          <a:ln w="12700">
            <a:miter lim="400000"/>
          </a:ln>
        </p:spPr>
      </p:pic>
      <p:pic>
        <p:nvPicPr>
          <p:cNvPr id="325" name="Image" descr="Image"/>
          <p:cNvPicPr>
            <a:picLocks noChangeAspect="1"/>
          </p:cNvPicPr>
          <p:nvPr/>
        </p:nvPicPr>
        <p:blipFill>
          <a:blip r:embed="rId5"/>
          <a:stretch>
            <a:fillRect/>
          </a:stretch>
        </p:blipFill>
        <p:spPr>
          <a:xfrm>
            <a:off x="7562460" y="3109826"/>
            <a:ext cx="2068241" cy="2933323"/>
          </a:xfrm>
          <a:prstGeom prst="rect">
            <a:avLst/>
          </a:prstGeom>
          <a:ln w="12700">
            <a:miter lim="400000"/>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Why should data be Tidy"/>
          <p:cNvSpPr txBox="1"/>
          <p:nvPr/>
        </p:nvSpPr>
        <p:spPr>
          <a:xfrm>
            <a:off x="4162500" y="895012"/>
            <a:ext cx="3200941"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lgn="l">
              <a:defRPr sz="4800" b="1"/>
            </a:lvl1pPr>
          </a:lstStyle>
          <a:p>
            <a:r>
              <a:rPr sz="2400" dirty="0"/>
              <a:t>Why should data be Tidy</a:t>
            </a:r>
          </a:p>
        </p:txBody>
      </p:sp>
      <p:sp>
        <p:nvSpPr>
          <p:cNvPr id="328" name="Consistency - easier if you always know how the data should be represented…"/>
          <p:cNvSpPr txBox="1"/>
          <p:nvPr/>
        </p:nvSpPr>
        <p:spPr>
          <a:xfrm>
            <a:off x="742760" y="2007347"/>
            <a:ext cx="10419968" cy="12875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marL="152400" indent="-152400">
              <a:spcBef>
                <a:spcPts val="500"/>
              </a:spcBef>
              <a:buSzPct val="123000"/>
              <a:buChar char="•"/>
              <a:defRPr sz="3600"/>
            </a:pPr>
            <a:r>
              <a:rPr sz="2400" dirty="0"/>
              <a:t>Consistency - easier if you always know how the data should be represented</a:t>
            </a:r>
          </a:p>
          <a:p>
            <a:pPr marL="152400" indent="-152400">
              <a:spcBef>
                <a:spcPts val="500"/>
              </a:spcBef>
              <a:buSzPct val="123000"/>
              <a:buChar char="•"/>
              <a:defRPr sz="3600"/>
            </a:pPr>
            <a:r>
              <a:rPr sz="2400" dirty="0"/>
              <a:t>Ease - Works seamlessly with tools in the </a:t>
            </a:r>
            <a:r>
              <a:rPr sz="2400" dirty="0" err="1"/>
              <a:t>tidyverse</a:t>
            </a:r>
            <a:r>
              <a:rPr sz="2400" dirty="0"/>
              <a:t> (like </a:t>
            </a:r>
            <a:r>
              <a:rPr sz="2400" dirty="0" err="1"/>
              <a:t>ggplot</a:t>
            </a:r>
            <a:r>
              <a:rPr sz="2400" dirty="0"/>
              <a:t>)</a:t>
            </a:r>
          </a:p>
          <a:p>
            <a:pPr marL="152400" indent="-152400">
              <a:spcBef>
                <a:spcPts val="500"/>
              </a:spcBef>
              <a:buSzPct val="123000"/>
              <a:buChar char="•"/>
              <a:defRPr sz="3600"/>
            </a:pPr>
            <a:r>
              <a:rPr sz="2400" dirty="0"/>
              <a:t>Speed - Having variables in columns lets R work more quickly (using vectorization)</a:t>
            </a:r>
          </a:p>
        </p:txBody>
      </p:sp>
      <p:sp>
        <p:nvSpPr>
          <p:cNvPr id="329" name="Not all data need to be in this format"/>
          <p:cNvSpPr txBox="1"/>
          <p:nvPr/>
        </p:nvSpPr>
        <p:spPr>
          <a:xfrm>
            <a:off x="3366515" y="3442304"/>
            <a:ext cx="4768485"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lgn="l">
              <a:defRPr sz="4800" b="1"/>
            </a:lvl1pPr>
          </a:lstStyle>
          <a:p>
            <a:r>
              <a:rPr sz="2400"/>
              <a:t>Not all data need to be in this format</a:t>
            </a:r>
          </a:p>
        </p:txBody>
      </p:sp>
      <p:sp>
        <p:nvSpPr>
          <p:cNvPr id="331" name="From JT Leek https://simplystatistics.org/2016/02/17/non-tidy-data/"/>
          <p:cNvSpPr txBox="1"/>
          <p:nvPr/>
        </p:nvSpPr>
        <p:spPr>
          <a:xfrm>
            <a:off x="7300568" y="6163346"/>
            <a:ext cx="3273332"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From JT Leek https://simplystatistics.org/2016/02/17/non-tidy-data/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C7A794-25EC-952E-3459-951B43C9BD05}"/>
              </a:ext>
            </a:extLst>
          </p:cNvPr>
          <p:cNvSpPr txBox="1"/>
          <p:nvPr/>
        </p:nvSpPr>
        <p:spPr>
          <a:xfrm>
            <a:off x="1746569" y="2362937"/>
            <a:ext cx="8949937" cy="2308324"/>
          </a:xfrm>
          <a:prstGeom prst="rect">
            <a:avLst/>
          </a:prstGeom>
          <a:noFill/>
        </p:spPr>
        <p:txBody>
          <a:bodyPr wrap="square">
            <a:spAutoFit/>
          </a:bodyPr>
          <a:lstStyle/>
          <a:p>
            <a:pPr marL="152400" indent="-152400">
              <a:buSzPct val="123000"/>
              <a:buChar char="•"/>
              <a:defRPr sz="3600"/>
            </a:pPr>
            <a:r>
              <a:rPr lang="en-US" sz="2400" dirty="0"/>
              <a:t>Speed  - Some specialized data formats can be faster for specific problems/computations (gene expression matrices are an example of this) </a:t>
            </a:r>
          </a:p>
          <a:p>
            <a:pPr marL="152400" indent="-152400">
              <a:buSzPct val="123000"/>
              <a:buChar char="•"/>
              <a:defRPr sz="3600"/>
            </a:pPr>
            <a:r>
              <a:rPr lang="en-US" sz="2400" dirty="0"/>
              <a:t>Field norms - some fields are used to storing data in a </a:t>
            </a:r>
            <a:r>
              <a:rPr lang="en-US" sz="2400" dirty="0" err="1"/>
              <a:t>specfic</a:t>
            </a:r>
            <a:r>
              <a:rPr lang="en-US" sz="2400" dirty="0"/>
              <a:t> way (</a:t>
            </a:r>
            <a:r>
              <a:rPr lang="en-US" sz="2400" dirty="0" err="1"/>
              <a:t>summarizedExperiment</a:t>
            </a:r>
            <a:r>
              <a:rPr lang="en-US" sz="2400" dirty="0"/>
              <a:t> in R )</a:t>
            </a:r>
          </a:p>
          <a:p>
            <a:pPr marL="152400" indent="-152400">
              <a:buSzPct val="123000"/>
              <a:buChar char="•"/>
              <a:defRPr sz="3600"/>
            </a:pPr>
            <a:r>
              <a:rPr lang="en-US" sz="2400" dirty="0"/>
              <a:t>Some tools work more easily on matrices - Heatmaps </a:t>
            </a:r>
          </a:p>
        </p:txBody>
      </p:sp>
      <p:sp>
        <p:nvSpPr>
          <p:cNvPr id="4" name="TextBox 3">
            <a:extLst>
              <a:ext uri="{FF2B5EF4-FFF2-40B4-BE49-F238E27FC236}">
                <a16:creationId xmlns:a16="http://schemas.microsoft.com/office/drawing/2014/main" id="{04116BB3-6CD9-6461-C172-252D8F54FFC2}"/>
              </a:ext>
            </a:extLst>
          </p:cNvPr>
          <p:cNvSpPr txBox="1"/>
          <p:nvPr/>
        </p:nvSpPr>
        <p:spPr>
          <a:xfrm>
            <a:off x="3111591" y="467069"/>
            <a:ext cx="6690251" cy="584775"/>
          </a:xfrm>
          <a:prstGeom prst="rect">
            <a:avLst/>
          </a:prstGeom>
          <a:noFill/>
        </p:spPr>
        <p:txBody>
          <a:bodyPr wrap="square" rtlCol="0">
            <a:spAutoFit/>
          </a:bodyPr>
          <a:lstStyle/>
          <a:p>
            <a:r>
              <a:rPr lang="en-US" sz="3200" dirty="0"/>
              <a:t>Why might data NOT need to be tidy</a:t>
            </a:r>
          </a:p>
        </p:txBody>
      </p:sp>
    </p:spTree>
    <p:extLst>
      <p:ext uri="{BB962C8B-B14F-4D97-AF65-F5344CB8AC3E}">
        <p14:creationId xmlns:p14="http://schemas.microsoft.com/office/powerpoint/2010/main" val="369776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808F59-D6A1-6EC7-8215-A1414DD3D939}"/>
              </a:ext>
            </a:extLst>
          </p:cNvPr>
          <p:cNvSpPr txBox="1"/>
          <p:nvPr/>
        </p:nvSpPr>
        <p:spPr>
          <a:xfrm>
            <a:off x="4008329" y="294362"/>
            <a:ext cx="4416274" cy="369332"/>
          </a:xfrm>
          <a:prstGeom prst="rect">
            <a:avLst/>
          </a:prstGeom>
          <a:noFill/>
        </p:spPr>
        <p:txBody>
          <a:bodyPr wrap="none" rtlCol="0">
            <a:spAutoFit/>
          </a:bodyPr>
          <a:lstStyle/>
          <a:p>
            <a:r>
              <a:rPr lang="en-US" dirty="0"/>
              <a:t>Converting between wide and long formats </a:t>
            </a:r>
          </a:p>
        </p:txBody>
      </p:sp>
      <p:sp>
        <p:nvSpPr>
          <p:cNvPr id="5" name="TextBox 4">
            <a:extLst>
              <a:ext uri="{FF2B5EF4-FFF2-40B4-BE49-F238E27FC236}">
                <a16:creationId xmlns:a16="http://schemas.microsoft.com/office/drawing/2014/main" id="{B79559C3-A22F-1230-70F5-89B6E2C4E39A}"/>
              </a:ext>
            </a:extLst>
          </p:cNvPr>
          <p:cNvSpPr txBox="1"/>
          <p:nvPr/>
        </p:nvSpPr>
        <p:spPr>
          <a:xfrm>
            <a:off x="753650" y="1054274"/>
            <a:ext cx="1515928" cy="369332"/>
          </a:xfrm>
          <a:prstGeom prst="rect">
            <a:avLst/>
          </a:prstGeom>
          <a:noFill/>
        </p:spPr>
        <p:txBody>
          <a:bodyPr wrap="none" rtlCol="0">
            <a:spAutoFit/>
          </a:bodyPr>
          <a:lstStyle/>
          <a:p>
            <a:r>
              <a:rPr lang="en-US" dirty="0" err="1"/>
              <a:t>pivot_longer</a:t>
            </a:r>
            <a:r>
              <a:rPr lang="en-US" dirty="0"/>
              <a:t>()</a:t>
            </a:r>
          </a:p>
        </p:txBody>
      </p:sp>
      <p:sp>
        <p:nvSpPr>
          <p:cNvPr id="7" name="TextBox 6">
            <a:extLst>
              <a:ext uri="{FF2B5EF4-FFF2-40B4-BE49-F238E27FC236}">
                <a16:creationId xmlns:a16="http://schemas.microsoft.com/office/drawing/2014/main" id="{D45D8B8A-91FB-510E-E86D-3BBB80461A55}"/>
              </a:ext>
            </a:extLst>
          </p:cNvPr>
          <p:cNvSpPr txBox="1"/>
          <p:nvPr/>
        </p:nvSpPr>
        <p:spPr>
          <a:xfrm>
            <a:off x="7733257" y="6194306"/>
            <a:ext cx="6097044" cy="369332"/>
          </a:xfrm>
          <a:prstGeom prst="rect">
            <a:avLst/>
          </a:prstGeom>
          <a:noFill/>
        </p:spPr>
        <p:txBody>
          <a:bodyPr wrap="square">
            <a:spAutoFit/>
          </a:bodyPr>
          <a:lstStyle/>
          <a:p>
            <a:r>
              <a:rPr lang="en-US" dirty="0"/>
              <a:t>https://</a:t>
            </a:r>
            <a:r>
              <a:rPr lang="en-US" dirty="0" err="1"/>
              <a:t>tidyr.tidyverse.org</a:t>
            </a:r>
            <a:r>
              <a:rPr lang="en-US" dirty="0"/>
              <a:t>/articles/</a:t>
            </a:r>
            <a:r>
              <a:rPr lang="en-US" dirty="0" err="1"/>
              <a:t>pivot.html</a:t>
            </a:r>
            <a:endParaRPr lang="en-US" dirty="0"/>
          </a:p>
        </p:txBody>
      </p:sp>
      <p:pic>
        <p:nvPicPr>
          <p:cNvPr id="8" name="Picture 7">
            <a:extLst>
              <a:ext uri="{FF2B5EF4-FFF2-40B4-BE49-F238E27FC236}">
                <a16:creationId xmlns:a16="http://schemas.microsoft.com/office/drawing/2014/main" id="{127BA8B8-06AE-6E6A-8720-78F1858E5025}"/>
              </a:ext>
            </a:extLst>
          </p:cNvPr>
          <p:cNvPicPr>
            <a:picLocks noChangeAspect="1"/>
          </p:cNvPicPr>
          <p:nvPr/>
        </p:nvPicPr>
        <p:blipFill>
          <a:blip r:embed="rId2"/>
          <a:stretch>
            <a:fillRect/>
          </a:stretch>
        </p:blipFill>
        <p:spPr>
          <a:xfrm>
            <a:off x="2591844" y="1100513"/>
            <a:ext cx="7772400" cy="276853"/>
          </a:xfrm>
          <a:prstGeom prst="rect">
            <a:avLst/>
          </a:prstGeom>
        </p:spPr>
      </p:pic>
      <p:pic>
        <p:nvPicPr>
          <p:cNvPr id="9" name="Picture 8">
            <a:extLst>
              <a:ext uri="{FF2B5EF4-FFF2-40B4-BE49-F238E27FC236}">
                <a16:creationId xmlns:a16="http://schemas.microsoft.com/office/drawing/2014/main" id="{6E2F069F-068C-300C-AF56-3432AF4D767F}"/>
              </a:ext>
            </a:extLst>
          </p:cNvPr>
          <p:cNvPicPr>
            <a:picLocks noChangeAspect="1"/>
          </p:cNvPicPr>
          <p:nvPr/>
        </p:nvPicPr>
        <p:blipFill>
          <a:blip r:embed="rId3"/>
          <a:stretch>
            <a:fillRect/>
          </a:stretch>
        </p:blipFill>
        <p:spPr>
          <a:xfrm>
            <a:off x="697108" y="1745292"/>
            <a:ext cx="4612017" cy="2181618"/>
          </a:xfrm>
          <a:prstGeom prst="rect">
            <a:avLst/>
          </a:prstGeom>
        </p:spPr>
      </p:pic>
    </p:spTree>
    <p:extLst>
      <p:ext uri="{BB962C8B-B14F-4D97-AF65-F5344CB8AC3E}">
        <p14:creationId xmlns:p14="http://schemas.microsoft.com/office/powerpoint/2010/main" val="2028895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1070</Words>
  <Application>Microsoft Macintosh PowerPoint</Application>
  <PresentationFormat>Widescreen</PresentationFormat>
  <Paragraphs>201</Paragraphs>
  <Slides>31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Avenir Next Regular</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Raab, Jesse</dc:creator>
  <cp:lastModifiedBy>Raab, Jesse</cp:lastModifiedBy>
  <cp:revision>9</cp:revision>
  <dcterms:created xsi:type="dcterms:W3CDTF">2023-04-13T18:54:41Z</dcterms:created>
  <dcterms:modified xsi:type="dcterms:W3CDTF">2023-04-17T19:06:45Z</dcterms:modified>
</cp:coreProperties>
</file>