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8" r:id="rId32"/>
    <p:sldId id="34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100" d="100"/>
          <a:sy n="100" d="100"/>
        </p:scale>
        <p:origin x="336"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211E-3DBA-0640-B040-3AD1C86EE78A}"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7DE94-746D-6840-8AA1-E761028634BF}" type="slidenum">
              <a:rPr lang="en-US" smtClean="0"/>
              <a:t>‹#›</a:t>
            </a:fld>
            <a:endParaRPr lang="en-US"/>
          </a:p>
        </p:txBody>
      </p:sp>
    </p:spTree>
    <p:extLst>
      <p:ext uri="{BB962C8B-B14F-4D97-AF65-F5344CB8AC3E}">
        <p14:creationId xmlns:p14="http://schemas.microsoft.com/office/powerpoint/2010/main" val="335625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p>
            <a:r>
              <a:t>The count table for this will be on Sakai - which I downloaded directly from GEO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p>
            <a:r>
              <a:t>Now we can use these new surrogate variables in our differnetial expresssion analysis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hape 661"/>
          <p:cNvSpPr>
            <a:spLocks noGrp="1" noRot="1" noChangeAspect="1"/>
          </p:cNvSpPr>
          <p:nvPr>
            <p:ph type="sldImg"/>
          </p:nvPr>
        </p:nvSpPr>
        <p:spPr>
          <a:prstGeom prst="rect">
            <a:avLst/>
          </a:prstGeom>
        </p:spPr>
        <p:txBody>
          <a:bodyPr/>
          <a:lstStyle/>
          <a:p>
            <a:endParaRPr/>
          </a:p>
        </p:txBody>
      </p:sp>
      <p:sp>
        <p:nvSpPr>
          <p:cNvPr id="662" name="Shape 662"/>
          <p:cNvSpPr>
            <a:spLocks noGrp="1"/>
          </p:cNvSpPr>
          <p:nvPr>
            <p:ph type="body" sz="quarter" idx="1"/>
          </p:nvPr>
        </p:nvSpPr>
        <p:spPr>
          <a:prstGeom prst="rect">
            <a:avLst/>
          </a:prstGeom>
        </p:spPr>
        <p:txBody>
          <a:bodyPr/>
          <a:lstStyle/>
          <a:p>
            <a:r>
              <a:t>These can occur when yoiu process different samples at different times. You can control for this, and remove them from the data if you carefully plan and designyour epxeriment. </a:t>
            </a:r>
          </a:p>
          <a:p>
            <a:endParaRPr/>
          </a:p>
          <a:p>
            <a:r>
              <a:t>This would be bad, our batches and conditions are confounded. We’ll never be able to remove the batch effect.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This is much better - now each of your batches has both of your conditions. If there was an issue between batches that affected what you were measure, you likely can control for it. (Of course a real experimetn should have more than two replicatse.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Shape 676"/>
          <p:cNvSpPr>
            <a:spLocks noGrp="1" noRot="1" noChangeAspect="1"/>
          </p:cNvSpPr>
          <p:nvPr>
            <p:ph type="sldImg"/>
          </p:nvPr>
        </p:nvSpPr>
        <p:spPr>
          <a:prstGeom prst="rect">
            <a:avLst/>
          </a:prstGeom>
        </p:spPr>
        <p:txBody>
          <a:bodyPr/>
          <a:lstStyle/>
          <a:p>
            <a:endParaRPr/>
          </a:p>
        </p:txBody>
      </p:sp>
      <p:sp>
        <p:nvSpPr>
          <p:cNvPr id="677" name="Shape 677"/>
          <p:cNvSpPr>
            <a:spLocks noGrp="1"/>
          </p:cNvSpPr>
          <p:nvPr>
            <p:ph type="body" sz="quarter" idx="1"/>
          </p:nvPr>
        </p:nvSpPr>
        <p:spPr>
          <a:prstGeom prst="rect">
            <a:avLst/>
          </a:prstGeom>
        </p:spPr>
        <p:txBody>
          <a:bodyPr/>
          <a:lstStyle/>
          <a:p>
            <a:r>
              <a:t>so we can see evidence of different batches here - the plus and squar (reps 3 and4 ) seem to be closer than the circle and triangle (1,2) possible we prepped those libraries in two batches of two biological replicates each.</a:t>
            </a:r>
          </a:p>
          <a:p>
            <a:endParaRPr/>
          </a:p>
          <a:p>
            <a:r>
              <a:t>Including batch as a covariate in the design formula lets us account for this in our differential exprsesion results.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noRot="1" noChangeAspect="1"/>
          </p:cNvSpPr>
          <p:nvPr>
            <p:ph type="sldImg"/>
          </p:nvPr>
        </p:nvSpPr>
        <p:spPr>
          <a:prstGeom prst="rect">
            <a:avLst/>
          </a:prstGeom>
        </p:spPr>
        <p:txBody>
          <a:bodyPr/>
          <a:lstStyle/>
          <a:p>
            <a:endParaRPr/>
          </a:p>
        </p:txBody>
      </p:sp>
      <p:sp>
        <p:nvSpPr>
          <p:cNvPr id="698" name="Shape 698"/>
          <p:cNvSpPr>
            <a:spLocks noGrp="1"/>
          </p:cNvSpPr>
          <p:nvPr>
            <p:ph type="body" sz="quarter" idx="1"/>
          </p:nvPr>
        </p:nvSpPr>
        <p:spPr>
          <a:prstGeom prst="rect">
            <a:avLst/>
          </a:prstGeom>
        </p:spPr>
        <p:txBody>
          <a:bodyPr/>
          <a:lstStyle/>
          <a:p>
            <a:r>
              <a:t>The easy way is to model them directly into DESeq2 or however you are doing your experiment. </a:t>
            </a:r>
          </a:p>
          <a:p>
            <a:r>
              <a:t>This essentially includes batch as a term in your design matrix. Its important to ahve batch listed first here as the last term is the effect you are interested in. </a:t>
            </a:r>
          </a:p>
          <a:p>
            <a:endParaRPr/>
          </a:p>
          <a:p>
            <a:r>
              <a:t>If you want to go back to count data and remove it you can use the limma package’s function removeBatchEffect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noRot="1" noChangeAspect="1"/>
          </p:cNvSpPr>
          <p:nvPr>
            <p:ph type="sldImg"/>
          </p:nvPr>
        </p:nvSpPr>
        <p:spPr>
          <a:prstGeom prst="rect">
            <a:avLst/>
          </a:prstGeom>
        </p:spPr>
        <p:txBody>
          <a:bodyPr/>
          <a:lstStyle/>
          <a:p>
            <a:endParaRPr/>
          </a:p>
        </p:txBody>
      </p:sp>
      <p:sp>
        <p:nvSpPr>
          <p:cNvPr id="704" name="Shape 704"/>
          <p:cNvSpPr>
            <a:spLocks noGrp="1"/>
          </p:cNvSpPr>
          <p:nvPr>
            <p:ph type="body" sz="quarter" idx="1"/>
          </p:nvPr>
        </p:nvSpPr>
        <p:spPr>
          <a:prstGeom prst="rect">
            <a:avLst/>
          </a:prstGeom>
        </p:spPr>
        <p:txBody>
          <a:bodyPr/>
          <a:lstStyle/>
          <a:p>
            <a:r>
              <a:t>you can see an incrase in power here when we account for the batch effects we observed. Since we know the replicates this is more straightforward.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p>
            <a:r>
              <a:t>Lets go back and see if we can fix the pca plot by removing the batch effect - note accounting for the batch affect in DESEq does not change the underlying data at alll - here , we are actually altering our counts to remove that effect, don’t use what we do here for DE, this is just for visualizing.</a:t>
            </a:r>
          </a:p>
          <a:p>
            <a:endParaRPr/>
          </a:p>
          <a:p>
            <a:r>
              <a:t>After removing batch effect you can now see much better clustering of our samples - consistent with the increase in power we observed.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noRot="1" noChangeAspect="1"/>
          </p:cNvSpPr>
          <p:nvPr>
            <p:ph type="sldImg"/>
          </p:nvPr>
        </p:nvSpPr>
        <p:spPr>
          <a:prstGeom prst="rect">
            <a:avLst/>
          </a:prstGeom>
        </p:spPr>
        <p:txBody>
          <a:bodyPr/>
          <a:lstStyle/>
          <a:p>
            <a:endParaRPr/>
          </a:p>
        </p:txBody>
      </p:sp>
      <p:sp>
        <p:nvSpPr>
          <p:cNvPr id="719" name="Shape 719"/>
          <p:cNvSpPr>
            <a:spLocks noGrp="1"/>
          </p:cNvSpPr>
          <p:nvPr>
            <p:ph type="body" sz="quarter" idx="1"/>
          </p:nvPr>
        </p:nvSpPr>
        <p:spPr>
          <a:prstGeom prst="rect">
            <a:avLst/>
          </a:prstGeom>
        </p:spPr>
        <p:txBody>
          <a:bodyPr/>
          <a:lstStyle/>
          <a:p>
            <a:r>
              <a:t>lets look at our uncorrected PCA plot again - now our clusters aren’t as good and its not obvious there is a batch effect - different groups aren’t right on top of each other, but for example, these 2 NS are closer in PC2 to some none NS samples - so maybe we should look for these effects. There are (as you may have begun to see a pattern), multiple ways to do this. Two common are RUVseq and SVA for remove unwanted variation and surrogate variable analysis. RUVSeq works especially well if you have some known set of genes to use as controls, although all genes works. I’m going to demonstrate SVA - but both of these attempt to find a new variable that would explain some of the differences.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a:spLocks noGrp="1" noRot="1" noChangeAspect="1"/>
          </p:cNvSpPr>
          <p:nvPr>
            <p:ph type="sldImg"/>
          </p:nvPr>
        </p:nvSpPr>
        <p:spPr>
          <a:prstGeom prst="rect">
            <a:avLst/>
          </a:prstGeom>
        </p:spPr>
        <p:txBody>
          <a:bodyPr/>
          <a:lstStyle/>
          <a:p>
            <a:endParaRPr/>
          </a:p>
        </p:txBody>
      </p:sp>
      <p:sp>
        <p:nvSpPr>
          <p:cNvPr id="730" name="Shape 730"/>
          <p:cNvSpPr>
            <a:spLocks noGrp="1"/>
          </p:cNvSpPr>
          <p:nvPr>
            <p:ph type="body" sz="quarter" idx="1"/>
          </p:nvPr>
        </p:nvSpPr>
        <p:spPr>
          <a:prstGeom prst="rect">
            <a:avLst/>
          </a:prstGeom>
        </p:spPr>
        <p:txBody>
          <a:bodyPr/>
          <a:lstStyle/>
          <a:p>
            <a:r>
              <a:t>we need to have two models one that contains all our variables and one that just contains our variable of interst - so in our case we only have our condition variable (remember we’re blind about the batch variable here) - our reduce model is then just the intercept (removing that condition variable)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357C-1BA9-4C4B-669A-62562DE48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A7C05-C2FB-E5C1-C6E8-D002E14DE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D8726-27B6-CD12-3F55-7F2CEB270034}"/>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3E0DBB97-69FF-EB22-1487-B83197F55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0DAAD-A756-E119-97A3-B4D52E7AE20F}"/>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99586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5E2-AAEE-7358-B9F7-21BB6E8DA8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C0714-D33D-1617-0EA2-24E720BDB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DD1A1-8AF8-3A42-914A-73659B43F98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E3F0EBD5-02A0-BF6F-E608-03FAE0353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0341C-C89A-E8CD-0CB4-6BBEC985060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44330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451FA-03DF-E3BD-BDC2-D7CA0D0254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51641-AB79-8CAF-A460-04E10EC5E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63796-1575-8A3B-ECAB-841871945B7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DC289B20-D9E6-AD0C-8902-793605404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AE44-282A-1036-E9D2-BD35FEF376E5}"/>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780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5D83-B711-147B-E70B-F867CCE66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25E50-5F43-A61F-76B0-5D6D4C530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7DF95-B7EB-7AEA-6B3B-8A9AF6F5809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CB4A8313-B1D9-9BEF-37D0-FC4903F29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6F97-E936-46AF-90FC-1BBC1609663C}"/>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43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CAB-506D-CBB8-2218-9C517087E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8D77A-2312-B834-FBF7-C6E4107BD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F0CAB-5667-8798-D933-340BEB2AFFC0}"/>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75DDF84E-0CFE-3123-65BF-8C9E55BAE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F676-C29A-81A7-0E2E-A36ED356773B}"/>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59603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0590-8F5A-BEDE-A93A-6D5846A44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E619C-A197-F6CD-FA9E-3A0AEA621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D4CC8-2FD8-EA6D-2B0A-BB107B5408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96D38-0516-9DB9-26E7-096FBC0DA0D6}"/>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1549125F-898F-7254-C2C5-8DC788675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1989D-2CDA-D3B2-8B26-E06FFAE10C0E}"/>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09950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072A-154A-89FC-5EA8-620E863CC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4C6AC-8653-414D-34A3-B4DE73585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A2FF-F7C8-34A3-E5BD-2FF358FDD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56DE6-86FC-9AC0-23A5-BA92B421A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FB101-4812-66A7-959E-5E540F91A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A0491E-EBCB-3A7C-F762-5C18089DED13}"/>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8" name="Footer Placeholder 7">
            <a:extLst>
              <a:ext uri="{FF2B5EF4-FFF2-40B4-BE49-F238E27FC236}">
                <a16:creationId xmlns:a16="http://schemas.microsoft.com/office/drawing/2014/main" id="{C2F5F96E-2A2D-2145-1448-E3FBE4EDD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D7C2D-4A4A-D2AB-C3DA-8F07CFDE181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71991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31FB-118D-0941-F772-6C59F1614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D1260-9272-1A9E-9FDE-E4B07653ED7A}"/>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4" name="Footer Placeholder 3">
            <a:extLst>
              <a:ext uri="{FF2B5EF4-FFF2-40B4-BE49-F238E27FC236}">
                <a16:creationId xmlns:a16="http://schemas.microsoft.com/office/drawing/2014/main" id="{632B2488-E5A2-DFBB-CA4F-2480BA054A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78546-B16A-9191-1E69-2622CC49A5B1}"/>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7889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D9722-F4AB-8722-89E3-13A194124AEA}"/>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3" name="Footer Placeholder 2">
            <a:extLst>
              <a:ext uri="{FF2B5EF4-FFF2-40B4-BE49-F238E27FC236}">
                <a16:creationId xmlns:a16="http://schemas.microsoft.com/office/drawing/2014/main" id="{CED42D56-D41D-D638-E795-6CE17BEC9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665CF-C926-93B1-0575-799297BC1697}"/>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876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AA2-ACF4-C57D-3215-565401735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772E6-5629-6A76-B72E-7935BF945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94E3D-7FD3-E289-E827-51A2F2DC9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F7E4E-9316-F1E3-FA53-D91DE190BA5D}"/>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5487D68C-C11D-8C71-EC2F-98A006244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A97CB-5685-4E50-1869-AB08FB9454C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92629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8F9-CF8B-56EA-DE9E-D17A4EE8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28578-C87C-9D0A-63E5-30D1239A3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91260-DE29-F09D-ACDC-F54AAD69D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5FF6E-7448-DEAE-5B65-24409AD21BE0}"/>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561AA019-0C3C-7927-7BEB-5312AB50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9E722-4EDE-3CD1-E6FC-30C96FEA4A9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20214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24698-C89F-402F-5ECB-50E9588B5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4609E-0EE1-97A3-4401-149BF16F5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C518D-7842-11A5-5A3C-3AFEADC98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77930617-BC94-D5FB-D718-8C1BA53AA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38D23-D48E-8A0C-05D9-3064A4640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23411-446C-144D-95AD-FB536563F029}" type="slidenum">
              <a:rPr lang="en-US" smtClean="0"/>
              <a:t>‹#›</a:t>
            </a:fld>
            <a:endParaRPr lang="en-US"/>
          </a:p>
        </p:txBody>
      </p:sp>
    </p:spTree>
    <p:extLst>
      <p:ext uri="{BB962C8B-B14F-4D97-AF65-F5344CB8AC3E}">
        <p14:creationId xmlns:p14="http://schemas.microsoft.com/office/powerpoint/2010/main" val="105741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Lecture 4 - Advanced Experimental Designs and Batch Effects"/>
          <p:cNvSpPr txBox="1"/>
          <p:nvPr/>
        </p:nvSpPr>
        <p:spPr>
          <a:xfrm>
            <a:off x="763334" y="3172520"/>
            <a:ext cx="9512476"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dirty="0"/>
              <a:t>Lecture </a:t>
            </a:r>
            <a:r>
              <a:rPr lang="en-US" sz="3000" dirty="0"/>
              <a:t>6</a:t>
            </a:r>
            <a:r>
              <a:rPr sz="3000" dirty="0"/>
              <a:t> - Advanced Experimental Designs and Batch Effects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 name="Image" descr="Image"/>
          <p:cNvPicPr>
            <a:picLocks noChangeAspect="1"/>
          </p:cNvPicPr>
          <p:nvPr/>
        </p:nvPicPr>
        <p:blipFill>
          <a:blip r:embed="rId3"/>
          <a:stretch>
            <a:fillRect/>
          </a:stretch>
        </p:blipFill>
        <p:spPr>
          <a:xfrm>
            <a:off x="6814305" y="1500393"/>
            <a:ext cx="4628657" cy="3857214"/>
          </a:xfrm>
          <a:prstGeom prst="rect">
            <a:avLst/>
          </a:prstGeom>
          <a:ln w="12700">
            <a:miter lim="400000"/>
          </a:ln>
        </p:spPr>
      </p:pic>
      <p:sp>
        <p:nvSpPr>
          <p:cNvPr id="701" name="~ batch + condition"/>
          <p:cNvSpPr txBox="1"/>
          <p:nvPr/>
        </p:nvSpPr>
        <p:spPr>
          <a:xfrm>
            <a:off x="2356873" y="105850"/>
            <a:ext cx="8534772"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lang="en-US" sz="3200" dirty="0"/>
              <a:t>How does accounting for replicate impact results?</a:t>
            </a:r>
            <a:endParaRPr sz="3200" dirty="0"/>
          </a:p>
        </p:txBody>
      </p:sp>
      <p:pic>
        <p:nvPicPr>
          <p:cNvPr id="702" name="Image" descr="Image"/>
          <p:cNvPicPr>
            <a:picLocks noChangeAspect="1"/>
          </p:cNvPicPr>
          <p:nvPr/>
        </p:nvPicPr>
        <p:blipFill>
          <a:blip r:embed="rId4"/>
          <a:stretch>
            <a:fillRect/>
          </a:stretch>
        </p:blipFill>
        <p:spPr>
          <a:xfrm>
            <a:off x="452208" y="1665344"/>
            <a:ext cx="5540326" cy="2820036"/>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 name="Image" descr="Image"/>
          <p:cNvPicPr>
            <a:picLocks noChangeAspect="1"/>
          </p:cNvPicPr>
          <p:nvPr/>
        </p:nvPicPr>
        <p:blipFill>
          <a:blip r:embed="rId3"/>
          <a:stretch>
            <a:fillRect/>
          </a:stretch>
        </p:blipFill>
        <p:spPr>
          <a:xfrm>
            <a:off x="6372813" y="1255197"/>
            <a:ext cx="5528979" cy="4849615"/>
          </a:xfrm>
          <a:prstGeom prst="rect">
            <a:avLst/>
          </a:prstGeom>
          <a:ln w="12700">
            <a:miter lim="400000"/>
          </a:ln>
        </p:spPr>
      </p:pic>
      <p:pic>
        <p:nvPicPr>
          <p:cNvPr id="707" name="Image" descr="Image"/>
          <p:cNvPicPr>
            <a:picLocks noChangeAspect="1"/>
          </p:cNvPicPr>
          <p:nvPr/>
        </p:nvPicPr>
        <p:blipFill>
          <a:blip r:embed="rId4"/>
          <a:stretch>
            <a:fillRect/>
          </a:stretch>
        </p:blipFill>
        <p:spPr>
          <a:xfrm>
            <a:off x="300032" y="1360918"/>
            <a:ext cx="5896512" cy="4638174"/>
          </a:xfrm>
          <a:prstGeom prst="rect">
            <a:avLst/>
          </a:prstGeom>
          <a:ln w="12700">
            <a:miter lim="400000"/>
          </a:ln>
        </p:spPr>
      </p:pic>
      <p:sp>
        <p:nvSpPr>
          <p:cNvPr id="708" name="no correction"/>
          <p:cNvSpPr txBox="1"/>
          <p:nvPr/>
        </p:nvSpPr>
        <p:spPr>
          <a:xfrm>
            <a:off x="2355404" y="1042666"/>
            <a:ext cx="68127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no correction</a:t>
            </a:r>
          </a:p>
        </p:txBody>
      </p:sp>
      <p:sp>
        <p:nvSpPr>
          <p:cNvPr id="709" name="correction"/>
          <p:cNvSpPr txBox="1"/>
          <p:nvPr/>
        </p:nvSpPr>
        <p:spPr>
          <a:xfrm>
            <a:off x="8682900" y="1042666"/>
            <a:ext cx="53380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correction</a:t>
            </a:r>
          </a:p>
        </p:txBody>
      </p:sp>
      <p:sp>
        <p:nvSpPr>
          <p:cNvPr id="710" name="limma::removeBatchEffect()"/>
          <p:cNvSpPr txBox="1"/>
          <p:nvPr/>
        </p:nvSpPr>
        <p:spPr>
          <a:xfrm>
            <a:off x="4853716" y="223196"/>
            <a:ext cx="273158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limma::removeBatchEffect()</a:t>
            </a:r>
          </a:p>
        </p:txBody>
      </p:sp>
      <p:pic>
        <p:nvPicPr>
          <p:cNvPr id="711" name="Image" descr="Image"/>
          <p:cNvPicPr>
            <a:picLocks noChangeAspect="1"/>
          </p:cNvPicPr>
          <p:nvPr/>
        </p:nvPicPr>
        <p:blipFill>
          <a:blip r:embed="rId5"/>
          <a:stretch>
            <a:fillRect/>
          </a:stretch>
        </p:blipFill>
        <p:spPr>
          <a:xfrm>
            <a:off x="3255870" y="505203"/>
            <a:ext cx="5896512" cy="409007"/>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Finding Batch Effects"/>
          <p:cNvSpPr txBox="1"/>
          <p:nvPr/>
        </p:nvSpPr>
        <p:spPr>
          <a:xfrm>
            <a:off x="4314923" y="416096"/>
            <a:ext cx="26884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Batch Effects</a:t>
            </a:r>
          </a:p>
        </p:txBody>
      </p:sp>
      <p:sp>
        <p:nvSpPr>
          <p:cNvPr id="716" name="What if you don’t know the batches, but suspect there is a batch effect?"/>
          <p:cNvSpPr txBox="1"/>
          <p:nvPr/>
        </p:nvSpPr>
        <p:spPr>
          <a:xfrm>
            <a:off x="3002280" y="1314528"/>
            <a:ext cx="5656998"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What if you don’t know the batches, but suspect there is a batch effect?</a:t>
            </a:r>
          </a:p>
        </p:txBody>
      </p:sp>
      <p:pic>
        <p:nvPicPr>
          <p:cNvPr id="717" name="Image" descr="Image"/>
          <p:cNvPicPr>
            <a:picLocks noChangeAspect="1"/>
          </p:cNvPicPr>
          <p:nvPr/>
        </p:nvPicPr>
        <p:blipFill>
          <a:blip r:embed="rId3"/>
          <a:stretch>
            <a:fillRect/>
          </a:stretch>
        </p:blipFill>
        <p:spPr>
          <a:xfrm>
            <a:off x="712510" y="1834920"/>
            <a:ext cx="4724868" cy="4135375"/>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pecific two models…"/>
          <p:cNvSpPr txBox="1"/>
          <p:nvPr/>
        </p:nvSpPr>
        <p:spPr>
          <a:xfrm>
            <a:off x="802522" y="1643619"/>
            <a:ext cx="5316071"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dirty="0"/>
              <a:t>Specif</a:t>
            </a:r>
            <a:r>
              <a:rPr lang="en-US" dirty="0"/>
              <a:t>y</a:t>
            </a:r>
            <a:r>
              <a:rPr dirty="0"/>
              <a:t> two models</a:t>
            </a:r>
          </a:p>
          <a:p>
            <a:pPr algn="l"/>
            <a:r>
              <a:rPr dirty="0"/>
              <a:t>full  = ~condition {the effect(s) we care about } </a:t>
            </a:r>
          </a:p>
          <a:p>
            <a:pPr algn="l"/>
            <a:r>
              <a:rPr dirty="0"/>
              <a:t>reduced = ~1 { everything else , here just the intercept  }</a:t>
            </a:r>
          </a:p>
        </p:txBody>
      </p:sp>
      <p:sp>
        <p:nvSpPr>
          <p:cNvPr id="72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unknown variation/batch effects</a:t>
            </a:r>
          </a:p>
        </p:txBody>
      </p:sp>
      <p:sp>
        <p:nvSpPr>
          <p:cNvPr id="723" name="package - sva…"/>
          <p:cNvSpPr txBox="1"/>
          <p:nvPr/>
        </p:nvSpPr>
        <p:spPr>
          <a:xfrm>
            <a:off x="812649" y="918314"/>
            <a:ext cx="441717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b="1"/>
            </a:pPr>
            <a:r>
              <a:rPr sz="2400" dirty="0"/>
              <a:t>package - </a:t>
            </a:r>
            <a:r>
              <a:rPr sz="2400" dirty="0" err="1"/>
              <a:t>sva</a:t>
            </a:r>
            <a:endParaRPr sz="2400" dirty="0"/>
          </a:p>
          <a:p>
            <a:pPr algn="l"/>
            <a:r>
              <a:rPr sz="2400" dirty="0"/>
              <a:t>* could also use </a:t>
            </a:r>
            <a:r>
              <a:rPr sz="2400" dirty="0" err="1"/>
              <a:t>RUVseq</a:t>
            </a:r>
            <a:r>
              <a:rPr sz="2400" dirty="0"/>
              <a:t> or </a:t>
            </a:r>
            <a:r>
              <a:rPr sz="2400" dirty="0" err="1"/>
              <a:t>comBat</a:t>
            </a:r>
            <a:endParaRPr sz="2400" dirty="0"/>
          </a:p>
        </p:txBody>
      </p:sp>
      <p:pic>
        <p:nvPicPr>
          <p:cNvPr id="724" name="Image" descr="Image"/>
          <p:cNvPicPr>
            <a:picLocks noChangeAspect="1"/>
          </p:cNvPicPr>
          <p:nvPr/>
        </p:nvPicPr>
        <p:blipFill>
          <a:blip r:embed="rId3"/>
          <a:stretch>
            <a:fillRect/>
          </a:stretch>
        </p:blipFill>
        <p:spPr>
          <a:xfrm>
            <a:off x="111289" y="2525912"/>
            <a:ext cx="8048552" cy="2372336"/>
          </a:xfrm>
          <a:prstGeom prst="rect">
            <a:avLst/>
          </a:prstGeom>
          <a:ln w="12700">
            <a:miter lim="400000"/>
          </a:ln>
        </p:spPr>
      </p:pic>
      <p:pic>
        <p:nvPicPr>
          <p:cNvPr id="725" name="Image" descr="Image"/>
          <p:cNvPicPr>
            <a:picLocks noChangeAspect="1"/>
          </p:cNvPicPr>
          <p:nvPr/>
        </p:nvPicPr>
        <p:blipFill>
          <a:blip r:embed="rId4"/>
          <a:stretch>
            <a:fillRect/>
          </a:stretch>
        </p:blipFill>
        <p:spPr>
          <a:xfrm>
            <a:off x="8363426" y="1178169"/>
            <a:ext cx="3156087" cy="4136001"/>
          </a:xfrm>
          <a:prstGeom prst="rect">
            <a:avLst/>
          </a:prstGeom>
          <a:ln w="12700">
            <a:miter lim="400000"/>
          </a:ln>
        </p:spPr>
      </p:pic>
      <p:sp>
        <p:nvSpPr>
          <p:cNvPr id="726" name="Surrogate Variables…"/>
          <p:cNvSpPr txBox="1"/>
          <p:nvPr/>
        </p:nvSpPr>
        <p:spPr>
          <a:xfrm>
            <a:off x="7955131" y="5314170"/>
            <a:ext cx="3972675" cy="9746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sz="2000" dirty="0">
                <a:solidFill>
                  <a:schemeClr val="accent1">
                    <a:lumMod val="75000"/>
                  </a:schemeClr>
                </a:solidFill>
              </a:rPr>
              <a:t>Surrogate Variables</a:t>
            </a:r>
          </a:p>
          <a:p>
            <a:pPr algn="l"/>
            <a:r>
              <a:rPr sz="2000" dirty="0"/>
              <a:t>They can be incorporated in to our design just like any other variable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unknown variation/batch effects</a:t>
            </a:r>
          </a:p>
        </p:txBody>
      </p:sp>
      <p:pic>
        <p:nvPicPr>
          <p:cNvPr id="733" name="Image" descr="Image"/>
          <p:cNvPicPr>
            <a:picLocks noChangeAspect="1"/>
          </p:cNvPicPr>
          <p:nvPr/>
        </p:nvPicPr>
        <p:blipFill>
          <a:blip r:embed="rId3"/>
          <a:stretch>
            <a:fillRect/>
          </a:stretch>
        </p:blipFill>
        <p:spPr>
          <a:xfrm>
            <a:off x="6877579" y="3552132"/>
            <a:ext cx="4619535" cy="2296493"/>
          </a:xfrm>
          <a:prstGeom prst="rect">
            <a:avLst/>
          </a:prstGeom>
          <a:ln w="12700">
            <a:miter lim="400000"/>
          </a:ln>
        </p:spPr>
      </p:pic>
      <p:pic>
        <p:nvPicPr>
          <p:cNvPr id="734" name="Image" descr="Image"/>
          <p:cNvPicPr>
            <a:picLocks noChangeAspect="1"/>
          </p:cNvPicPr>
          <p:nvPr/>
        </p:nvPicPr>
        <p:blipFill>
          <a:blip r:embed="rId4"/>
          <a:stretch>
            <a:fillRect/>
          </a:stretch>
        </p:blipFill>
        <p:spPr>
          <a:xfrm>
            <a:off x="1401289" y="3552132"/>
            <a:ext cx="4640268" cy="2074160"/>
          </a:xfrm>
          <a:prstGeom prst="rect">
            <a:avLst/>
          </a:prstGeom>
          <a:ln w="12700">
            <a:miter lim="400000"/>
          </a:ln>
        </p:spPr>
      </p:pic>
      <p:pic>
        <p:nvPicPr>
          <p:cNvPr id="735" name="Image" descr="Image"/>
          <p:cNvPicPr>
            <a:picLocks noChangeAspect="1"/>
          </p:cNvPicPr>
          <p:nvPr/>
        </p:nvPicPr>
        <p:blipFill>
          <a:blip r:embed="rId5"/>
          <a:stretch>
            <a:fillRect/>
          </a:stretch>
        </p:blipFill>
        <p:spPr>
          <a:xfrm>
            <a:off x="1413571" y="1009375"/>
            <a:ext cx="9364857" cy="1808067"/>
          </a:xfrm>
          <a:prstGeom prst="rect">
            <a:avLst/>
          </a:prstGeom>
          <a:ln w="12700">
            <a:miter lim="4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We can use the surrogate variables to correct the actual counts, just like we did with known batches before"/>
          <p:cNvSpPr txBox="1"/>
          <p:nvPr/>
        </p:nvSpPr>
        <p:spPr>
          <a:xfrm>
            <a:off x="1558348" y="320666"/>
            <a:ext cx="9226855"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4800" b="1"/>
            </a:lvl1pPr>
          </a:lstStyle>
          <a:p>
            <a:r>
              <a:rPr sz="2400"/>
              <a:t>We can use the surrogate variables to correct the actual counts, just like we did with known batches before</a:t>
            </a:r>
          </a:p>
        </p:txBody>
      </p:sp>
      <p:pic>
        <p:nvPicPr>
          <p:cNvPr id="740" name="Image" descr="Image"/>
          <p:cNvPicPr>
            <a:picLocks noChangeAspect="1"/>
          </p:cNvPicPr>
          <p:nvPr/>
        </p:nvPicPr>
        <p:blipFill>
          <a:blip r:embed="rId2"/>
          <a:stretch>
            <a:fillRect/>
          </a:stretch>
        </p:blipFill>
        <p:spPr>
          <a:xfrm>
            <a:off x="922206" y="1379861"/>
            <a:ext cx="10499138" cy="85738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2" name="Image" descr="Image"/>
          <p:cNvPicPr>
            <a:picLocks noChangeAspect="1"/>
          </p:cNvPicPr>
          <p:nvPr/>
        </p:nvPicPr>
        <p:blipFill>
          <a:blip r:embed="rId2"/>
          <a:stretch>
            <a:fillRect/>
          </a:stretch>
        </p:blipFill>
        <p:spPr>
          <a:xfrm>
            <a:off x="385943" y="2092902"/>
            <a:ext cx="10861540" cy="3268413"/>
          </a:xfrm>
          <a:prstGeom prst="rect">
            <a:avLst/>
          </a:prstGeom>
          <a:ln w="12700">
            <a:miter lim="400000"/>
          </a:ln>
        </p:spPr>
      </p:pic>
      <p:sp>
        <p:nvSpPr>
          <p:cNvPr id="743" name="uncorrected"/>
          <p:cNvSpPr txBox="1"/>
          <p:nvPr/>
        </p:nvSpPr>
        <p:spPr>
          <a:xfrm>
            <a:off x="1548222" y="2104416"/>
            <a:ext cx="62517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uncorrected</a:t>
            </a:r>
          </a:p>
        </p:txBody>
      </p:sp>
      <p:sp>
        <p:nvSpPr>
          <p:cNvPr id="744" name="known batches"/>
          <p:cNvSpPr txBox="1"/>
          <p:nvPr/>
        </p:nvSpPr>
        <p:spPr>
          <a:xfrm>
            <a:off x="4991937" y="2104416"/>
            <a:ext cx="75982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known batches</a:t>
            </a:r>
          </a:p>
        </p:txBody>
      </p:sp>
      <p:sp>
        <p:nvSpPr>
          <p:cNvPr id="745" name="surrogate variables"/>
          <p:cNvSpPr txBox="1"/>
          <p:nvPr/>
        </p:nvSpPr>
        <p:spPr>
          <a:xfrm>
            <a:off x="8524653" y="2104416"/>
            <a:ext cx="94897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surrogate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How do we know these methods are actually working?"/>
          <p:cNvSpPr txBox="1"/>
          <p:nvPr/>
        </p:nvSpPr>
        <p:spPr>
          <a:xfrm>
            <a:off x="2099996" y="450060"/>
            <a:ext cx="703827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How do we know these methods are actually working?</a:t>
            </a:r>
          </a:p>
        </p:txBody>
      </p:sp>
      <p:sp>
        <p:nvSpPr>
          <p:cNvPr id="748" name="Controls!"/>
          <p:cNvSpPr txBox="1"/>
          <p:nvPr/>
        </p:nvSpPr>
        <p:spPr>
          <a:xfrm>
            <a:off x="5298376" y="3172520"/>
            <a:ext cx="1482585"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a:t>Controls!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ermute your sample labels and test"/>
          <p:cNvSpPr txBox="1"/>
          <p:nvPr/>
        </p:nvSpPr>
        <p:spPr>
          <a:xfrm>
            <a:off x="3167468" y="205215"/>
            <a:ext cx="471276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Permute your sample labels and test</a:t>
            </a:r>
          </a:p>
        </p:txBody>
      </p:sp>
      <p:pic>
        <p:nvPicPr>
          <p:cNvPr id="751" name="Image" descr="Image"/>
          <p:cNvPicPr>
            <a:picLocks noChangeAspect="1"/>
          </p:cNvPicPr>
          <p:nvPr/>
        </p:nvPicPr>
        <p:blipFill>
          <a:blip r:embed="rId2"/>
          <a:stretch>
            <a:fillRect/>
          </a:stretch>
        </p:blipFill>
        <p:spPr>
          <a:xfrm>
            <a:off x="1571867" y="1753783"/>
            <a:ext cx="2161902" cy="3350435"/>
          </a:xfrm>
          <a:prstGeom prst="rect">
            <a:avLst/>
          </a:prstGeom>
          <a:ln w="12700">
            <a:miter lim="400000"/>
          </a:ln>
        </p:spPr>
      </p:pic>
      <p:sp>
        <p:nvSpPr>
          <p:cNvPr id="752" name="Correct"/>
          <p:cNvSpPr txBox="1"/>
          <p:nvPr/>
        </p:nvSpPr>
        <p:spPr>
          <a:xfrm>
            <a:off x="2370268" y="1425380"/>
            <a:ext cx="743986"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Correct</a:t>
            </a:r>
          </a:p>
        </p:txBody>
      </p:sp>
      <p:pic>
        <p:nvPicPr>
          <p:cNvPr id="753" name="Image" descr="Image"/>
          <p:cNvPicPr>
            <a:picLocks noChangeAspect="1"/>
          </p:cNvPicPr>
          <p:nvPr/>
        </p:nvPicPr>
        <p:blipFill>
          <a:blip r:embed="rId3"/>
          <a:stretch>
            <a:fillRect/>
          </a:stretch>
        </p:blipFill>
        <p:spPr>
          <a:xfrm>
            <a:off x="4008324" y="1750953"/>
            <a:ext cx="2161902" cy="3356094"/>
          </a:xfrm>
          <a:prstGeom prst="rect">
            <a:avLst/>
          </a:prstGeom>
          <a:ln w="12700">
            <a:miter lim="400000"/>
          </a:ln>
        </p:spPr>
      </p:pic>
      <p:sp>
        <p:nvSpPr>
          <p:cNvPr id="754" name="Shuffled"/>
          <p:cNvSpPr txBox="1"/>
          <p:nvPr/>
        </p:nvSpPr>
        <p:spPr>
          <a:xfrm>
            <a:off x="4698134" y="1425380"/>
            <a:ext cx="829714"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Shuffled</a:t>
            </a:r>
          </a:p>
        </p:txBody>
      </p:sp>
      <p:pic>
        <p:nvPicPr>
          <p:cNvPr id="755" name="Image" descr="Image"/>
          <p:cNvPicPr>
            <a:picLocks noChangeAspect="1"/>
          </p:cNvPicPr>
          <p:nvPr/>
        </p:nvPicPr>
        <p:blipFill>
          <a:blip r:embed="rId4"/>
          <a:stretch>
            <a:fillRect/>
          </a:stretch>
        </p:blipFill>
        <p:spPr>
          <a:xfrm>
            <a:off x="330370" y="5436603"/>
            <a:ext cx="7801443" cy="240456"/>
          </a:xfrm>
          <a:prstGeom prst="rect">
            <a:avLst/>
          </a:prstGeom>
          <a:ln w="12700">
            <a:miter lim="400000"/>
          </a:ln>
        </p:spPr>
      </p:pic>
      <p:sp>
        <p:nvSpPr>
          <p:cNvPr id="756" name="Arrow"/>
          <p:cNvSpPr/>
          <p:nvPr/>
        </p:nvSpPr>
        <p:spPr>
          <a:xfrm>
            <a:off x="6364398" y="3429000"/>
            <a:ext cx="1725732" cy="635001"/>
          </a:xfrm>
          <a:prstGeom prst="rightArrow">
            <a:avLst>
              <a:gd name="adj1" fmla="val 32000"/>
              <a:gd name="adj2" fmla="val 64000"/>
            </a:avLst>
          </a:prstGeom>
          <a:solidFill>
            <a:srgbClr val="0000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757" name="redo svaseq using…"/>
          <p:cNvSpPr txBox="1"/>
          <p:nvPr/>
        </p:nvSpPr>
        <p:spPr>
          <a:xfrm>
            <a:off x="8217186" y="3443853"/>
            <a:ext cx="257698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redo </a:t>
            </a:r>
            <a:r>
              <a:rPr dirty="0" err="1"/>
              <a:t>svaseq</a:t>
            </a:r>
            <a:r>
              <a:rPr dirty="0"/>
              <a:t> using</a:t>
            </a:r>
          </a:p>
          <a:p>
            <a:r>
              <a:rPr dirty="0"/>
              <a:t>the incorrect design matrix</a:t>
            </a:r>
          </a:p>
        </p:txBody>
      </p:sp>
      <p:pic>
        <p:nvPicPr>
          <p:cNvPr id="758" name="Image" descr="Image"/>
          <p:cNvPicPr>
            <a:picLocks noChangeAspect="1"/>
          </p:cNvPicPr>
          <p:nvPr/>
        </p:nvPicPr>
        <p:blipFill>
          <a:blip r:embed="rId5"/>
          <a:stretch>
            <a:fillRect/>
          </a:stretch>
        </p:blipFill>
        <p:spPr>
          <a:xfrm>
            <a:off x="6364398" y="2333396"/>
            <a:ext cx="5424972" cy="574765"/>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Add the surrogate variables to our DESeqDataSeq…"/>
          <p:cNvSpPr txBox="1"/>
          <p:nvPr/>
        </p:nvSpPr>
        <p:spPr>
          <a:xfrm>
            <a:off x="668191" y="456817"/>
            <a:ext cx="5353004" cy="9746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buSzPct val="123000"/>
              <a:buChar char="•"/>
            </a:pPr>
            <a:r>
              <a:rPr sz="2000" dirty="0"/>
              <a:t>Add the surrogate variables to our </a:t>
            </a:r>
            <a:r>
              <a:rPr sz="2000" dirty="0" err="1"/>
              <a:t>DESeqDataSeq</a:t>
            </a:r>
            <a:endParaRPr sz="2000" dirty="0"/>
          </a:p>
          <a:p>
            <a:pPr marL="152400" indent="-152400">
              <a:buSzPct val="123000"/>
              <a:buChar char="•"/>
            </a:pPr>
            <a:r>
              <a:rPr sz="2000" dirty="0"/>
              <a:t>Run the </a:t>
            </a:r>
            <a:r>
              <a:rPr sz="2000" dirty="0" err="1"/>
              <a:t>DESeq</a:t>
            </a:r>
            <a:r>
              <a:rPr sz="2000" dirty="0"/>
              <a:t> analysis</a:t>
            </a:r>
          </a:p>
          <a:p>
            <a:pPr marL="152400" indent="-152400">
              <a:buSzPct val="123000"/>
              <a:buChar char="•"/>
            </a:pPr>
            <a:r>
              <a:rPr sz="2000" dirty="0"/>
              <a:t>Extract Results</a:t>
            </a:r>
          </a:p>
        </p:txBody>
      </p:sp>
      <p:sp>
        <p:nvSpPr>
          <p:cNvPr id="761" name="Shuffled"/>
          <p:cNvSpPr txBox="1"/>
          <p:nvPr/>
        </p:nvSpPr>
        <p:spPr>
          <a:xfrm>
            <a:off x="8210709" y="4095121"/>
            <a:ext cx="108863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400" dirty="0"/>
              <a:t>Shuffled</a:t>
            </a:r>
          </a:p>
        </p:txBody>
      </p:sp>
      <p:pic>
        <p:nvPicPr>
          <p:cNvPr id="762" name="Image" descr="Image"/>
          <p:cNvPicPr>
            <a:picLocks noChangeAspect="1"/>
          </p:cNvPicPr>
          <p:nvPr/>
        </p:nvPicPr>
        <p:blipFill>
          <a:blip r:embed="rId2"/>
          <a:stretch>
            <a:fillRect/>
          </a:stretch>
        </p:blipFill>
        <p:spPr>
          <a:xfrm>
            <a:off x="913164" y="4515749"/>
            <a:ext cx="4319365" cy="1418490"/>
          </a:xfrm>
          <a:prstGeom prst="rect">
            <a:avLst/>
          </a:prstGeom>
          <a:ln w="12700">
            <a:miter lim="400000"/>
          </a:ln>
        </p:spPr>
      </p:pic>
      <p:sp>
        <p:nvSpPr>
          <p:cNvPr id="763" name="Correct"/>
          <p:cNvSpPr txBox="1"/>
          <p:nvPr/>
        </p:nvSpPr>
        <p:spPr>
          <a:xfrm>
            <a:off x="2510201" y="4095121"/>
            <a:ext cx="31158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sz="2400" dirty="0"/>
              <a:t>Correct</a:t>
            </a:r>
          </a:p>
        </p:txBody>
      </p:sp>
      <p:pic>
        <p:nvPicPr>
          <p:cNvPr id="764" name="Image" descr="Image"/>
          <p:cNvPicPr>
            <a:picLocks noChangeAspect="1"/>
          </p:cNvPicPr>
          <p:nvPr/>
        </p:nvPicPr>
        <p:blipFill>
          <a:blip r:embed="rId3"/>
          <a:stretch>
            <a:fillRect/>
          </a:stretch>
        </p:blipFill>
        <p:spPr>
          <a:xfrm>
            <a:off x="6635509" y="4515749"/>
            <a:ext cx="4239032" cy="1847521"/>
          </a:xfrm>
          <a:prstGeom prst="rect">
            <a:avLst/>
          </a:prstGeom>
          <a:ln w="12700">
            <a:miter lim="400000"/>
          </a:ln>
        </p:spPr>
      </p:pic>
      <p:pic>
        <p:nvPicPr>
          <p:cNvPr id="765" name="Image" descr="Image"/>
          <p:cNvPicPr>
            <a:picLocks noChangeAspect="1"/>
          </p:cNvPicPr>
          <p:nvPr/>
        </p:nvPicPr>
        <p:blipFill>
          <a:blip r:embed="rId4"/>
          <a:stretch>
            <a:fillRect/>
          </a:stretch>
        </p:blipFill>
        <p:spPr>
          <a:xfrm>
            <a:off x="668191" y="1545228"/>
            <a:ext cx="8422998" cy="1651131"/>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Data sets to illustrate"/>
          <p:cNvSpPr txBox="1"/>
          <p:nvPr/>
        </p:nvSpPr>
        <p:spPr>
          <a:xfrm>
            <a:off x="4515536" y="242884"/>
            <a:ext cx="276453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Data sets to illustrate</a:t>
            </a:r>
          </a:p>
        </p:txBody>
      </p:sp>
      <p:sp>
        <p:nvSpPr>
          <p:cNvPr id="652" name="GSE102560 - shRNA KD of SWI/SNF subunits…"/>
          <p:cNvSpPr txBox="1"/>
          <p:nvPr/>
        </p:nvSpPr>
        <p:spPr>
          <a:xfrm>
            <a:off x="4492295" y="809413"/>
            <a:ext cx="5134354"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GSE102560 - shRNA KD of SWI/SNF subunits</a:t>
            </a:r>
            <a:r>
              <a:rPr lang="en-US" dirty="0"/>
              <a:t> in human</a:t>
            </a:r>
          </a:p>
          <a:p>
            <a:r>
              <a:rPr lang="en-US" dirty="0"/>
              <a:t>data/GSE102560.Rda</a:t>
            </a:r>
            <a:endParaRPr dirty="0"/>
          </a:p>
        </p:txBody>
      </p:sp>
      <p:sp>
        <p:nvSpPr>
          <p:cNvPr id="653" name="4 Groups - NS, Brg1, Brm, Double"/>
          <p:cNvSpPr txBox="1"/>
          <p:nvPr/>
        </p:nvSpPr>
        <p:spPr>
          <a:xfrm>
            <a:off x="4515536" y="1500640"/>
            <a:ext cx="3089692" cy="29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600" dirty="0"/>
              <a:t>4 Groups - NS, Brg1, </a:t>
            </a:r>
            <a:r>
              <a:rPr sz="1600" dirty="0" err="1"/>
              <a:t>Brm</a:t>
            </a:r>
            <a:r>
              <a:rPr sz="1600" dirty="0"/>
              <a:t>, Double</a:t>
            </a:r>
            <a:r>
              <a:rPr lang="en-US" sz="1600" dirty="0"/>
              <a:t> KO</a:t>
            </a:r>
            <a:endParaRPr sz="1600" dirty="0"/>
          </a:p>
        </p:txBody>
      </p:sp>
      <p:sp>
        <p:nvSpPr>
          <p:cNvPr id="654" name="arid2_es.Rda…"/>
          <p:cNvSpPr txBox="1"/>
          <p:nvPr/>
        </p:nvSpPr>
        <p:spPr>
          <a:xfrm>
            <a:off x="4459757" y="2987853"/>
            <a:ext cx="4357540"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data/</a:t>
            </a:r>
            <a:r>
              <a:rPr dirty="0"/>
              <a:t>arid2_es.Rda</a:t>
            </a:r>
          </a:p>
          <a:p>
            <a:r>
              <a:rPr dirty="0"/>
              <a:t>mouse - ARID2 KO vs WT ES cells </a:t>
            </a:r>
          </a:p>
          <a:p>
            <a:r>
              <a:rPr dirty="0"/>
              <a:t>4 treatment conditions (ES, EB, FGF24, FGF48)</a:t>
            </a:r>
          </a:p>
        </p:txBody>
      </p:sp>
      <p:sp>
        <p:nvSpPr>
          <p:cNvPr id="2" name="TextBox 1">
            <a:extLst>
              <a:ext uri="{FF2B5EF4-FFF2-40B4-BE49-F238E27FC236}">
                <a16:creationId xmlns:a16="http://schemas.microsoft.com/office/drawing/2014/main" id="{66D60E0E-EDA0-EF47-FF43-90F061D04870}"/>
              </a:ext>
            </a:extLst>
          </p:cNvPr>
          <p:cNvSpPr txBox="1"/>
          <p:nvPr/>
        </p:nvSpPr>
        <p:spPr>
          <a:xfrm>
            <a:off x="4515536" y="4337222"/>
            <a:ext cx="4702605" cy="923330"/>
          </a:xfrm>
          <a:prstGeom prst="rect">
            <a:avLst/>
          </a:prstGeom>
          <a:noFill/>
        </p:spPr>
        <p:txBody>
          <a:bodyPr wrap="square" rtlCol="0">
            <a:spAutoFit/>
          </a:bodyPr>
          <a:lstStyle/>
          <a:p>
            <a:r>
              <a:rPr lang="en-US" dirty="0"/>
              <a:t>data/Gracz_2020.Rda</a:t>
            </a:r>
          </a:p>
          <a:p>
            <a:r>
              <a:rPr lang="en-US" dirty="0"/>
              <a:t>Mouse </a:t>
            </a:r>
            <a:r>
              <a:rPr lang="en-US" dirty="0" err="1"/>
              <a:t>facs</a:t>
            </a:r>
            <a:r>
              <a:rPr lang="en-US" dirty="0"/>
              <a:t> purified cell populations (High, Low, </a:t>
            </a:r>
            <a:r>
              <a:rPr lang="en-US" dirty="0" err="1"/>
              <a:t>Sublow</a:t>
            </a:r>
            <a:r>
              <a:rPr lang="en-US" dirty="0"/>
              <a:t>, Negative)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 name="Image" descr="Image"/>
          <p:cNvPicPr>
            <a:picLocks noChangeAspect="1"/>
          </p:cNvPicPr>
          <p:nvPr/>
        </p:nvPicPr>
        <p:blipFill>
          <a:blip r:embed="rId2"/>
          <a:stretch>
            <a:fillRect/>
          </a:stretch>
        </p:blipFill>
        <p:spPr>
          <a:xfrm>
            <a:off x="585168" y="2607345"/>
            <a:ext cx="5435849" cy="3359151"/>
          </a:xfrm>
          <a:prstGeom prst="rect">
            <a:avLst/>
          </a:prstGeom>
          <a:ln w="12700">
            <a:miter lim="400000"/>
          </a:ln>
        </p:spPr>
      </p:pic>
      <p:sp>
        <p:nvSpPr>
          <p:cNvPr id="768" name="Original Data"/>
          <p:cNvSpPr txBox="1"/>
          <p:nvPr/>
        </p:nvSpPr>
        <p:spPr>
          <a:xfrm>
            <a:off x="2661102" y="2504779"/>
            <a:ext cx="6636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Original Data</a:t>
            </a:r>
          </a:p>
        </p:txBody>
      </p:sp>
      <p:sp>
        <p:nvSpPr>
          <p:cNvPr id="769"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 - using permuted condition labels</a:t>
            </a:r>
          </a:p>
        </p:txBody>
      </p:sp>
      <p:sp>
        <p:nvSpPr>
          <p:cNvPr id="770" name="We can use the same approach to look at PCA plots"/>
          <p:cNvSpPr txBox="1"/>
          <p:nvPr/>
        </p:nvSpPr>
        <p:spPr>
          <a:xfrm>
            <a:off x="1793925" y="212553"/>
            <a:ext cx="860415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3200" dirty="0"/>
              <a:t>We can use the same approach to look at PCA plots</a:t>
            </a:r>
          </a:p>
        </p:txBody>
      </p:sp>
      <p:pic>
        <p:nvPicPr>
          <p:cNvPr id="771" name="Image" descr="Image"/>
          <p:cNvPicPr>
            <a:picLocks noChangeAspect="1"/>
          </p:cNvPicPr>
          <p:nvPr/>
        </p:nvPicPr>
        <p:blipFill>
          <a:blip r:embed="rId3"/>
          <a:stretch>
            <a:fillRect/>
          </a:stretch>
        </p:blipFill>
        <p:spPr>
          <a:xfrm>
            <a:off x="1965797" y="1144746"/>
            <a:ext cx="9271150" cy="699710"/>
          </a:xfrm>
          <a:prstGeom prst="rect">
            <a:avLst/>
          </a:prstGeom>
          <a:ln w="12700">
            <a:miter lim="400000"/>
          </a:ln>
        </p:spPr>
      </p:pic>
      <p:pic>
        <p:nvPicPr>
          <p:cNvPr id="772" name="Image" descr="Image"/>
          <p:cNvPicPr>
            <a:picLocks noChangeAspect="1"/>
          </p:cNvPicPr>
          <p:nvPr/>
        </p:nvPicPr>
        <p:blipFill>
          <a:blip r:embed="rId4"/>
          <a:stretch>
            <a:fillRect/>
          </a:stretch>
        </p:blipFill>
        <p:spPr>
          <a:xfrm>
            <a:off x="7275937" y="2279255"/>
            <a:ext cx="4246833" cy="3725011"/>
          </a:xfrm>
          <a:prstGeom prst="rect">
            <a:avLst/>
          </a:prstGeom>
          <a:ln w="12700">
            <a:miter lim="400000"/>
          </a:ln>
        </p:spPr>
      </p:pic>
      <p:sp>
        <p:nvSpPr>
          <p:cNvPr id="773" name="corrected"/>
          <p:cNvSpPr txBox="1"/>
          <p:nvPr/>
        </p:nvSpPr>
        <p:spPr>
          <a:xfrm>
            <a:off x="9044794" y="2054437"/>
            <a:ext cx="5033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orrected"/>
          <p:cNvSpPr txBox="1"/>
          <p:nvPr/>
        </p:nvSpPr>
        <p:spPr>
          <a:xfrm>
            <a:off x="3109588" y="1910042"/>
            <a:ext cx="5033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a:t>
            </a:r>
          </a:p>
        </p:txBody>
      </p:sp>
      <p:sp>
        <p:nvSpPr>
          <p:cNvPr id="776"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 - using permuted condition labels</a:t>
            </a:r>
          </a:p>
        </p:txBody>
      </p:sp>
      <p:sp>
        <p:nvSpPr>
          <p:cNvPr id="777" name="Permuted Data"/>
          <p:cNvSpPr txBox="1"/>
          <p:nvPr/>
        </p:nvSpPr>
        <p:spPr>
          <a:xfrm>
            <a:off x="8373295" y="1910042"/>
            <a:ext cx="7630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Permuted Data</a:t>
            </a:r>
          </a:p>
        </p:txBody>
      </p:sp>
      <p:pic>
        <p:nvPicPr>
          <p:cNvPr id="779" name="Image" descr="Image"/>
          <p:cNvPicPr>
            <a:picLocks noChangeAspect="1"/>
          </p:cNvPicPr>
          <p:nvPr/>
        </p:nvPicPr>
        <p:blipFill>
          <a:blip r:embed="rId2"/>
          <a:stretch>
            <a:fillRect/>
          </a:stretch>
        </p:blipFill>
        <p:spPr>
          <a:xfrm>
            <a:off x="153967" y="793954"/>
            <a:ext cx="11884065" cy="896912"/>
          </a:xfrm>
          <a:prstGeom prst="rect">
            <a:avLst/>
          </a:prstGeom>
          <a:ln w="12700">
            <a:miter lim="400000"/>
          </a:ln>
        </p:spPr>
      </p:pic>
      <p:pic>
        <p:nvPicPr>
          <p:cNvPr id="780" name="Image" descr="Image"/>
          <p:cNvPicPr>
            <a:picLocks noChangeAspect="1"/>
          </p:cNvPicPr>
          <p:nvPr/>
        </p:nvPicPr>
        <p:blipFill>
          <a:blip r:embed="rId3"/>
          <a:stretch>
            <a:fillRect/>
          </a:stretch>
        </p:blipFill>
        <p:spPr>
          <a:xfrm>
            <a:off x="1506396" y="2178806"/>
            <a:ext cx="4246833" cy="3725011"/>
          </a:xfrm>
          <a:prstGeom prst="rect">
            <a:avLst/>
          </a:prstGeom>
          <a:ln w="12700">
            <a:miter lim="400000"/>
          </a:ln>
        </p:spPr>
      </p:pic>
      <p:pic>
        <p:nvPicPr>
          <p:cNvPr id="781" name="Image" descr="Image"/>
          <p:cNvPicPr>
            <a:picLocks noChangeAspect="1"/>
          </p:cNvPicPr>
          <p:nvPr/>
        </p:nvPicPr>
        <p:blipFill>
          <a:blip r:embed="rId4"/>
          <a:stretch>
            <a:fillRect/>
          </a:stretch>
        </p:blipFill>
        <p:spPr>
          <a:xfrm>
            <a:off x="6565240" y="2277708"/>
            <a:ext cx="4953213" cy="3672971"/>
          </a:xfrm>
          <a:prstGeom prst="rect">
            <a:avLst/>
          </a:prstGeom>
          <a:ln w="12700">
            <a:miter lim="400000"/>
          </a:ln>
        </p:spPr>
      </p:pic>
      <p:sp>
        <p:nvSpPr>
          <p:cNvPr id="9" name="We can use the same approach to look at PCA plots">
            <a:extLst>
              <a:ext uri="{FF2B5EF4-FFF2-40B4-BE49-F238E27FC236}">
                <a16:creationId xmlns:a16="http://schemas.microsoft.com/office/drawing/2014/main" id="{14618E55-8FB2-63DC-8CCF-9661D2928458}"/>
              </a:ext>
            </a:extLst>
          </p:cNvPr>
          <p:cNvSpPr txBox="1"/>
          <p:nvPr/>
        </p:nvSpPr>
        <p:spPr>
          <a:xfrm>
            <a:off x="1793925" y="212553"/>
            <a:ext cx="8604150"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3200" dirty="0"/>
              <a:t>We can use the same approach to look at PCA plots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3" name="Image" descr="Image"/>
          <p:cNvPicPr>
            <a:picLocks noChangeAspect="1"/>
          </p:cNvPicPr>
          <p:nvPr/>
        </p:nvPicPr>
        <p:blipFill>
          <a:blip r:embed="rId2"/>
          <a:stretch>
            <a:fillRect/>
          </a:stretch>
        </p:blipFill>
        <p:spPr>
          <a:xfrm>
            <a:off x="6500600" y="2232981"/>
            <a:ext cx="4529523" cy="3335215"/>
          </a:xfrm>
          <a:prstGeom prst="rect">
            <a:avLst/>
          </a:prstGeom>
          <a:ln w="12700">
            <a:miter lim="400000"/>
          </a:ln>
        </p:spPr>
      </p:pic>
      <p:sp>
        <p:nvSpPr>
          <p:cNvPr id="784" name="SVA corrected"/>
          <p:cNvSpPr txBox="1"/>
          <p:nvPr/>
        </p:nvSpPr>
        <p:spPr>
          <a:xfrm>
            <a:off x="7961237" y="1425049"/>
            <a:ext cx="1510413"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000" dirty="0"/>
              <a:t>SVA corrected</a:t>
            </a:r>
          </a:p>
        </p:txBody>
      </p:sp>
      <p:pic>
        <p:nvPicPr>
          <p:cNvPr id="785" name="Image" descr="Image"/>
          <p:cNvPicPr>
            <a:picLocks noChangeAspect="1"/>
          </p:cNvPicPr>
          <p:nvPr/>
        </p:nvPicPr>
        <p:blipFill>
          <a:blip r:embed="rId3"/>
          <a:stretch>
            <a:fillRect/>
          </a:stretch>
        </p:blipFill>
        <p:spPr>
          <a:xfrm>
            <a:off x="1364847" y="2232981"/>
            <a:ext cx="4529525" cy="3266909"/>
          </a:xfrm>
          <a:prstGeom prst="rect">
            <a:avLst/>
          </a:prstGeom>
          <a:ln w="12700">
            <a:miter lim="400000"/>
          </a:ln>
        </p:spPr>
      </p:pic>
      <p:sp>
        <p:nvSpPr>
          <p:cNvPr id="786" name="Did our class data have a batch effect?"/>
          <p:cNvSpPr txBox="1"/>
          <p:nvPr/>
        </p:nvSpPr>
        <p:spPr>
          <a:xfrm>
            <a:off x="3241167" y="432451"/>
            <a:ext cx="6556282"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3200" dirty="0"/>
              <a:t>Did our class data have a batch effect?</a:t>
            </a:r>
          </a:p>
        </p:txBody>
      </p:sp>
      <p:sp>
        <p:nvSpPr>
          <p:cNvPr id="787" name="Original"/>
          <p:cNvSpPr txBox="1"/>
          <p:nvPr/>
        </p:nvSpPr>
        <p:spPr>
          <a:xfrm>
            <a:off x="2889385" y="1450187"/>
            <a:ext cx="867225"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000" dirty="0"/>
              <a:t>Original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What if you have more than 2 groups?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3" name="Image" descr="Image"/>
          <p:cNvPicPr>
            <a:picLocks noChangeAspect="1"/>
          </p:cNvPicPr>
          <p:nvPr/>
        </p:nvPicPr>
        <p:blipFill>
          <a:blip r:embed="rId2"/>
          <a:stretch>
            <a:fillRect/>
          </a:stretch>
        </p:blipFill>
        <p:spPr>
          <a:xfrm>
            <a:off x="909895" y="1742942"/>
            <a:ext cx="10372210" cy="833003"/>
          </a:xfrm>
          <a:prstGeom prst="rect">
            <a:avLst/>
          </a:prstGeom>
          <a:ln w="12700">
            <a:miter lim="400000"/>
          </a:ln>
        </p:spPr>
      </p:pic>
      <p:pic>
        <p:nvPicPr>
          <p:cNvPr id="794" name="Image" descr="Image"/>
          <p:cNvPicPr>
            <a:picLocks noChangeAspect="1"/>
          </p:cNvPicPr>
          <p:nvPr/>
        </p:nvPicPr>
        <p:blipFill>
          <a:blip r:embed="rId3"/>
          <a:stretch>
            <a:fillRect/>
          </a:stretch>
        </p:blipFill>
        <p:spPr>
          <a:xfrm>
            <a:off x="909895" y="2698638"/>
            <a:ext cx="7917325" cy="1098661"/>
          </a:xfrm>
          <a:prstGeom prst="rect">
            <a:avLst/>
          </a:prstGeom>
          <a:ln w="12700">
            <a:miter lim="400000"/>
          </a:ln>
        </p:spPr>
      </p:pic>
      <p:pic>
        <p:nvPicPr>
          <p:cNvPr id="795" name="Image" descr="Image"/>
          <p:cNvPicPr>
            <a:picLocks noChangeAspect="1"/>
          </p:cNvPicPr>
          <p:nvPr/>
        </p:nvPicPr>
        <p:blipFill>
          <a:blip r:embed="rId4"/>
          <a:stretch>
            <a:fillRect/>
          </a:stretch>
        </p:blipFill>
        <p:spPr>
          <a:xfrm>
            <a:off x="909895" y="4054046"/>
            <a:ext cx="9669935" cy="456019"/>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8" name="Image" descr="Image"/>
          <p:cNvPicPr>
            <a:picLocks noChangeAspect="1"/>
          </p:cNvPicPr>
          <p:nvPr/>
        </p:nvPicPr>
        <p:blipFill>
          <a:blip r:embed="rId2"/>
          <a:stretch>
            <a:fillRect/>
          </a:stretch>
        </p:blipFill>
        <p:spPr>
          <a:xfrm>
            <a:off x="899381" y="1183664"/>
            <a:ext cx="11036043" cy="824533"/>
          </a:xfrm>
          <a:prstGeom prst="rect">
            <a:avLst/>
          </a:prstGeom>
          <a:ln w="12700">
            <a:miter lim="400000"/>
          </a:ln>
        </p:spPr>
      </p:pic>
      <p:pic>
        <p:nvPicPr>
          <p:cNvPr id="799" name="Image" descr="Image"/>
          <p:cNvPicPr>
            <a:picLocks noChangeAspect="1"/>
          </p:cNvPicPr>
          <p:nvPr/>
        </p:nvPicPr>
        <p:blipFill>
          <a:blip r:embed="rId3"/>
          <a:stretch>
            <a:fillRect/>
          </a:stretch>
        </p:blipFill>
        <p:spPr>
          <a:xfrm>
            <a:off x="899381" y="2219478"/>
            <a:ext cx="9114154" cy="840416"/>
          </a:xfrm>
          <a:prstGeom prst="rect">
            <a:avLst/>
          </a:prstGeom>
          <a:ln w="12700">
            <a:miter lim="400000"/>
          </a:ln>
        </p:spPr>
      </p:pic>
      <p:sp>
        <p:nvSpPr>
          <p:cNvPr id="800" name="Since we are using the Wald test the logfoldchanges here are interpretable as the logfoldchanges between groups."/>
          <p:cNvSpPr txBox="1"/>
          <p:nvPr/>
        </p:nvSpPr>
        <p:spPr>
          <a:xfrm>
            <a:off x="899381" y="3192813"/>
            <a:ext cx="708306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3"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4" name="Image" descr="Image"/>
          <p:cNvPicPr>
            <a:picLocks noChangeAspect="1"/>
          </p:cNvPicPr>
          <p:nvPr/>
        </p:nvPicPr>
        <p:blipFill>
          <a:blip r:embed="rId3"/>
          <a:stretch>
            <a:fillRect/>
          </a:stretch>
        </p:blipFill>
        <p:spPr>
          <a:xfrm>
            <a:off x="688767" y="2455893"/>
            <a:ext cx="10927229" cy="546362"/>
          </a:xfrm>
          <a:prstGeom prst="rect">
            <a:avLst/>
          </a:prstGeom>
          <a:ln w="12700">
            <a:miter lim="400000"/>
          </a:ln>
        </p:spPr>
      </p:pic>
      <p:pic>
        <p:nvPicPr>
          <p:cNvPr id="805" name="Image" descr="Image"/>
          <p:cNvPicPr>
            <a:picLocks noChangeAspect="1"/>
          </p:cNvPicPr>
          <p:nvPr/>
        </p:nvPicPr>
        <p:blipFill>
          <a:blip r:embed="rId4"/>
          <a:stretch>
            <a:fillRect/>
          </a:stretch>
        </p:blipFill>
        <p:spPr>
          <a:xfrm>
            <a:off x="663833" y="3049809"/>
            <a:ext cx="10977097" cy="510563"/>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8"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9" name="Image" descr="Image"/>
          <p:cNvPicPr>
            <a:picLocks noChangeAspect="1"/>
          </p:cNvPicPr>
          <p:nvPr/>
        </p:nvPicPr>
        <p:blipFill>
          <a:blip r:embed="rId3"/>
          <a:stretch>
            <a:fillRect/>
          </a:stretch>
        </p:blipFill>
        <p:spPr>
          <a:xfrm>
            <a:off x="1241123" y="2366640"/>
            <a:ext cx="9601691" cy="480085"/>
          </a:xfrm>
          <a:prstGeom prst="rect">
            <a:avLst/>
          </a:prstGeom>
          <a:ln w="12700">
            <a:miter lim="400000"/>
          </a:ln>
        </p:spPr>
      </p:pic>
      <p:pic>
        <p:nvPicPr>
          <p:cNvPr id="810" name="Image" descr="Image"/>
          <p:cNvPicPr>
            <a:picLocks noChangeAspect="1"/>
          </p:cNvPicPr>
          <p:nvPr/>
        </p:nvPicPr>
        <p:blipFill>
          <a:blip r:embed="rId4"/>
          <a:stretch>
            <a:fillRect/>
          </a:stretch>
        </p:blipFill>
        <p:spPr>
          <a:xfrm>
            <a:off x="472648" y="3049809"/>
            <a:ext cx="11470110" cy="522319"/>
          </a:xfrm>
          <a:prstGeom prst="rect">
            <a:avLst/>
          </a:prstGeom>
          <a:ln w="12700">
            <a:miter lim="400000"/>
          </a:ln>
        </p:spPr>
      </p:pic>
      <p:sp>
        <p:nvSpPr>
          <p:cNvPr id="811" name="This could be useful if you don’t have a true reference population…"/>
          <p:cNvSpPr txBox="1"/>
          <p:nvPr/>
        </p:nvSpPr>
        <p:spPr>
          <a:xfrm>
            <a:off x="1394590" y="4254784"/>
            <a:ext cx="9626225" cy="913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rPr sz="2800" dirty="0"/>
              <a:t>This could be useful if you don’t have a true reference population </a:t>
            </a:r>
          </a:p>
          <a:p>
            <a:pPr>
              <a:defRPr sz="3600"/>
            </a:pPr>
            <a:r>
              <a:rPr sz="2800" dirty="0"/>
              <a:t>e.g. comparing a group of different cell types for 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587105" y="312206"/>
            <a:ext cx="901779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dirty="0"/>
              <a:t>Another way of comparing multiple groups: Likelihood Ratio Test (LRT)</a:t>
            </a:r>
          </a:p>
        </p:txBody>
      </p:sp>
      <p:sp>
        <p:nvSpPr>
          <p:cNvPr id="814" name="Is there a difference between the full and reduced model"/>
          <p:cNvSpPr txBox="1"/>
          <p:nvPr/>
        </p:nvSpPr>
        <p:spPr>
          <a:xfrm>
            <a:off x="3050870" y="777990"/>
            <a:ext cx="548797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dirty="0"/>
              <a:t>Is there a difference between the full and reduced model</a:t>
            </a:r>
          </a:p>
        </p:txBody>
      </p:sp>
      <p:sp>
        <p:nvSpPr>
          <p:cNvPr id="815" name="Full:  ~ condition…"/>
          <p:cNvSpPr txBox="1"/>
          <p:nvPr/>
        </p:nvSpPr>
        <p:spPr>
          <a:xfrm>
            <a:off x="4519767" y="1315273"/>
            <a:ext cx="3152466"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rPr dirty="0"/>
              <a:t>Full:  ~ condition</a:t>
            </a:r>
          </a:p>
          <a:p>
            <a:pPr>
              <a:defRPr sz="3600"/>
            </a:pPr>
            <a:r>
              <a:rPr dirty="0"/>
              <a:t>Reduced:  ~ 1 </a:t>
            </a:r>
          </a:p>
        </p:txBody>
      </p:sp>
      <p:sp>
        <p:nvSpPr>
          <p:cNvPr id="816" name="A significant p-value is telling you that the full model has more information than the reduced.…"/>
          <p:cNvSpPr txBox="1"/>
          <p:nvPr/>
        </p:nvSpPr>
        <p:spPr>
          <a:xfrm>
            <a:off x="2912152" y="3280570"/>
            <a:ext cx="7692743" cy="22057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a:defRPr sz="3600"/>
            </a:pPr>
            <a:r>
              <a:rPr sz="2000" dirty="0"/>
              <a:t>A significant p-value is telling you that the full model has more information than the reduced.</a:t>
            </a:r>
          </a:p>
          <a:p>
            <a:pPr algn="l">
              <a:defRPr sz="3600"/>
            </a:pPr>
            <a:r>
              <a:rPr sz="2000" dirty="0"/>
              <a:t> It is not telling you what that difference is</a:t>
            </a:r>
          </a:p>
          <a:p>
            <a:pPr algn="l">
              <a:defRPr sz="3600"/>
            </a:pPr>
            <a:endParaRPr sz="2000" dirty="0"/>
          </a:p>
          <a:p>
            <a:pPr algn="l">
              <a:defRPr sz="3600"/>
            </a:pPr>
            <a:r>
              <a:rPr sz="2000" dirty="0"/>
              <a:t>You can extract the </a:t>
            </a:r>
            <a:r>
              <a:rPr sz="2000" dirty="0" err="1"/>
              <a:t>logFoldChanges</a:t>
            </a:r>
            <a:r>
              <a:rPr sz="2000" dirty="0"/>
              <a:t> using the same approach as before for specific comparisons, but the p-values always will come from the above comparison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Using the LRT to identify genes where there is a difference among your groups"/>
          <p:cNvSpPr txBox="1"/>
          <p:nvPr/>
        </p:nvSpPr>
        <p:spPr>
          <a:xfrm>
            <a:off x="418499" y="519119"/>
            <a:ext cx="100108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Using the LRT to identify genes where there is a difference among your groups</a:t>
            </a:r>
          </a:p>
        </p:txBody>
      </p:sp>
      <p:pic>
        <p:nvPicPr>
          <p:cNvPr id="821" name="Image" descr="Image"/>
          <p:cNvPicPr>
            <a:picLocks noChangeAspect="1"/>
          </p:cNvPicPr>
          <p:nvPr/>
        </p:nvPicPr>
        <p:blipFill>
          <a:blip r:embed="rId2"/>
          <a:stretch>
            <a:fillRect/>
          </a:stretch>
        </p:blipFill>
        <p:spPr>
          <a:xfrm>
            <a:off x="6502080" y="1345445"/>
            <a:ext cx="4607794" cy="2185352"/>
          </a:xfrm>
          <a:prstGeom prst="rect">
            <a:avLst/>
          </a:prstGeom>
          <a:ln w="12700">
            <a:miter lim="400000"/>
          </a:ln>
        </p:spPr>
      </p:pic>
      <p:pic>
        <p:nvPicPr>
          <p:cNvPr id="822" name="Image" descr="Image"/>
          <p:cNvPicPr>
            <a:picLocks noChangeAspect="1"/>
          </p:cNvPicPr>
          <p:nvPr/>
        </p:nvPicPr>
        <p:blipFill>
          <a:blip r:embed="rId3"/>
          <a:stretch>
            <a:fillRect/>
          </a:stretch>
        </p:blipFill>
        <p:spPr>
          <a:xfrm>
            <a:off x="1082127" y="1365118"/>
            <a:ext cx="4153560" cy="2146006"/>
          </a:xfrm>
          <a:prstGeom prst="rect">
            <a:avLst/>
          </a:prstGeom>
          <a:ln w="12700">
            <a:miter lim="400000"/>
          </a:ln>
        </p:spPr>
      </p:pic>
      <p:sp>
        <p:nvSpPr>
          <p:cNvPr id="823" name="The pvalues reported by LRT are for the comparison of the models (and are the same for any contrast you specify)…"/>
          <p:cNvSpPr txBox="1"/>
          <p:nvPr/>
        </p:nvSpPr>
        <p:spPr>
          <a:xfrm>
            <a:off x="966185" y="4308464"/>
            <a:ext cx="9356318" cy="14528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nSpc>
                <a:spcPct val="130000"/>
              </a:lnSpc>
              <a:defRPr sz="3600"/>
            </a:pPr>
            <a:r>
              <a:rPr sz="2400" dirty="0"/>
              <a:t>The </a:t>
            </a:r>
            <a:r>
              <a:rPr sz="2400" dirty="0" err="1"/>
              <a:t>pvalues</a:t>
            </a:r>
            <a:r>
              <a:rPr sz="2400" dirty="0"/>
              <a:t> reported by LRT are for the comparison of the models (and are the same for any contrast you specify)</a:t>
            </a:r>
          </a:p>
          <a:p>
            <a:pPr>
              <a:lnSpc>
                <a:spcPct val="130000"/>
              </a:lnSpc>
              <a:defRPr sz="3600"/>
            </a:pPr>
            <a:r>
              <a:rPr sz="2400" dirty="0"/>
              <a:t>Fold changes will be specific to one comparison (here NS vs Brg1)</a:t>
            </a:r>
          </a:p>
        </p:txBody>
      </p:sp>
      <p:sp>
        <p:nvSpPr>
          <p:cNvPr id="824" name="Double Arrow"/>
          <p:cNvSpPr/>
          <p:nvPr/>
        </p:nvSpPr>
        <p:spPr>
          <a:xfrm>
            <a:off x="3740977" y="1937502"/>
            <a:ext cx="2690734" cy="635001"/>
          </a:xfrm>
          <a:prstGeom prst="leftRightArrow">
            <a:avLst>
              <a:gd name="adj1" fmla="val 32000"/>
              <a:gd name="adj2" fmla="val 44000"/>
            </a:avLst>
          </a:prstGeom>
          <a:solidFill>
            <a:schemeClr val="accent4">
              <a:hueOff val="-476017"/>
              <a:lumOff val="-10042"/>
            </a:schemeClr>
          </a:solidFill>
          <a:ln w="12700">
            <a:miter lim="400000"/>
          </a:ln>
        </p:spPr>
        <p:txBody>
          <a:bodyPr lIns="25400" tIns="25400" rIns="25400" bIns="25400" anchor="ctr"/>
          <a:lstStyle/>
          <a:p>
            <a:pPr defTabSz="412750">
              <a:defRPr sz="3200">
                <a:solidFill>
                  <a:srgbClr val="000000"/>
                </a:solidFill>
                <a:latin typeface="Helvetica Neue Medium"/>
                <a:ea typeface="Helvetica Neue Medium"/>
                <a:cs typeface="Helvetica Neue Medium"/>
                <a:sym typeface="Helvetica Neue Medium"/>
              </a:defRPr>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Batch effects"/>
          <p:cNvSpPr txBox="1"/>
          <p:nvPr/>
        </p:nvSpPr>
        <p:spPr>
          <a:xfrm>
            <a:off x="4860249" y="105928"/>
            <a:ext cx="169745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Batch effects</a:t>
            </a:r>
          </a:p>
        </p:txBody>
      </p:sp>
      <p:graphicFrame>
        <p:nvGraphicFramePr>
          <p:cNvPr id="660"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465002"/>
            <a:ext cx="3074240"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3600" dirty="0"/>
              <a:t>Multiple effects</a:t>
            </a:r>
          </a:p>
        </p:txBody>
      </p:sp>
      <p:sp>
        <p:nvSpPr>
          <p:cNvPr id="827" name="What if you have genotype and treatment information ?…"/>
          <p:cNvSpPr txBox="1"/>
          <p:nvPr/>
        </p:nvSpPr>
        <p:spPr>
          <a:xfrm>
            <a:off x="1126246" y="1553829"/>
            <a:ext cx="10684754"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sz="3600"/>
            </a:pPr>
            <a:r>
              <a:rPr sz="2400" dirty="0"/>
              <a:t>What if you have genotype and treatment information ? </a:t>
            </a:r>
          </a:p>
          <a:p>
            <a:pPr>
              <a:defRPr sz="3600"/>
            </a:pPr>
            <a:r>
              <a:rPr sz="2400" dirty="0"/>
              <a:t>For example, you have WT and KO animals and they were treated with </a:t>
            </a:r>
            <a:r>
              <a:rPr sz="2400" dirty="0" err="1"/>
              <a:t>DrugA</a:t>
            </a:r>
            <a:r>
              <a:rPr sz="2400" dirty="0"/>
              <a:t> or Vehicle control</a:t>
            </a:r>
          </a:p>
        </p:txBody>
      </p:sp>
      <p:sp>
        <p:nvSpPr>
          <p:cNvPr id="828" name="= ~ genotype + treatment"/>
          <p:cNvSpPr txBox="1"/>
          <p:nvPr/>
        </p:nvSpPr>
        <p:spPr>
          <a:xfrm>
            <a:off x="4715827" y="3612789"/>
            <a:ext cx="337813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sz="2400" dirty="0"/>
              <a:t>  = ~ genotype + treatment</a:t>
            </a:r>
          </a:p>
        </p:txBody>
      </p:sp>
      <p:sp>
        <p:nvSpPr>
          <p:cNvPr id="829" name="Depends on your questions?"/>
          <p:cNvSpPr txBox="1"/>
          <p:nvPr/>
        </p:nvSpPr>
        <p:spPr>
          <a:xfrm>
            <a:off x="4603507" y="2817575"/>
            <a:ext cx="276332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Depends on your questions?</a:t>
            </a:r>
          </a:p>
        </p:txBody>
      </p:sp>
      <p:sp>
        <p:nvSpPr>
          <p:cNvPr id="830" name="What genes are affected by drug treatment"/>
          <p:cNvSpPr txBox="1"/>
          <p:nvPr/>
        </p:nvSpPr>
        <p:spPr>
          <a:xfrm>
            <a:off x="4570741" y="3158908"/>
            <a:ext cx="4110036"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What genes are affected by drug treatment</a:t>
            </a:r>
          </a:p>
        </p:txBody>
      </p:sp>
      <p:sp>
        <p:nvSpPr>
          <p:cNvPr id="831" name="What genes are affected by genotype"/>
          <p:cNvSpPr txBox="1"/>
          <p:nvPr/>
        </p:nvSpPr>
        <p:spPr>
          <a:xfrm>
            <a:off x="3145589" y="4528123"/>
            <a:ext cx="471552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400" dirty="0"/>
              <a:t>What genes are affected by genotype</a:t>
            </a:r>
          </a:p>
        </p:txBody>
      </p:sp>
      <p:sp>
        <p:nvSpPr>
          <p:cNvPr id="832" name="Specify which contrast you want in results (e.g. results(dds, contrast = c(‘treatment’, ‘drug’, ‘vehicle’)"/>
          <p:cNvSpPr txBox="1"/>
          <p:nvPr/>
        </p:nvSpPr>
        <p:spPr>
          <a:xfrm>
            <a:off x="369495" y="4169660"/>
            <a:ext cx="11231344"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Specify which contrast you want in results (e.g. </a:t>
            </a:r>
            <a:r>
              <a:rPr lang="en-US" dirty="0" err="1"/>
              <a:t>lfcShrink</a:t>
            </a:r>
            <a:r>
              <a:rPr dirty="0"/>
              <a:t>(</a:t>
            </a:r>
            <a:r>
              <a:rPr dirty="0" err="1"/>
              <a:t>dds</a:t>
            </a:r>
            <a:r>
              <a:rPr dirty="0"/>
              <a:t>, contrast = c(‘treatment’, ‘drug’, ‘vehicle’) </a:t>
            </a:r>
            <a:r>
              <a:rPr lang="en-US" dirty="0"/>
              <a:t>, type   = ‘</a:t>
            </a:r>
            <a:r>
              <a:rPr lang="en-US" dirty="0" err="1"/>
              <a:t>ashr</a:t>
            </a:r>
            <a:r>
              <a:rPr lang="en-US" dirty="0"/>
              <a:t>’)</a:t>
            </a:r>
            <a:endParaRPr dirty="0"/>
          </a:p>
        </p:txBody>
      </p:sp>
      <p:sp>
        <p:nvSpPr>
          <p:cNvPr id="833" name="Specify which contrast you want in results (e.g. results(dds, contrast = c(‘genotype’, ‘KO’, ‘WT’)"/>
          <p:cNvSpPr txBox="1"/>
          <p:nvPr/>
        </p:nvSpPr>
        <p:spPr>
          <a:xfrm>
            <a:off x="369495" y="5503697"/>
            <a:ext cx="1053487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Specify which contrast you want in results (e.g. </a:t>
            </a:r>
            <a:r>
              <a:rPr lang="en-US" dirty="0" err="1"/>
              <a:t>lfcShrink</a:t>
            </a:r>
            <a:r>
              <a:rPr dirty="0"/>
              <a:t>(</a:t>
            </a:r>
            <a:r>
              <a:rPr dirty="0" err="1"/>
              <a:t>dds</a:t>
            </a:r>
            <a:r>
              <a:rPr dirty="0"/>
              <a:t>, contrast = c(‘genotype’, ‘KO’, ‘WT’)</a:t>
            </a:r>
            <a:r>
              <a:rPr lang="en-US" dirty="0"/>
              <a:t>, type = ‘</a:t>
            </a:r>
            <a:r>
              <a:rPr lang="en-US" dirty="0" err="1"/>
              <a:t>ashr</a:t>
            </a:r>
            <a:r>
              <a:rPr lang="en-US" dirty="0"/>
              <a:t>’)</a:t>
            </a:r>
            <a:r>
              <a:rPr dirty="0"/>
              <a:t> </a:t>
            </a:r>
          </a:p>
        </p:txBody>
      </p:sp>
      <p:sp>
        <p:nvSpPr>
          <p:cNvPr id="10" name="= ~ genotype + treatment">
            <a:extLst>
              <a:ext uri="{FF2B5EF4-FFF2-40B4-BE49-F238E27FC236}">
                <a16:creationId xmlns:a16="http://schemas.microsoft.com/office/drawing/2014/main" id="{243A4D4F-46F3-F20B-AE79-7FD8CB6CD504}"/>
              </a:ext>
            </a:extLst>
          </p:cNvPr>
          <p:cNvSpPr txBox="1"/>
          <p:nvPr/>
        </p:nvSpPr>
        <p:spPr>
          <a:xfrm>
            <a:off x="4570741" y="5015910"/>
            <a:ext cx="337813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sz="2400" dirty="0"/>
              <a:t>  = ~ treatment</a:t>
            </a:r>
            <a:r>
              <a:rPr lang="en-US" sz="2400" dirty="0"/>
              <a:t> + genotype</a:t>
            </a: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487314" y="1104593"/>
            <a:ext cx="80791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pic>
        <p:nvPicPr>
          <p:cNvPr id="855" name="Image" descr="Image"/>
          <p:cNvPicPr>
            <a:picLocks noChangeAspect="1"/>
          </p:cNvPicPr>
          <p:nvPr/>
        </p:nvPicPr>
        <p:blipFill>
          <a:blip r:embed="rId2"/>
          <a:stretch>
            <a:fillRect/>
          </a:stretch>
        </p:blipFill>
        <p:spPr>
          <a:xfrm>
            <a:off x="2107188" y="4220757"/>
            <a:ext cx="3267402" cy="511894"/>
          </a:xfrm>
          <a:prstGeom prst="rect">
            <a:avLst/>
          </a:prstGeom>
          <a:ln w="12700">
            <a:miter lim="400000"/>
          </a:ln>
        </p:spPr>
      </p:pic>
      <p:sp>
        <p:nvSpPr>
          <p:cNvPr id="856" name="Genotype comparison"/>
          <p:cNvSpPr txBox="1"/>
          <p:nvPr/>
        </p:nvSpPr>
        <p:spPr>
          <a:xfrm>
            <a:off x="292738" y="4502797"/>
            <a:ext cx="109004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Genotype comparison</a:t>
            </a:r>
          </a:p>
        </p:txBody>
      </p:sp>
      <p:pic>
        <p:nvPicPr>
          <p:cNvPr id="857" name="Image" descr="Image"/>
          <p:cNvPicPr>
            <a:picLocks noChangeAspect="1"/>
          </p:cNvPicPr>
          <p:nvPr/>
        </p:nvPicPr>
        <p:blipFill>
          <a:blip r:embed="rId3"/>
          <a:stretch>
            <a:fillRect/>
          </a:stretch>
        </p:blipFill>
        <p:spPr>
          <a:xfrm>
            <a:off x="196583" y="3595512"/>
            <a:ext cx="7999877" cy="477296"/>
          </a:xfrm>
          <a:prstGeom prst="rect">
            <a:avLst/>
          </a:prstGeom>
          <a:ln w="12700">
            <a:miter lim="400000"/>
          </a:ln>
        </p:spPr>
      </p:pic>
      <p:sp>
        <p:nvSpPr>
          <p:cNvPr id="858" name="What genes does loss of ARID2 affect?"/>
          <p:cNvSpPr txBox="1"/>
          <p:nvPr/>
        </p:nvSpPr>
        <p:spPr>
          <a:xfrm>
            <a:off x="1420663" y="3165523"/>
            <a:ext cx="493199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2400"/>
              <a:t>What genes does loss of ARID2 affect?</a:t>
            </a:r>
          </a:p>
        </p:txBody>
      </p:sp>
      <p:pic>
        <p:nvPicPr>
          <p:cNvPr id="859" name="Image" descr="Image"/>
          <p:cNvPicPr>
            <a:picLocks noChangeAspect="1"/>
          </p:cNvPicPr>
          <p:nvPr/>
        </p:nvPicPr>
        <p:blipFill>
          <a:blip r:embed="rId4"/>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~4x increase regardless of treatment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2000"/>
              <a:t>full = ~ genotype + treatment + genotype:treatment</a:t>
            </a:r>
          </a:p>
          <a:p>
            <a:pPr algn="l"/>
            <a:r>
              <a:rPr sz="2000"/>
              <a:t>reduced = ~ genotype + treatment</a:t>
            </a:r>
          </a:p>
        </p:txBody>
      </p:sp>
      <p:sp>
        <p:nvSpPr>
          <p:cNvPr id="873" name="Small p values mean that there is a genotype specific effect of one (or more) treatments"/>
          <p:cNvSpPr txBox="1"/>
          <p:nvPr/>
        </p:nvSpPr>
        <p:spPr>
          <a:xfrm>
            <a:off x="315946" y="4063061"/>
            <a:ext cx="622526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t>Small p values mean that there is a genotype specific effect of one (or more) treatments</a:t>
            </a:r>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1"/>
            </a:lvl1pPr>
          </a:lstStyle>
          <a:p>
            <a:r>
              <a:rPr sz="2000" dirty="0"/>
              <a:t>LRT</a:t>
            </a:r>
          </a:p>
        </p:txBody>
      </p:sp>
      <p:pic>
        <p:nvPicPr>
          <p:cNvPr id="876" name="Image" descr="Image"/>
          <p:cNvPicPr>
            <a:picLocks noChangeAspect="1"/>
          </p:cNvPicPr>
          <p:nvPr/>
        </p:nvPicPr>
        <p:blipFill>
          <a:blip r:embed="rId3"/>
          <a:stretch>
            <a:fillRect/>
          </a:stretch>
        </p:blipFill>
        <p:spPr>
          <a:xfrm>
            <a:off x="302821" y="4671531"/>
            <a:ext cx="5503648" cy="960955"/>
          </a:xfrm>
          <a:prstGeom prst="rect">
            <a:avLst/>
          </a:prstGeom>
          <a:ln w="12700">
            <a:miter lim="400000"/>
          </a:ln>
        </p:spPr>
      </p:pic>
      <p:pic>
        <p:nvPicPr>
          <p:cNvPr id="877" name="Image" descr="Image"/>
          <p:cNvPicPr>
            <a:picLocks noChangeAspect="1"/>
          </p:cNvPicPr>
          <p:nvPr/>
        </p:nvPicPr>
        <p:blipFill>
          <a:blip r:embed="rId4"/>
          <a:stretch>
            <a:fillRect/>
          </a:stretch>
        </p:blipFill>
        <p:spPr>
          <a:xfrm>
            <a:off x="302821" y="5694747"/>
            <a:ext cx="4029046" cy="620916"/>
          </a:xfrm>
          <a:prstGeom prst="rect">
            <a:avLst/>
          </a:prstGeom>
          <a:ln w="12700">
            <a:miter lim="400000"/>
          </a:ln>
        </p:spPr>
      </p:pic>
      <p:pic>
        <p:nvPicPr>
          <p:cNvPr id="878" name="Image" descr="Image"/>
          <p:cNvPicPr>
            <a:picLocks noChangeAspect="1"/>
          </p:cNvPicPr>
          <p:nvPr/>
        </p:nvPicPr>
        <p:blipFill>
          <a:blip r:embed="rId5"/>
          <a:stretch>
            <a:fillRect/>
          </a:stretch>
        </p:blipFill>
        <p:spPr>
          <a:xfrm>
            <a:off x="7689089" y="2871757"/>
            <a:ext cx="4514322" cy="3486191"/>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Batch effects"/>
          <p:cNvSpPr txBox="1"/>
          <p:nvPr/>
        </p:nvSpPr>
        <p:spPr>
          <a:xfrm>
            <a:off x="4860249" y="105928"/>
            <a:ext cx="169745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Batch effects</a:t>
            </a:r>
          </a:p>
        </p:txBody>
      </p:sp>
      <p:graphicFrame>
        <p:nvGraphicFramePr>
          <p:cNvPr id="665"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666" name="Table"/>
          <p:cNvGraphicFramePr/>
          <p:nvPr/>
        </p:nvGraphicFramePr>
        <p:xfrm>
          <a:off x="6646907"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667" name="X"/>
          <p:cNvSpPr txBox="1"/>
          <p:nvPr/>
        </p:nvSpPr>
        <p:spPr>
          <a:xfrm>
            <a:off x="1112018" y="-88029"/>
            <a:ext cx="2877391" cy="6206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80000" b="1">
                <a:solidFill>
                  <a:schemeClr val="accent5">
                    <a:lumOff val="-29866"/>
                  </a:schemeClr>
                </a:solidFill>
              </a:defRPr>
            </a:lvl1pPr>
          </a:lstStyle>
          <a:p>
            <a:r>
              <a:rPr sz="40000"/>
              <a:t>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 name="Image" descr="Image"/>
          <p:cNvPicPr>
            <a:picLocks noChangeAspect="1"/>
          </p:cNvPicPr>
          <p:nvPr/>
        </p:nvPicPr>
        <p:blipFill>
          <a:blip r:embed="rId2"/>
          <a:stretch>
            <a:fillRect/>
          </a:stretch>
        </p:blipFill>
        <p:spPr>
          <a:xfrm>
            <a:off x="1732115" y="1361460"/>
            <a:ext cx="9303392" cy="3695868"/>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3" name="Image" descr="Image"/>
          <p:cNvPicPr>
            <a:picLocks noChangeAspect="1"/>
          </p:cNvPicPr>
          <p:nvPr/>
        </p:nvPicPr>
        <p:blipFill>
          <a:blip r:embed="rId3"/>
          <a:stretch>
            <a:fillRect/>
          </a:stretch>
        </p:blipFill>
        <p:spPr>
          <a:xfrm>
            <a:off x="6187637" y="1762505"/>
            <a:ext cx="4934800" cy="3881695"/>
          </a:xfrm>
          <a:prstGeom prst="rect">
            <a:avLst/>
          </a:prstGeom>
          <a:ln w="12700">
            <a:miter lim="400000"/>
          </a:ln>
        </p:spPr>
      </p:pic>
      <p:sp>
        <p:nvSpPr>
          <p:cNvPr id="674" name="PC Plot including batch and condition"/>
          <p:cNvSpPr txBox="1"/>
          <p:nvPr/>
        </p:nvSpPr>
        <p:spPr>
          <a:xfrm>
            <a:off x="3327578" y="283038"/>
            <a:ext cx="479900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PC Plot including batch and condition</a:t>
            </a:r>
          </a:p>
        </p:txBody>
      </p:sp>
      <p:pic>
        <p:nvPicPr>
          <p:cNvPr id="675" name="Image" descr="Image"/>
          <p:cNvPicPr>
            <a:picLocks noChangeAspect="1"/>
          </p:cNvPicPr>
          <p:nvPr/>
        </p:nvPicPr>
        <p:blipFill>
          <a:blip r:embed="rId4"/>
          <a:stretch>
            <a:fillRect/>
          </a:stretch>
        </p:blipFill>
        <p:spPr>
          <a:xfrm>
            <a:off x="364495" y="1784841"/>
            <a:ext cx="5427345" cy="1356837"/>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9"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sp>
        <p:nvSpPr>
          <p:cNvPr id="680"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1" name="MT1G"/>
          <p:cNvSpPr txBox="1"/>
          <p:nvPr/>
        </p:nvSpPr>
        <p:spPr>
          <a:xfrm>
            <a:off x="3019428" y="5135906"/>
            <a:ext cx="33663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MT1G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3"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pic>
        <p:nvPicPr>
          <p:cNvPr id="684" name="Image" descr="Image"/>
          <p:cNvPicPr>
            <a:picLocks noChangeAspect="1"/>
          </p:cNvPicPr>
          <p:nvPr/>
        </p:nvPicPr>
        <p:blipFill>
          <a:blip r:embed="rId3"/>
          <a:stretch>
            <a:fillRect/>
          </a:stretch>
        </p:blipFill>
        <p:spPr>
          <a:xfrm>
            <a:off x="6842844" y="1675869"/>
            <a:ext cx="3565337" cy="3305364"/>
          </a:xfrm>
          <a:prstGeom prst="rect">
            <a:avLst/>
          </a:prstGeom>
          <a:ln w="12700">
            <a:miter lim="400000"/>
          </a:ln>
        </p:spPr>
      </p:pic>
      <p:sp>
        <p:nvSpPr>
          <p:cNvPr id="685"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6" name="Strong difference between replicates…"/>
          <p:cNvSpPr txBox="1"/>
          <p:nvPr/>
        </p:nvSpPr>
        <p:spPr>
          <a:xfrm>
            <a:off x="7218590" y="1250314"/>
            <a:ext cx="178895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Still difference between groups</a:t>
            </a:r>
          </a:p>
        </p:txBody>
      </p:sp>
      <p:sp>
        <p:nvSpPr>
          <p:cNvPr id="687" name="CDC42EP2"/>
          <p:cNvSpPr txBox="1"/>
          <p:nvPr/>
        </p:nvSpPr>
        <p:spPr>
          <a:xfrm>
            <a:off x="8298663" y="5135906"/>
            <a:ext cx="53219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CDC42EP2</a:t>
            </a:r>
          </a:p>
        </p:txBody>
      </p:sp>
      <p:sp>
        <p:nvSpPr>
          <p:cNvPr id="688" name="MT1G"/>
          <p:cNvSpPr txBox="1"/>
          <p:nvPr/>
        </p:nvSpPr>
        <p:spPr>
          <a:xfrm>
            <a:off x="3019428" y="5135906"/>
            <a:ext cx="33663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MT1G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How to handle Batch Effects"/>
          <p:cNvSpPr txBox="1"/>
          <p:nvPr/>
        </p:nvSpPr>
        <p:spPr>
          <a:xfrm>
            <a:off x="3867563" y="283166"/>
            <a:ext cx="35466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How to handle Batch Effects</a:t>
            </a:r>
          </a:p>
        </p:txBody>
      </p:sp>
      <p:sp>
        <p:nvSpPr>
          <p:cNvPr id="691" name="The easy way - we know which samples came from which batches"/>
          <p:cNvSpPr txBox="1"/>
          <p:nvPr/>
        </p:nvSpPr>
        <p:spPr>
          <a:xfrm>
            <a:off x="911721" y="1480606"/>
            <a:ext cx="823225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2400" dirty="0"/>
              <a:t>The easy way - we know which samples came from which batches</a:t>
            </a:r>
          </a:p>
        </p:txBody>
      </p:sp>
      <p:sp>
        <p:nvSpPr>
          <p:cNvPr id="692" name="DESeqDataSet(counts, colData, design = ~ batch + condition)"/>
          <p:cNvSpPr txBox="1"/>
          <p:nvPr/>
        </p:nvSpPr>
        <p:spPr>
          <a:xfrm>
            <a:off x="911721" y="2355783"/>
            <a:ext cx="6448560"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b="1"/>
            </a:pPr>
            <a:r>
              <a:rPr sz="2000" dirty="0" err="1"/>
              <a:t>DESeqDataSet</a:t>
            </a:r>
            <a:r>
              <a:rPr sz="2000" dirty="0"/>
              <a:t>(counts, </a:t>
            </a:r>
            <a:r>
              <a:rPr sz="2000" dirty="0" err="1"/>
              <a:t>colData</a:t>
            </a:r>
            <a:r>
              <a:rPr sz="2000" dirty="0"/>
              <a:t>, design = ~ batch + condition)</a:t>
            </a:r>
          </a:p>
        </p:txBody>
      </p:sp>
      <p:sp>
        <p:nvSpPr>
          <p:cNvPr id="693" name="assay(vsd) &lt;- limma::removeBatchEffect(assay(vsd), batch = vsd$rep)"/>
          <p:cNvSpPr txBox="1"/>
          <p:nvPr/>
        </p:nvSpPr>
        <p:spPr>
          <a:xfrm>
            <a:off x="911721" y="3360194"/>
            <a:ext cx="7359322"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2000" dirty="0"/>
              <a:t>assay(</a:t>
            </a:r>
            <a:r>
              <a:rPr sz="2000" dirty="0" err="1"/>
              <a:t>vsd</a:t>
            </a:r>
            <a:r>
              <a:rPr sz="2000" dirty="0"/>
              <a:t>) &lt;- </a:t>
            </a:r>
            <a:r>
              <a:rPr sz="2000" dirty="0" err="1"/>
              <a:t>limma</a:t>
            </a:r>
            <a:r>
              <a:rPr sz="2000" dirty="0"/>
              <a:t>::</a:t>
            </a:r>
            <a:r>
              <a:rPr sz="2000" dirty="0" err="1"/>
              <a:t>removeBatchEffect</a:t>
            </a:r>
            <a:r>
              <a:rPr sz="2000" dirty="0"/>
              <a:t>(assay(</a:t>
            </a:r>
            <a:r>
              <a:rPr sz="2000" dirty="0" err="1"/>
              <a:t>vsd</a:t>
            </a:r>
            <a:r>
              <a:rPr sz="2000" dirty="0"/>
              <a:t>), batch = </a:t>
            </a:r>
            <a:r>
              <a:rPr sz="2000" dirty="0" err="1"/>
              <a:t>vsd$rep</a:t>
            </a:r>
            <a:r>
              <a:rPr sz="2000" dirty="0"/>
              <a:t>)</a:t>
            </a:r>
          </a:p>
        </p:txBody>
      </p:sp>
      <p:sp>
        <p:nvSpPr>
          <p:cNvPr id="694" name="For Differential expression analysis - account for them in the DESeq design formula - Does not change underlying data"/>
          <p:cNvSpPr txBox="1"/>
          <p:nvPr/>
        </p:nvSpPr>
        <p:spPr>
          <a:xfrm>
            <a:off x="911721" y="1876071"/>
            <a:ext cx="997696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b="1" dirty="0">
                <a:solidFill>
                  <a:schemeClr val="accent1">
                    <a:lumMod val="75000"/>
                  </a:schemeClr>
                </a:solidFill>
              </a:rPr>
              <a:t>Differential expression </a:t>
            </a:r>
            <a:r>
              <a:rPr dirty="0"/>
              <a:t>- </a:t>
            </a:r>
            <a:r>
              <a:rPr b="1" dirty="0"/>
              <a:t>account</a:t>
            </a:r>
            <a:r>
              <a:rPr dirty="0"/>
              <a:t> for them in the </a:t>
            </a:r>
            <a:r>
              <a:rPr dirty="0" err="1"/>
              <a:t>DESeq</a:t>
            </a:r>
            <a:r>
              <a:rPr dirty="0"/>
              <a:t> design formula - </a:t>
            </a:r>
            <a:r>
              <a:rPr dirty="0">
                <a:solidFill>
                  <a:srgbClr val="C00000"/>
                </a:solidFill>
              </a:rPr>
              <a:t>Does not change underlying data</a:t>
            </a:r>
          </a:p>
        </p:txBody>
      </p:sp>
      <p:sp>
        <p:nvSpPr>
          <p:cNvPr id="695" name="For visualizing - correct the matrix to remove the effect"/>
          <p:cNvSpPr txBox="1"/>
          <p:nvPr/>
        </p:nvSpPr>
        <p:spPr>
          <a:xfrm>
            <a:off x="877264" y="3027344"/>
            <a:ext cx="48355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b="1" dirty="0">
                <a:solidFill>
                  <a:schemeClr val="accent1">
                    <a:lumMod val="75000"/>
                  </a:schemeClr>
                </a:solidFill>
              </a:rPr>
              <a:t>Visualizing</a:t>
            </a:r>
            <a:r>
              <a:rPr dirty="0"/>
              <a:t>- correct the matrix to </a:t>
            </a:r>
            <a:r>
              <a:rPr b="1" dirty="0"/>
              <a:t>remove</a:t>
            </a:r>
            <a:r>
              <a:rPr dirty="0"/>
              <a:t> the effect</a:t>
            </a:r>
          </a:p>
        </p:txBody>
      </p:sp>
      <p:sp>
        <p:nvSpPr>
          <p:cNvPr id="696" name="This alters the data in the variance stabilized matrix  based on the batch information in the replicate column of our design matrix"/>
          <p:cNvSpPr txBox="1"/>
          <p:nvPr/>
        </p:nvSpPr>
        <p:spPr>
          <a:xfrm>
            <a:off x="1536700" y="3876455"/>
            <a:ext cx="9855616"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r>
              <a:rPr dirty="0">
                <a:solidFill>
                  <a:srgbClr val="C00000"/>
                </a:solidFill>
              </a:rPr>
              <a:t>This alters the data </a:t>
            </a:r>
            <a:r>
              <a:rPr dirty="0"/>
              <a:t>in the variance stabilized matrix  based on the batch information in the replicate column of our design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1590</Words>
  <Application>Microsoft Macintosh PowerPoint</Application>
  <PresentationFormat>Widescreen</PresentationFormat>
  <Paragraphs>189</Paragraphs>
  <Slides>32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4</cp:revision>
  <dcterms:created xsi:type="dcterms:W3CDTF">2023-04-21T18:33:30Z</dcterms:created>
  <dcterms:modified xsi:type="dcterms:W3CDTF">2023-04-25T23:42:42Z</dcterms:modified>
</cp:coreProperties>
</file>