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85" r:id="rId14"/>
    <p:sldId id="269" r:id="rId15"/>
    <p:sldId id="270" r:id="rId16"/>
    <p:sldId id="271" r:id="rId17"/>
    <p:sldId id="272" r:id="rId18"/>
    <p:sldId id="273" r:id="rId19"/>
    <p:sldId id="286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06"/>
    <p:restoredTop sz="96327"/>
  </p:normalViewPr>
  <p:slideViewPr>
    <p:cSldViewPr snapToGrid="0">
      <p:cViewPr varScale="1">
        <p:scale>
          <a:sx n="128" d="100"/>
          <a:sy n="128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EF040-B39B-4340-BEB8-C7DA9E0F0E03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04335-6ED3-2048-A241-20704AD9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6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4" name="Shape 28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tidyverse syntax makes more sense to me (as a non computational biologist). In pulling this slide off the tidyverse site I learned several new verbs,s o they are actively adding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C6CC-65E1-CAFD-BADB-74ADBB74E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EC71F-6B0A-0D9F-D10C-0DF506FB1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3172C-BA5C-CC2B-41CD-5A7DEC0A3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89EC5-32E0-5F87-E895-470A92C0E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3B77C-ECAA-D34D-CD9A-F612362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5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CA24F-E228-D5EE-9AC9-97159F052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6283F-9207-AA54-2AD8-7B82AE4E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10ECE-F31B-4EF6-50BF-C4FDCE7D4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A90A-69DA-822A-152D-54D0D6C32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C1E11-8EAC-3BBF-877E-8635B31D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6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3D7AAD-B86A-7577-99EE-6AFFDE2CF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21F1D3-3408-D74D-53C9-1D43EE9D0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67900-B859-FB9C-2AA1-3B1C4973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7B237-98C0-3F5D-BD13-DC306717D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89DB6-5D3E-F5EB-BC58-A71A12F48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06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64E2-6729-41FE-DEB3-695545147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7A723-7804-51F7-9FE9-65CFF2874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D09BC-02CC-A0D7-8792-83CB69356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70634-DEB2-CAED-6FBE-0CFC3F4D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C6B02-AD94-011B-6D3A-1DE1D68D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4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C1B2-CA97-F49E-9837-AA1C8F27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1CAEF-FB52-DAF2-677F-D1793BE51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0D87A-8AB3-9437-FBF1-12CF36C5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7112-16A2-E95F-78EF-0F6F6E7C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7254D-9FFE-7A24-BF8C-19940066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30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AC64-5A41-3BC4-A446-B7E3813B9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C2344-38EC-10E4-6807-9D39BB0DF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0E0A1-F64C-DE8A-28C0-15546AF30B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E30CD-C213-1C02-3843-3B69553F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E349E-91F3-8728-5464-27960644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A18CA-892E-9E0A-D9AB-FF4DEFA26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958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F37EC-1BE0-9EE1-CDF1-2E0C0FCE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1B3B5-25DF-7DFD-2E77-73D2A3E5C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45723-1FD6-10FE-66A9-23367575F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E13FC6-5C96-5CC9-3BF7-68A92C3D3C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245137-6775-4A90-8C97-10710E2B85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CEF781-0FC8-AC55-E528-A540B700B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9AF9A0-06C2-97B4-9EDE-0129E8DE4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20072C-37F0-C523-D2D7-6032EF4C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2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178E7-E482-A197-C04E-FD48064D0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59AF7-D27D-EDE6-1829-8B0D49369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C6523-2FAB-4490-9B8D-5B5BAB20F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AB90F7-333C-268C-EFAD-4338965F5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98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4EF8E-EA64-E6B8-60C8-FE150C83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0FA553-D7E9-7363-CD75-36A4AC57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4052B-8427-F420-39F7-7D73D1F0D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5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10E6-5D2B-AE7A-DD72-436FE6FD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0B686-E15B-AD3B-65FB-0F23F29F9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DD14B-EFC8-9AAE-316E-D4E043EC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89599-D868-A402-6C8C-5320E4A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9FE14-5EF6-6608-72AC-4A0DF7CD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C76FB-2CDD-40A1-F979-29436693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11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FA23-9B6C-E16A-A40D-9A32E764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C4B9E-33D3-089C-B34F-0684E5A69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65D0C-16D2-C192-1504-B03E54B8A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26785-4404-83E1-31B9-1FC1CC5B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A02B3-B8F4-4E4C-BF34-8FF9203166F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46459-DD1D-DF9B-F38D-4EEAD1B7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39210-90CB-27A9-E55C-F9B0E203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9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05A4A3-EFAD-D456-4F74-66E705D1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EB9A5-5B4A-3801-C02E-3E9335DF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0CEBC-1137-1CC0-01B5-4AEEA008D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A02B3-B8F4-4E4C-BF34-8FF9203166F1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0C300-3359-658C-0AD3-19A7D401F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1AAB3-15BA-CC20-15D8-537325BCB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C2BA1-C213-5049-9C29-D10816A43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r4ds.had.co.nz/index.html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ndemand.rc.unc.edu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R for Biologists"/>
          <p:cNvSpPr txBox="1"/>
          <p:nvPr/>
        </p:nvSpPr>
        <p:spPr>
          <a:xfrm>
            <a:off x="4981120" y="556743"/>
            <a:ext cx="2020874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R for Biologists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etting code from this class"/>
          <p:cNvSpPr txBox="1"/>
          <p:nvPr/>
        </p:nvSpPr>
        <p:spPr>
          <a:xfrm>
            <a:off x="4472559" y="207197"/>
            <a:ext cx="31447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Getting code from this class</a:t>
            </a:r>
          </a:p>
        </p:txBody>
      </p:sp>
      <p:sp>
        <p:nvSpPr>
          <p:cNvPr id="185" name="git clone https://github.com/jraab/GNET749_RNAseq.git"/>
          <p:cNvSpPr txBox="1"/>
          <p:nvPr/>
        </p:nvSpPr>
        <p:spPr>
          <a:xfrm>
            <a:off x="434345" y="1496731"/>
            <a:ext cx="2838919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git clone https://github.com/jraab/GNET749_RNAseq.git</a:t>
            </a:r>
          </a:p>
        </p:txBody>
      </p:sp>
      <p:sp>
        <p:nvSpPr>
          <p:cNvPr id="186" name="Ondemand in a terminal"/>
          <p:cNvSpPr txBox="1"/>
          <p:nvPr/>
        </p:nvSpPr>
        <p:spPr>
          <a:xfrm>
            <a:off x="314917" y="704699"/>
            <a:ext cx="2148665" cy="2821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000" b="1"/>
            </a:lvl1pPr>
          </a:lstStyle>
          <a:p>
            <a:r>
              <a:rPr sz="1500"/>
              <a:t>Ondemand in a terminal</a:t>
            </a:r>
          </a:p>
        </p:txBody>
      </p:sp>
      <p:sp>
        <p:nvSpPr>
          <p:cNvPr id="187" name="module load git"/>
          <p:cNvSpPr txBox="1"/>
          <p:nvPr/>
        </p:nvSpPr>
        <p:spPr>
          <a:xfrm>
            <a:off x="438482" y="1291783"/>
            <a:ext cx="820738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module load git</a:t>
            </a:r>
          </a:p>
        </p:txBody>
      </p:sp>
      <p:pic>
        <p:nvPicPr>
          <p:cNvPr id="188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17" y="1770109"/>
            <a:ext cx="10170636" cy="2734787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89" name="git fetch"/>
          <p:cNvSpPr txBox="1"/>
          <p:nvPr/>
        </p:nvSpPr>
        <p:spPr>
          <a:xfrm>
            <a:off x="626490" y="4892191"/>
            <a:ext cx="1927387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000"/>
            </a:lvl1pPr>
          </a:lstStyle>
          <a:p>
            <a:r>
              <a:rPr sz="4000"/>
              <a:t>git fetch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etting code from this class"/>
          <p:cNvSpPr txBox="1"/>
          <p:nvPr/>
        </p:nvSpPr>
        <p:spPr>
          <a:xfrm>
            <a:off x="4042936" y="290789"/>
            <a:ext cx="4379276" cy="482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800" dirty="0"/>
              <a:t>Getting code from this class</a:t>
            </a:r>
          </a:p>
        </p:txBody>
      </p:sp>
      <p:sp>
        <p:nvSpPr>
          <p:cNvPr id="192" name="On your computer"/>
          <p:cNvSpPr txBox="1"/>
          <p:nvPr/>
        </p:nvSpPr>
        <p:spPr>
          <a:xfrm>
            <a:off x="5179168" y="1057606"/>
            <a:ext cx="1939442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000" b="1"/>
            </a:lvl1pPr>
          </a:lstStyle>
          <a:p>
            <a:r>
              <a:rPr sz="1800" dirty="0"/>
              <a:t>On your computer</a:t>
            </a:r>
          </a:p>
        </p:txBody>
      </p:sp>
      <p:pic>
        <p:nvPicPr>
          <p:cNvPr id="19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485" y="1550048"/>
            <a:ext cx="7665117" cy="507804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desktop.github.com"/>
          <p:cNvSpPr txBox="1"/>
          <p:nvPr/>
        </p:nvSpPr>
        <p:spPr>
          <a:xfrm>
            <a:off x="422073" y="1221753"/>
            <a:ext cx="3620863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 u="sng">
                <a:hlinkClick r:id="" action="ppaction://noaction"/>
              </a:defRPr>
            </a:lvl1pPr>
          </a:lstStyle>
          <a:p>
            <a:pPr>
              <a:defRPr u="none"/>
            </a:pPr>
            <a:r>
              <a:rPr dirty="0" err="1"/>
              <a:t>desktop.github.com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21" y="457681"/>
            <a:ext cx="5753047" cy="2354802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Line"/>
          <p:cNvSpPr/>
          <p:nvPr/>
        </p:nvSpPr>
        <p:spPr>
          <a:xfrm flipH="1">
            <a:off x="4999360" y="1735378"/>
            <a:ext cx="12217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pic>
        <p:nvPicPr>
          <p:cNvPr id="19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112" y="2864778"/>
            <a:ext cx="5102928" cy="3101575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Line"/>
          <p:cNvSpPr/>
          <p:nvPr/>
        </p:nvSpPr>
        <p:spPr>
          <a:xfrm flipH="1">
            <a:off x="9209687" y="5720943"/>
            <a:ext cx="1221767" cy="1"/>
          </a:xfrm>
          <a:prstGeom prst="line">
            <a:avLst/>
          </a:prstGeom>
          <a:ln w="1016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91AE22-ED0D-518C-6078-DB6B1ACCF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269" y="686610"/>
            <a:ext cx="7772400" cy="54847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75E93E-0CB7-600F-88E8-89A1B2A0726B}"/>
              </a:ext>
            </a:extLst>
          </p:cNvPr>
          <p:cNvSpPr txBox="1"/>
          <p:nvPr/>
        </p:nvSpPr>
        <p:spPr>
          <a:xfrm>
            <a:off x="1795347" y="178420"/>
            <a:ext cx="941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Changes to code will be on </a:t>
            </a:r>
            <a:r>
              <a:rPr lang="en-US" sz="2400" dirty="0" err="1"/>
              <a:t>github</a:t>
            </a:r>
            <a:r>
              <a:rPr lang="en-US" sz="2400" dirty="0"/>
              <a:t> and Fetch can be used to grab them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28D21-CCCB-4B08-092A-785E83DE0C74}"/>
              </a:ext>
            </a:extLst>
          </p:cNvPr>
          <p:cNvSpPr txBox="1"/>
          <p:nvPr/>
        </p:nvSpPr>
        <p:spPr>
          <a:xfrm>
            <a:off x="557562" y="2828835"/>
            <a:ext cx="2074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may want to rename your files or create a new branch</a:t>
            </a:r>
          </a:p>
        </p:txBody>
      </p:sp>
    </p:spTree>
    <p:extLst>
      <p:ext uri="{BB962C8B-B14F-4D97-AF65-F5344CB8AC3E}">
        <p14:creationId xmlns:p14="http://schemas.microsoft.com/office/powerpoint/2010/main" val="419232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Why Learn R?"/>
          <p:cNvSpPr txBox="1"/>
          <p:nvPr/>
        </p:nvSpPr>
        <p:spPr>
          <a:xfrm>
            <a:off x="5129098" y="415088"/>
            <a:ext cx="1951753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Why Learn R?</a:t>
            </a:r>
          </a:p>
        </p:txBody>
      </p:sp>
      <p:sp>
        <p:nvSpPr>
          <p:cNvPr id="202" name="Extremely powerful statistical tools…"/>
          <p:cNvSpPr txBox="1"/>
          <p:nvPr/>
        </p:nvSpPr>
        <p:spPr>
          <a:xfrm>
            <a:off x="512499" y="1918330"/>
            <a:ext cx="11400720" cy="30213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Extremely powerful statistical tools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Reproducibility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High quality visualizations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Multiple ways to do things</a:t>
            </a:r>
          </a:p>
          <a:p>
            <a:pPr marL="114300" indent="-114300">
              <a:spcBef>
                <a:spcPts val="500"/>
              </a:spcBef>
              <a:buSzPct val="100000"/>
              <a:buFontTx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R is free, has a huge </a:t>
            </a:r>
            <a:r>
              <a:rPr lang="en-US" sz="2400" dirty="0"/>
              <a:t>Great packages for biologists (</a:t>
            </a:r>
            <a:r>
              <a:rPr lang="en-US" sz="2400" dirty="0" err="1"/>
              <a:t>RNAseq</a:t>
            </a:r>
            <a:r>
              <a:rPr lang="en-US" sz="2400" dirty="0"/>
              <a:t>, </a:t>
            </a:r>
            <a:r>
              <a:rPr lang="en-US" sz="2400" dirty="0" err="1"/>
              <a:t>ChIPseq</a:t>
            </a:r>
            <a:r>
              <a:rPr lang="en-US" sz="2400" dirty="0"/>
              <a:t>, TF Motifs) 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community (CRAN and Bioconductor)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Works on most operating systems (Linux, Mac, Windows)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Downsides of R"/>
          <p:cNvSpPr txBox="1"/>
          <p:nvPr/>
        </p:nvSpPr>
        <p:spPr>
          <a:xfrm>
            <a:off x="4437757" y="413370"/>
            <a:ext cx="3316485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3600" dirty="0"/>
              <a:t>Downsides of R</a:t>
            </a:r>
          </a:p>
        </p:txBody>
      </p:sp>
      <p:sp>
        <p:nvSpPr>
          <p:cNvPr id="205" name="Steep learning curve…"/>
          <p:cNvSpPr txBox="1"/>
          <p:nvPr/>
        </p:nvSpPr>
        <p:spPr>
          <a:xfrm>
            <a:off x="2734117" y="1708016"/>
            <a:ext cx="6723764" cy="1720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Steep learning curve 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Multiple ways to do things (base vs </a:t>
            </a:r>
            <a:r>
              <a:rPr sz="2400" dirty="0" err="1"/>
              <a:t>tidyverse</a:t>
            </a:r>
            <a:r>
              <a:rPr sz="2400" dirty="0"/>
              <a:t>)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Syntax is unlike other programming languages</a:t>
            </a:r>
          </a:p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Not a general programming language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Where to get more information?"/>
          <p:cNvSpPr txBox="1"/>
          <p:nvPr/>
        </p:nvSpPr>
        <p:spPr>
          <a:xfrm>
            <a:off x="3049329" y="282952"/>
            <a:ext cx="6321795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3600" dirty="0"/>
              <a:t>Where to get more information?</a:t>
            </a:r>
          </a:p>
        </p:txBody>
      </p:sp>
      <p:sp>
        <p:nvSpPr>
          <p:cNvPr id="208" name="R for data science https://r4ds.hadley.nz/"/>
          <p:cNvSpPr txBox="1"/>
          <p:nvPr/>
        </p:nvSpPr>
        <p:spPr>
          <a:xfrm>
            <a:off x="1717738" y="1109597"/>
            <a:ext cx="8234242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3600"/>
            </a:pPr>
            <a:r>
              <a:rPr dirty="0"/>
              <a:t>R for data science </a:t>
            </a:r>
            <a:r>
              <a:rPr u="sng" dirty="0">
                <a:hlinkClick r:id="rId2"/>
              </a:rPr>
              <a:t>https://r4ds.hadley.nz/</a:t>
            </a:r>
          </a:p>
        </p:txBody>
      </p:sp>
      <p:pic>
        <p:nvPicPr>
          <p:cNvPr id="209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456" y="3178435"/>
            <a:ext cx="8836067" cy="3062957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https://style.tidyverse.org/syntax.html"/>
          <p:cNvSpPr txBox="1"/>
          <p:nvPr/>
        </p:nvSpPr>
        <p:spPr>
          <a:xfrm>
            <a:off x="197525" y="6241392"/>
            <a:ext cx="3378297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1600" dirty="0"/>
              <a:t>https://</a:t>
            </a:r>
            <a:r>
              <a:rPr sz="1600" dirty="0" err="1"/>
              <a:t>style.tidyverse.org</a:t>
            </a:r>
            <a:r>
              <a:rPr sz="1600" dirty="0"/>
              <a:t>/</a:t>
            </a:r>
            <a:r>
              <a:rPr sz="1600" dirty="0" err="1"/>
              <a:t>syntax.html</a:t>
            </a:r>
            <a:endParaRPr sz="1600" dirty="0"/>
          </a:p>
        </p:txBody>
      </p:sp>
      <p:sp>
        <p:nvSpPr>
          <p:cNvPr id="211" name="Sticking to a style"/>
          <p:cNvSpPr txBox="1"/>
          <p:nvPr/>
        </p:nvSpPr>
        <p:spPr>
          <a:xfrm>
            <a:off x="197525" y="5943875"/>
            <a:ext cx="1581523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1600" dirty="0"/>
              <a:t>Sticking to a style</a:t>
            </a:r>
          </a:p>
        </p:txBody>
      </p:sp>
      <p:sp>
        <p:nvSpPr>
          <p:cNvPr id="212" name="https://melbournebioinformatics.github.io/r-intro-biologists/intro_r_biologists.html#R_for_Biologists_course"/>
          <p:cNvSpPr txBox="1"/>
          <p:nvPr/>
        </p:nvSpPr>
        <p:spPr>
          <a:xfrm>
            <a:off x="1187074" y="2155334"/>
            <a:ext cx="11592499" cy="78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r>
              <a:rPr sz="2400" dirty="0"/>
              <a:t>https://</a:t>
            </a:r>
            <a:r>
              <a:rPr sz="2400" dirty="0" err="1"/>
              <a:t>melbournebioinformatics.github.io</a:t>
            </a:r>
            <a:r>
              <a:rPr sz="2400" dirty="0"/>
              <a:t>/r-intro-biologists/</a:t>
            </a:r>
            <a:r>
              <a:rPr sz="2400" dirty="0" err="1"/>
              <a:t>intro_r_biologists.html#R_for_Biologists_course</a:t>
            </a:r>
            <a:endParaRPr sz="2400" dirty="0"/>
          </a:p>
        </p:txBody>
      </p:sp>
      <p:sp>
        <p:nvSpPr>
          <p:cNvPr id="213" name="http://r-statistics.co/Complete-Ggplot2-Tutorial-Part1-With-R-Code.html"/>
          <p:cNvSpPr txBox="1"/>
          <p:nvPr/>
        </p:nvSpPr>
        <p:spPr>
          <a:xfrm>
            <a:off x="1717738" y="1714891"/>
            <a:ext cx="7281032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dirty="0"/>
              <a:t>http://r-</a:t>
            </a:r>
            <a:r>
              <a:rPr dirty="0" err="1"/>
              <a:t>statistics.co</a:t>
            </a:r>
            <a:r>
              <a:rPr dirty="0"/>
              <a:t>/Complete-Ggplot2-Tutorial-Part1-With-R-Code.html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Basic Syntax"/>
          <p:cNvSpPr txBox="1"/>
          <p:nvPr/>
        </p:nvSpPr>
        <p:spPr>
          <a:xfrm>
            <a:off x="5284159" y="326809"/>
            <a:ext cx="1730795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Basic Syntax</a:t>
            </a:r>
          </a:p>
        </p:txBody>
      </p:sp>
      <p:sp>
        <p:nvSpPr>
          <p:cNvPr id="216" name="a &lt;- “some string”"/>
          <p:cNvSpPr txBox="1"/>
          <p:nvPr/>
        </p:nvSpPr>
        <p:spPr>
          <a:xfrm>
            <a:off x="5019358" y="2073515"/>
            <a:ext cx="182447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a &lt;- “some string”</a:t>
            </a:r>
          </a:p>
        </p:txBody>
      </p:sp>
      <p:sp>
        <p:nvSpPr>
          <p:cNvPr id="217" name="variable"/>
          <p:cNvSpPr txBox="1"/>
          <p:nvPr/>
        </p:nvSpPr>
        <p:spPr>
          <a:xfrm>
            <a:off x="3805679" y="3091917"/>
            <a:ext cx="84401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variable</a:t>
            </a:r>
          </a:p>
        </p:txBody>
      </p:sp>
      <p:sp>
        <p:nvSpPr>
          <p:cNvPr id="218" name="assignment"/>
          <p:cNvSpPr txBox="1"/>
          <p:nvPr/>
        </p:nvSpPr>
        <p:spPr>
          <a:xfrm>
            <a:off x="4783282" y="3264853"/>
            <a:ext cx="121347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assignment</a:t>
            </a:r>
          </a:p>
        </p:txBody>
      </p:sp>
      <p:sp>
        <p:nvSpPr>
          <p:cNvPr id="219" name="string"/>
          <p:cNvSpPr txBox="1"/>
          <p:nvPr/>
        </p:nvSpPr>
        <p:spPr>
          <a:xfrm>
            <a:off x="6542774" y="3264853"/>
            <a:ext cx="607795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string</a:t>
            </a:r>
          </a:p>
        </p:txBody>
      </p:sp>
      <p:sp>
        <p:nvSpPr>
          <p:cNvPr id="220" name="Line"/>
          <p:cNvSpPr/>
          <p:nvPr/>
        </p:nvSpPr>
        <p:spPr>
          <a:xfrm flipV="1">
            <a:off x="4356580" y="2410148"/>
            <a:ext cx="635001" cy="6350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21" name="Line"/>
          <p:cNvSpPr/>
          <p:nvPr/>
        </p:nvSpPr>
        <p:spPr>
          <a:xfrm flipV="1">
            <a:off x="5400502" y="2418247"/>
            <a:ext cx="1" cy="75779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22" name="Line"/>
          <p:cNvSpPr/>
          <p:nvPr/>
        </p:nvSpPr>
        <p:spPr>
          <a:xfrm flipH="1" flipV="1">
            <a:off x="6386329" y="2418247"/>
            <a:ext cx="261206" cy="75566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Basic Syntax"/>
          <p:cNvSpPr txBox="1"/>
          <p:nvPr/>
        </p:nvSpPr>
        <p:spPr>
          <a:xfrm>
            <a:off x="5284159" y="326809"/>
            <a:ext cx="1730795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Basic Syntax</a:t>
            </a:r>
          </a:p>
        </p:txBody>
      </p:sp>
      <p:sp>
        <p:nvSpPr>
          <p:cNvPr id="225" name="a &lt;- “some string”"/>
          <p:cNvSpPr txBox="1"/>
          <p:nvPr/>
        </p:nvSpPr>
        <p:spPr>
          <a:xfrm>
            <a:off x="5023598" y="2036899"/>
            <a:ext cx="2069156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a &lt;- “some string”</a:t>
            </a:r>
          </a:p>
        </p:txBody>
      </p:sp>
      <p:sp>
        <p:nvSpPr>
          <p:cNvPr id="226" name="b &lt;- c( “a”, “vector”, “of”, “words”)"/>
          <p:cNvSpPr txBox="1"/>
          <p:nvPr/>
        </p:nvSpPr>
        <p:spPr>
          <a:xfrm>
            <a:off x="5023598" y="2541687"/>
            <a:ext cx="3814442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b &lt;- c( “a”, “vector”, “of”, “words”)</a:t>
            </a:r>
          </a:p>
        </p:txBody>
      </p:sp>
      <p:sp>
        <p:nvSpPr>
          <p:cNvPr id="227" name="d &lt;- list( “also” “a”, “list”)"/>
          <p:cNvSpPr txBox="1"/>
          <p:nvPr/>
        </p:nvSpPr>
        <p:spPr>
          <a:xfrm>
            <a:off x="5013991" y="3018312"/>
            <a:ext cx="2843599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d &lt;- list( “also” “a”, “list”)</a:t>
            </a:r>
          </a:p>
        </p:txBody>
      </p:sp>
      <p:sp>
        <p:nvSpPr>
          <p:cNvPr id="228" name="vector"/>
          <p:cNvSpPr txBox="1"/>
          <p:nvPr/>
        </p:nvSpPr>
        <p:spPr>
          <a:xfrm>
            <a:off x="3874735" y="2434829"/>
            <a:ext cx="759182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vector</a:t>
            </a:r>
          </a:p>
        </p:txBody>
      </p:sp>
      <p:sp>
        <p:nvSpPr>
          <p:cNvPr id="229" name="character"/>
          <p:cNvSpPr txBox="1"/>
          <p:nvPr/>
        </p:nvSpPr>
        <p:spPr>
          <a:xfrm>
            <a:off x="3503476" y="2045332"/>
            <a:ext cx="1140249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character</a:t>
            </a:r>
          </a:p>
        </p:txBody>
      </p:sp>
      <p:sp>
        <p:nvSpPr>
          <p:cNvPr id="230" name="list"/>
          <p:cNvSpPr txBox="1"/>
          <p:nvPr/>
        </p:nvSpPr>
        <p:spPr>
          <a:xfrm>
            <a:off x="4082904" y="2844201"/>
            <a:ext cx="394403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list</a:t>
            </a:r>
          </a:p>
        </p:txBody>
      </p:sp>
      <p:sp>
        <p:nvSpPr>
          <p:cNvPr id="231" name="data.frame"/>
          <p:cNvSpPr txBox="1"/>
          <p:nvPr/>
        </p:nvSpPr>
        <p:spPr>
          <a:xfrm>
            <a:off x="3348828" y="3399338"/>
            <a:ext cx="1289007" cy="366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100"/>
            </a:lvl1pPr>
          </a:lstStyle>
          <a:p>
            <a:r>
              <a:rPr sz="2050"/>
              <a:t>data.frame</a:t>
            </a:r>
          </a:p>
        </p:txBody>
      </p:sp>
      <p:sp>
        <p:nvSpPr>
          <p:cNvPr id="232" name="df &lt;- data.frame( c(column1 = c(‘a’, ‘b’, ‘c’),…"/>
          <p:cNvSpPr txBox="1"/>
          <p:nvPr/>
        </p:nvSpPr>
        <p:spPr>
          <a:xfrm>
            <a:off x="5033206" y="3406106"/>
            <a:ext cx="4875117" cy="682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>
              <a:defRPr sz="4100"/>
            </a:pPr>
            <a:r>
              <a:rPr sz="2050"/>
              <a:t>df &lt;- data.frame( c(column1 = c(‘a’, ‘b’, ‘c’), </a:t>
            </a:r>
          </a:p>
          <a:p>
            <a:pPr>
              <a:defRPr sz="4100"/>
            </a:pPr>
            <a:r>
              <a:rPr sz="2050"/>
              <a:t>                            c(column2 = c(‘d’, ‘e’, ‘f’) 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etting data into R"/>
          <p:cNvSpPr txBox="1"/>
          <p:nvPr/>
        </p:nvSpPr>
        <p:spPr>
          <a:xfrm>
            <a:off x="4577311" y="297614"/>
            <a:ext cx="3898503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t">
            <a:spAutoFit/>
          </a:bodyPr>
          <a:lstStyle>
            <a:lvl1pPr>
              <a:lnSpc>
                <a:spcPct val="1000000"/>
              </a:lnSpc>
              <a:defRPr sz="4800"/>
            </a:lvl1pPr>
          </a:lstStyle>
          <a:p>
            <a:pPr>
              <a:lnSpc>
                <a:spcPct val="100000"/>
              </a:lnSpc>
            </a:pP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Getting data into R</a:t>
            </a:r>
          </a:p>
        </p:txBody>
      </p:sp>
      <p:sp>
        <p:nvSpPr>
          <p:cNvPr id="235" name="df &lt;- read_csv(‘somefile.csv’)…"/>
          <p:cNvSpPr txBox="1"/>
          <p:nvPr/>
        </p:nvSpPr>
        <p:spPr>
          <a:xfrm>
            <a:off x="2766298" y="2025508"/>
            <a:ext cx="8216095" cy="22672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algn="l">
              <a:defRPr sz="3600"/>
            </a:pPr>
            <a:r>
              <a:rPr dirty="0" err="1"/>
              <a:t>df</a:t>
            </a:r>
            <a:r>
              <a:rPr dirty="0"/>
              <a:t> &lt;- </a:t>
            </a:r>
            <a:r>
              <a:rPr dirty="0" err="1"/>
              <a:t>read_csv</a:t>
            </a:r>
            <a:r>
              <a:rPr dirty="0"/>
              <a:t>(‘</a:t>
            </a:r>
            <a:r>
              <a:rPr dirty="0" err="1"/>
              <a:t>somefile.csv</a:t>
            </a:r>
            <a:r>
              <a:rPr dirty="0"/>
              <a:t>’) </a:t>
            </a:r>
          </a:p>
          <a:p>
            <a:pPr algn="l">
              <a:defRPr sz="3600"/>
            </a:pPr>
            <a:r>
              <a:rPr dirty="0" err="1"/>
              <a:t>df</a:t>
            </a:r>
            <a:r>
              <a:rPr dirty="0"/>
              <a:t> &lt;- </a:t>
            </a:r>
            <a:r>
              <a:rPr dirty="0" err="1"/>
              <a:t>read_tsv</a:t>
            </a:r>
            <a:r>
              <a:rPr dirty="0"/>
              <a:t>(‘</a:t>
            </a:r>
            <a:r>
              <a:rPr dirty="0" err="1"/>
              <a:t>somefile.tsv</a:t>
            </a:r>
            <a:r>
              <a:rPr dirty="0"/>
              <a:t>’)</a:t>
            </a:r>
          </a:p>
          <a:p>
            <a:pPr algn="l">
              <a:defRPr sz="3600"/>
            </a:pPr>
            <a:r>
              <a:rPr dirty="0" err="1"/>
              <a:t>df</a:t>
            </a:r>
            <a:r>
              <a:rPr dirty="0"/>
              <a:t> &lt;- </a:t>
            </a:r>
            <a:r>
              <a:rPr dirty="0" err="1"/>
              <a:t>read_table</a:t>
            </a:r>
            <a:r>
              <a:rPr dirty="0"/>
              <a:t>(‘</a:t>
            </a:r>
            <a:r>
              <a:rPr dirty="0" err="1"/>
              <a:t>somefile.tsv</a:t>
            </a:r>
            <a:r>
              <a:rPr dirty="0"/>
              <a:t>’, </a:t>
            </a:r>
            <a:r>
              <a:rPr dirty="0" err="1"/>
              <a:t>sep</a:t>
            </a:r>
            <a:r>
              <a:rPr dirty="0"/>
              <a:t> = “\t”) </a:t>
            </a:r>
          </a:p>
          <a:p>
            <a:pPr algn="l">
              <a:defRPr sz="3600"/>
            </a:pPr>
            <a:r>
              <a:rPr dirty="0" err="1"/>
              <a:t>df</a:t>
            </a:r>
            <a:r>
              <a:rPr dirty="0"/>
              <a:t> &lt;- </a:t>
            </a:r>
            <a:r>
              <a:rPr dirty="0" err="1"/>
              <a:t>read.csv</a:t>
            </a:r>
            <a:r>
              <a:rPr dirty="0"/>
              <a:t>(‘</a:t>
            </a:r>
            <a:r>
              <a:rPr dirty="0" err="1"/>
              <a:t>somefile.csv</a:t>
            </a:r>
            <a:r>
              <a:rPr dirty="0"/>
              <a:t>’) </a:t>
            </a:r>
          </a:p>
        </p:txBody>
      </p:sp>
      <p:sp>
        <p:nvSpPr>
          <p:cNvPr id="236" name="Tidyverse"/>
          <p:cNvSpPr txBox="1"/>
          <p:nvPr/>
        </p:nvSpPr>
        <p:spPr>
          <a:xfrm>
            <a:off x="1215829" y="2348313"/>
            <a:ext cx="1294009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2400" dirty="0" err="1"/>
              <a:t>Tidyverse</a:t>
            </a:r>
            <a:endParaRPr sz="2400" dirty="0"/>
          </a:p>
        </p:txBody>
      </p:sp>
      <p:sp>
        <p:nvSpPr>
          <p:cNvPr id="237" name="base"/>
          <p:cNvSpPr txBox="1"/>
          <p:nvPr/>
        </p:nvSpPr>
        <p:spPr>
          <a:xfrm>
            <a:off x="1534744" y="3325903"/>
            <a:ext cx="698909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2400" dirty="0"/>
              <a:t>base</a:t>
            </a:r>
          </a:p>
        </p:txBody>
      </p:sp>
      <p:sp>
        <p:nvSpPr>
          <p:cNvPr id="238" name="Line"/>
          <p:cNvSpPr/>
          <p:nvPr/>
        </p:nvSpPr>
        <p:spPr>
          <a:xfrm flipV="1">
            <a:off x="2638067" y="2290413"/>
            <a:ext cx="1" cy="667227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D28483D4-FF4A-2F4C-D1F7-8FA938411022}"/>
              </a:ext>
            </a:extLst>
          </p:cNvPr>
          <p:cNvSpPr/>
          <p:nvPr/>
        </p:nvSpPr>
        <p:spPr>
          <a:xfrm flipV="1">
            <a:off x="2647222" y="3268003"/>
            <a:ext cx="1" cy="667227"/>
          </a:xfrm>
          <a:prstGeom prst="line">
            <a:avLst/>
          </a:prstGeom>
          <a:ln w="1016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endParaRPr sz="9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63C57-77B0-7D03-6FBC-760F644FC6A7}"/>
              </a:ext>
            </a:extLst>
          </p:cNvPr>
          <p:cNvSpPr txBox="1"/>
          <p:nvPr/>
        </p:nvSpPr>
        <p:spPr>
          <a:xfrm>
            <a:off x="2509838" y="4522039"/>
            <a:ext cx="60997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For this class these are similar enough that you can read them either way.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DB74E-BDA0-23D1-BC51-5A5B1C37F1E9}"/>
              </a:ext>
            </a:extLst>
          </p:cNvPr>
          <p:cNvSpPr txBox="1"/>
          <p:nvPr/>
        </p:nvSpPr>
        <p:spPr>
          <a:xfrm>
            <a:off x="2376098" y="5487862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https://r4ds.had.co.nz/tibbles.</a:t>
            </a:r>
            <a:r>
              <a:rPr lang="en-US" sz="1800" dirty="0" err="1"/>
              <a:t>html#tibbles-vs</a:t>
            </a:r>
            <a:r>
              <a:rPr lang="en-US" sz="1800" dirty="0"/>
              <a:t>.-</a:t>
            </a:r>
            <a:r>
              <a:rPr lang="en-US" sz="1800" dirty="0" err="1"/>
              <a:t>data.frame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3870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 for Biologists"/>
          <p:cNvSpPr txBox="1"/>
          <p:nvPr/>
        </p:nvSpPr>
        <p:spPr>
          <a:xfrm>
            <a:off x="4981120" y="556743"/>
            <a:ext cx="2020874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 strike="sngStrike"/>
            </a:lvl1pPr>
          </a:lstStyle>
          <a:p>
            <a:r>
              <a:rPr sz="2400"/>
              <a:t>R for Biologists</a:t>
            </a:r>
          </a:p>
        </p:txBody>
      </p:sp>
      <p:sp>
        <p:nvSpPr>
          <p:cNvPr id="154" name="kindeRgarten"/>
          <p:cNvSpPr txBox="1"/>
          <p:nvPr/>
        </p:nvSpPr>
        <p:spPr>
          <a:xfrm>
            <a:off x="4347702" y="2471681"/>
            <a:ext cx="3433440" cy="7130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86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4300"/>
              <a:t>kindeRgarten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Base R vs Tidyverse"/>
          <p:cNvSpPr txBox="1"/>
          <p:nvPr/>
        </p:nvSpPr>
        <p:spPr>
          <a:xfrm>
            <a:off x="4578864" y="374847"/>
            <a:ext cx="261469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Base R vs Tidyverse</a:t>
            </a:r>
          </a:p>
        </p:txBody>
      </p:sp>
      <p:pic>
        <p:nvPicPr>
          <p:cNvPr id="250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6341" y="938374"/>
            <a:ext cx="6659318" cy="440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524" y="953468"/>
            <a:ext cx="2097907" cy="17658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070" y="3681786"/>
            <a:ext cx="4885388" cy="62812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343" y="4371862"/>
            <a:ext cx="2391246" cy="1106155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Tidyverse (    library(tidyverse)"/>
          <p:cNvSpPr txBox="1"/>
          <p:nvPr/>
        </p:nvSpPr>
        <p:spPr>
          <a:xfrm>
            <a:off x="6163345" y="3009275"/>
            <a:ext cx="326602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Tidyverse (    library(tidyverse)</a:t>
            </a:r>
          </a:p>
        </p:txBody>
      </p:sp>
      <p:sp>
        <p:nvSpPr>
          <p:cNvPr id="255" name="Base"/>
          <p:cNvSpPr txBox="1"/>
          <p:nvPr/>
        </p:nvSpPr>
        <p:spPr>
          <a:xfrm>
            <a:off x="1222793" y="3009275"/>
            <a:ext cx="602729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Base</a:t>
            </a:r>
          </a:p>
        </p:txBody>
      </p:sp>
      <p:pic>
        <p:nvPicPr>
          <p:cNvPr id="256" name="Image" descr="Image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5877" y="3387560"/>
            <a:ext cx="3469932" cy="5819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57" name="Image" descr="Image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6703" y="4424979"/>
            <a:ext cx="2603241" cy="999921"/>
          </a:xfrm>
          <a:prstGeom prst="rect">
            <a:avLst/>
          </a:prstGeom>
          <a:ln w="12700">
            <a:miter lim="400000"/>
          </a:ln>
        </p:spPr>
      </p:pic>
      <p:sp>
        <p:nvSpPr>
          <p:cNvPr id="258" name="https://dplyr.tidyverse.org/articles/base.html"/>
          <p:cNvSpPr txBox="1"/>
          <p:nvPr/>
        </p:nvSpPr>
        <p:spPr>
          <a:xfrm>
            <a:off x="8526278" y="6264409"/>
            <a:ext cx="2300310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https://dplyr.tidyverse.org/articles/base.html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Why use one or the other?"/>
          <p:cNvSpPr txBox="1"/>
          <p:nvPr/>
        </p:nvSpPr>
        <p:spPr>
          <a:xfrm>
            <a:off x="4266362" y="297986"/>
            <a:ext cx="349833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Why use one or the other?</a:t>
            </a:r>
          </a:p>
        </p:txBody>
      </p:sp>
      <p:pic>
        <p:nvPicPr>
          <p:cNvPr id="26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390" y="959600"/>
            <a:ext cx="6690845" cy="3790819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https://towardsdatascience.com/tidyverse-vs-base-r-how-to-choose-the-best-framework-for-you-29b702bdb384"/>
          <p:cNvSpPr txBox="1"/>
          <p:nvPr/>
        </p:nvSpPr>
        <p:spPr>
          <a:xfrm>
            <a:off x="5760792" y="5363365"/>
            <a:ext cx="5459499" cy="882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r>
              <a:rPr dirty="0"/>
              <a:t>https://</a:t>
            </a:r>
            <a:r>
              <a:rPr dirty="0" err="1"/>
              <a:t>towardsdatascience.com</a:t>
            </a:r>
            <a:r>
              <a:rPr dirty="0"/>
              <a:t>/tidyverse-vs-base-r-how-to-choose-the-best-framework-for-you-29b702bdb384</a:t>
            </a:r>
          </a:p>
        </p:txBody>
      </p:sp>
      <p:sp>
        <p:nvSpPr>
          <p:cNvPr id="263" name="Base R"/>
          <p:cNvSpPr txBox="1"/>
          <p:nvPr/>
        </p:nvSpPr>
        <p:spPr>
          <a:xfrm>
            <a:off x="974368" y="2017741"/>
            <a:ext cx="960199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 dirty="0"/>
              <a:t>Base R</a:t>
            </a:r>
          </a:p>
        </p:txBody>
      </p:sp>
      <p:sp>
        <p:nvSpPr>
          <p:cNvPr id="264" name="Can be faster…"/>
          <p:cNvSpPr txBox="1"/>
          <p:nvPr/>
        </p:nvSpPr>
        <p:spPr>
          <a:xfrm>
            <a:off x="855182" y="2438369"/>
            <a:ext cx="3053465" cy="974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52400" indent="-152400">
              <a:buSzPct val="123000"/>
              <a:buChar char="•"/>
              <a:defRPr sz="3000"/>
            </a:pPr>
            <a:r>
              <a:rPr sz="1500" dirty="0"/>
              <a:t>Can be faster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 dirty="0"/>
              <a:t>Older/Can be more stable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 dirty="0"/>
              <a:t>Easier for some specific cases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 dirty="0"/>
              <a:t>Don’t need to install anything extra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Why use one or the other?"/>
          <p:cNvSpPr txBox="1"/>
          <p:nvPr/>
        </p:nvSpPr>
        <p:spPr>
          <a:xfrm>
            <a:off x="4266362" y="297986"/>
            <a:ext cx="349833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Why use one or the other?</a:t>
            </a:r>
          </a:p>
        </p:txBody>
      </p:sp>
      <p:pic>
        <p:nvPicPr>
          <p:cNvPr id="267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99" y="1108105"/>
            <a:ext cx="5592507" cy="3168536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https://towardsdatascience.com/tidyverse-vs-base-r-how-to-choose-the-best-framework-for-you-29b702bdb384"/>
          <p:cNvSpPr txBox="1"/>
          <p:nvPr/>
        </p:nvSpPr>
        <p:spPr>
          <a:xfrm>
            <a:off x="867085" y="4119329"/>
            <a:ext cx="545949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r>
              <a:rPr sz="900"/>
              <a:t>https://towardsdatascience.com/tidyverse-vs-base-r-how-to-choose-the-best-framework-for-you-29b702bdb384</a:t>
            </a:r>
          </a:p>
        </p:txBody>
      </p:sp>
      <p:sp>
        <p:nvSpPr>
          <p:cNvPr id="269" name="Tidyverse"/>
          <p:cNvSpPr txBox="1"/>
          <p:nvPr/>
        </p:nvSpPr>
        <p:spPr>
          <a:xfrm>
            <a:off x="6609899" y="1566185"/>
            <a:ext cx="1294009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Tidyverse</a:t>
            </a:r>
          </a:p>
        </p:txBody>
      </p:sp>
      <p:sp>
        <p:nvSpPr>
          <p:cNvPr id="270" name="More readable (left to right like english)…"/>
          <p:cNvSpPr txBox="1"/>
          <p:nvPr/>
        </p:nvSpPr>
        <p:spPr>
          <a:xfrm>
            <a:off x="6414745" y="2205060"/>
            <a:ext cx="4639603" cy="974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52400" indent="-152400">
              <a:buSzPct val="123000"/>
              <a:buChar char="•"/>
              <a:defRPr sz="3000"/>
            </a:pPr>
            <a:r>
              <a:rPr sz="1500" dirty="0"/>
              <a:t>More readable (left to right like </a:t>
            </a:r>
            <a:r>
              <a:rPr sz="1500" dirty="0" err="1"/>
              <a:t>english</a:t>
            </a:r>
            <a:r>
              <a:rPr sz="1500" dirty="0"/>
              <a:t>)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 dirty="0"/>
              <a:t>Standardized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 dirty="0"/>
              <a:t>Different parts work well together (</a:t>
            </a:r>
            <a:r>
              <a:rPr sz="1500" dirty="0" err="1"/>
              <a:t>dplyr</a:t>
            </a:r>
            <a:r>
              <a:rPr sz="1500" dirty="0"/>
              <a:t>, pipes, </a:t>
            </a:r>
            <a:r>
              <a:rPr sz="1500" dirty="0" err="1"/>
              <a:t>ggplot</a:t>
            </a:r>
            <a:r>
              <a:rPr sz="1500" dirty="0"/>
              <a:t>)</a:t>
            </a:r>
          </a:p>
          <a:p>
            <a:pPr marL="152400" indent="-152400">
              <a:buSzPct val="123000"/>
              <a:buChar char="•"/>
              <a:defRPr sz="3000"/>
            </a:pPr>
            <a:r>
              <a:rPr sz="1500" dirty="0"/>
              <a:t>Many useful functions (verbs)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Why use one or the other?"/>
          <p:cNvSpPr txBox="1"/>
          <p:nvPr/>
        </p:nvSpPr>
        <p:spPr>
          <a:xfrm>
            <a:off x="4266362" y="297986"/>
            <a:ext cx="3498330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Why use one or the other?</a:t>
            </a:r>
          </a:p>
        </p:txBody>
      </p:sp>
      <p:pic>
        <p:nvPicPr>
          <p:cNvPr id="2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0479" y="1357902"/>
            <a:ext cx="5592507" cy="3168536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https://towardsdatascience.com/tidyverse-vs-base-r-how-to-choose-the-best-framework-for-you-29b702bdb384"/>
          <p:cNvSpPr txBox="1"/>
          <p:nvPr/>
        </p:nvSpPr>
        <p:spPr>
          <a:xfrm>
            <a:off x="6429865" y="4369125"/>
            <a:ext cx="545949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5400" tIns="25400" rIns="25400" bIns="25400" anchor="ctr">
            <a:spAutoFit/>
          </a:bodyPr>
          <a:lstStyle/>
          <a:p>
            <a:r>
              <a:rPr sz="900"/>
              <a:t>https://towardsdatascience.com/tidyverse-vs-base-r-how-to-choose-the-best-framework-for-you-29b702bdb384</a:t>
            </a:r>
          </a:p>
        </p:txBody>
      </p:sp>
      <p:pic>
        <p:nvPicPr>
          <p:cNvPr id="27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34" y="1356323"/>
            <a:ext cx="4935640" cy="319115"/>
          </a:xfrm>
          <a:prstGeom prst="rect">
            <a:avLst/>
          </a:prstGeom>
          <a:ln w="12700">
            <a:miter lim="400000"/>
          </a:ln>
        </p:spPr>
      </p:pic>
      <p:pic>
        <p:nvPicPr>
          <p:cNvPr id="276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91" y="3968292"/>
            <a:ext cx="2144850" cy="1829872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" descr="Image">
            <a:extLst>
              <a:ext uri="{FF2B5EF4-FFF2-40B4-BE49-F238E27FC236}">
                <a16:creationId xmlns:a16="http://schemas.microsoft.com/office/drawing/2014/main" id="{79A63B04-A6DD-62FA-E1C1-76DA01954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34" y="1997412"/>
            <a:ext cx="2097907" cy="17658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idyverse ‘verb’s"/>
          <p:cNvSpPr txBox="1"/>
          <p:nvPr/>
        </p:nvSpPr>
        <p:spPr>
          <a:xfrm>
            <a:off x="4759725" y="532725"/>
            <a:ext cx="2211631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Tidyverse ‘verb’s</a:t>
            </a:r>
          </a:p>
        </p:txBody>
      </p:sp>
      <p:sp>
        <p:nvSpPr>
          <p:cNvPr id="279" name="https://dplyr.tidyverse.org/reference/index.html"/>
          <p:cNvSpPr txBox="1"/>
          <p:nvPr/>
        </p:nvSpPr>
        <p:spPr>
          <a:xfrm>
            <a:off x="6784390" y="6145738"/>
            <a:ext cx="5260671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2000" dirty="0"/>
              <a:t>https://</a:t>
            </a:r>
            <a:r>
              <a:rPr sz="2000" dirty="0" err="1"/>
              <a:t>dplyr.tidyverse.org</a:t>
            </a:r>
            <a:r>
              <a:rPr sz="2000" dirty="0"/>
              <a:t>/reference/</a:t>
            </a:r>
            <a:r>
              <a:rPr sz="2000" dirty="0" err="1"/>
              <a:t>index.html</a:t>
            </a:r>
            <a:endParaRPr sz="2000" dirty="0"/>
          </a:p>
        </p:txBody>
      </p:sp>
      <p:pic>
        <p:nvPicPr>
          <p:cNvPr id="280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28" y="1137830"/>
            <a:ext cx="4864101" cy="458233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1" name="Image" descr="Imag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3794" y="1101491"/>
            <a:ext cx="6061586" cy="2738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82" name="Image" descr="Imag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8848" y="3995836"/>
            <a:ext cx="5092870" cy="14675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ipes"/>
          <p:cNvSpPr txBox="1"/>
          <p:nvPr/>
        </p:nvSpPr>
        <p:spPr>
          <a:xfrm>
            <a:off x="5609564" y="422885"/>
            <a:ext cx="787075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Pipes</a:t>
            </a:r>
          </a:p>
        </p:txBody>
      </p:sp>
      <p:sp>
        <p:nvSpPr>
          <p:cNvPr id="287" name="In Unix Pipes let you chain commands together with the pipe ( | )"/>
          <p:cNvSpPr txBox="1"/>
          <p:nvPr/>
        </p:nvSpPr>
        <p:spPr>
          <a:xfrm>
            <a:off x="806615" y="1640481"/>
            <a:ext cx="6395725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dirty="0"/>
              <a:t>In Unix Pipes let you chain commands together with the pipe ( | ) </a:t>
            </a:r>
          </a:p>
        </p:txBody>
      </p:sp>
      <p:sp>
        <p:nvSpPr>
          <p:cNvPr id="288" name="Tidyverse uses %&gt;% or  |&gt; to link commands"/>
          <p:cNvSpPr txBox="1"/>
          <p:nvPr/>
        </p:nvSpPr>
        <p:spPr>
          <a:xfrm>
            <a:off x="711013" y="2881730"/>
            <a:ext cx="441223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dirty="0" err="1"/>
              <a:t>Tidyverse</a:t>
            </a:r>
            <a:r>
              <a:rPr dirty="0"/>
              <a:t> uses %&gt;% or  |&gt; to link commands</a:t>
            </a:r>
          </a:p>
        </p:txBody>
      </p:sp>
      <p:sp>
        <p:nvSpPr>
          <p:cNvPr id="289" name="cat file.txt | grep ‘sometext’"/>
          <p:cNvSpPr txBox="1"/>
          <p:nvPr/>
        </p:nvSpPr>
        <p:spPr>
          <a:xfrm>
            <a:off x="806615" y="2075469"/>
            <a:ext cx="214219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1400" dirty="0"/>
              <a:t>cat </a:t>
            </a:r>
            <a:r>
              <a:rPr sz="1400" dirty="0" err="1"/>
              <a:t>file.txt</a:t>
            </a:r>
            <a:r>
              <a:rPr sz="1400" dirty="0"/>
              <a:t> | grep ‘</a:t>
            </a:r>
            <a:r>
              <a:rPr sz="1400" dirty="0" err="1"/>
              <a:t>sometext</a:t>
            </a:r>
            <a:r>
              <a:rPr sz="1400" dirty="0"/>
              <a:t>’ </a:t>
            </a:r>
          </a:p>
        </p:txBody>
      </p:sp>
      <p:sp>
        <p:nvSpPr>
          <p:cNvPr id="290" name="df |&gt; filter() |&gt; group_by() |&gt; summarise()"/>
          <p:cNvSpPr txBox="1"/>
          <p:nvPr/>
        </p:nvSpPr>
        <p:spPr>
          <a:xfrm>
            <a:off x="711013" y="3210025"/>
            <a:ext cx="3978525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dirty="0" err="1"/>
              <a:t>df</a:t>
            </a:r>
            <a:r>
              <a:rPr dirty="0"/>
              <a:t> |&gt; filter() |&gt; </a:t>
            </a:r>
            <a:r>
              <a:rPr dirty="0" err="1"/>
              <a:t>group_by</a:t>
            </a:r>
            <a:r>
              <a:rPr dirty="0"/>
              <a:t>() |&gt; </a:t>
            </a:r>
            <a:r>
              <a:rPr dirty="0" err="1"/>
              <a:t>summarise</a:t>
            </a:r>
            <a:r>
              <a:rPr dirty="0"/>
              <a:t>()</a:t>
            </a:r>
          </a:p>
        </p:txBody>
      </p:sp>
      <p:sp>
        <p:nvSpPr>
          <p:cNvPr id="291" name="https://r4ds.had.co.nz/pipes.html"/>
          <p:cNvSpPr txBox="1"/>
          <p:nvPr/>
        </p:nvSpPr>
        <p:spPr>
          <a:xfrm>
            <a:off x="9205640" y="6028079"/>
            <a:ext cx="341529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dirty="0"/>
              <a:t>https://r4ds.had.co.nz/</a:t>
            </a:r>
            <a:r>
              <a:rPr dirty="0" err="1"/>
              <a:t>pipes.html</a:t>
            </a:r>
            <a:endParaRPr dirty="0"/>
          </a:p>
        </p:txBody>
      </p:sp>
      <p:sp>
        <p:nvSpPr>
          <p:cNvPr id="292" name="Pipes make reading a series of steps easier"/>
          <p:cNvSpPr txBox="1"/>
          <p:nvPr/>
        </p:nvSpPr>
        <p:spPr>
          <a:xfrm>
            <a:off x="3289479" y="5552502"/>
            <a:ext cx="4297715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r>
              <a:rPr sz="1800" dirty="0"/>
              <a:t>Pipes make reading a series of steps easier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Fun data sets to play with"/>
          <p:cNvSpPr txBox="1"/>
          <p:nvPr/>
        </p:nvSpPr>
        <p:spPr>
          <a:xfrm>
            <a:off x="3989952" y="329818"/>
            <a:ext cx="365952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sz="2400"/>
              <a:t>Fun data sets to play with </a:t>
            </a:r>
          </a:p>
        </p:txBody>
      </p:sp>
      <p:sp>
        <p:nvSpPr>
          <p:cNvPr id="295" name="https://www.kaggle.com/crawford/80-cereals"/>
          <p:cNvSpPr txBox="1"/>
          <p:nvPr/>
        </p:nvSpPr>
        <p:spPr>
          <a:xfrm>
            <a:off x="4495068" y="3114955"/>
            <a:ext cx="4560800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https://www.kaggle.com/crawford/80-cereals</a:t>
            </a:r>
          </a:p>
        </p:txBody>
      </p:sp>
      <p:sp>
        <p:nvSpPr>
          <p:cNvPr id="296" name="Cereal"/>
          <p:cNvSpPr txBox="1"/>
          <p:nvPr/>
        </p:nvSpPr>
        <p:spPr>
          <a:xfrm>
            <a:off x="2598514" y="3188401"/>
            <a:ext cx="71179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algn="l">
              <a:defRPr sz="3600"/>
            </a:lvl1pPr>
          </a:lstStyle>
          <a:p>
            <a:r>
              <a:rPr sz="1800"/>
              <a:t>Cereal</a:t>
            </a:r>
          </a:p>
        </p:txBody>
      </p:sp>
      <p:sp>
        <p:nvSpPr>
          <p:cNvPr id="297" name="iris"/>
          <p:cNvSpPr txBox="1"/>
          <p:nvPr/>
        </p:nvSpPr>
        <p:spPr>
          <a:xfrm>
            <a:off x="2605030" y="2009900"/>
            <a:ext cx="349455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 dirty="0"/>
              <a:t>iris</a:t>
            </a:r>
          </a:p>
        </p:txBody>
      </p:sp>
      <p:sp>
        <p:nvSpPr>
          <p:cNvPr id="298" name="nih"/>
          <p:cNvSpPr txBox="1"/>
          <p:nvPr/>
        </p:nvSpPr>
        <p:spPr>
          <a:xfrm>
            <a:off x="2598514" y="4262036"/>
            <a:ext cx="359073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nih</a:t>
            </a:r>
          </a:p>
        </p:txBody>
      </p:sp>
      <p:sp>
        <p:nvSpPr>
          <p:cNvPr id="299" name="NIH Reporter (on github as worldwide2020.csv)"/>
          <p:cNvSpPr txBox="1"/>
          <p:nvPr/>
        </p:nvSpPr>
        <p:spPr>
          <a:xfrm>
            <a:off x="4465901" y="4267458"/>
            <a:ext cx="5315109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 dirty="0"/>
              <a:t>NIH Reporter (on </a:t>
            </a:r>
            <a:r>
              <a:rPr sz="1800" dirty="0" err="1"/>
              <a:t>github</a:t>
            </a:r>
            <a:r>
              <a:rPr sz="1800" dirty="0"/>
              <a:t> as </a:t>
            </a:r>
            <a:r>
              <a:rPr lang="en-US" sz="1800" dirty="0"/>
              <a:t>data/W</a:t>
            </a:r>
            <a:r>
              <a:rPr sz="1800" dirty="0"/>
              <a:t>orldwide2020.csv) </a:t>
            </a:r>
          </a:p>
        </p:txBody>
      </p:sp>
      <p:sp>
        <p:nvSpPr>
          <p:cNvPr id="300" name="built-in"/>
          <p:cNvSpPr txBox="1"/>
          <p:nvPr/>
        </p:nvSpPr>
        <p:spPr>
          <a:xfrm>
            <a:off x="4465901" y="2009900"/>
            <a:ext cx="75655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built-in</a:t>
            </a:r>
          </a:p>
        </p:txBody>
      </p:sp>
      <p:sp>
        <p:nvSpPr>
          <p:cNvPr id="301" name="install.packages('nycflights13')"/>
          <p:cNvSpPr txBox="1"/>
          <p:nvPr/>
        </p:nvSpPr>
        <p:spPr>
          <a:xfrm>
            <a:off x="4495068" y="3799590"/>
            <a:ext cx="3159968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 dirty="0" err="1"/>
              <a:t>install.packages</a:t>
            </a:r>
            <a:r>
              <a:rPr sz="1800" dirty="0"/>
              <a:t>('nycflights13') </a:t>
            </a:r>
          </a:p>
        </p:txBody>
      </p:sp>
      <p:sp>
        <p:nvSpPr>
          <p:cNvPr id="302" name="flightdata"/>
          <p:cNvSpPr txBox="1"/>
          <p:nvPr/>
        </p:nvSpPr>
        <p:spPr>
          <a:xfrm>
            <a:off x="2598514" y="3725218"/>
            <a:ext cx="996170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flightdata</a:t>
            </a:r>
          </a:p>
        </p:txBody>
      </p:sp>
      <p:sp>
        <p:nvSpPr>
          <p:cNvPr id="303" name="ToothGrowth"/>
          <p:cNvSpPr txBox="1"/>
          <p:nvPr/>
        </p:nvSpPr>
        <p:spPr>
          <a:xfrm>
            <a:off x="2598515" y="2599150"/>
            <a:ext cx="1330236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ToothGrowth</a:t>
            </a:r>
          </a:p>
        </p:txBody>
      </p:sp>
      <p:sp>
        <p:nvSpPr>
          <p:cNvPr id="304" name="built-in"/>
          <p:cNvSpPr txBox="1"/>
          <p:nvPr/>
        </p:nvSpPr>
        <p:spPr>
          <a:xfrm>
            <a:off x="4465901" y="2581400"/>
            <a:ext cx="756554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/>
              <a:t>built-in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ecap - Class 1"/>
          <p:cNvSpPr txBox="1"/>
          <p:nvPr/>
        </p:nvSpPr>
        <p:spPr>
          <a:xfrm>
            <a:off x="5170535" y="383337"/>
            <a:ext cx="2107756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/>
            </a:lvl1pPr>
          </a:lstStyle>
          <a:p>
            <a:r>
              <a:rPr sz="2400"/>
              <a:t>Recap - Class 1</a:t>
            </a:r>
          </a:p>
        </p:txBody>
      </p:sp>
      <p:sp>
        <p:nvSpPr>
          <p:cNvPr id="307" name="Installing R and Github and getting code…"/>
          <p:cNvSpPr txBox="1"/>
          <p:nvPr/>
        </p:nvSpPr>
        <p:spPr>
          <a:xfrm>
            <a:off x="3702304" y="2066425"/>
            <a:ext cx="4593052" cy="128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52400" indent="-152400">
              <a:buSzPct val="123000"/>
              <a:buChar char="•"/>
              <a:defRPr sz="4000"/>
            </a:pPr>
            <a:r>
              <a:rPr sz="2000" dirty="0"/>
              <a:t>Installing R and </a:t>
            </a:r>
            <a:r>
              <a:rPr sz="2000" dirty="0" err="1"/>
              <a:t>Github</a:t>
            </a:r>
            <a:r>
              <a:rPr sz="2000" dirty="0"/>
              <a:t> and getting code</a:t>
            </a:r>
          </a:p>
          <a:p>
            <a:pPr marL="152400" indent="-152400">
              <a:buSzPct val="123000"/>
              <a:buChar char="•"/>
              <a:defRPr sz="4000"/>
            </a:pPr>
            <a:r>
              <a:rPr sz="2000" dirty="0"/>
              <a:t>R syntax</a:t>
            </a:r>
          </a:p>
          <a:p>
            <a:pPr marL="152400" indent="-152400">
              <a:buSzPct val="123000"/>
              <a:buChar char="•"/>
              <a:defRPr sz="4000"/>
            </a:pPr>
            <a:r>
              <a:rPr sz="2000" dirty="0"/>
              <a:t>Getting data into R</a:t>
            </a:r>
          </a:p>
          <a:p>
            <a:pPr marL="152400" indent="-152400">
              <a:buSzPct val="123000"/>
              <a:buChar char="•"/>
              <a:defRPr sz="4000"/>
            </a:pPr>
            <a:r>
              <a:rPr sz="2000" dirty="0"/>
              <a:t>working with data in 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witch to live mode"/>
          <p:cNvSpPr txBox="1"/>
          <p:nvPr/>
        </p:nvSpPr>
        <p:spPr>
          <a:xfrm>
            <a:off x="5494839" y="317327"/>
            <a:ext cx="1011495" cy="189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900"/>
              <a:t>switch to live mode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als for this section of the module"/>
          <p:cNvSpPr txBox="1"/>
          <p:nvPr/>
        </p:nvSpPr>
        <p:spPr>
          <a:xfrm>
            <a:off x="2681481" y="909283"/>
            <a:ext cx="6326668" cy="54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3200" dirty="0"/>
              <a:t>Goals for this section of the module</a:t>
            </a:r>
          </a:p>
        </p:txBody>
      </p:sp>
      <p:sp>
        <p:nvSpPr>
          <p:cNvPr id="157" name="Get your own data into R…"/>
          <p:cNvSpPr txBox="1"/>
          <p:nvPr/>
        </p:nvSpPr>
        <p:spPr>
          <a:xfrm>
            <a:off x="3194203" y="2333181"/>
            <a:ext cx="6856557" cy="1913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rPr sz="2400" dirty="0"/>
              <a:t>Get your own data into R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rPr sz="2400" dirty="0"/>
              <a:t>Explore your data (exploratory data analysis/ EDA)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rPr sz="2400" dirty="0"/>
              <a:t>Do a simple RNA-seq analysis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/>
            </a:pPr>
            <a:r>
              <a:rPr sz="2400" dirty="0"/>
              <a:t>Know where to find help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als for this section of the module"/>
          <p:cNvSpPr txBox="1"/>
          <p:nvPr/>
        </p:nvSpPr>
        <p:spPr>
          <a:xfrm>
            <a:off x="2225544" y="419609"/>
            <a:ext cx="7122719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3600" dirty="0"/>
              <a:t>Goals for this section of the module</a:t>
            </a:r>
          </a:p>
        </p:txBody>
      </p:sp>
      <p:sp>
        <p:nvSpPr>
          <p:cNvPr id="160" name="Get your own data into R…"/>
          <p:cNvSpPr txBox="1"/>
          <p:nvPr/>
        </p:nvSpPr>
        <p:spPr>
          <a:xfrm>
            <a:off x="2743791" y="1813624"/>
            <a:ext cx="7362785" cy="3406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rgbClr val="D5D5D5"/>
                </a:solidFill>
              </a:defRPr>
            </a:pPr>
            <a:r>
              <a:rPr sz="2400" dirty="0"/>
              <a:t>Get your own data into R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rgbClr val="D5D5D5"/>
                </a:solidFill>
              </a:defRPr>
            </a:pPr>
            <a:r>
              <a:rPr sz="2400" dirty="0"/>
              <a:t>Explore your data (exploratory data analysis/ EDA)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rgbClr val="D5D5D5"/>
                </a:solidFill>
              </a:defRPr>
            </a:pPr>
            <a:r>
              <a:rPr sz="2400" dirty="0"/>
              <a:t>Do a simple RNA-seq analysis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rgbClr val="D5D5D5"/>
                </a:solidFill>
              </a:defRPr>
            </a:pPr>
            <a:r>
              <a:rPr sz="2400" dirty="0"/>
              <a:t>Know where to find help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rPr sz="2400" dirty="0"/>
              <a:t>Batch effects - multiple levels - multiple comparisons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rPr sz="2400" dirty="0"/>
              <a:t>Downstream analysis (GSEA/GO/</a:t>
            </a:r>
            <a:r>
              <a:rPr sz="2400" dirty="0" err="1"/>
              <a:t>enrichr</a:t>
            </a:r>
            <a:r>
              <a:rPr sz="2400" dirty="0"/>
              <a:t>)</a:t>
            </a:r>
          </a:p>
          <a:p>
            <a:pPr marL="222250" indent="-222250">
              <a:spcBef>
                <a:spcPts val="1000"/>
              </a:spcBef>
              <a:buSzPct val="100000"/>
              <a:buAutoNum type="arabicPeriod"/>
              <a:defRPr sz="3600">
                <a:solidFill>
                  <a:schemeClr val="accent1">
                    <a:lumOff val="-13575"/>
                  </a:schemeClr>
                </a:solidFill>
              </a:defRPr>
            </a:pPr>
            <a:r>
              <a:rPr sz="2400" dirty="0"/>
              <a:t>Bioconductor</a:t>
            </a:r>
          </a:p>
        </p:txBody>
      </p:sp>
      <p:sp>
        <p:nvSpPr>
          <p:cNvPr id="161" name="Bonus"/>
          <p:cNvSpPr txBox="1"/>
          <p:nvPr/>
        </p:nvSpPr>
        <p:spPr>
          <a:xfrm>
            <a:off x="1436867" y="2824160"/>
            <a:ext cx="788677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>
                <a:solidFill>
                  <a:schemeClr val="accent6"/>
                </a:solidFill>
              </a:defRPr>
            </a:lvl1pPr>
          </a:lstStyle>
          <a:p>
            <a:r>
              <a:rPr sz="2000" b="1" dirty="0"/>
              <a:t>Bonus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"/>
          <p:cNvSpPr txBox="1"/>
          <p:nvPr/>
        </p:nvSpPr>
        <p:spPr>
          <a:xfrm>
            <a:off x="264702" y="3418850"/>
            <a:ext cx="282129" cy="12234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14300" indent="-114300">
              <a:spcBef>
                <a:spcPts val="500"/>
              </a:spcBef>
              <a:buSzPct val="100000"/>
              <a:buChar char="•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  <a:p>
            <a:pPr>
              <a:spcBef>
                <a:spcPts val="500"/>
              </a:spcBef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/>
          </a:p>
        </p:txBody>
      </p:sp>
      <p:graphicFrame>
        <p:nvGraphicFramePr>
          <p:cNvPr id="164" name="Table 1"/>
          <p:cNvGraphicFramePr/>
          <p:nvPr>
            <p:extLst>
              <p:ext uri="{D42A27DB-BD31-4B8C-83A1-F6EECF244321}">
                <p14:modId xmlns:p14="http://schemas.microsoft.com/office/powerpoint/2010/main" val="274164875"/>
              </p:ext>
            </p:extLst>
          </p:nvPr>
        </p:nvGraphicFramePr>
        <p:xfrm>
          <a:off x="966762" y="502852"/>
          <a:ext cx="10258478" cy="5320547"/>
        </p:xfrm>
        <a:graphic>
          <a:graphicData uri="http://schemas.openxmlformats.org/drawingml/2006/table">
            <a:tbl>
              <a:tblPr firstCol="1"/>
              <a:tblGrid>
                <a:gridCol w="2501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57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0869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 dirty="0"/>
                        <a:t>April 1</a:t>
                      </a:r>
                      <a:r>
                        <a:rPr lang="en-US" sz="1600" b="1" dirty="0"/>
                        <a:t>5</a:t>
                      </a:r>
                      <a:endParaRPr sz="1600" b="1" dirty="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Installing R/Rstudio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Git/Github Basics 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Basic R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Getting data into R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 dirty="0"/>
                        <a:t>April 17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How to plot data (and make it look good)</a:t>
                      </a:r>
                    </a:p>
                    <a:p>
                      <a:pPr marL="228599" indent="-228599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exploring data</a:t>
                      </a:r>
                    </a:p>
                    <a:p>
                      <a:pPr algn="l" defTabSz="2438338">
                        <a:spcBef>
                          <a:spcPts val="600"/>
                        </a:spcBef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endParaRPr sz="1500"/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7307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/>
                        <a:t>April 19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Functions</a:t>
                      </a:r>
                    </a:p>
                    <a:p>
                      <a:pPr marL="228600" indent="-228600" algn="l" defTabSz="2438338">
                        <a:spcBef>
                          <a:spcPts val="6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Some best practices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103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 dirty="0"/>
                        <a:t>April 2</a:t>
                      </a:r>
                      <a:r>
                        <a:rPr lang="en-US" sz="1600" b="1" dirty="0"/>
                        <a:t>2</a:t>
                      </a:r>
                      <a:endParaRPr sz="1600" b="1" dirty="0"/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sz="1500"/>
                        <a:t>RNA-seq analysis </a:t>
                      </a:r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668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/>
                        <a:t>April 24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US" sz="1500" dirty="0"/>
                        <a:t>Contrasts</a:t>
                      </a:r>
                    </a:p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US" sz="1500" dirty="0"/>
                        <a:t>Batch Effects</a:t>
                      </a:r>
                      <a:endParaRPr sz="1500" dirty="0"/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7400">
                <a:tc>
                  <a:txBody>
                    <a:bodyPr/>
                    <a:lstStyle/>
                    <a:p>
                      <a:pPr defTabSz="914400">
                        <a:tabLst>
                          <a:tab pos="1663700" algn="l"/>
                        </a:tabLst>
                        <a:defRPr b="0"/>
                      </a:pPr>
                      <a:r>
                        <a:rPr sz="1600" b="1"/>
                        <a:t>April 26</a:t>
                      </a:r>
                    </a:p>
                  </a:txBody>
                  <a:tcPr marL="25400" marR="25400" marT="25400" marB="25400" anchor="ctr" horzOverflow="overflow"/>
                </a:tc>
                <a:tc>
                  <a:txBody>
                    <a:bodyPr/>
                    <a:lstStyle/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US" sz="1500"/>
                        <a:t>Visualizations</a:t>
                      </a:r>
                      <a:endParaRPr sz="1500" dirty="0"/>
                    </a:p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r>
                        <a:rPr lang="en-US" sz="1500"/>
                        <a:t>GO Analysis</a:t>
                      </a:r>
                    </a:p>
                    <a:p>
                      <a:pPr marL="228600" indent="-228600" algn="l" defTabSz="2438338">
                        <a:spcBef>
                          <a:spcPts val="1000"/>
                        </a:spcBef>
                        <a:buSzPct val="100000"/>
                        <a:buChar char="•"/>
                        <a:defRPr sz="3000">
                          <a:solidFill>
                            <a:srgbClr val="5E5E5E"/>
                          </a:solidFill>
                          <a:latin typeface="Avenir Next Regular"/>
                          <a:ea typeface="Avenir Next Regular"/>
                          <a:cs typeface="Avenir Next Regular"/>
                          <a:sym typeface="Avenir Next Regular"/>
                        </a:defRPr>
                      </a:pPr>
                      <a:endParaRPr sz="1500" dirty="0"/>
                    </a:p>
                  </a:txBody>
                  <a:tcPr marL="25400" marR="25400" marT="25400" marB="254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etting Started with R"/>
          <p:cNvSpPr txBox="1"/>
          <p:nvPr/>
        </p:nvSpPr>
        <p:spPr>
          <a:xfrm>
            <a:off x="3769946" y="152833"/>
            <a:ext cx="4571764" cy="6052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800">
                <a:latin typeface="Avenir Next Regular"/>
                <a:ea typeface="Avenir Next Regular"/>
                <a:cs typeface="Avenir Next Regular"/>
                <a:sym typeface="Avenir Next Regular"/>
              </a:defRPr>
            </a:lvl1pPr>
          </a:lstStyle>
          <a:p>
            <a:r>
              <a:rPr lang="en-US" sz="3600" dirty="0"/>
              <a:t>Step 1: Get R/</a:t>
            </a:r>
            <a:r>
              <a:rPr lang="en-US" sz="3600" dirty="0" err="1"/>
              <a:t>Rstudio</a:t>
            </a:r>
            <a:endParaRPr sz="3600" dirty="0"/>
          </a:p>
        </p:txBody>
      </p:sp>
      <p:sp>
        <p:nvSpPr>
          <p:cNvPr id="167" name="Install R http://www.r-project.org/…"/>
          <p:cNvSpPr txBox="1"/>
          <p:nvPr/>
        </p:nvSpPr>
        <p:spPr>
          <a:xfrm>
            <a:off x="472359" y="758127"/>
            <a:ext cx="9007274" cy="18979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222250" indent="-222250">
              <a:buSzPct val="100000"/>
              <a:buAutoNum type="arabicPeriod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Install R http://</a:t>
            </a:r>
            <a:r>
              <a:rPr sz="2400" dirty="0" err="1"/>
              <a:t>www.r-project.org</a:t>
            </a:r>
            <a:r>
              <a:rPr sz="2400" dirty="0"/>
              <a:t>/</a:t>
            </a:r>
          </a:p>
          <a:p>
            <a:pPr marL="222250" indent="-222250">
              <a:buSzPct val="100000"/>
              <a:buAutoNum type="arabicPeriod"/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Download </a:t>
            </a:r>
            <a:r>
              <a:rPr sz="2400" dirty="0" err="1"/>
              <a:t>Rstudio</a:t>
            </a:r>
            <a:r>
              <a:rPr sz="2400" dirty="0"/>
              <a:t> https://</a:t>
            </a:r>
            <a:r>
              <a:rPr sz="2400" dirty="0" err="1"/>
              <a:t>www.rstudio.com</a:t>
            </a:r>
            <a:r>
              <a:rPr sz="2400" dirty="0"/>
              <a:t>/products/</a:t>
            </a:r>
            <a:r>
              <a:rPr sz="2400" dirty="0" err="1"/>
              <a:t>rstudio</a:t>
            </a:r>
            <a:r>
              <a:rPr sz="2400" dirty="0"/>
              <a:t>/</a:t>
            </a:r>
          </a:p>
          <a:p>
            <a:pPr algn="l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endParaRPr sz="2400" dirty="0"/>
          </a:p>
          <a:p>
            <a:pPr algn="l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Alternate route</a:t>
            </a:r>
          </a:p>
          <a:p>
            <a:pPr algn="l">
              <a:defRPr sz="3600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sz="2400" dirty="0"/>
              <a:t>login at </a:t>
            </a:r>
            <a:r>
              <a:rPr sz="2400" u="sng" dirty="0">
                <a:hlinkClick r:id="rId2"/>
              </a:rPr>
              <a:t>ondemand.rc.unc.edu</a:t>
            </a:r>
            <a:r>
              <a:rPr sz="2400" dirty="0"/>
              <a:t> </a:t>
            </a:r>
          </a:p>
        </p:txBody>
      </p:sp>
      <p:pic>
        <p:nvPicPr>
          <p:cNvPr id="168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48" y="1707104"/>
            <a:ext cx="5484724" cy="47067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What are Git and Github"/>
          <p:cNvSpPr txBox="1"/>
          <p:nvPr/>
        </p:nvSpPr>
        <p:spPr>
          <a:xfrm>
            <a:off x="1913611" y="893879"/>
            <a:ext cx="2436180" cy="3282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3600"/>
            </a:lvl1pPr>
          </a:lstStyle>
          <a:p>
            <a:r>
              <a:rPr sz="1800" dirty="0"/>
              <a:t>What are Git and </a:t>
            </a:r>
            <a:r>
              <a:rPr sz="1800" dirty="0" err="1"/>
              <a:t>Github</a:t>
            </a:r>
            <a:endParaRPr sz="1800" dirty="0"/>
          </a:p>
        </p:txBody>
      </p:sp>
      <p:sp>
        <p:nvSpPr>
          <p:cNvPr id="171" name="Git - version control - like Microsoft Track changes but with lots of extras and lasts forever…"/>
          <p:cNvSpPr txBox="1"/>
          <p:nvPr/>
        </p:nvSpPr>
        <p:spPr>
          <a:xfrm>
            <a:off x="1913611" y="1191900"/>
            <a:ext cx="8002062" cy="78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152400" indent="-152400">
              <a:buSzPct val="123000"/>
              <a:buChar char="•"/>
              <a:defRPr sz="3200"/>
            </a:pPr>
            <a:r>
              <a:rPr sz="1600" dirty="0"/>
              <a:t>Git - version control - like Microsoft Track changes but with lots of extras and lasts forever</a:t>
            </a:r>
          </a:p>
          <a:p>
            <a:pPr marL="152400" indent="-152400">
              <a:buSzPct val="123000"/>
              <a:buChar char="•"/>
              <a:defRPr sz="3200"/>
            </a:pPr>
            <a:r>
              <a:rPr sz="1600" dirty="0" err="1"/>
              <a:t>Github</a:t>
            </a:r>
            <a:r>
              <a:rPr sz="1600" dirty="0"/>
              <a:t> - way to share code - like </a:t>
            </a:r>
            <a:r>
              <a:rPr sz="1600" dirty="0" err="1"/>
              <a:t>dropbox</a:t>
            </a:r>
            <a:r>
              <a:rPr sz="1600" dirty="0"/>
              <a:t> but with some extra features</a:t>
            </a:r>
            <a:endParaRPr lang="en-US" sz="1600" dirty="0"/>
          </a:p>
          <a:p>
            <a:pPr marL="152400" indent="-152400">
              <a:buSzPct val="123000"/>
              <a:buChar char="•"/>
              <a:defRPr sz="3200"/>
            </a:pPr>
            <a:r>
              <a:rPr lang="en-US" sz="1600" dirty="0"/>
              <a:t>We’ll use </a:t>
            </a:r>
            <a:r>
              <a:rPr lang="en-US" sz="1600" dirty="0" err="1"/>
              <a:t>Github</a:t>
            </a:r>
            <a:r>
              <a:rPr lang="en-US" sz="1600" dirty="0"/>
              <a:t> to share code from this course</a:t>
            </a:r>
            <a:endParaRPr sz="1600" dirty="0"/>
          </a:p>
        </p:txBody>
      </p:sp>
      <p:pic>
        <p:nvPicPr>
          <p:cNvPr id="17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098" y="2207398"/>
            <a:ext cx="2750575" cy="397607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61008B-13B8-5CFD-7949-1812E62A856B}"/>
              </a:ext>
            </a:extLst>
          </p:cNvPr>
          <p:cNvSpPr txBox="1"/>
          <p:nvPr/>
        </p:nvSpPr>
        <p:spPr>
          <a:xfrm>
            <a:off x="4414386" y="269230"/>
            <a:ext cx="3363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Step 2: Git/</a:t>
            </a:r>
            <a:r>
              <a:rPr lang="en-US" sz="3200" dirty="0" err="1"/>
              <a:t>Github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F99D2-CA6F-297C-6863-14AD525EF064}"/>
              </a:ext>
            </a:extLst>
          </p:cNvPr>
          <p:cNvSpPr txBox="1"/>
          <p:nvPr/>
        </p:nvSpPr>
        <p:spPr>
          <a:xfrm>
            <a:off x="1364528" y="2932100"/>
            <a:ext cx="6099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jraab</a:t>
            </a:r>
            <a:r>
              <a:rPr lang="en-US" dirty="0"/>
              <a:t>/GNET749_RNAseq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Why use Git/Github"/>
          <p:cNvSpPr txBox="1"/>
          <p:nvPr/>
        </p:nvSpPr>
        <p:spPr>
          <a:xfrm>
            <a:off x="4954778" y="391386"/>
            <a:ext cx="220868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Why use Git/Github</a:t>
            </a:r>
          </a:p>
        </p:txBody>
      </p:sp>
      <p:sp>
        <p:nvSpPr>
          <p:cNvPr id="175" name="Revert to older versions of code…"/>
          <p:cNvSpPr txBox="1"/>
          <p:nvPr/>
        </p:nvSpPr>
        <p:spPr>
          <a:xfrm>
            <a:off x="3086669" y="2175814"/>
            <a:ext cx="6496971" cy="1359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222250" indent="-222250">
              <a:buSzPct val="100000"/>
              <a:buAutoNum type="arabicPeriod"/>
              <a:defRPr sz="3400"/>
            </a:pPr>
            <a:r>
              <a:rPr sz="1700" dirty="0"/>
              <a:t>Revert to older versions of code</a:t>
            </a:r>
          </a:p>
          <a:p>
            <a:pPr marL="222250" indent="-222250">
              <a:buSzPct val="100000"/>
              <a:buAutoNum type="arabicPeriod"/>
              <a:defRPr sz="3400"/>
            </a:pPr>
            <a:r>
              <a:rPr sz="1700" dirty="0"/>
              <a:t>Make a new copy of code to try out an approach without breaking it</a:t>
            </a:r>
          </a:p>
          <a:p>
            <a:pPr marL="222250" indent="-222250">
              <a:buSzPct val="100000"/>
              <a:buAutoNum type="arabicPeriod"/>
              <a:defRPr sz="3400"/>
            </a:pPr>
            <a:r>
              <a:rPr sz="1700" dirty="0"/>
              <a:t>More people can work on something at once and manage conflicts</a:t>
            </a:r>
          </a:p>
          <a:p>
            <a:pPr marL="222250" indent="-222250">
              <a:buSzPct val="100000"/>
              <a:buAutoNum type="arabicPeriod"/>
              <a:defRPr sz="3400">
                <a:solidFill>
                  <a:schemeClr val="accent5">
                    <a:lumOff val="-29866"/>
                  </a:schemeClr>
                </a:solidFill>
              </a:defRPr>
            </a:pPr>
            <a:r>
              <a:rPr sz="1700" dirty="0"/>
              <a:t>Share with others</a:t>
            </a:r>
          </a:p>
          <a:p>
            <a:pPr marL="222250" indent="-222250">
              <a:buSzPct val="100000"/>
              <a:buAutoNum type="arabicPeriod"/>
              <a:defRPr sz="3400"/>
            </a:pPr>
            <a:r>
              <a:rPr sz="1700" dirty="0"/>
              <a:t>Let people see your skills</a:t>
            </a:r>
          </a:p>
        </p:txBody>
      </p:sp>
      <p:sp>
        <p:nvSpPr>
          <p:cNvPr id="176" name="https://happygitwithr.com/big-picture.html"/>
          <p:cNvSpPr txBox="1"/>
          <p:nvPr/>
        </p:nvSpPr>
        <p:spPr>
          <a:xfrm>
            <a:off x="8030386" y="6161965"/>
            <a:ext cx="3364383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1400"/>
              <a:t>https://happygitwithr.com/big-picture.html</a:t>
            </a:r>
          </a:p>
        </p:txBody>
      </p:sp>
      <p:sp>
        <p:nvSpPr>
          <p:cNvPr id="177" name="https://vallandingham.me/git-workflow.html"/>
          <p:cNvSpPr txBox="1"/>
          <p:nvPr/>
        </p:nvSpPr>
        <p:spPr>
          <a:xfrm>
            <a:off x="7989619" y="5890378"/>
            <a:ext cx="3469283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1400"/>
              <a:t>https://vallandingham.me/git-workflow.html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https://github.com/jraab/GNET749_RNAseq"/>
          <p:cNvSpPr txBox="1"/>
          <p:nvPr/>
        </p:nvSpPr>
        <p:spPr>
          <a:xfrm>
            <a:off x="158364" y="282372"/>
            <a:ext cx="3918509" cy="2975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r>
              <a:rPr sz="1600" dirty="0"/>
              <a:t>https://</a:t>
            </a:r>
            <a:r>
              <a:rPr sz="1600" dirty="0" err="1"/>
              <a:t>github.com</a:t>
            </a:r>
            <a:r>
              <a:rPr sz="1600" dirty="0"/>
              <a:t>/</a:t>
            </a:r>
            <a:r>
              <a:rPr sz="1600" dirty="0" err="1"/>
              <a:t>jraab</a:t>
            </a:r>
            <a:r>
              <a:rPr sz="1600" dirty="0"/>
              <a:t>/GNET749_RNAseq</a:t>
            </a:r>
          </a:p>
        </p:txBody>
      </p:sp>
      <p:sp>
        <p:nvSpPr>
          <p:cNvPr id="180" name="Getting code from this class"/>
          <p:cNvSpPr txBox="1"/>
          <p:nvPr/>
        </p:nvSpPr>
        <p:spPr>
          <a:xfrm>
            <a:off x="4472559" y="207197"/>
            <a:ext cx="3144772" cy="3590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 sz="4000"/>
            </a:lvl1pPr>
          </a:lstStyle>
          <a:p>
            <a:r>
              <a:rPr sz="2000"/>
              <a:t>Getting code from this class</a:t>
            </a:r>
          </a:p>
        </p:txBody>
      </p:sp>
      <p:pic>
        <p:nvPicPr>
          <p:cNvPr id="18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930" y="752719"/>
            <a:ext cx="7311994" cy="5822909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Line"/>
          <p:cNvSpPr/>
          <p:nvPr/>
        </p:nvSpPr>
        <p:spPr>
          <a:xfrm flipH="1">
            <a:off x="7758559" y="2302781"/>
            <a:ext cx="2400954" cy="318734"/>
          </a:xfrm>
          <a:prstGeom prst="line">
            <a:avLst/>
          </a:prstGeom>
          <a:ln w="114300">
            <a:solidFill>
              <a:srgbClr val="000000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endParaRPr sz="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1021</Words>
  <Application>Microsoft Macintosh PowerPoint</Application>
  <PresentationFormat>Widescreen</PresentationFormat>
  <Paragraphs>158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Avenir Next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Raab, Jesse</dc:creator>
  <cp:lastModifiedBy>Raab, Jesse</cp:lastModifiedBy>
  <cp:revision>3</cp:revision>
  <dcterms:created xsi:type="dcterms:W3CDTF">2024-04-08T17:16:55Z</dcterms:created>
  <dcterms:modified xsi:type="dcterms:W3CDTF">2024-04-15T13:04:25Z</dcterms:modified>
</cp:coreProperties>
</file>