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12"/>
    <p:restoredTop sz="96327"/>
  </p:normalViewPr>
  <p:slideViewPr>
    <p:cSldViewPr snapToGrid="0">
      <p:cViewPr varScale="1">
        <p:scale>
          <a:sx n="114" d="100"/>
          <a:sy n="114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F040-B39B-4340-BEB8-C7DA9E0F0E03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4335-6ED3-2048-A241-20704AD9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C6CC-65E1-CAFD-BADB-74ADBB74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C71F-6B0A-0D9F-D10C-0DF506FB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172C-BA5C-CC2B-41CD-5A7DEC0A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9EC5-32E0-5F87-E895-470A92C0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77C-ECAA-D34D-CD9A-F612362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24F-E228-D5EE-9AC9-97159F0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283F-9207-AA54-2AD8-7B82AE4E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0ECE-F31B-4EF6-50BF-C4FDCE7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A90A-69DA-822A-152D-54D0D6C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1E11-8EAC-3BBF-877E-8635B31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7AAD-B86A-7577-99EE-6AFFDE2C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F1D3-3408-D74D-53C9-1D43EE9D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7900-B859-FB9C-2AA1-3B1C497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B237-98C0-3F5D-BD13-DC30671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9DB6-5D3E-F5EB-BC58-A71A12F4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4E2-6729-41FE-DEB3-6955451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A723-7804-51F7-9FE9-65CFF287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09BC-02CC-A0D7-8792-83CB693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0634-DEB2-CAED-6FBE-0CFC3F4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6B02-AD94-011B-6D3A-1DE1D68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C1B2-CA97-F49E-9837-AA1C8F2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CAEF-FB52-DAF2-677F-D1793BE5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D87A-8AB3-9437-FBF1-12CF36C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112-16A2-E95F-78EF-0F6F6E7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254D-9FFE-7A24-BF8C-199400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C64-5A41-3BC4-A446-B7E3813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2344-38EC-10E4-6807-9D39BB0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E0A1-F64C-DE8A-28C0-15546AF3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30CD-C213-1C02-3843-3B69553F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349E-91F3-8728-5464-2796064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18CA-892E-9E0A-D9AB-FF4DEFA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7EC-1BE0-9EE1-CDF1-2E0C0FCE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B3B5-25DF-7DFD-2E77-73D2A3E5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5723-1FD6-10FE-66A9-23367575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13FC6-5C96-5CC9-3BF7-68A92C3D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45137-6775-4A90-8C97-10710E2B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F781-0FC8-AC55-E528-A540B700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F9A0-06C2-97B4-9EDE-0129E8DE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0072C-37F0-C523-D2D7-6032EF4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E7-E482-A197-C04E-FD48064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9AF7-D27D-EDE6-1829-8B0D493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C6523-2FAB-4490-9B8D-5B5BAB20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90F7-333C-268C-EFAD-4338965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4EF8E-EA64-E6B8-60C8-FE150C8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A553-D7E9-7363-CD75-36A4AC5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052B-8427-F420-39F7-7D73D1F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10E6-5D2B-AE7A-DD72-436FE6FD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B686-E15B-AD3B-65FB-0F23F29F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D14B-EFC8-9AAE-316E-D4E043EC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9599-D868-A402-6C8C-5320E4A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E14-5EF6-6608-72AC-4A0DF7CD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76FB-2CDD-40A1-F979-29436693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A23-9B6C-E16A-A40D-9A32E76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C4B9E-33D3-089C-B34F-0684E5A6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5D0C-16D2-C192-1504-B03E54B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6785-4404-83E1-31B9-1FC1CC5B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459-DD1D-DF9B-F38D-4EEAD1B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9210-90CB-27A9-E55C-F9B0E203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5A4A3-EFAD-D456-4F74-66E705D1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B9A5-5B4A-3801-C02E-3E9335DF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EBC-1137-1CC0-01B5-4AEEA008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A02B3-B8F4-4E4C-BF34-8FF9203166F1}" type="datetimeFigureOut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C300-3359-658C-0AD3-19A7D401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AAB3-15BA-CC20-15D8-537325BC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 for Biologists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85" name="git clone https://github.com/jraab/GNET749_RNAseq.git"/>
          <p:cNvSpPr txBox="1"/>
          <p:nvPr/>
        </p:nvSpPr>
        <p:spPr>
          <a:xfrm>
            <a:off x="434345" y="1496731"/>
            <a:ext cx="28389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git clone https://github.com/jraab/GNET749_RNAseq.git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314917" y="704699"/>
            <a:ext cx="2148665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Ondemand in a terminal</a:t>
            </a:r>
          </a:p>
        </p:txBody>
      </p:sp>
      <p:sp>
        <p:nvSpPr>
          <p:cNvPr id="187" name="module load git"/>
          <p:cNvSpPr txBox="1"/>
          <p:nvPr/>
        </p:nvSpPr>
        <p:spPr>
          <a:xfrm>
            <a:off x="438482" y="1291783"/>
            <a:ext cx="82073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module load git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1770109"/>
            <a:ext cx="10170636" cy="27347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9" name="git fetch"/>
          <p:cNvSpPr txBox="1"/>
          <p:nvPr/>
        </p:nvSpPr>
        <p:spPr>
          <a:xfrm>
            <a:off x="626490" y="4892191"/>
            <a:ext cx="19273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000"/>
            </a:lvl1pPr>
          </a:lstStyle>
          <a:p>
            <a:r>
              <a:rPr sz="4000"/>
              <a:t>git fetch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4408119" y="620322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5179168" y="1080689"/>
            <a:ext cx="1624227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747" y="1801281"/>
            <a:ext cx="6535637" cy="4329774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42932" y="1311065"/>
            <a:ext cx="362086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sz="900"/>
              <a:t>desktop.github.com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457681"/>
            <a:ext cx="5753047" cy="2354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4999360" y="1735378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2" y="2864778"/>
            <a:ext cx="5102928" cy="310157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9209687" y="5720943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5129098" y="415088"/>
            <a:ext cx="1951753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2988069" y="944044"/>
            <a:ext cx="12773946" cy="431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Extremely powerful statistical tools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Reproducibility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High quality visualizations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Great packages for biologists (RNAseq, ChIPseq, TF Motifs)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R is free, has a huge community (CRAN and Bioconductor)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Works on most operating systems (Linux, Mac, Windows)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4989805" y="416494"/>
            <a:ext cx="22259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3591230" y="1397590"/>
            <a:ext cx="10053586" cy="2459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Steep learning curve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Multiple ways to do things (base vs tidyverse)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Syntax is unlike other programming languages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Not a general programming language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3826158" y="403264"/>
            <a:ext cx="4226222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3377401" y="1230549"/>
            <a:ext cx="823424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600"/>
            </a:pPr>
            <a:r>
              <a:t>R for data science </a:t>
            </a:r>
            <a:r>
              <a:rPr u="sng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329" y="2799293"/>
            <a:ext cx="5571061" cy="193116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484625" y="6051596"/>
            <a:ext cx="195726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https://style.tidyverse.org/syntax.html</a:t>
            </a:r>
          </a:p>
        </p:txBody>
      </p:sp>
      <p:sp>
        <p:nvSpPr>
          <p:cNvPr id="211" name="Sticking to a style"/>
          <p:cNvSpPr txBox="1"/>
          <p:nvPr/>
        </p:nvSpPr>
        <p:spPr>
          <a:xfrm>
            <a:off x="1007677" y="5749652"/>
            <a:ext cx="91691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2807465" y="1924891"/>
            <a:ext cx="545181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https://melbournebioinformatics.github.io/r-intro-biologists/intro_r_biologists.html#R_for_Biologists_course</a:t>
            </a:r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2817961" y="1712592"/>
            <a:ext cx="3699731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http://r-statistics.co/Complete-Ggplot2-Tutorial-Part1-With-R-Code.html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5019358" y="2073515"/>
            <a:ext cx="1824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3805679" y="3091917"/>
            <a:ext cx="8440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4783282" y="3264853"/>
            <a:ext cx="1213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6542774" y="3264853"/>
            <a:ext cx="60779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4356580" y="2410148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1" name="Line"/>
          <p:cNvSpPr/>
          <p:nvPr/>
        </p:nvSpPr>
        <p:spPr>
          <a:xfrm flipV="1">
            <a:off x="5400502" y="2418247"/>
            <a:ext cx="1" cy="7577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2" name="Line"/>
          <p:cNvSpPr/>
          <p:nvPr/>
        </p:nvSpPr>
        <p:spPr>
          <a:xfrm flipH="1" flipV="1">
            <a:off x="6386329" y="2418247"/>
            <a:ext cx="261206" cy="755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5023598" y="2036899"/>
            <a:ext cx="206915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5023598" y="2541687"/>
            <a:ext cx="381444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5013991" y="3018312"/>
            <a:ext cx="284359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3874735" y="2434829"/>
            <a:ext cx="75918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3503476" y="2045332"/>
            <a:ext cx="114024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4082904" y="2844201"/>
            <a:ext cx="39440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3348828" y="3399338"/>
            <a:ext cx="128900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5033206" y="3406106"/>
            <a:ext cx="4875117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4100"/>
            </a:pPr>
            <a:r>
              <a:rPr sz="2050"/>
              <a:t>df &lt;- data.frame( c(column1 = c(‘a’, ‘b’, ‘c’), </a:t>
            </a:r>
          </a:p>
          <a:p>
            <a:pPr>
              <a:defRPr sz="4100"/>
            </a:pPr>
            <a:r>
              <a:rPr sz="2050"/>
              <a:t>                            c(column2 = c(‘d’, ‘e’, ‘f’) 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4633067" y="-1453250"/>
            <a:ext cx="2503314" cy="29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rPr sz="2400" dirty="0"/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3935959" y="998336"/>
            <a:ext cx="8216095" cy="226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read_tsv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’)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read_table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’, </a:t>
            </a:r>
            <a:r>
              <a:rPr dirty="0" err="1"/>
              <a:t>sep</a:t>
            </a:r>
            <a:r>
              <a:rPr dirty="0"/>
              <a:t> = “\t”)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2944268" y="1671993"/>
            <a:ext cx="519373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Tidyverse</a:t>
            </a:r>
          </a:p>
        </p:txBody>
      </p:sp>
      <p:sp>
        <p:nvSpPr>
          <p:cNvPr id="237" name="base"/>
          <p:cNvSpPr txBox="1"/>
          <p:nvPr/>
        </p:nvSpPr>
        <p:spPr>
          <a:xfrm>
            <a:off x="3221789" y="2273517"/>
            <a:ext cx="29335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3857888" y="1583897"/>
            <a:ext cx="1" cy="5514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etting data into R"/>
          <p:cNvSpPr txBox="1"/>
          <p:nvPr/>
        </p:nvSpPr>
        <p:spPr>
          <a:xfrm>
            <a:off x="4664964" y="-839267"/>
            <a:ext cx="2503314" cy="29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r>
              <a:rPr sz="2400"/>
              <a:t>Getting data into R</a:t>
            </a:r>
          </a:p>
        </p:txBody>
      </p:sp>
      <p:sp>
        <p:nvSpPr>
          <p:cNvPr id="241" name="df &lt;- read_csv(‘somefile.csv’)…"/>
          <p:cNvSpPr txBox="1"/>
          <p:nvPr/>
        </p:nvSpPr>
        <p:spPr>
          <a:xfrm>
            <a:off x="3945566" y="1601992"/>
            <a:ext cx="5841151" cy="1713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t>df &lt;- read_csv(‘somefile.csv’)</a:t>
            </a:r>
          </a:p>
          <a:p>
            <a:pPr algn="l">
              <a:defRPr sz="3600"/>
            </a:pPr>
            <a:r>
              <a:t> </a:t>
            </a:r>
          </a:p>
          <a:p>
            <a:pPr algn="l">
              <a:defRPr sz="3600"/>
            </a:pPr>
            <a:r>
              <a:t>df &lt;- read.csv(‘somefile.csv’) </a:t>
            </a:r>
          </a:p>
        </p:txBody>
      </p:sp>
      <p:sp>
        <p:nvSpPr>
          <p:cNvPr id="242" name="Tidyverse"/>
          <p:cNvSpPr txBox="1"/>
          <p:nvPr/>
        </p:nvSpPr>
        <p:spPr>
          <a:xfrm>
            <a:off x="2721554" y="1900579"/>
            <a:ext cx="98296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800"/>
              <a:t>Tidyverse</a:t>
            </a:r>
          </a:p>
        </p:txBody>
      </p:sp>
      <p:sp>
        <p:nvSpPr>
          <p:cNvPr id="243" name="Base R"/>
          <p:cNvSpPr txBox="1"/>
          <p:nvPr/>
        </p:nvSpPr>
        <p:spPr>
          <a:xfrm>
            <a:off x="2970340" y="2425242"/>
            <a:ext cx="73417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r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sz="1800"/>
              <a:t>Base R</a:t>
            </a:r>
          </a:p>
        </p:txBody>
      </p:sp>
      <p:sp>
        <p:nvSpPr>
          <p:cNvPr id="244" name="df is a tibble, strings are characters"/>
          <p:cNvSpPr txBox="1"/>
          <p:nvPr/>
        </p:nvSpPr>
        <p:spPr>
          <a:xfrm>
            <a:off x="7260224" y="1969828"/>
            <a:ext cx="179055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/>
          </a:lstStyle>
          <a:p>
            <a:r>
              <a:rPr sz="900"/>
              <a:t>df is a tibble, strings are characters</a:t>
            </a:r>
          </a:p>
        </p:txBody>
      </p:sp>
      <p:sp>
        <p:nvSpPr>
          <p:cNvPr id="245" name="df is a data frame, strings are factors"/>
          <p:cNvSpPr txBox="1"/>
          <p:nvPr/>
        </p:nvSpPr>
        <p:spPr>
          <a:xfrm>
            <a:off x="7260224" y="2494491"/>
            <a:ext cx="186108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/>
          </a:lstStyle>
          <a:p>
            <a:r>
              <a:rPr sz="900"/>
              <a:t>df is a data frame, strings are factors</a:t>
            </a:r>
          </a:p>
        </p:txBody>
      </p:sp>
      <p:sp>
        <p:nvSpPr>
          <p:cNvPr id="246" name="For this class these are similar enough that you can read them either way."/>
          <p:cNvSpPr txBox="1"/>
          <p:nvPr/>
        </p:nvSpPr>
        <p:spPr>
          <a:xfrm>
            <a:off x="2320099" y="3264853"/>
            <a:ext cx="72882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/>
              <a:t>For this class these are similar enough that you can read them either way.</a:t>
            </a:r>
          </a:p>
        </p:txBody>
      </p:sp>
      <p:sp>
        <p:nvSpPr>
          <p:cNvPr id="247" name="https://r4ds.had.co.nz/tibbles.html#tibbles-vs.-data.frame"/>
          <p:cNvSpPr txBox="1"/>
          <p:nvPr/>
        </p:nvSpPr>
        <p:spPr>
          <a:xfrm>
            <a:off x="4011635" y="6033703"/>
            <a:ext cx="78216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https://r4ds.had.co.nz/tibbles.html#tibbles-vs.-data.frame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 strike="sngStrike"/>
            </a:lvl1pPr>
          </a:lstStyle>
          <a:p>
            <a:r>
              <a:rPr sz="2400"/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4347702" y="2471681"/>
            <a:ext cx="3433440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4300"/>
              <a:t>kindeRgarten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4578864" y="374847"/>
            <a:ext cx="261469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41" y="938374"/>
            <a:ext cx="6659318" cy="4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24" y="953468"/>
            <a:ext cx="2097907" cy="1765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70" y="3681786"/>
            <a:ext cx="4885388" cy="62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3" y="4371862"/>
            <a:ext cx="2391246" cy="110615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6163345" y="3009275"/>
            <a:ext cx="326602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1222793" y="3009275"/>
            <a:ext cx="60272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77" y="3387560"/>
            <a:ext cx="3469932" cy="58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03" y="4424979"/>
            <a:ext cx="2603241" cy="99992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8526278" y="6264409"/>
            <a:ext cx="230031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https://dplyr.tidyverse.org/articles/base.html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94" y="1415547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974368" y="2017741"/>
            <a:ext cx="96019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971016" y="2941688"/>
            <a:ext cx="305346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/>
              <a:t>Can be faster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Older/Can be more stable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Easier for some specific cases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Don’t need to install anything extra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9" y="1108105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867085" y="4119329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6609899" y="1566185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6414745" y="2205060"/>
            <a:ext cx="4639603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/>
              <a:t>More readable (left to right like english)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Standardized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Different parts work well together (dplyr, pipes, ggplot)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/>
              <a:t>Many useful functions (verbs)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79" y="1357902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" y="1356323"/>
            <a:ext cx="4935640" cy="31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" y="3968292"/>
            <a:ext cx="2144850" cy="182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9A63B04-A6DD-62FA-E1C1-76DA0195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4" y="1997412"/>
            <a:ext cx="2097907" cy="176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4759725" y="532725"/>
            <a:ext cx="221163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8536072" y="5825898"/>
            <a:ext cx="243496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https://dplyr.tidyverse.org/reference/index.html</a:t>
            </a:r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331" y="1654870"/>
            <a:ext cx="4864101" cy="458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94" y="1101491"/>
            <a:ext cx="6061586" cy="273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48" y="3995836"/>
            <a:ext cx="5092870" cy="1467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5609564" y="422885"/>
            <a:ext cx="78707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829337" y="1527880"/>
            <a:ext cx="323806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7587194" y="1364551"/>
            <a:ext cx="223779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Tidyverse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806615" y="2113941"/>
            <a:ext cx="141865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cat file.txt | grep ‘sometext’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7964207" y="2113941"/>
            <a:ext cx="201657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df |&gt; filter() |&gt; group_by() |&gt; summarise()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9205640" y="6097328"/>
            <a:ext cx="174406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https://r4ds.had.co.nz/pipes.html</a:t>
            </a:r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3853091" y="3264853"/>
            <a:ext cx="429771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/>
              <a:t>Pipes make reading a series of steps easier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3989952" y="329818"/>
            <a:ext cx="36595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4495068" y="3114955"/>
            <a:ext cx="456080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2598514" y="3188401"/>
            <a:ext cx="71179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600"/>
            </a:lvl1pPr>
          </a:lstStyle>
          <a:p>
            <a:r>
              <a:rPr sz="1800"/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2605030" y="2009900"/>
            <a:ext cx="34945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2598514" y="4262036"/>
            <a:ext cx="35907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4465901" y="4267458"/>
            <a:ext cx="531510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NIH Reporter (on </a:t>
            </a:r>
            <a:r>
              <a:rPr sz="1800" dirty="0" err="1"/>
              <a:t>github</a:t>
            </a:r>
            <a:r>
              <a:rPr sz="1800" dirty="0"/>
              <a:t> as </a:t>
            </a:r>
            <a:r>
              <a:rPr lang="en-US" sz="1800" dirty="0"/>
              <a:t>data/W</a:t>
            </a:r>
            <a:r>
              <a:rPr sz="1800" dirty="0"/>
              <a:t>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4465901" y="20099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4495068" y="3799590"/>
            <a:ext cx="315996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 err="1"/>
              <a:t>install.packages</a:t>
            </a:r>
            <a:r>
              <a:rPr sz="1800" dirty="0"/>
              <a:t>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2598514" y="3725218"/>
            <a:ext cx="99617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2598515" y="2599150"/>
            <a:ext cx="133023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4465901" y="25814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5170535" y="383337"/>
            <a:ext cx="2107756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3702304" y="2066425"/>
            <a:ext cx="4593052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4000"/>
            </a:pPr>
            <a:r>
              <a:rPr sz="2000"/>
              <a:t>Installing R and Github and getting code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R syntax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Getting data into R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/>
              <a:t>working with data in 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5494839" y="317327"/>
            <a:ext cx="101149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switch to live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/>
          <p:cNvSpPr txBox="1"/>
          <p:nvPr/>
        </p:nvSpPr>
        <p:spPr>
          <a:xfrm>
            <a:off x="2681481" y="909283"/>
            <a:ext cx="6326668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200" dirty="0"/>
              <a:t>Goals for this section of the module</a:t>
            </a:r>
          </a:p>
        </p:txBody>
      </p:sp>
      <p:sp>
        <p:nvSpPr>
          <p:cNvPr id="157" name="Get your own data into R…"/>
          <p:cNvSpPr txBox="1"/>
          <p:nvPr/>
        </p:nvSpPr>
        <p:spPr>
          <a:xfrm>
            <a:off x="3194203" y="2333181"/>
            <a:ext cx="6856557" cy="191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Know where to find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 for this section of the module"/>
          <p:cNvSpPr txBox="1"/>
          <p:nvPr/>
        </p:nvSpPr>
        <p:spPr>
          <a:xfrm>
            <a:off x="2225544" y="419609"/>
            <a:ext cx="7122719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600" dirty="0"/>
              <a:t>Goals for this section of the module</a:t>
            </a:r>
          </a:p>
        </p:txBody>
      </p:sp>
      <p:sp>
        <p:nvSpPr>
          <p:cNvPr id="160" name="Get your own data into R…"/>
          <p:cNvSpPr txBox="1"/>
          <p:nvPr/>
        </p:nvSpPr>
        <p:spPr>
          <a:xfrm>
            <a:off x="2743791" y="1813624"/>
            <a:ext cx="7362785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Know where to find help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Batch effects - multiple levels - multiple comparisons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Downstream analysis (GSEA/GO/</a:t>
            </a:r>
            <a:r>
              <a:rPr sz="2400" dirty="0" err="1"/>
              <a:t>enrichr</a:t>
            </a:r>
            <a:r>
              <a:rPr sz="2400" dirty="0"/>
              <a:t>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Bioconductor</a:t>
            </a:r>
          </a:p>
        </p:txBody>
      </p:sp>
      <p:sp>
        <p:nvSpPr>
          <p:cNvPr id="161" name="Bonus"/>
          <p:cNvSpPr txBox="1"/>
          <p:nvPr/>
        </p:nvSpPr>
        <p:spPr>
          <a:xfrm>
            <a:off x="1436867" y="2824160"/>
            <a:ext cx="7886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rPr sz="2000" b="1" dirty="0"/>
              <a:t>Bonus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264702" y="3418850"/>
            <a:ext cx="282129" cy="122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>
              <a:spcBef>
                <a:spcPts val="5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>
            <p:extLst>
              <p:ext uri="{D42A27DB-BD31-4B8C-83A1-F6EECF244321}">
                <p14:modId xmlns:p14="http://schemas.microsoft.com/office/powerpoint/2010/main" val="274164875"/>
              </p:ext>
            </p:extLst>
          </p:nvPr>
        </p:nvGraphicFramePr>
        <p:xfrm>
          <a:off x="966762" y="502852"/>
          <a:ext cx="10258478" cy="5320547"/>
        </p:xfrm>
        <a:graphic>
          <a:graphicData uri="http://schemas.openxmlformats.org/drawingml/2006/table">
            <a:tbl>
              <a:tblPr firstCol="1"/>
              <a:tblGrid>
                <a:gridCol w="250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8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1</a:t>
                      </a:r>
                      <a:r>
                        <a:rPr lang="en-US" sz="1600" b="1" dirty="0"/>
                        <a:t>5</a:t>
                      </a:r>
                      <a:endParaRPr sz="1600" b="1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Getting data into R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17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exploring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5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3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19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Some best practices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2</a:t>
                      </a:r>
                      <a:r>
                        <a:rPr lang="en-US" sz="1600" b="1" dirty="0"/>
                        <a:t>2</a:t>
                      </a:r>
                      <a:endParaRPr sz="1600" b="1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RNA-seq analysis 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6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 dirty="0"/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 dirty="0"/>
                        <a:t>Batch Effects</a:t>
                      </a:r>
                      <a:endParaRPr sz="1500" dirty="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/>
                        <a:t>Visualizations</a:t>
                      </a:r>
                      <a:endParaRPr sz="1500" dirty="0"/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/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500" dirty="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3769946" y="152833"/>
            <a:ext cx="4571764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3600" dirty="0"/>
              <a:t>Step 1: Get R/</a:t>
            </a:r>
            <a:r>
              <a:rPr lang="en-US" sz="3600" dirty="0" err="1"/>
              <a:t>Rstudio</a:t>
            </a:r>
            <a:endParaRPr sz="3600" dirty="0"/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472359" y="758127"/>
            <a:ext cx="9007274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Install R http://</a:t>
            </a:r>
            <a:r>
              <a:rPr sz="2400" dirty="0" err="1"/>
              <a:t>www.r-project.org</a:t>
            </a:r>
            <a:r>
              <a:rPr sz="2400" dirty="0"/>
              <a:t>/</a:t>
            </a:r>
          </a:p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Download </a:t>
            </a:r>
            <a:r>
              <a:rPr sz="2400" dirty="0" err="1"/>
              <a:t>Rstudio</a:t>
            </a:r>
            <a:r>
              <a:rPr sz="2400" dirty="0"/>
              <a:t> https://</a:t>
            </a:r>
            <a:r>
              <a:rPr sz="2400" dirty="0" err="1"/>
              <a:t>www.rstudio.com</a:t>
            </a:r>
            <a:r>
              <a:rPr sz="2400" dirty="0"/>
              <a:t>/products/</a:t>
            </a:r>
            <a:r>
              <a:rPr sz="2400" dirty="0" err="1"/>
              <a:t>rstudio</a:t>
            </a:r>
            <a:r>
              <a:rPr sz="2400" dirty="0"/>
              <a:t>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2400" dirty="0"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login at </a:t>
            </a:r>
            <a:r>
              <a:rPr sz="2400" u="sng" dirty="0">
                <a:hlinkClick r:id="rId2"/>
              </a:rPr>
              <a:t>ondemand.rc.unc.edu</a:t>
            </a:r>
            <a:r>
              <a:rPr sz="2400" dirty="0"/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48" y="1707104"/>
            <a:ext cx="5484724" cy="4706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1913611" y="893879"/>
            <a:ext cx="243618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What are Git and </a:t>
            </a:r>
            <a:r>
              <a:rPr sz="1800" dirty="0" err="1"/>
              <a:t>Github</a:t>
            </a:r>
            <a:endParaRPr sz="1800" dirty="0"/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1913611" y="1191900"/>
            <a:ext cx="8002062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200"/>
            </a:pPr>
            <a:r>
              <a:rPr sz="1600" dirty="0"/>
              <a:t>Git - version control - like Microsoft Track changes but with lots of extras and lasts forever</a:t>
            </a:r>
          </a:p>
          <a:p>
            <a:pPr marL="152400" indent="-152400">
              <a:buSzPct val="123000"/>
              <a:buChar char="•"/>
              <a:defRPr sz="3200"/>
            </a:pPr>
            <a:r>
              <a:rPr sz="1600" dirty="0" err="1"/>
              <a:t>Github</a:t>
            </a:r>
            <a:r>
              <a:rPr sz="1600" dirty="0"/>
              <a:t> - way to share code - like </a:t>
            </a:r>
            <a:r>
              <a:rPr sz="1600" dirty="0" err="1"/>
              <a:t>dropbox</a:t>
            </a:r>
            <a:r>
              <a:rPr sz="1600" dirty="0"/>
              <a:t> but with some extra features</a:t>
            </a:r>
            <a:endParaRPr lang="en-US" sz="1600" dirty="0"/>
          </a:p>
          <a:p>
            <a:pPr marL="152400" indent="-152400">
              <a:buSzPct val="123000"/>
              <a:buChar char="•"/>
              <a:defRPr sz="3200"/>
            </a:pPr>
            <a:r>
              <a:rPr lang="en-US" sz="1600" dirty="0"/>
              <a:t>We’ll use </a:t>
            </a:r>
            <a:r>
              <a:rPr lang="en-US" sz="1600" dirty="0" err="1"/>
              <a:t>Github</a:t>
            </a:r>
            <a:r>
              <a:rPr lang="en-US" sz="1600" dirty="0"/>
              <a:t> to share code from this course</a:t>
            </a:r>
            <a:endParaRPr sz="1600" dirty="0"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98" y="2207398"/>
            <a:ext cx="2750575" cy="39760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1008B-13B8-5CFD-7949-1812E62A856B}"/>
              </a:ext>
            </a:extLst>
          </p:cNvPr>
          <p:cNvSpPr txBox="1"/>
          <p:nvPr/>
        </p:nvSpPr>
        <p:spPr>
          <a:xfrm>
            <a:off x="4414386" y="269230"/>
            <a:ext cx="3363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 2: Git/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F99D2-CA6F-297C-6863-14AD525EF064}"/>
              </a:ext>
            </a:extLst>
          </p:cNvPr>
          <p:cNvSpPr txBox="1"/>
          <p:nvPr/>
        </p:nvSpPr>
        <p:spPr>
          <a:xfrm>
            <a:off x="1364528" y="293210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jraab</a:t>
            </a:r>
            <a:r>
              <a:rPr lang="en-US" dirty="0"/>
              <a:t>/GNET749_RNAseq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4954778" y="391386"/>
            <a:ext cx="220868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3086669" y="2175814"/>
            <a:ext cx="6496971" cy="135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Revert to older versions of code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Make a new copy of code to try out an approach without breaking it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More people can work on something at once and manage conflicts</a:t>
            </a:r>
          </a:p>
          <a:p>
            <a:pPr marL="222250" indent="-222250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rPr sz="1700" dirty="0"/>
              <a:t>Share with others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8030386" y="6161965"/>
            <a:ext cx="336438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/>
              <a:t>https://happygitwithr.com/big-picture.html</a:t>
            </a:r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7989619" y="5890378"/>
            <a:ext cx="346928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/>
              <a:t>https://vallandingham.me/git-workflow.html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158364" y="282372"/>
            <a:ext cx="391850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https://</a:t>
            </a:r>
            <a:r>
              <a:rPr sz="1600" dirty="0" err="1"/>
              <a:t>github.com</a:t>
            </a:r>
            <a:r>
              <a:rPr sz="1600" dirty="0"/>
              <a:t>/</a:t>
            </a:r>
            <a:r>
              <a:rPr sz="1600" dirty="0" err="1"/>
              <a:t>jraab</a:t>
            </a:r>
            <a:r>
              <a:rPr sz="1600" dirty="0"/>
              <a:t>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30" y="752719"/>
            <a:ext cx="7311994" cy="5822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7758559" y="2302781"/>
            <a:ext cx="2400954" cy="31873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1039</Words>
  <Application>Microsoft Macintosh PowerPoint</Application>
  <PresentationFormat>Widescreen</PresentationFormat>
  <Paragraphs>164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Avenir Next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2</cp:revision>
  <dcterms:created xsi:type="dcterms:W3CDTF">2024-04-08T17:16:55Z</dcterms:created>
  <dcterms:modified xsi:type="dcterms:W3CDTF">2024-04-14T23:25:46Z</dcterms:modified>
</cp:coreProperties>
</file>