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305" r:id="rId4"/>
    <p:sldId id="312" r:id="rId5"/>
    <p:sldId id="306" r:id="rId6"/>
    <p:sldId id="316" r:id="rId7"/>
    <p:sldId id="317" r:id="rId8"/>
    <p:sldId id="318" r:id="rId9"/>
    <p:sldId id="319" r:id="rId10"/>
    <p:sldId id="300" r:id="rId11"/>
    <p:sldId id="304" r:id="rId12"/>
    <p:sldId id="301" r:id="rId13"/>
    <p:sldId id="311" r:id="rId14"/>
    <p:sldId id="313" r:id="rId15"/>
    <p:sldId id="314" r:id="rId16"/>
    <p:sldId id="315" r:id="rId17"/>
    <p:sldId id="283" r:id="rId18"/>
    <p:sldId id="320" r:id="rId19"/>
    <p:sldId id="308" r:id="rId20"/>
    <p:sldId id="321" r:id="rId21"/>
    <p:sldId id="303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7"/>
    <p:restoredTop sz="96327"/>
  </p:normalViewPr>
  <p:slideViewPr>
    <p:cSldViewPr snapToGrid="0">
      <p:cViewPr varScale="1">
        <p:scale>
          <a:sx n="189" d="100"/>
          <a:sy n="189" d="100"/>
        </p:scale>
        <p:origin x="19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1979505" y="258859"/>
            <a:ext cx="9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and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227597" y="4444221"/>
            <a:ext cx="9495292" cy="186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dirty="0"/>
              <a:t>Time savings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can give a functi</a:t>
            </a:r>
            <a:r>
              <a:rPr lang="en-US" dirty="0"/>
              <a:t>o</a:t>
            </a:r>
            <a:r>
              <a:rPr dirty="0"/>
              <a:t>n a </a:t>
            </a:r>
            <a:r>
              <a:rPr lang="en-US" dirty="0"/>
              <a:t>descriptive</a:t>
            </a:r>
            <a:r>
              <a:rPr dirty="0"/>
              <a:t> name that makes your code easier to understand.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As requirements change, you only n</a:t>
            </a:r>
            <a:r>
              <a:rPr lang="en-US" dirty="0"/>
              <a:t>e</a:t>
            </a:r>
            <a:r>
              <a:rPr dirty="0"/>
              <a:t>ed to update code in one place, instead of many.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eliminate the chance of making incidental mistakes when you copy and paste </a:t>
            </a:r>
            <a:endParaRPr lang="en-US" dirty="0"/>
          </a:p>
          <a:p>
            <a:pPr marL="527050" lvl="1" defTabSz="228600">
              <a:spcBef>
                <a:spcPts val="300"/>
              </a:spcBef>
              <a:buClr>
                <a:srgbClr val="212529"/>
              </a:buClr>
              <a:buSzPct val="100000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(i.e. updating a variable name in one place, but not in another).</a:t>
            </a:r>
            <a:br>
              <a:rPr dirty="0"/>
            </a:br>
            <a:endParaRPr dirty="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417099" y="4093485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A7431-E88C-E9CF-C22F-AC7EF771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1" y="597758"/>
            <a:ext cx="4655016" cy="3689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805A-0E44-C150-4134-EB8DE67D9954}"/>
              </a:ext>
            </a:extLst>
          </p:cNvPr>
          <p:cNvSpPr txBox="1"/>
          <p:nvPr/>
        </p:nvSpPr>
        <p:spPr>
          <a:xfrm>
            <a:off x="9428480" y="5811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/1205/</a:t>
            </a:r>
          </a:p>
        </p:txBody>
      </p:sp>
    </p:spTree>
    <p:extLst>
      <p:ext uri="{BB962C8B-B14F-4D97-AF65-F5344CB8AC3E}">
        <p14:creationId xmlns:p14="http://schemas.microsoft.com/office/powerpoint/2010/main" val="199664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A493F-FCD9-7CA9-DCC5-2EC6A8A29730}"/>
              </a:ext>
            </a:extLst>
          </p:cNvPr>
          <p:cNvSpPr txBox="1"/>
          <p:nvPr/>
        </p:nvSpPr>
        <p:spPr>
          <a:xfrm>
            <a:off x="4991463" y="13743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66490-4A50-1E52-4903-99915B05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40" y="3094264"/>
            <a:ext cx="2400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E2F-BE9F-BAFB-09A6-37EFF5A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3" y="1670112"/>
            <a:ext cx="4216400" cy="105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B1FD7-0E59-94FC-00CA-3CD30F0175C1}"/>
              </a:ext>
            </a:extLst>
          </p:cNvPr>
          <p:cNvSpPr txBox="1"/>
          <p:nvPr/>
        </p:nvSpPr>
        <p:spPr>
          <a:xfrm>
            <a:off x="5622646" y="11230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025EA-9293-FFED-DFFF-DB02D893C57E}"/>
              </a:ext>
            </a:extLst>
          </p:cNvPr>
          <p:cNvCxnSpPr/>
          <p:nvPr/>
        </p:nvCxnSpPr>
        <p:spPr>
          <a:xfrm>
            <a:off x="7135586" y="1335377"/>
            <a:ext cx="155121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89C21-4F61-5000-93C2-1B637C820693}"/>
              </a:ext>
            </a:extLst>
          </p:cNvPr>
          <p:cNvSpPr txBox="1"/>
          <p:nvPr/>
        </p:nvSpPr>
        <p:spPr>
          <a:xfrm>
            <a:off x="4856479" y="1785487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A8A2B-E66D-8ACA-A6B1-D0B88A91536C}"/>
              </a:ext>
            </a:extLst>
          </p:cNvPr>
          <p:cNvCxnSpPr>
            <a:endCxn id="12" idx="3"/>
          </p:cNvCxnSpPr>
          <p:nvPr/>
        </p:nvCxnSpPr>
        <p:spPr>
          <a:xfrm>
            <a:off x="5960533" y="2108653"/>
            <a:ext cx="86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190A-089B-853B-4654-D77B6212B547}"/>
              </a:ext>
            </a:extLst>
          </p:cNvPr>
          <p:cNvSpPr txBox="1"/>
          <p:nvPr/>
        </p:nvSpPr>
        <p:spPr>
          <a:xfrm>
            <a:off x="4585477" y="2909598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7EBB0-D2A2-36D7-89CF-8F98575913CE}"/>
              </a:ext>
            </a:extLst>
          </p:cNvPr>
          <p:cNvCxnSpPr/>
          <p:nvPr/>
        </p:nvCxnSpPr>
        <p:spPr>
          <a:xfrm flipV="1">
            <a:off x="6190827" y="2431818"/>
            <a:ext cx="799253" cy="57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B50C4E-F271-6DE9-7873-AAA41844FCFC}"/>
              </a:ext>
            </a:extLst>
          </p:cNvPr>
          <p:cNvSpPr txBox="1"/>
          <p:nvPr/>
        </p:nvSpPr>
        <p:spPr>
          <a:xfrm>
            <a:off x="9482083" y="642136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52DD0-7175-D640-E972-5CA407C0D27B}"/>
              </a:ext>
            </a:extLst>
          </p:cNvPr>
          <p:cNvCxnSpPr/>
          <p:nvPr/>
        </p:nvCxnSpPr>
        <p:spPr>
          <a:xfrm flipH="1">
            <a:off x="9821333" y="1123043"/>
            <a:ext cx="115147" cy="4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0EBA-2156-DC5A-1B3C-788BA2C2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" y="1171756"/>
            <a:ext cx="3909561" cy="384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2EAA19-E40B-4019-5A5C-8D693759B186}"/>
              </a:ext>
            </a:extLst>
          </p:cNvPr>
          <p:cNvSpPr txBox="1"/>
          <p:nvPr/>
        </p:nvSpPr>
        <p:spPr>
          <a:xfrm>
            <a:off x="389147" y="497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/1319/</a:t>
            </a:r>
          </a:p>
        </p:txBody>
      </p:sp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AB6A5-131B-1B94-1BE1-975CE2DF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054491"/>
            <a:ext cx="35941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B3A31-4713-10F1-264E-753EE869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27" y="1529571"/>
            <a:ext cx="5630326" cy="120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6F9A7-E702-6C17-D8C5-F7823C8D6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327" y="3003550"/>
            <a:ext cx="2722684" cy="27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61EF-8C35-B3B2-CDA4-DF4E463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314841"/>
            <a:ext cx="45847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5C157-B92B-1D93-7E74-7ECBDB0F38AF}"/>
              </a:ext>
            </a:extLst>
          </p:cNvPr>
          <p:cNvSpPr txBox="1"/>
          <p:nvPr/>
        </p:nvSpPr>
        <p:spPr>
          <a:xfrm>
            <a:off x="6291385" y="2407138"/>
            <a:ext cx="450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takes a number and prints it out</a:t>
            </a:r>
          </a:p>
          <a:p>
            <a:r>
              <a:rPr lang="en-US" dirty="0"/>
              <a:t>Just like the loop on the last slide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F36A-7BDA-359D-95B7-2D2256B4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47" y="3804532"/>
            <a:ext cx="5932395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FA8-DE07-6A7B-16C2-23979434500E}"/>
              </a:ext>
            </a:extLst>
          </p:cNvPr>
          <p:cNvSpPr txBox="1"/>
          <p:nvPr/>
        </p:nvSpPr>
        <p:spPr>
          <a:xfrm>
            <a:off x="7088742" y="3216842"/>
            <a:ext cx="450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is a function that takes a list </a:t>
            </a:r>
          </a:p>
          <a:p>
            <a:r>
              <a:rPr lang="en-US" dirty="0"/>
              <a:t>and applies a function to each element </a:t>
            </a:r>
          </a:p>
          <a:p>
            <a:r>
              <a:rPr lang="en-US" dirty="0"/>
              <a:t>of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3071446" y="520192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5410927" y="52019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3298752" y="4509477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/>
          <p:nvPr/>
        </p:nvCxnSpPr>
        <p:spPr>
          <a:xfrm flipV="1">
            <a:off x="5895995" y="4589362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5DA46-7ACF-58D5-7AD7-23973A49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14" y="3804532"/>
            <a:ext cx="1128633" cy="28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1639334" y="4479432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4826375" y="517327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1866640" y="3837124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>
            <a:cxnSpLocks/>
          </p:cNvCxnSpPr>
          <p:nvPr/>
        </p:nvCxnSpPr>
        <p:spPr>
          <a:xfrm flipH="1" flipV="1">
            <a:off x="5311588" y="3966882"/>
            <a:ext cx="584407" cy="11773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108EBC-2ACB-C669-1CC0-01016B4C1C5C}"/>
              </a:ext>
            </a:extLst>
          </p:cNvPr>
          <p:cNvSpPr txBox="1"/>
          <p:nvPr/>
        </p:nvSpPr>
        <p:spPr>
          <a:xfrm>
            <a:off x="3915915" y="2569393"/>
            <a:ext cx="396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doesn’t have to be have already been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4D14-3976-5568-B66E-72973C39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3" y="3312733"/>
            <a:ext cx="6642100" cy="444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5300D-4C89-2514-E380-A4707B2BC2C0}"/>
              </a:ext>
            </a:extLst>
          </p:cNvPr>
          <p:cNvCxnSpPr/>
          <p:nvPr/>
        </p:nvCxnSpPr>
        <p:spPr>
          <a:xfrm>
            <a:off x="2703729" y="3906371"/>
            <a:ext cx="43425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A31BF-DADA-ADC0-B660-082C48F4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5489"/>
            <a:ext cx="7772400" cy="243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6F919-6AB9-FE21-094E-C97BB265B330}"/>
              </a:ext>
            </a:extLst>
          </p:cNvPr>
          <p:cNvSpPr txBox="1"/>
          <p:nvPr/>
        </p:nvSpPr>
        <p:spPr>
          <a:xfrm>
            <a:off x="5116606" y="605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C2518-E085-7E04-0827-5F4698149F3A}"/>
              </a:ext>
            </a:extLst>
          </p:cNvPr>
          <p:cNvSpPr txBox="1"/>
          <p:nvPr/>
        </p:nvSpPr>
        <p:spPr>
          <a:xfrm>
            <a:off x="4985498" y="31905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https://www.guru99.com/r-apply-</a:t>
            </a:r>
            <a:r>
              <a:rPr lang="en-US" dirty="0" err="1"/>
              <a:t>sapply</a:t>
            </a:r>
            <a:r>
              <a:rPr lang="en-US" dirty="0"/>
              <a:t>-</a:t>
            </a:r>
            <a:r>
              <a:rPr lang="en-US" dirty="0" err="1"/>
              <a:t>tapply.html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461258" y="1973849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 err="1"/>
              <a:t>R</a:t>
            </a:r>
            <a:r>
              <a:rPr sz="900" b="1" dirty="0" err="1"/>
              <a:t>angedSummarizedExperiment</a:t>
            </a:r>
            <a:r>
              <a:rPr sz="900" dirty="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4592287" y="2225489"/>
            <a:ext cx="1890016" cy="1408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961131" y="2962206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 dirty="0" err="1"/>
              <a:t>DESeqDataSet</a:t>
            </a:r>
            <a:endParaRPr sz="900" dirty="0"/>
          </a:p>
          <a:p>
            <a:pPr marL="152400" indent="-152400">
              <a:buSzPct val="123000"/>
              <a:buChar char="-"/>
            </a:pPr>
            <a:r>
              <a:rPr sz="900" dirty="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 dirty="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545379" y="2163645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3180723" y="371230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 dirty="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</p:spTree>
    <p:extLst>
      <p:ext uri="{BB962C8B-B14F-4D97-AF65-F5344CB8AC3E}">
        <p14:creationId xmlns:p14="http://schemas.microsoft.com/office/powerpoint/2010/main" val="371324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D5DA-1D3D-2647-609E-9676951A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91" y="2974789"/>
            <a:ext cx="224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49B-90AB-DC09-FBC4-4B96BF4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0592-07B8-8124-CD74-D900599B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Tidy Data (wide vs long format of data)</a:t>
            </a:r>
          </a:p>
          <a:p>
            <a:pPr marL="342900" indent="-342900">
              <a:buAutoNum type="arabicPeriod"/>
            </a:pPr>
            <a:r>
              <a:rPr lang="en-US" dirty="0"/>
              <a:t>Plotting</a:t>
            </a:r>
          </a:p>
          <a:p>
            <a:pPr marL="342900" indent="-342900">
              <a:buAutoNum type="arabicPeriod"/>
            </a:pPr>
            <a:r>
              <a:rPr lang="en-US" dirty="0"/>
              <a:t>Merging and joining (relational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  <a:p>
            <a:pPr marL="342900" indent="-342900">
              <a:buAutoNum type="arabicPeriod"/>
            </a:pPr>
            <a:r>
              <a:rPr lang="en-US" dirty="0"/>
              <a:t>Use R projects – keep data and script files together</a:t>
            </a:r>
          </a:p>
          <a:p>
            <a:pPr marL="342900" indent="-342900">
              <a:buAutoNum type="arabicPeriod"/>
            </a:pPr>
            <a:r>
              <a:rPr lang="en-US" dirty="0"/>
              <a:t>Put libraries first</a:t>
            </a:r>
          </a:p>
          <a:p>
            <a:pPr marL="342900" indent="-342900">
              <a:buAutoNum type="arabicPeriod"/>
            </a:pPr>
            <a:r>
              <a:rPr lang="en-US" dirty="0"/>
              <a:t>Put hardcoded paths second</a:t>
            </a:r>
          </a:p>
          <a:p>
            <a:pPr marL="342900" indent="-342900">
              <a:buAutoNum type="arabicPeriod"/>
            </a:pPr>
            <a:r>
              <a:rPr lang="en-US" dirty="0"/>
              <a:t>Don’t repeat yourself – write a function</a:t>
            </a:r>
          </a:p>
          <a:p>
            <a:pPr marL="342900" indent="-342900">
              <a:buAutoNum type="arabicPeriod"/>
            </a:pPr>
            <a:r>
              <a:rPr lang="en-US" dirty="0"/>
              <a:t>Use a consistent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7A16D-B4F6-302B-80BA-FBAD8C396E43}"/>
              </a:ext>
            </a:extLst>
          </p:cNvPr>
          <p:cNvSpPr txBox="1"/>
          <p:nvPr/>
        </p:nvSpPr>
        <p:spPr>
          <a:xfrm>
            <a:off x="4304713" y="6347012"/>
            <a:ext cx="788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/best-practices-for-r-programming-ec0754010b5a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3994-9C85-B49E-135C-64F659864501}"/>
              </a:ext>
            </a:extLst>
          </p:cNvPr>
          <p:cNvSpPr txBox="1"/>
          <p:nvPr/>
        </p:nvSpPr>
        <p:spPr>
          <a:xfrm>
            <a:off x="7553886" y="597768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https://r4ds.had.co.nz/workflow-</a:t>
            </a:r>
            <a:r>
              <a:rPr lang="en-US" dirty="0" err="1"/>
              <a:t>projects.html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9873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C9D2A-6F90-050D-48C4-B7DCC5158B28}"/>
              </a:ext>
            </a:extLst>
          </p:cNvPr>
          <p:cNvSpPr txBox="1"/>
          <p:nvPr/>
        </p:nvSpPr>
        <p:spPr>
          <a:xfrm>
            <a:off x="2770293" y="230293"/>
            <a:ext cx="61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pivoting/merging - examples</a:t>
            </a:r>
          </a:p>
        </p:txBody>
      </p:sp>
    </p:spTree>
    <p:extLst>
      <p:ext uri="{BB962C8B-B14F-4D97-AF65-F5344CB8AC3E}">
        <p14:creationId xmlns:p14="http://schemas.microsoft.com/office/powerpoint/2010/main" val="144062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3711787" y="115147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plotting/faceting examples</a:t>
            </a:r>
          </a:p>
        </p:txBody>
      </p:sp>
    </p:spTree>
    <p:extLst>
      <p:ext uri="{BB962C8B-B14F-4D97-AF65-F5344CB8AC3E}">
        <p14:creationId xmlns:p14="http://schemas.microsoft.com/office/powerpoint/2010/main" val="30344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6441-1642-EEE4-7FB0-599CD21B8029}"/>
              </a:ext>
            </a:extLst>
          </p:cNvPr>
          <p:cNvSpPr txBox="1"/>
          <p:nvPr/>
        </p:nvSpPr>
        <p:spPr>
          <a:xfrm>
            <a:off x="3434080" y="8805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F691-BC8E-3FA6-A643-D01141636EDE}"/>
              </a:ext>
            </a:extLst>
          </p:cNvPr>
          <p:cNvSpPr txBox="1"/>
          <p:nvPr/>
        </p:nvSpPr>
        <p:spPr>
          <a:xfrm>
            <a:off x="3522133" y="1842347"/>
            <a:ext cx="573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Factors 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Loops</a:t>
            </a:r>
          </a:p>
          <a:p>
            <a:pPr marL="342900" indent="-342900">
              <a:buAutoNum type="arabicPeriod"/>
            </a:pPr>
            <a:r>
              <a:rPr lang="en-US" dirty="0"/>
              <a:t>Summarized experiment</a:t>
            </a:r>
          </a:p>
          <a:p>
            <a:pPr marL="342900" indent="-342900"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Practice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923AA-FAA7-32B7-22FD-BC1287E9C888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3770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836B8A-BB8C-0BE1-B04B-B8D05D903C00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33D43-0DEA-90AD-3304-3C37D72EC5D3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7248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BE73B-816F-9E18-728B-C2CD118CAB28}"/>
              </a:ext>
            </a:extLst>
          </p:cNvPr>
          <p:cNvSpPr txBox="1"/>
          <p:nvPr/>
        </p:nvSpPr>
        <p:spPr>
          <a:xfrm>
            <a:off x="223666" y="2980023"/>
            <a:ext cx="2927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Characters are less picky and behave as you’d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predetermined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an order with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R will read in all strings as factors (</a:t>
            </a:r>
            <a:r>
              <a:rPr lang="en-US" dirty="0" err="1"/>
              <a:t>read.csv</a:t>
            </a:r>
            <a:r>
              <a:rPr lang="en-US" dirty="0"/>
              <a:t>) – but this can be turned off globally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A81D7-8DF9-59C7-ADAC-3D4D4FFACB2E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264E-4FBC-5267-3DB2-AC65EC259D7C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91512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415553" y="282388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Tibbles helpfully tell you what data type is in a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0214-9E36-1476-0DF5-D7360105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67335"/>
            <a:ext cx="6172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926541" y="242046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coerce one data type into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754C-C8FA-721C-AF71-CF453A0B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83" y="1324162"/>
            <a:ext cx="6626039" cy="34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8D68E-84EE-0BEE-4DD3-1300BD1905CF}"/>
              </a:ext>
            </a:extLst>
          </p:cNvPr>
          <p:cNvSpPr txBox="1"/>
          <p:nvPr/>
        </p:nvSpPr>
        <p:spPr>
          <a:xfrm>
            <a:off x="4356847" y="248770"/>
            <a:ext cx="4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that make sense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76658-5273-7C19-41EB-404AAB01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727200"/>
            <a:ext cx="6451600" cy="340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B697D-95F0-BFF2-6351-72F6A44F2B0E}"/>
              </a:ext>
            </a:extLst>
          </p:cNvPr>
          <p:cNvCxnSpPr/>
          <p:nvPr/>
        </p:nvCxnSpPr>
        <p:spPr>
          <a:xfrm flipH="1">
            <a:off x="9076765" y="2454088"/>
            <a:ext cx="1351429" cy="77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09C352-54C4-07C6-1E55-AF5160929DFE}"/>
              </a:ext>
            </a:extLst>
          </p:cNvPr>
          <p:cNvSpPr txBox="1"/>
          <p:nvPr/>
        </p:nvSpPr>
        <p:spPr>
          <a:xfrm>
            <a:off x="10428194" y="1710391"/>
            <a:ext cx="166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species has been replaced by an integer representing the group (1,2,3)</a:t>
            </a:r>
          </a:p>
        </p:txBody>
      </p:sp>
    </p:spTree>
    <p:extLst>
      <p:ext uri="{BB962C8B-B14F-4D97-AF65-F5344CB8AC3E}">
        <p14:creationId xmlns:p14="http://schemas.microsoft.com/office/powerpoint/2010/main" val="179294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741</Words>
  <Application>Microsoft Macintosh PowerPoint</Application>
  <PresentationFormat>Widescreen</PresentationFormat>
  <Paragraphs>109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Avenir Next Regular</vt:lpstr>
      <vt:lpstr>Calibri</vt:lpstr>
      <vt:lpstr>Calibri Light</vt:lpstr>
      <vt:lpstr>Helvetica Neue Medium</vt:lpstr>
      <vt:lpstr>Office Theme</vt:lpstr>
      <vt:lpstr>PowerPoint Presentation</vt:lpstr>
      <vt:lpstr>Recap from last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3</cp:revision>
  <dcterms:created xsi:type="dcterms:W3CDTF">2023-04-14T16:35:59Z</dcterms:created>
  <dcterms:modified xsi:type="dcterms:W3CDTF">2023-04-18T22:00:05Z</dcterms:modified>
</cp:coreProperties>
</file>