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2" r:id="rId3"/>
    <p:sldId id="305" r:id="rId4"/>
    <p:sldId id="310" r:id="rId5"/>
    <p:sldId id="322" r:id="rId6"/>
    <p:sldId id="323" r:id="rId7"/>
    <p:sldId id="312" r:id="rId8"/>
    <p:sldId id="306" r:id="rId9"/>
    <p:sldId id="316" r:id="rId10"/>
    <p:sldId id="317" r:id="rId11"/>
    <p:sldId id="318" r:id="rId12"/>
    <p:sldId id="319" r:id="rId13"/>
    <p:sldId id="300" r:id="rId14"/>
    <p:sldId id="304" r:id="rId15"/>
    <p:sldId id="301" r:id="rId16"/>
    <p:sldId id="311" r:id="rId17"/>
    <p:sldId id="313" r:id="rId18"/>
    <p:sldId id="314" r:id="rId19"/>
    <p:sldId id="315" r:id="rId20"/>
    <p:sldId id="283" r:id="rId21"/>
    <p:sldId id="320" r:id="rId22"/>
    <p:sldId id="308" r:id="rId23"/>
    <p:sldId id="321" r:id="rId24"/>
    <p:sldId id="324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9"/>
    <p:restoredTop sz="96327"/>
  </p:normalViewPr>
  <p:slideViewPr>
    <p:cSldViewPr snapToGrid="0">
      <p:cViewPr varScale="1">
        <p:scale>
          <a:sx n="248" d="100"/>
          <a:sy n="248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3B269-BCFD-3E4D-9867-060E5123D2F8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3379-F2CF-4942-96A4-C1A179FD7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mentioned that dds is a ‘SummarizedExperiment’ object , what is this. DDS is actually a DEseqDataset - which itself is an extension of RangedSummarizedExperiments which is an extension of SummarizedExperiment.</a:t>
            </a:r>
          </a:p>
          <a:p>
            <a:endParaRPr/>
          </a:p>
          <a:p>
            <a:r>
              <a:t>These are something a little more fancy than a list or a dataframe or a string. These are called objects and the bioconductor project has tried to formalize the usage of a specific style of these objects for genomics data.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1346-4687-893B-F66F-29286A950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A3F5-AA2B-9B2B-6F28-ADC95D9B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2D1-8EB7-7CE9-38DB-D5FEBF3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ED19-332E-B621-026E-C9128384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D464-56DF-3650-D649-45CC629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8C3A-7DFD-90DC-F879-7919E98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25480-2D74-CEAE-7E64-310A6A02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3ED6-8119-57B2-31BD-E9110E2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4FC0-E362-781E-A9FC-C9B12B59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5EFA-D265-35B7-0B49-27F0924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B8BB0-7BAD-7BA6-3F86-89BD61FB9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F786-5D43-2E9A-E6E6-F0277236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9103-BB91-5FFD-EABC-B70D2D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7885-A884-07D8-7088-DD2E506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B64B-7B24-EF49-CE1F-5055B89E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411B-8B74-E13D-D335-84174B85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7358-8B76-79B3-A9F3-71690E22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579C-68AF-823F-B7DB-C08AFCF1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90B9-AC92-484C-EDA6-1A2A780D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9BCA-90EC-4F08-DA2D-70753E6B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6261-649E-2B65-3932-EEC0B3B7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D0FD-A82C-0487-C35F-81CFF43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F53D-D839-B83E-DA68-04CE1083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6831-2A4C-AD52-F8DE-4D322DE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9893-E004-EC54-97DE-52E5A02D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3345-71D0-4031-1715-1FFED5D7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901F-5B3D-02F4-DAC0-A12257979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06005-D331-52E9-C4F6-4635B0F9F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D10B-D57A-83C1-9D2E-5C1DF65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5127-0C25-9DB7-F59A-2CB7C79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2CAAC-737F-B3D9-63E0-B8D7163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13B-68E0-2C2E-AA58-535B000B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0C25-5979-3767-EF57-2065772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3484-AE47-FD77-C6D6-D774B7FD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5AC9D-A330-DA2E-9C1C-2B9A9ABAC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53FB-4648-0A24-6DCC-10B410219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BEA7D-F8CB-1695-3634-42DC29A0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247AA-12A5-68F3-A724-F725399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B929C-E06A-5410-4DE2-1B5796B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59DE-CD32-69A3-D582-FF7CA94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13956-4CEA-FD0D-D379-EE2CC927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87088-235E-BECC-8505-8C8C8BAE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9DEDC-D6FD-EE13-18B8-BA5E6AE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97C6-8DE5-7D98-36AF-71DA0B40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6C5AC-9C4A-1BFE-D3F5-12708C2A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6128-D7FC-F94E-4174-E5CAC65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5182-50BE-BDDB-DF91-09E52DF4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9A3B-14A7-196D-5570-8681864C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86EC-7320-E853-D6E7-118686E9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CF2D-475B-B405-2D49-33C42108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CC754-43C4-EDF3-1818-9E3B6930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9DCC-94CB-8E66-D530-185BC008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0D93-62E3-1E7B-7134-8922CA15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65C1-B0A3-B72A-F2B6-DBB2597E6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C41C8-E20B-AC8B-BB74-1322264A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5F69-312A-0E03-3E9C-75FBB7A3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36881-32B5-30B0-F8D9-8D8274A9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EC46-8B98-EFA0-A3AD-AAECE9B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606FC-3D46-D208-ABB2-6983C323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F3483-A9F2-A14E-B287-11EF6701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261B-2BC0-6DE9-D0BA-722345CA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A9DE-A22B-9A47-BD58-93CE3EC6954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863C-9DDE-DB08-6EC2-8C4F79504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D63A-6ED6-C891-4E81-0A484E815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0D3EE-825C-D9E2-9138-06859FE6FB2A}"/>
              </a:ext>
            </a:extLst>
          </p:cNvPr>
          <p:cNvSpPr txBox="1"/>
          <p:nvPr/>
        </p:nvSpPr>
        <p:spPr>
          <a:xfrm>
            <a:off x="1979505" y="258859"/>
            <a:ext cx="9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3 – Creating your own functions and new data structures and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350143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415553" y="282388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Tibbles helpfully tell you what data type is in a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C0214-9E36-1476-0DF5-D7360105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67335"/>
            <a:ext cx="6172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926541" y="242046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coerce one data type into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754C-C8FA-721C-AF71-CF453A0B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83" y="1324162"/>
            <a:ext cx="6626039" cy="3443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FBA7-E965-1785-0C3D-8B03CF9B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52" y="783620"/>
            <a:ext cx="6413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8D68E-84EE-0BEE-4DD3-1300BD1905CF}"/>
              </a:ext>
            </a:extLst>
          </p:cNvPr>
          <p:cNvSpPr txBox="1"/>
          <p:nvPr/>
        </p:nvSpPr>
        <p:spPr>
          <a:xfrm>
            <a:off x="4356847" y="248770"/>
            <a:ext cx="45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that make sense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76658-5273-7C19-41EB-404AAB01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1727200"/>
            <a:ext cx="6451600" cy="3403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CB697D-95F0-BFF2-6351-72F6A44F2B0E}"/>
              </a:ext>
            </a:extLst>
          </p:cNvPr>
          <p:cNvCxnSpPr/>
          <p:nvPr/>
        </p:nvCxnSpPr>
        <p:spPr>
          <a:xfrm flipH="1">
            <a:off x="9076765" y="2454088"/>
            <a:ext cx="1351429" cy="773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09C352-54C4-07C6-1E55-AF5160929DFE}"/>
              </a:ext>
            </a:extLst>
          </p:cNvPr>
          <p:cNvSpPr txBox="1"/>
          <p:nvPr/>
        </p:nvSpPr>
        <p:spPr>
          <a:xfrm>
            <a:off x="10428194" y="1710391"/>
            <a:ext cx="1667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species has been replaced by an integer representing the group (1,2,3)</a:t>
            </a:r>
          </a:p>
        </p:txBody>
      </p:sp>
    </p:spTree>
    <p:extLst>
      <p:ext uri="{BB962C8B-B14F-4D97-AF65-F5344CB8AC3E}">
        <p14:creationId xmlns:p14="http://schemas.microsoft.com/office/powerpoint/2010/main" val="179294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4" name="You can give a function an evocative name that makes your code easier to understand.…"/>
          <p:cNvSpPr txBox="1"/>
          <p:nvPr/>
        </p:nvSpPr>
        <p:spPr>
          <a:xfrm>
            <a:off x="227597" y="4444221"/>
            <a:ext cx="9495292" cy="186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dirty="0"/>
              <a:t>Time savings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can give a functi</a:t>
            </a:r>
            <a:r>
              <a:rPr lang="en-US" dirty="0"/>
              <a:t>o</a:t>
            </a:r>
            <a:r>
              <a:rPr dirty="0"/>
              <a:t>n a </a:t>
            </a:r>
            <a:r>
              <a:rPr lang="en-US" dirty="0"/>
              <a:t>descriptive</a:t>
            </a:r>
            <a:r>
              <a:rPr dirty="0"/>
              <a:t> name that makes your code easier to understand.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As requirements change, you only n</a:t>
            </a:r>
            <a:r>
              <a:rPr lang="en-US" dirty="0"/>
              <a:t>e</a:t>
            </a:r>
            <a:r>
              <a:rPr dirty="0"/>
              <a:t>ed to update code in one place, instead of many.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eliminate the chance of making incidental mistakes when you copy and paste </a:t>
            </a:r>
            <a:endParaRPr lang="en-US" dirty="0"/>
          </a:p>
          <a:p>
            <a:pPr marL="527050" lvl="1" defTabSz="228600">
              <a:spcBef>
                <a:spcPts val="300"/>
              </a:spcBef>
              <a:buClr>
                <a:srgbClr val="212529"/>
              </a:buClr>
              <a:buSzPct val="100000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(i.e. updating a variable name in one place, but not in another).</a:t>
            </a:r>
            <a:br>
              <a:rPr dirty="0"/>
            </a:br>
            <a:endParaRPr dirty="0"/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6" name="Reasons to make a new function"/>
          <p:cNvSpPr txBox="1"/>
          <p:nvPr/>
        </p:nvSpPr>
        <p:spPr>
          <a:xfrm>
            <a:off x="417099" y="4093485"/>
            <a:ext cx="341708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Reasons to make a new function</a:t>
            </a:r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A7431-E88C-E9CF-C22F-AC7EF771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651" y="597758"/>
            <a:ext cx="4655016" cy="3689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1805A-0E44-C150-4134-EB8DE67D9954}"/>
              </a:ext>
            </a:extLst>
          </p:cNvPr>
          <p:cNvSpPr txBox="1"/>
          <p:nvPr/>
        </p:nvSpPr>
        <p:spPr>
          <a:xfrm>
            <a:off x="9428480" y="58117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/1205/</a:t>
            </a:r>
          </a:p>
        </p:txBody>
      </p:sp>
    </p:spTree>
    <p:extLst>
      <p:ext uri="{BB962C8B-B14F-4D97-AF65-F5344CB8AC3E}">
        <p14:creationId xmlns:p14="http://schemas.microsoft.com/office/powerpoint/2010/main" val="199664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A493F-FCD9-7CA9-DCC5-2EC6A8A29730}"/>
              </a:ext>
            </a:extLst>
          </p:cNvPr>
          <p:cNvSpPr txBox="1"/>
          <p:nvPr/>
        </p:nvSpPr>
        <p:spPr>
          <a:xfrm>
            <a:off x="4991463" y="13743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66490-4A50-1E52-4903-99915B05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40" y="3094264"/>
            <a:ext cx="24003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80E2F-BE9F-BAFB-09A6-37EFF5A5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3" y="1670112"/>
            <a:ext cx="4216400" cy="105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B1FD7-0E59-94FC-00CA-3CD30F0175C1}"/>
              </a:ext>
            </a:extLst>
          </p:cNvPr>
          <p:cNvSpPr txBox="1"/>
          <p:nvPr/>
        </p:nvSpPr>
        <p:spPr>
          <a:xfrm>
            <a:off x="5622646" y="112304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7025EA-9293-FFED-DFFF-DB02D893C57E}"/>
              </a:ext>
            </a:extLst>
          </p:cNvPr>
          <p:cNvCxnSpPr/>
          <p:nvPr/>
        </p:nvCxnSpPr>
        <p:spPr>
          <a:xfrm>
            <a:off x="7135586" y="1335377"/>
            <a:ext cx="155121" cy="33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F89C21-4F61-5000-93C2-1B637C820693}"/>
              </a:ext>
            </a:extLst>
          </p:cNvPr>
          <p:cNvSpPr txBox="1"/>
          <p:nvPr/>
        </p:nvSpPr>
        <p:spPr>
          <a:xfrm>
            <a:off x="4856479" y="1785487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body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4A8A2B-E66D-8ACA-A6B1-D0B88A91536C}"/>
              </a:ext>
            </a:extLst>
          </p:cNvPr>
          <p:cNvCxnSpPr>
            <a:endCxn id="12" idx="3"/>
          </p:cNvCxnSpPr>
          <p:nvPr/>
        </p:nvCxnSpPr>
        <p:spPr>
          <a:xfrm>
            <a:off x="5960533" y="2108653"/>
            <a:ext cx="86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6190A-089B-853B-4654-D77B6212B547}"/>
              </a:ext>
            </a:extLst>
          </p:cNvPr>
          <p:cNvSpPr txBox="1"/>
          <p:nvPr/>
        </p:nvSpPr>
        <p:spPr>
          <a:xfrm>
            <a:off x="4585477" y="2909598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7EBB0-D2A2-36D7-89CF-8F98575913CE}"/>
              </a:ext>
            </a:extLst>
          </p:cNvPr>
          <p:cNvCxnSpPr/>
          <p:nvPr/>
        </p:nvCxnSpPr>
        <p:spPr>
          <a:xfrm flipV="1">
            <a:off x="6190827" y="2431818"/>
            <a:ext cx="799253" cy="57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B50C4E-F271-6DE9-7873-AAA41844FCFC}"/>
              </a:ext>
            </a:extLst>
          </p:cNvPr>
          <p:cNvSpPr txBox="1"/>
          <p:nvPr/>
        </p:nvSpPr>
        <p:spPr>
          <a:xfrm>
            <a:off x="9482083" y="642136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52DD0-7175-D640-E972-5CA407C0D27B}"/>
              </a:ext>
            </a:extLst>
          </p:cNvPr>
          <p:cNvCxnSpPr/>
          <p:nvPr/>
        </p:nvCxnSpPr>
        <p:spPr>
          <a:xfrm flipH="1">
            <a:off x="9821333" y="1123043"/>
            <a:ext cx="115147" cy="4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72C0EBA-2156-DC5A-1B3C-788BA2C20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9" y="1171756"/>
            <a:ext cx="3909561" cy="3845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2EAA19-E40B-4019-5A5C-8D693759B186}"/>
              </a:ext>
            </a:extLst>
          </p:cNvPr>
          <p:cNvSpPr txBox="1"/>
          <p:nvPr/>
        </p:nvSpPr>
        <p:spPr>
          <a:xfrm>
            <a:off x="389147" y="4973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/1319/</a:t>
            </a:r>
          </a:p>
        </p:txBody>
      </p:sp>
    </p:spTree>
    <p:extLst>
      <p:ext uri="{BB962C8B-B14F-4D97-AF65-F5344CB8AC3E}">
        <p14:creationId xmlns:p14="http://schemas.microsoft.com/office/powerpoint/2010/main" val="317917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3239510" y="217808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6AB6A5-131B-1B94-1BE1-975CE2DF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054491"/>
            <a:ext cx="35941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B3A31-4713-10F1-264E-753EE869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327" y="1529571"/>
            <a:ext cx="5630326" cy="1207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6F9A7-E702-6C17-D8C5-F7823C8D6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327" y="3003550"/>
            <a:ext cx="2722684" cy="27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4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D61EF-8C35-B3B2-CDA4-DF4E4631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314841"/>
            <a:ext cx="4584700" cy="10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5C157-B92B-1D93-7E74-7ECBDB0F38AF}"/>
              </a:ext>
            </a:extLst>
          </p:cNvPr>
          <p:cNvSpPr txBox="1"/>
          <p:nvPr/>
        </p:nvSpPr>
        <p:spPr>
          <a:xfrm>
            <a:off x="6291385" y="2407138"/>
            <a:ext cx="450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that takes a number and prints it out</a:t>
            </a:r>
          </a:p>
          <a:p>
            <a:r>
              <a:rPr lang="en-US" dirty="0"/>
              <a:t>Just like the loop on the last slide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1F36A-7BDA-359D-95B7-2D2256B4D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47" y="3804532"/>
            <a:ext cx="5932395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0BFA8-DE07-6A7B-16C2-23979434500E}"/>
              </a:ext>
            </a:extLst>
          </p:cNvPr>
          <p:cNvSpPr txBox="1"/>
          <p:nvPr/>
        </p:nvSpPr>
        <p:spPr>
          <a:xfrm>
            <a:off x="7088742" y="3216842"/>
            <a:ext cx="450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lapply</a:t>
            </a:r>
            <a:r>
              <a:rPr lang="en-US" dirty="0"/>
              <a:t> is a function that takes a list </a:t>
            </a:r>
          </a:p>
          <a:p>
            <a:r>
              <a:rPr lang="en-US" dirty="0"/>
              <a:t>and applies a function to each element </a:t>
            </a:r>
          </a:p>
          <a:p>
            <a:r>
              <a:rPr lang="en-US" dirty="0"/>
              <a:t>of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3071446" y="5201926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5410927" y="52019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3298752" y="4509477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/>
          <p:nvPr/>
        </p:nvCxnSpPr>
        <p:spPr>
          <a:xfrm flipV="1">
            <a:off x="5895995" y="4589362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2D5DA46-7ACF-58D5-7AD7-23973A495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614" y="3804532"/>
            <a:ext cx="1128633" cy="28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1639334" y="4479432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4826375" y="5173277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1866640" y="3837124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>
            <a:cxnSpLocks/>
          </p:cNvCxnSpPr>
          <p:nvPr/>
        </p:nvCxnSpPr>
        <p:spPr>
          <a:xfrm flipH="1" flipV="1">
            <a:off x="5311588" y="3966882"/>
            <a:ext cx="584407" cy="11773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108EBC-2ACB-C669-1CC0-01016B4C1C5C}"/>
              </a:ext>
            </a:extLst>
          </p:cNvPr>
          <p:cNvSpPr txBox="1"/>
          <p:nvPr/>
        </p:nvSpPr>
        <p:spPr>
          <a:xfrm>
            <a:off x="3915915" y="2569393"/>
            <a:ext cx="396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doesn’t have to be have already been made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24D14-3976-5568-B66E-72973C39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3" y="3312733"/>
            <a:ext cx="6642100" cy="444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C5300D-4C89-2514-E380-A4707B2BC2C0}"/>
              </a:ext>
            </a:extLst>
          </p:cNvPr>
          <p:cNvCxnSpPr/>
          <p:nvPr/>
        </p:nvCxnSpPr>
        <p:spPr>
          <a:xfrm>
            <a:off x="2703729" y="3906371"/>
            <a:ext cx="434253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6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A31BF-DADA-ADC0-B660-082C48F4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15489"/>
            <a:ext cx="7772400" cy="2430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6F919-6AB9-FE21-094E-C97BB265B330}"/>
              </a:ext>
            </a:extLst>
          </p:cNvPr>
          <p:cNvSpPr txBox="1"/>
          <p:nvPr/>
        </p:nvSpPr>
        <p:spPr>
          <a:xfrm>
            <a:off x="5116606" y="6051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C2518-E085-7E04-0827-5F4698149F3A}"/>
              </a:ext>
            </a:extLst>
          </p:cNvPr>
          <p:cNvSpPr txBox="1"/>
          <p:nvPr/>
        </p:nvSpPr>
        <p:spPr>
          <a:xfrm>
            <a:off x="4985498" y="319054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https://www.guru99.com/r-apply-</a:t>
            </a:r>
            <a:r>
              <a:rPr lang="en-US" dirty="0" err="1"/>
              <a:t>sapply</a:t>
            </a:r>
            <a:r>
              <a:rPr lang="en-US" dirty="0"/>
              <a:t>-</a:t>
            </a:r>
            <a:r>
              <a:rPr lang="en-US" dirty="0" err="1"/>
              <a:t>tapply.html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6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49B-90AB-DC09-FBC4-4B96BF4E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0592-07B8-8124-CD74-D900599B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22" y="1887877"/>
            <a:ext cx="10515600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Tidy Data (wide vs long format of data)</a:t>
            </a:r>
          </a:p>
          <a:p>
            <a:pPr marL="342900" indent="-342900">
              <a:buAutoNum type="arabicPeriod"/>
            </a:pPr>
            <a:r>
              <a:rPr lang="en-US" dirty="0"/>
              <a:t>Plotting</a:t>
            </a:r>
          </a:p>
          <a:p>
            <a:pPr marL="342900" indent="-342900">
              <a:buAutoNum type="arabicPeriod"/>
            </a:pPr>
            <a:r>
              <a:rPr lang="en-US" dirty="0"/>
              <a:t>Merging and joining (relational data)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547BD-2FEA-61ED-BFCF-BE9424EC3D86}"/>
              </a:ext>
            </a:extLst>
          </p:cNvPr>
          <p:cNvSpPr txBox="1"/>
          <p:nvPr/>
        </p:nvSpPr>
        <p:spPr>
          <a:xfrm>
            <a:off x="9405992" y="781595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to class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5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84" y="1074942"/>
            <a:ext cx="5790107" cy="470811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https://bioconductor.org/packages/release/bioc/vignettes/SummarizedExperiment/inst/doc/SummarizedExperiment.html"/>
          <p:cNvSpPr txBox="1"/>
          <p:nvPr/>
        </p:nvSpPr>
        <p:spPr>
          <a:xfrm>
            <a:off x="266464" y="6347602"/>
            <a:ext cx="582851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https://bioconductor.org/packages/release/bioc/vignettes/SummarizedExperiment/inst/doc/SummarizedExperiment.html</a:t>
            </a:r>
          </a:p>
        </p:txBody>
      </p:sp>
      <p:sp>
        <p:nvSpPr>
          <p:cNvPr id="323" name="RangedSummarizedExperiment - these represent genomic ranges"/>
          <p:cNvSpPr txBox="1"/>
          <p:nvPr/>
        </p:nvSpPr>
        <p:spPr>
          <a:xfrm>
            <a:off x="1461258" y="1973849"/>
            <a:ext cx="316112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 err="1"/>
              <a:t>R</a:t>
            </a:r>
            <a:r>
              <a:rPr sz="900" b="1" dirty="0" err="1"/>
              <a:t>angedSummarizedExperiment</a:t>
            </a:r>
            <a:r>
              <a:rPr sz="900" dirty="0"/>
              <a:t> - these represent genomic ranges</a:t>
            </a:r>
          </a:p>
        </p:txBody>
      </p:sp>
      <p:sp>
        <p:nvSpPr>
          <p:cNvPr id="324" name="Line"/>
          <p:cNvSpPr/>
          <p:nvPr/>
        </p:nvSpPr>
        <p:spPr>
          <a:xfrm>
            <a:off x="4592287" y="2225489"/>
            <a:ext cx="1890016" cy="1408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5" name="DESeqDataSet…"/>
          <p:cNvSpPr txBox="1"/>
          <p:nvPr/>
        </p:nvSpPr>
        <p:spPr>
          <a:xfrm>
            <a:off x="961131" y="2962206"/>
            <a:ext cx="2587247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b="1"/>
            </a:pPr>
            <a:r>
              <a:rPr sz="900" dirty="0" err="1"/>
              <a:t>DESeqDataSet</a:t>
            </a:r>
            <a:endParaRPr sz="900" dirty="0"/>
          </a:p>
          <a:p>
            <a:pPr marL="152400" indent="-152400">
              <a:buSzPct val="123000"/>
              <a:buChar char="-"/>
            </a:pPr>
            <a:r>
              <a:rPr sz="900" dirty="0"/>
              <a:t>Non-negative integer counts</a:t>
            </a:r>
          </a:p>
          <a:p>
            <a:pPr marL="152400" indent="-152400">
              <a:buSzPct val="123000"/>
              <a:buChar char="-"/>
            </a:pPr>
            <a:r>
              <a:rPr sz="900" dirty="0"/>
              <a:t>Must have a formula describing experiment design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545379" y="2163645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7" name="SummarizedExperiment -"/>
          <p:cNvSpPr txBox="1"/>
          <p:nvPr/>
        </p:nvSpPr>
        <p:spPr>
          <a:xfrm>
            <a:off x="8012410" y="5613089"/>
            <a:ext cx="126797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b="1"/>
              <a:t>SummarizedExperiment</a:t>
            </a:r>
            <a:r>
              <a:rPr sz="900"/>
              <a:t> -</a:t>
            </a:r>
          </a:p>
        </p:txBody>
      </p:sp>
      <p:sp>
        <p:nvSpPr>
          <p:cNvPr id="328" name="Rectangle"/>
          <p:cNvSpPr/>
          <p:nvPr/>
        </p:nvSpPr>
        <p:spPr>
          <a:xfrm>
            <a:off x="6609307" y="5390486"/>
            <a:ext cx="1292722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331" name="Group"/>
          <p:cNvGrpSpPr/>
          <p:nvPr/>
        </p:nvGrpSpPr>
        <p:grpSpPr>
          <a:xfrm>
            <a:off x="3180723" y="371230"/>
            <a:ext cx="5281639" cy="1131145"/>
            <a:chOff x="-1" y="-10369"/>
            <a:chExt cx="10563275" cy="2262287"/>
          </a:xfrm>
        </p:grpSpPr>
        <p:sp>
          <p:nvSpPr>
            <p:cNvPr id="329" name="What is a summarized experiment object"/>
            <p:cNvSpPr txBox="1"/>
            <p:nvPr/>
          </p:nvSpPr>
          <p:spPr>
            <a:xfrm>
              <a:off x="-1" y="-10369"/>
              <a:ext cx="1056327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4800" b="1"/>
              </a:lvl1pPr>
            </a:lstStyle>
            <a:p>
              <a:r>
                <a:rPr sz="2400" dirty="0"/>
                <a:t>What is a summarized experiment object</a:t>
              </a:r>
            </a:p>
          </p:txBody>
        </p:sp>
        <p:sp>
          <p:nvSpPr>
            <p:cNvPr id="330" name="Rectangle"/>
            <p:cNvSpPr/>
            <p:nvPr/>
          </p:nvSpPr>
          <p:spPr>
            <a:xfrm>
              <a:off x="5767657" y="981917"/>
              <a:ext cx="458959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</p:spTree>
    <p:extLst>
      <p:ext uri="{BB962C8B-B14F-4D97-AF65-F5344CB8AC3E}">
        <p14:creationId xmlns:p14="http://schemas.microsoft.com/office/powerpoint/2010/main" val="371324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1D5DA-1D3D-2647-609E-9676951A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91" y="2974789"/>
            <a:ext cx="2247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4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  <a:p>
            <a:pPr marL="342900" indent="-342900">
              <a:buAutoNum type="arabicPeriod"/>
            </a:pPr>
            <a:r>
              <a:rPr lang="en-US" dirty="0"/>
              <a:t>Use R projects – keep data and script files together</a:t>
            </a:r>
          </a:p>
          <a:p>
            <a:pPr marL="342900" indent="-342900">
              <a:buAutoNum type="arabicPeriod"/>
            </a:pPr>
            <a:r>
              <a:rPr lang="en-US" dirty="0"/>
              <a:t>Put libraries first</a:t>
            </a:r>
          </a:p>
          <a:p>
            <a:pPr marL="342900" indent="-342900">
              <a:buAutoNum type="arabicPeriod"/>
            </a:pPr>
            <a:r>
              <a:rPr lang="en-US" dirty="0"/>
              <a:t>Put hardcoded paths second</a:t>
            </a:r>
          </a:p>
          <a:p>
            <a:pPr marL="342900" indent="-342900">
              <a:buAutoNum type="arabicPeriod"/>
            </a:pPr>
            <a:r>
              <a:rPr lang="en-US" dirty="0"/>
              <a:t>Don’t repeat yourself – write a function</a:t>
            </a:r>
          </a:p>
          <a:p>
            <a:pPr marL="342900" indent="-342900">
              <a:buAutoNum type="arabicPeriod"/>
            </a:pPr>
            <a:r>
              <a:rPr lang="en-US" dirty="0"/>
              <a:t>Use a consistent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7A16D-B4F6-302B-80BA-FBAD8C396E43}"/>
              </a:ext>
            </a:extLst>
          </p:cNvPr>
          <p:cNvSpPr txBox="1"/>
          <p:nvPr/>
        </p:nvSpPr>
        <p:spPr>
          <a:xfrm>
            <a:off x="4304713" y="6347012"/>
            <a:ext cx="788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/best-practices-for-r-programming-ec0754010b5a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13994-9C85-B49E-135C-64F659864501}"/>
              </a:ext>
            </a:extLst>
          </p:cNvPr>
          <p:cNvSpPr txBox="1"/>
          <p:nvPr/>
        </p:nvSpPr>
        <p:spPr>
          <a:xfrm>
            <a:off x="7553886" y="597768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https://r4ds.had.co.nz/workflow-</a:t>
            </a:r>
            <a:r>
              <a:rPr lang="en-US" dirty="0" err="1"/>
              <a:t>projects.html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E2388-7CB7-C595-5083-3BB7B08D142E}"/>
              </a:ext>
            </a:extLst>
          </p:cNvPr>
          <p:cNvSpPr txBox="1"/>
          <p:nvPr/>
        </p:nvSpPr>
        <p:spPr>
          <a:xfrm>
            <a:off x="8342114" y="5608348"/>
            <a:ext cx="682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style.tidyverse.org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B23D8-A74A-36D6-1740-FB3674DC5646}"/>
              </a:ext>
            </a:extLst>
          </p:cNvPr>
          <p:cNvSpPr txBox="1"/>
          <p:nvPr/>
        </p:nvSpPr>
        <p:spPr>
          <a:xfrm>
            <a:off x="7149108" y="5239016"/>
            <a:ext cx="758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google.github.io</a:t>
            </a:r>
            <a:r>
              <a:rPr lang="en-US" dirty="0"/>
              <a:t>/</a:t>
            </a:r>
            <a:r>
              <a:rPr lang="en-US" dirty="0" err="1"/>
              <a:t>styleguide</a:t>
            </a:r>
            <a:r>
              <a:rPr lang="en-US" dirty="0"/>
              <a:t>/</a:t>
            </a:r>
            <a:r>
              <a:rPr lang="en-US" dirty="0" err="1"/>
              <a:t>Rguide.html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6EE62-CE85-3404-07A6-C94319D0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4" y="718457"/>
            <a:ext cx="5867768" cy="5421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F5E365-D6F3-5971-16A9-F2EAAACE5CE0}"/>
              </a:ext>
            </a:extLst>
          </p:cNvPr>
          <p:cNvSpPr txBox="1"/>
          <p:nvPr/>
        </p:nvSpPr>
        <p:spPr>
          <a:xfrm>
            <a:off x="4174177" y="190005"/>
            <a:ext cx="393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Project templates can help set this up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58556-5CAB-5075-8D93-D0E6E17A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26" y="718457"/>
            <a:ext cx="5444844" cy="56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9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7D4B-3064-0A16-54B7-66AA044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B872D-FE63-4CF4-8116-B6B3526FA5A1}"/>
              </a:ext>
            </a:extLst>
          </p:cNvPr>
          <p:cNvSpPr txBox="1"/>
          <p:nvPr/>
        </p:nvSpPr>
        <p:spPr>
          <a:xfrm>
            <a:off x="2790265" y="2245659"/>
            <a:ext cx="72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intro_R_skeleton_3.R</a:t>
            </a:r>
          </a:p>
        </p:txBody>
      </p:sp>
    </p:spTree>
    <p:extLst>
      <p:ext uri="{BB962C8B-B14F-4D97-AF65-F5344CB8AC3E}">
        <p14:creationId xmlns:p14="http://schemas.microsoft.com/office/powerpoint/2010/main" val="59873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86441-1642-EEE4-7FB0-599CD21B8029}"/>
              </a:ext>
            </a:extLst>
          </p:cNvPr>
          <p:cNvSpPr txBox="1"/>
          <p:nvPr/>
        </p:nvSpPr>
        <p:spPr>
          <a:xfrm>
            <a:off x="3434080" y="88053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CF691-BC8E-3FA6-A643-D01141636EDE}"/>
              </a:ext>
            </a:extLst>
          </p:cNvPr>
          <p:cNvSpPr txBox="1"/>
          <p:nvPr/>
        </p:nvSpPr>
        <p:spPr>
          <a:xfrm>
            <a:off x="3522133" y="1842347"/>
            <a:ext cx="5730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Additional Plotting</a:t>
            </a:r>
          </a:p>
          <a:p>
            <a:pPr marL="342900" indent="-342900">
              <a:buAutoNum type="arabicPeriod"/>
            </a:pPr>
            <a:r>
              <a:rPr lang="en-US" dirty="0"/>
              <a:t>Factors </a:t>
            </a:r>
          </a:p>
          <a:p>
            <a:pPr marL="342900" indent="-342900">
              <a:buAutoNum type="arabicPeriod"/>
            </a:pPr>
            <a:r>
              <a:rPr lang="en-US" dirty="0"/>
              <a:t>Functions</a:t>
            </a:r>
          </a:p>
          <a:p>
            <a:pPr marL="342900" indent="-342900">
              <a:buAutoNum type="arabicPeriod"/>
            </a:pPr>
            <a:r>
              <a:rPr lang="en-US" dirty="0"/>
              <a:t>Loops</a:t>
            </a:r>
          </a:p>
          <a:p>
            <a:pPr marL="342900" indent="-342900">
              <a:buAutoNum type="arabicPeriod"/>
            </a:pPr>
            <a:r>
              <a:rPr lang="en-US" dirty="0"/>
              <a:t>Summarized experiment</a:t>
            </a:r>
          </a:p>
          <a:p>
            <a:pPr marL="342900" indent="-342900">
              <a:buAutoNum type="arabicPeriod"/>
            </a:pPr>
            <a:r>
              <a:rPr lang="en-US" dirty="0"/>
              <a:t>Best practices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Practice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017DA-2B89-B380-F3EF-DFFBD747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789268"/>
            <a:ext cx="6832600" cy="77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6C2513-0F52-F1ED-7FC1-80E8C7083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29" y="1806014"/>
            <a:ext cx="5312145" cy="42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2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8D41-DD4F-3B81-84AD-F50EF09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8" y="931582"/>
            <a:ext cx="4712820" cy="70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702C-4AF4-4103-F68E-308F98F5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8" y="1638074"/>
            <a:ext cx="4716206" cy="37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6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8D41-DD4F-3B81-84AD-F50EF09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8" y="931582"/>
            <a:ext cx="4712820" cy="70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702C-4AF4-4103-F68E-308F98F5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8" y="1638074"/>
            <a:ext cx="4716206" cy="3700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A8E80-44A6-20A1-EF75-B6FA93AA3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30" y="3267636"/>
            <a:ext cx="5594736" cy="2003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2CE85-4F70-0E98-1A26-729A49FCC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76930"/>
            <a:ext cx="5147235" cy="7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7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923AA-FAA7-32B7-22FD-BC1287E9C888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37701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318" y="4290727"/>
            <a:ext cx="5346700" cy="118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836B8A-BB8C-0BE1-B04B-B8D05D903C00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33D43-0DEA-90AD-3304-3C37D72EC5D3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17248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768" y="4015368"/>
            <a:ext cx="5346700" cy="118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4BE73B-816F-9E18-728B-C2CD118CAB28}"/>
              </a:ext>
            </a:extLst>
          </p:cNvPr>
          <p:cNvSpPr txBox="1"/>
          <p:nvPr/>
        </p:nvSpPr>
        <p:spPr>
          <a:xfrm>
            <a:off x="223666" y="2980023"/>
            <a:ext cx="2927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Characters are less picky and behave as you’d 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predetermined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an order with 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R will read in all strings as factors (</a:t>
            </a:r>
            <a:r>
              <a:rPr lang="en-US" dirty="0" err="1"/>
              <a:t>read.csv</a:t>
            </a:r>
            <a:r>
              <a:rPr lang="en-US" dirty="0"/>
              <a:t>) – but this can be turned off globally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A81D7-8DF9-59C7-ADAC-3D4D4FFACB2E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1264E-4FBC-5267-3DB2-AC65EC259D7C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91512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782</Words>
  <Application>Microsoft Macintosh PowerPoint</Application>
  <PresentationFormat>Widescreen</PresentationFormat>
  <Paragraphs>117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Recap from last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7</cp:revision>
  <dcterms:created xsi:type="dcterms:W3CDTF">2023-04-14T16:35:59Z</dcterms:created>
  <dcterms:modified xsi:type="dcterms:W3CDTF">2024-04-18T13:25:57Z</dcterms:modified>
</cp:coreProperties>
</file>