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45"/>
  </p:notesMasterIdLst>
  <p:sldIdLst>
    <p:sldId id="284" r:id="rId2"/>
    <p:sldId id="1159" r:id="rId3"/>
    <p:sldId id="1151" r:id="rId4"/>
    <p:sldId id="1149" r:id="rId5"/>
    <p:sldId id="1193" r:id="rId6"/>
    <p:sldId id="1150" r:id="rId7"/>
    <p:sldId id="1190" r:id="rId8"/>
    <p:sldId id="1163" r:id="rId9"/>
    <p:sldId id="1194" r:id="rId10"/>
    <p:sldId id="1164" r:id="rId11"/>
    <p:sldId id="1205" r:id="rId12"/>
    <p:sldId id="1191" r:id="rId13"/>
    <p:sldId id="1195" r:id="rId14"/>
    <p:sldId id="1165" r:id="rId15"/>
    <p:sldId id="1196" r:id="rId16"/>
    <p:sldId id="1197" r:id="rId17"/>
    <p:sldId id="1198" r:id="rId18"/>
    <p:sldId id="1201" r:id="rId19"/>
    <p:sldId id="1202" r:id="rId20"/>
    <p:sldId id="1203" r:id="rId21"/>
    <p:sldId id="1211" r:id="rId22"/>
    <p:sldId id="1206" r:id="rId23"/>
    <p:sldId id="1207" r:id="rId24"/>
    <p:sldId id="1208" r:id="rId25"/>
    <p:sldId id="1209" r:id="rId26"/>
    <p:sldId id="1210" r:id="rId27"/>
    <p:sldId id="1212" r:id="rId28"/>
    <p:sldId id="1213" r:id="rId29"/>
    <p:sldId id="1214" r:id="rId30"/>
    <p:sldId id="1218" r:id="rId31"/>
    <p:sldId id="1215" r:id="rId32"/>
    <p:sldId id="1216" r:id="rId33"/>
    <p:sldId id="1217" r:id="rId34"/>
    <p:sldId id="1219" r:id="rId35"/>
    <p:sldId id="1158" r:id="rId36"/>
    <p:sldId id="1224" r:id="rId37"/>
    <p:sldId id="1225" r:id="rId38"/>
    <p:sldId id="1220" r:id="rId39"/>
    <p:sldId id="1161" r:id="rId40"/>
    <p:sldId id="1160" r:id="rId41"/>
    <p:sldId id="1221" r:id="rId42"/>
    <p:sldId id="1162" r:id="rId43"/>
    <p:sldId id="122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953683-2DA0-4A13-83CB-CF97E4C0D85E}">
  <a:tblStyle styleId="{4F953683-2DA0-4A13-83CB-CF97E4C0D8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2" autoAdjust="0"/>
  </p:normalViewPr>
  <p:slideViewPr>
    <p:cSldViewPr snapToGrid="0">
      <p:cViewPr varScale="1">
        <p:scale>
          <a:sx n="142" d="100"/>
          <a:sy n="142" d="100"/>
        </p:scale>
        <p:origin x="71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196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SG" dirty="0"/>
              <a:t>https://stats.stackexchange.com/questions/241062/why-decision-tree-is-outperforming-random-forest-in-this-simple-case</a:t>
            </a:r>
          </a:p>
        </p:txBody>
      </p:sp>
    </p:spTree>
    <p:extLst>
      <p:ext uri="{BB962C8B-B14F-4D97-AF65-F5344CB8AC3E}">
        <p14:creationId xmlns:p14="http://schemas.microsoft.com/office/powerpoint/2010/main" val="275294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SG" dirty="0"/>
              <a:t>https://stats.stackexchange.com/questions/241062/why-decision-tree-is-outperforming-random-forest-in-this-simple-case</a:t>
            </a:r>
          </a:p>
        </p:txBody>
      </p:sp>
    </p:spTree>
    <p:extLst>
      <p:ext uri="{BB962C8B-B14F-4D97-AF65-F5344CB8AC3E}">
        <p14:creationId xmlns:p14="http://schemas.microsoft.com/office/powerpoint/2010/main" val="99098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1550240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2190387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4087635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2577352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2132548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dirty="0"/>
              <a:t>https://www.researchgate.net/post/Why_stepAIC_gives_a_model_with_insignificant_variables_in_the_summarymodel2</a:t>
            </a:r>
          </a:p>
        </p:txBody>
      </p:sp>
    </p:spTree>
    <p:extLst>
      <p:ext uri="{BB962C8B-B14F-4D97-AF65-F5344CB8AC3E}">
        <p14:creationId xmlns:p14="http://schemas.microsoft.com/office/powerpoint/2010/main" val="252099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a:p>
            <a:pPr marL="139700" indent="0">
              <a:buNone/>
            </a:pPr>
            <a:endParaRPr lang="en-SG" dirty="0"/>
          </a:p>
        </p:txBody>
      </p:sp>
    </p:spTree>
    <p:extLst>
      <p:ext uri="{BB962C8B-B14F-4D97-AF65-F5344CB8AC3E}">
        <p14:creationId xmlns:p14="http://schemas.microsoft.com/office/powerpoint/2010/main" val="322449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168600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2129797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2637354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159875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3471262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SG" dirty="0"/>
          </a:p>
        </p:txBody>
      </p:sp>
    </p:spTree>
    <p:extLst>
      <p:ext uri="{BB962C8B-B14F-4D97-AF65-F5344CB8AC3E}">
        <p14:creationId xmlns:p14="http://schemas.microsoft.com/office/powerpoint/2010/main" val="275557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37000">
              <a:schemeClr val="dk2"/>
            </a:gs>
            <a:gs pos="100000">
              <a:schemeClr val="dk2"/>
            </a:gs>
          </a:gsLst>
          <a:lin ang="10800025" scaled="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 y="-13"/>
            <a:ext cx="7710766" cy="5142022"/>
            <a:chOff x="-8" y="-13"/>
            <a:chExt cx="7710766" cy="5142022"/>
          </a:xfrm>
        </p:grpSpPr>
        <p:sp>
          <p:nvSpPr>
            <p:cNvPr id="11" name="Google Shape;11;p2"/>
            <p:cNvSpPr/>
            <p:nvPr/>
          </p:nvSpPr>
          <p:spPr>
            <a:xfrm>
              <a:off x="-8" y="-13"/>
              <a:ext cx="7710766" cy="5142022"/>
            </a:xfrm>
            <a:custGeom>
              <a:avLst/>
              <a:gdLst/>
              <a:ahLst/>
              <a:cxnLst/>
              <a:rect l="l" t="t" r="r" b="b"/>
              <a:pathLst>
                <a:path w="3427007" h="2285343" extrusionOk="0">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8" y="-13"/>
              <a:ext cx="7536339" cy="5142022"/>
            </a:xfrm>
            <a:custGeom>
              <a:avLst/>
              <a:gdLst/>
              <a:ahLst/>
              <a:cxnLst/>
              <a:rect l="l" t="t" r="r" b="b"/>
              <a:pathLst>
                <a:path w="3349484" h="2285343" extrusionOk="0">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 y="-13"/>
              <a:ext cx="6852517" cy="5142022"/>
            </a:xfrm>
            <a:custGeom>
              <a:avLst/>
              <a:gdLst/>
              <a:ahLst/>
              <a:cxnLst/>
              <a:rect l="l" t="t" r="r" b="b"/>
              <a:pathLst>
                <a:path w="3045563" h="2285343" extrusionOk="0">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8" y="-13"/>
              <a:ext cx="6478551" cy="5142022"/>
            </a:xfrm>
            <a:custGeom>
              <a:avLst/>
              <a:gdLst/>
              <a:ahLst/>
              <a:cxnLst/>
              <a:rect l="l" t="t" r="r" b="b"/>
              <a:pathLst>
                <a:path w="2879356" h="2285343" extrusionOk="0">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8" y="-13"/>
              <a:ext cx="6272190" cy="5142022"/>
            </a:xfrm>
            <a:custGeom>
              <a:avLst/>
              <a:gdLst/>
              <a:ahLst/>
              <a:cxnLst/>
              <a:rect l="l" t="t" r="r" b="b"/>
              <a:pathLst>
                <a:path w="2787640" h="2285343" extrusionOk="0">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8" y="-13"/>
              <a:ext cx="5978795" cy="5142022"/>
            </a:xfrm>
            <a:custGeom>
              <a:avLst/>
              <a:gdLst/>
              <a:ahLst/>
              <a:cxnLst/>
              <a:rect l="l" t="t" r="r" b="b"/>
              <a:pathLst>
                <a:path w="2657242" h="2285343" extrusionOk="0">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 name="Google Shape;17;p2"/>
          <p:cNvSpPr txBox="1">
            <a:spLocks noGrp="1"/>
          </p:cNvSpPr>
          <p:nvPr>
            <p:ph type="ctrTitle"/>
          </p:nvPr>
        </p:nvSpPr>
        <p:spPr>
          <a:xfrm>
            <a:off x="685800" y="658575"/>
            <a:ext cx="3620100" cy="3826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78000">
              <a:schemeClr val="dk2"/>
            </a:gs>
            <a:gs pos="100000">
              <a:schemeClr val="dk2"/>
            </a:gs>
          </a:gsLst>
          <a:path path="circle">
            <a:fillToRect l="50000" t="50000" r="50000" b="50000"/>
          </a:path>
          <a:tileRect/>
        </a:gradFill>
        <a:effectLst/>
      </p:bgPr>
    </p:bg>
    <p:spTree>
      <p:nvGrpSpPr>
        <p:cNvPr id="1" name="Shape 28"/>
        <p:cNvGrpSpPr/>
        <p:nvPr/>
      </p:nvGrpSpPr>
      <p:grpSpPr>
        <a:xfrm>
          <a:off x="0" y="0"/>
          <a:ext cx="0" cy="0"/>
          <a:chOff x="0" y="0"/>
          <a:chExt cx="0" cy="0"/>
        </a:xfrm>
      </p:grpSpPr>
      <p:grpSp>
        <p:nvGrpSpPr>
          <p:cNvPr id="29" name="Google Shape;29;p4"/>
          <p:cNvGrpSpPr/>
          <p:nvPr/>
        </p:nvGrpSpPr>
        <p:grpSpPr>
          <a:xfrm>
            <a:off x="-15" y="-12"/>
            <a:ext cx="9144000" cy="5142760"/>
            <a:chOff x="-15" y="-12"/>
            <a:chExt cx="9144000" cy="5142760"/>
          </a:xfrm>
        </p:grpSpPr>
        <p:sp>
          <p:nvSpPr>
            <p:cNvPr id="30" name="Google Shape;30;p4"/>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4"/>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4"/>
            <p:cNvSpPr/>
            <p:nvPr/>
          </p:nvSpPr>
          <p:spPr>
            <a:xfrm>
              <a:off x="-15" y="-12"/>
              <a:ext cx="9144000" cy="5142760"/>
            </a:xfrm>
            <a:custGeom>
              <a:avLst/>
              <a:gdLst/>
              <a:ahLst/>
              <a:cxnLst/>
              <a:rect l="l" t="t" r="r" b="b"/>
              <a:pathLst>
                <a:path w="4064000" h="2285671" extrusionOk="0">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4"/>
            <p:cNvSpPr/>
            <p:nvPr/>
          </p:nvSpPr>
          <p:spPr>
            <a:xfrm>
              <a:off x="-15" y="-12"/>
              <a:ext cx="9144000" cy="5142022"/>
            </a:xfrm>
            <a:custGeom>
              <a:avLst/>
              <a:gdLst/>
              <a:ahLst/>
              <a:cxnLst/>
              <a:rect l="l" t="t" r="r" b="b"/>
              <a:pathLst>
                <a:path w="4064000" h="2285343" extrusionOk="0">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4"/>
            <p:cNvSpPr/>
            <p:nvPr/>
          </p:nvSpPr>
          <p:spPr>
            <a:xfrm>
              <a:off x="5408537" y="-12"/>
              <a:ext cx="3735448" cy="5142022"/>
            </a:xfrm>
            <a:custGeom>
              <a:avLst/>
              <a:gdLst/>
              <a:ahLst/>
              <a:cxnLst/>
              <a:rect l="l" t="t" r="r" b="b"/>
              <a:pathLst>
                <a:path w="1660199" h="2285343" extrusionOk="0">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6171372" y="-12"/>
              <a:ext cx="2972610" cy="5142317"/>
            </a:xfrm>
            <a:custGeom>
              <a:avLst/>
              <a:gdLst/>
              <a:ahLst/>
              <a:cxnLst/>
              <a:rect l="l" t="t" r="r" b="b"/>
              <a:pathLst>
                <a:path w="1321160" h="2285474" extrusionOk="0">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15" y="-12"/>
              <a:ext cx="3691132" cy="5142022"/>
            </a:xfrm>
            <a:custGeom>
              <a:avLst/>
              <a:gdLst/>
              <a:ahLst/>
              <a:cxnLst/>
              <a:rect l="l" t="t" r="r" b="b"/>
              <a:pathLst>
                <a:path w="1640503" h="2285343" extrusionOk="0">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15" y="-12"/>
              <a:ext cx="2881318" cy="5142022"/>
            </a:xfrm>
            <a:custGeom>
              <a:avLst/>
              <a:gdLst/>
              <a:ahLst/>
              <a:cxnLst/>
              <a:rect l="l" t="t" r="r" b="b"/>
              <a:pathLst>
                <a:path w="1280586" h="2285343" extrusionOk="0">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 name="Google Shape;38;p4"/>
          <p:cNvSpPr txBox="1">
            <a:spLocks noGrp="1"/>
          </p:cNvSpPr>
          <p:nvPr>
            <p:ph type="body" idx="1"/>
          </p:nvPr>
        </p:nvSpPr>
        <p:spPr>
          <a:xfrm>
            <a:off x="2693100" y="2161800"/>
            <a:ext cx="3758100" cy="819900"/>
          </a:xfrm>
          <a:prstGeom prst="rect">
            <a:avLst/>
          </a:prstGeom>
        </p:spPr>
        <p:txBody>
          <a:bodyPr spcFirstLastPara="1" wrap="square" lIns="0" tIns="0" rIns="0" bIns="0" anchor="ctr" anchorCtr="0">
            <a:noAutofit/>
          </a:bodyPr>
          <a:lstStyle>
            <a:lvl1pPr marL="457200" lvl="0" indent="-355600" algn="ctr" rtl="0">
              <a:spcBef>
                <a:spcPts val="600"/>
              </a:spcBef>
              <a:spcAft>
                <a:spcPts val="0"/>
              </a:spcAft>
              <a:buClr>
                <a:schemeClr val="lt1"/>
              </a:buClr>
              <a:buSzPts val="2000"/>
              <a:buChar char="●"/>
              <a:defRPr sz="2000">
                <a:solidFill>
                  <a:schemeClr val="lt1"/>
                </a:solidFill>
              </a:defRPr>
            </a:lvl1pPr>
            <a:lvl2pPr marL="914400" lvl="1" indent="-355600" algn="ctr" rtl="0">
              <a:spcBef>
                <a:spcPts val="0"/>
              </a:spcBef>
              <a:spcAft>
                <a:spcPts val="0"/>
              </a:spcAft>
              <a:buClr>
                <a:schemeClr val="lt1"/>
              </a:buClr>
              <a:buSzPts val="2000"/>
              <a:buChar char="○"/>
              <a:defRPr sz="2000">
                <a:solidFill>
                  <a:schemeClr val="lt1"/>
                </a:solidFill>
              </a:defRPr>
            </a:lvl2pPr>
            <a:lvl3pPr marL="1371600" lvl="2" indent="-355600" algn="ctr" rtl="0">
              <a:spcBef>
                <a:spcPts val="0"/>
              </a:spcBef>
              <a:spcAft>
                <a:spcPts val="0"/>
              </a:spcAft>
              <a:buClr>
                <a:schemeClr val="lt1"/>
              </a:buClr>
              <a:buSzPts val="2000"/>
              <a:buChar char="■"/>
              <a:defRPr sz="2000">
                <a:solidFill>
                  <a:schemeClr val="lt1"/>
                </a:solidFill>
              </a:defRPr>
            </a:lvl3pPr>
            <a:lvl4pPr marL="1828800" lvl="3" indent="-355600" algn="ctr" rtl="0">
              <a:spcBef>
                <a:spcPts val="0"/>
              </a:spcBef>
              <a:spcAft>
                <a:spcPts val="0"/>
              </a:spcAft>
              <a:buClr>
                <a:schemeClr val="lt1"/>
              </a:buClr>
              <a:buSzPts val="2000"/>
              <a:buChar char="●"/>
              <a:defRPr sz="2000">
                <a:solidFill>
                  <a:schemeClr val="lt1"/>
                </a:solidFill>
              </a:defRPr>
            </a:lvl4pPr>
            <a:lvl5pPr marL="2286000" lvl="4" indent="-355600" algn="ctr" rtl="0">
              <a:spcBef>
                <a:spcPts val="0"/>
              </a:spcBef>
              <a:spcAft>
                <a:spcPts val="0"/>
              </a:spcAft>
              <a:buClr>
                <a:schemeClr val="lt1"/>
              </a:buClr>
              <a:buSzPts val="2000"/>
              <a:buChar char="○"/>
              <a:defRPr sz="2000">
                <a:solidFill>
                  <a:schemeClr val="lt1"/>
                </a:solidFill>
              </a:defRPr>
            </a:lvl5pPr>
            <a:lvl6pPr marL="2743200" lvl="5" indent="-355600" algn="ctr" rtl="0">
              <a:spcBef>
                <a:spcPts val="0"/>
              </a:spcBef>
              <a:spcAft>
                <a:spcPts val="0"/>
              </a:spcAft>
              <a:buClr>
                <a:schemeClr val="lt1"/>
              </a:buClr>
              <a:buSzPts val="2000"/>
              <a:buChar char="■"/>
              <a:defRPr sz="2000">
                <a:solidFill>
                  <a:schemeClr val="lt1"/>
                </a:solidFill>
              </a:defRPr>
            </a:lvl6pPr>
            <a:lvl7pPr marL="3200400" lvl="6" indent="-355600" algn="ctr" rtl="0">
              <a:spcBef>
                <a:spcPts val="0"/>
              </a:spcBef>
              <a:spcAft>
                <a:spcPts val="0"/>
              </a:spcAft>
              <a:buClr>
                <a:schemeClr val="lt1"/>
              </a:buClr>
              <a:buSzPts val="2000"/>
              <a:buChar char="●"/>
              <a:defRPr sz="2000">
                <a:solidFill>
                  <a:schemeClr val="lt1"/>
                </a:solidFill>
              </a:defRPr>
            </a:lvl7pPr>
            <a:lvl8pPr marL="3657600" lvl="7" indent="-355600" algn="ctr" rtl="0">
              <a:spcBef>
                <a:spcPts val="0"/>
              </a:spcBef>
              <a:spcAft>
                <a:spcPts val="0"/>
              </a:spcAft>
              <a:buClr>
                <a:schemeClr val="lt1"/>
              </a:buClr>
              <a:buSzPts val="2000"/>
              <a:buChar char="○"/>
              <a:defRPr sz="2000">
                <a:solidFill>
                  <a:schemeClr val="lt1"/>
                </a:solidFill>
              </a:defRPr>
            </a:lvl8pPr>
            <a:lvl9pPr marL="4114800" lvl="8" indent="-355600" algn="ctr" rtl="0">
              <a:spcBef>
                <a:spcPts val="0"/>
              </a:spcBef>
              <a:spcAft>
                <a:spcPts val="0"/>
              </a:spcAft>
              <a:buClr>
                <a:schemeClr val="lt1"/>
              </a:buClr>
              <a:buSzPts val="2000"/>
              <a:buChar char="■"/>
              <a:defRPr sz="2000">
                <a:solidFill>
                  <a:schemeClr val="lt1"/>
                </a:solidFill>
              </a:defRPr>
            </a:lvl9pPr>
          </a:lstStyle>
          <a:p>
            <a:endParaRPr/>
          </a:p>
        </p:txBody>
      </p:sp>
      <p:sp>
        <p:nvSpPr>
          <p:cNvPr id="39" name="Google Shape;39;p4"/>
          <p:cNvSpPr txBox="1"/>
          <p:nvPr/>
        </p:nvSpPr>
        <p:spPr>
          <a:xfrm>
            <a:off x="3593400" y="705169"/>
            <a:ext cx="1957200" cy="653700"/>
          </a:xfrm>
          <a:prstGeom prst="rect">
            <a:avLst/>
          </a:prstGeom>
          <a:noFill/>
          <a:ln>
            <a:noFill/>
          </a:ln>
          <a:effectLst>
            <a:outerShdw blurRad="142875" dist="19050" dir="5400000" algn="bl" rotWithShape="0">
              <a:schemeClr val="dk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latin typeface="Kulim Park"/>
                <a:ea typeface="Kulim Park"/>
                <a:cs typeface="Kulim Park"/>
                <a:sym typeface="Kulim Park"/>
              </a:rPr>
              <a:t>“</a:t>
            </a:r>
            <a:endParaRPr sz="9600">
              <a:solidFill>
                <a:schemeClr val="accent4"/>
              </a:solidFill>
              <a:latin typeface="Kulim Park"/>
              <a:ea typeface="Kulim Park"/>
              <a:cs typeface="Kulim Park"/>
              <a:sym typeface="Kulim Park"/>
            </a:endParaRPr>
          </a:p>
        </p:txBody>
      </p:sp>
      <p:sp>
        <p:nvSpPr>
          <p:cNvPr id="40" name="Google Shape;4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chemeClr val="accent1"/>
            </a:gs>
            <a:gs pos="50000">
              <a:schemeClr val="dk2"/>
            </a:gs>
            <a:gs pos="100000">
              <a:schemeClr val="dk2"/>
            </a:gs>
          </a:gsLst>
          <a:path path="circle">
            <a:fillToRect l="100000" b="100000"/>
          </a:path>
          <a:tileRect t="-100000" r="-100000"/>
        </a:gradFill>
        <a:effectLst/>
      </p:bgPr>
    </p:bg>
    <p:spTree>
      <p:nvGrpSpPr>
        <p:cNvPr id="1" name="Shape 75"/>
        <p:cNvGrpSpPr/>
        <p:nvPr/>
      </p:nvGrpSpPr>
      <p:grpSpPr>
        <a:xfrm>
          <a:off x="0" y="0"/>
          <a:ext cx="0" cy="0"/>
          <a:chOff x="0" y="0"/>
          <a:chExt cx="0" cy="0"/>
        </a:xfrm>
      </p:grpSpPr>
      <p:grpSp>
        <p:nvGrpSpPr>
          <p:cNvPr id="76" name="Google Shape;76;p8"/>
          <p:cNvGrpSpPr/>
          <p:nvPr/>
        </p:nvGrpSpPr>
        <p:grpSpPr>
          <a:xfrm>
            <a:off x="-5" y="-10"/>
            <a:ext cx="9145330" cy="5142763"/>
            <a:chOff x="-5" y="-10"/>
            <a:chExt cx="9145330" cy="5142763"/>
          </a:xfrm>
        </p:grpSpPr>
        <p:sp>
          <p:nvSpPr>
            <p:cNvPr id="77" name="Google Shape;77;p8"/>
            <p:cNvSpPr/>
            <p:nvPr/>
          </p:nvSpPr>
          <p:spPr>
            <a:xfrm>
              <a:off x="436" y="-10"/>
              <a:ext cx="9144886" cy="5142760"/>
            </a:xfrm>
            <a:custGeom>
              <a:avLst/>
              <a:gdLst/>
              <a:ahLst/>
              <a:cxnLst/>
              <a:rect l="l" t="t" r="r" b="b"/>
              <a:pathLst>
                <a:path w="4064394" h="2285671" extrusionOk="0">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8"/>
            <p:cNvSpPr/>
            <p:nvPr/>
          </p:nvSpPr>
          <p:spPr>
            <a:xfrm>
              <a:off x="436" y="731"/>
              <a:ext cx="9144886" cy="5142022"/>
            </a:xfrm>
            <a:custGeom>
              <a:avLst/>
              <a:gdLst/>
              <a:ahLst/>
              <a:cxnLst/>
              <a:rect l="l" t="t" r="r" b="b"/>
              <a:pathLst>
                <a:path w="4064394" h="2285343" extrusionOk="0">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8"/>
            <p:cNvSpPr/>
            <p:nvPr/>
          </p:nvSpPr>
          <p:spPr>
            <a:xfrm>
              <a:off x="-5" y="731"/>
              <a:ext cx="9145330" cy="5142022"/>
            </a:xfrm>
            <a:custGeom>
              <a:avLst/>
              <a:gdLst/>
              <a:ahLst/>
              <a:cxnLst/>
              <a:rect l="l" t="t" r="r" b="b"/>
              <a:pathLst>
                <a:path w="4064591" h="2285343" extrusionOk="0">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8"/>
            <p:cNvSpPr/>
            <p:nvPr/>
          </p:nvSpPr>
          <p:spPr>
            <a:xfrm>
              <a:off x="436" y="583"/>
              <a:ext cx="9144886" cy="5142168"/>
            </a:xfrm>
            <a:custGeom>
              <a:avLst/>
              <a:gdLst/>
              <a:ahLst/>
              <a:cxnLst/>
              <a:rect l="l" t="t" r="r" b="b"/>
              <a:pathLst>
                <a:path w="4064394" h="2285408" extrusionOk="0">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8"/>
            <p:cNvSpPr/>
            <p:nvPr/>
          </p:nvSpPr>
          <p:spPr>
            <a:xfrm>
              <a:off x="731" y="731"/>
              <a:ext cx="9144589" cy="5142022"/>
            </a:xfrm>
            <a:custGeom>
              <a:avLst/>
              <a:gdLst/>
              <a:ahLst/>
              <a:cxnLst/>
              <a:rect l="l" t="t" r="r" b="b"/>
              <a:pathLst>
                <a:path w="4064262" h="2285343" extrusionOk="0">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8"/>
            <p:cNvSpPr/>
            <p:nvPr/>
          </p:nvSpPr>
          <p:spPr>
            <a:xfrm>
              <a:off x="436" y="731"/>
              <a:ext cx="9144886" cy="5142022"/>
            </a:xfrm>
            <a:custGeom>
              <a:avLst/>
              <a:gdLst/>
              <a:ahLst/>
              <a:cxnLst/>
              <a:rect l="l" t="t" r="r" b="b"/>
              <a:pathLst>
                <a:path w="4064394" h="2285343" extrusionOk="0">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83;p8"/>
          <p:cNvSpPr txBox="1">
            <a:spLocks noGrp="1"/>
          </p:cNvSpPr>
          <p:nvPr>
            <p:ph type="title"/>
          </p:nvPr>
        </p:nvSpPr>
        <p:spPr>
          <a:xfrm>
            <a:off x="457200" y="594425"/>
            <a:ext cx="5215200" cy="7164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8"/>
          <p:cNvSpPr txBox="1">
            <a:spLocks noGrp="1"/>
          </p:cNvSpPr>
          <p:nvPr>
            <p:ph type="body" idx="1"/>
          </p:nvPr>
        </p:nvSpPr>
        <p:spPr>
          <a:xfrm>
            <a:off x="457200" y="1592600"/>
            <a:ext cx="1807800" cy="29409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8"/>
          <p:cNvSpPr txBox="1">
            <a:spLocks noGrp="1"/>
          </p:cNvSpPr>
          <p:nvPr>
            <p:ph type="body" idx="2"/>
          </p:nvPr>
        </p:nvSpPr>
        <p:spPr>
          <a:xfrm>
            <a:off x="2472081" y="1592600"/>
            <a:ext cx="1807800" cy="29409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6" name="Google Shape;86;p8"/>
          <p:cNvSpPr txBox="1">
            <a:spLocks noGrp="1"/>
          </p:cNvSpPr>
          <p:nvPr>
            <p:ph type="body" idx="3"/>
          </p:nvPr>
        </p:nvSpPr>
        <p:spPr>
          <a:xfrm>
            <a:off x="4486962" y="1592600"/>
            <a:ext cx="1807800" cy="29409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7" name="Google Shape;87;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1"/>
            </a:gs>
            <a:gs pos="50000">
              <a:schemeClr val="dk2"/>
            </a:gs>
            <a:gs pos="100000">
              <a:schemeClr val="dk2"/>
            </a:gs>
          </a:gsLst>
          <a:path path="circle">
            <a:fillToRect l="100000" b="100000"/>
          </a:path>
          <a:tileRect t="-100000" r="-100000"/>
        </a:gradFill>
        <a:effectLst/>
      </p:bgPr>
    </p:bg>
    <p:spTree>
      <p:nvGrpSpPr>
        <p:cNvPr id="1" name="Shape 88"/>
        <p:cNvGrpSpPr/>
        <p:nvPr/>
      </p:nvGrpSpPr>
      <p:grpSpPr>
        <a:xfrm>
          <a:off x="0" y="0"/>
          <a:ext cx="0" cy="0"/>
          <a:chOff x="0" y="0"/>
          <a:chExt cx="0" cy="0"/>
        </a:xfrm>
      </p:grpSpPr>
      <p:grpSp>
        <p:nvGrpSpPr>
          <p:cNvPr id="89" name="Google Shape;89;p9"/>
          <p:cNvGrpSpPr/>
          <p:nvPr/>
        </p:nvGrpSpPr>
        <p:grpSpPr>
          <a:xfrm>
            <a:off x="-1" y="-1329"/>
            <a:ext cx="9144884" cy="5147195"/>
            <a:chOff x="-1" y="-1329"/>
            <a:chExt cx="9144884" cy="5147195"/>
          </a:xfrm>
        </p:grpSpPr>
        <p:sp>
          <p:nvSpPr>
            <p:cNvPr id="90" name="Google Shape;90;p9"/>
            <p:cNvSpPr/>
            <p:nvPr/>
          </p:nvSpPr>
          <p:spPr>
            <a:xfrm>
              <a:off x="-1" y="-886"/>
              <a:ext cx="9144884" cy="5146749"/>
            </a:xfrm>
            <a:custGeom>
              <a:avLst/>
              <a:gdLst/>
              <a:ahLst/>
              <a:cxnLst/>
              <a:rect l="l" t="t" r="r" b="b"/>
              <a:pathLst>
                <a:path w="4064393" h="2287444" extrusionOk="0">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9"/>
            <p:cNvSpPr/>
            <p:nvPr/>
          </p:nvSpPr>
          <p:spPr>
            <a:xfrm>
              <a:off x="-1" y="-1181"/>
              <a:ext cx="9144884" cy="5147046"/>
            </a:xfrm>
            <a:custGeom>
              <a:avLst/>
              <a:gdLst/>
              <a:ahLst/>
              <a:cxnLst/>
              <a:rect l="l" t="t" r="r" b="b"/>
              <a:pathLst>
                <a:path w="4064393" h="2287576" extrusionOk="0">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9"/>
            <p:cNvSpPr/>
            <p:nvPr/>
          </p:nvSpPr>
          <p:spPr>
            <a:xfrm>
              <a:off x="-1" y="-1329"/>
              <a:ext cx="9144884" cy="5147195"/>
            </a:xfrm>
            <a:custGeom>
              <a:avLst/>
              <a:gdLst/>
              <a:ahLst/>
              <a:cxnLst/>
              <a:rect l="l" t="t" r="r" b="b"/>
              <a:pathLst>
                <a:path w="4064393" h="2287642" extrusionOk="0">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9"/>
            <p:cNvSpPr/>
            <p:nvPr/>
          </p:nvSpPr>
          <p:spPr>
            <a:xfrm>
              <a:off x="-1" y="-1329"/>
              <a:ext cx="9144884" cy="5147195"/>
            </a:xfrm>
            <a:custGeom>
              <a:avLst/>
              <a:gdLst/>
              <a:ahLst/>
              <a:cxnLst/>
              <a:rect l="l" t="t" r="r" b="b"/>
              <a:pathLst>
                <a:path w="4064393" h="2287642" extrusionOk="0">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9"/>
            <p:cNvSpPr/>
            <p:nvPr/>
          </p:nvSpPr>
          <p:spPr>
            <a:xfrm>
              <a:off x="-1" y="-886"/>
              <a:ext cx="9144884" cy="5146749"/>
            </a:xfrm>
            <a:custGeom>
              <a:avLst/>
              <a:gdLst/>
              <a:ahLst/>
              <a:cxnLst/>
              <a:rect l="l" t="t" r="r" b="b"/>
              <a:pathLst>
                <a:path w="4064393" h="2287444" extrusionOk="0">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9"/>
            <p:cNvSpPr/>
            <p:nvPr/>
          </p:nvSpPr>
          <p:spPr>
            <a:xfrm>
              <a:off x="-1" y="-1032"/>
              <a:ext cx="9144884" cy="5146898"/>
            </a:xfrm>
            <a:custGeom>
              <a:avLst/>
              <a:gdLst/>
              <a:ahLst/>
              <a:cxnLst/>
              <a:rect l="l" t="t" r="r" b="b"/>
              <a:pathLst>
                <a:path w="4064393" h="2287510" extrusionOk="0">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 name="Google Shape;96;p9"/>
          <p:cNvSpPr txBox="1">
            <a:spLocks noGrp="1"/>
          </p:cNvSpPr>
          <p:nvPr>
            <p:ph type="title"/>
          </p:nvPr>
        </p:nvSpPr>
        <p:spPr>
          <a:xfrm>
            <a:off x="457200" y="594425"/>
            <a:ext cx="5215200" cy="7164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Corners" type="blank">
  <p:cSld name="BLANK">
    <p:spTree>
      <p:nvGrpSpPr>
        <p:cNvPr id="1" name="Shape 108"/>
        <p:cNvGrpSpPr/>
        <p:nvPr/>
      </p:nvGrpSpPr>
      <p:grpSpPr>
        <a:xfrm>
          <a:off x="0" y="0"/>
          <a:ext cx="0" cy="0"/>
          <a:chOff x="0" y="0"/>
          <a:chExt cx="0" cy="0"/>
        </a:xfrm>
      </p:grpSpPr>
      <p:grpSp>
        <p:nvGrpSpPr>
          <p:cNvPr id="109" name="Google Shape;109;p11"/>
          <p:cNvGrpSpPr/>
          <p:nvPr/>
        </p:nvGrpSpPr>
        <p:grpSpPr>
          <a:xfrm>
            <a:off x="-15" y="1"/>
            <a:ext cx="9144000" cy="5143352"/>
            <a:chOff x="-15" y="1"/>
            <a:chExt cx="9144000" cy="5143352"/>
          </a:xfrm>
        </p:grpSpPr>
        <p:sp>
          <p:nvSpPr>
            <p:cNvPr id="110" name="Google Shape;110;p11"/>
            <p:cNvSpPr/>
            <p:nvPr/>
          </p:nvSpPr>
          <p:spPr>
            <a:xfrm>
              <a:off x="-15" y="594"/>
              <a:ext cx="9144000" cy="5142022"/>
            </a:xfrm>
            <a:custGeom>
              <a:avLst/>
              <a:gdLst/>
              <a:ahLst/>
              <a:cxnLst/>
              <a:rect l="l" t="t" r="r" b="b"/>
              <a:pathLst>
                <a:path w="4064000" h="2285343" extrusionOk="0">
                  <a:moveTo>
                    <a:pt x="4064000" y="0"/>
                  </a:moveTo>
                  <a:lnTo>
                    <a:pt x="3968014" y="0"/>
                  </a:lnTo>
                  <a:cubicBezTo>
                    <a:pt x="3943656" y="81653"/>
                    <a:pt x="3826660" y="80930"/>
                    <a:pt x="3801974" y="0"/>
                  </a:cubicBezTo>
                  <a:lnTo>
                    <a:pt x="0" y="0"/>
                  </a:lnTo>
                  <a:lnTo>
                    <a:pt x="0" y="2145687"/>
                  </a:lnTo>
                  <a:cubicBezTo>
                    <a:pt x="79376" y="2132549"/>
                    <a:pt x="158227" y="2203954"/>
                    <a:pt x="143652" y="2285343"/>
                  </a:cubicBezTo>
                  <a:lnTo>
                    <a:pt x="4064000" y="2285343"/>
                  </a:ln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1"/>
            <p:cNvSpPr/>
            <p:nvPr/>
          </p:nvSpPr>
          <p:spPr>
            <a:xfrm>
              <a:off x="-15" y="594"/>
              <a:ext cx="9144000" cy="5142465"/>
            </a:xfrm>
            <a:custGeom>
              <a:avLst/>
              <a:gdLst/>
              <a:ahLst/>
              <a:cxnLst/>
              <a:rect l="l" t="t" r="r" b="b"/>
              <a:pathLst>
                <a:path w="4064000" h="2285540" extrusionOk="0">
                  <a:moveTo>
                    <a:pt x="3963287" y="130920"/>
                  </a:moveTo>
                  <a:cubicBezTo>
                    <a:pt x="3873866" y="88944"/>
                    <a:pt x="3760678" y="180187"/>
                    <a:pt x="3705331" y="0"/>
                  </a:cubicBezTo>
                  <a:lnTo>
                    <a:pt x="0" y="0"/>
                  </a:lnTo>
                  <a:lnTo>
                    <a:pt x="0" y="1539766"/>
                  </a:lnTo>
                  <a:cubicBezTo>
                    <a:pt x="129076" y="1755950"/>
                    <a:pt x="-47797" y="2028037"/>
                    <a:pt x="237078" y="2154621"/>
                  </a:cubicBezTo>
                  <a:cubicBezTo>
                    <a:pt x="281985" y="2185298"/>
                    <a:pt x="326893" y="2229179"/>
                    <a:pt x="325514" y="2285541"/>
                  </a:cubicBezTo>
                  <a:lnTo>
                    <a:pt x="4064000" y="2285541"/>
                  </a:lnTo>
                  <a:lnTo>
                    <a:pt x="4064000" y="465346"/>
                  </a:lnTo>
                  <a:cubicBezTo>
                    <a:pt x="3972806" y="345725"/>
                    <a:pt x="4041218" y="187281"/>
                    <a:pt x="3963287" y="130920"/>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1"/>
            <p:cNvSpPr/>
            <p:nvPr/>
          </p:nvSpPr>
          <p:spPr>
            <a:xfrm>
              <a:off x="-15" y="1"/>
              <a:ext cx="9144000" cy="5143352"/>
            </a:xfrm>
            <a:custGeom>
              <a:avLst/>
              <a:gdLst/>
              <a:ahLst/>
              <a:cxnLst/>
              <a:rect l="l" t="t" r="r" b="b"/>
              <a:pathLst>
                <a:path w="4064000" h="2285934" extrusionOk="0">
                  <a:moveTo>
                    <a:pt x="4064000" y="541546"/>
                  </a:moveTo>
                  <a:cubicBezTo>
                    <a:pt x="4012396" y="498322"/>
                    <a:pt x="3979175" y="432238"/>
                    <a:pt x="3979832" y="364643"/>
                  </a:cubicBezTo>
                  <a:cubicBezTo>
                    <a:pt x="4024017" y="50055"/>
                    <a:pt x="3727785" y="340666"/>
                    <a:pt x="3594047" y="0"/>
                  </a:cubicBezTo>
                  <a:lnTo>
                    <a:pt x="0" y="0"/>
                  </a:lnTo>
                  <a:lnTo>
                    <a:pt x="0" y="1422904"/>
                  </a:lnTo>
                  <a:cubicBezTo>
                    <a:pt x="175691" y="1522029"/>
                    <a:pt x="10570" y="1742221"/>
                    <a:pt x="70053" y="1889300"/>
                  </a:cubicBezTo>
                  <a:cubicBezTo>
                    <a:pt x="143914" y="2074742"/>
                    <a:pt x="474680" y="2055101"/>
                    <a:pt x="474746" y="2285934"/>
                  </a:cubicBezTo>
                  <a:lnTo>
                    <a:pt x="4064000" y="2285934"/>
                  </a:ln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1"/>
            <p:cNvSpPr/>
            <p:nvPr/>
          </p:nvSpPr>
          <p:spPr>
            <a:xfrm>
              <a:off x="-15" y="594"/>
              <a:ext cx="9144000" cy="5142022"/>
            </a:xfrm>
            <a:custGeom>
              <a:avLst/>
              <a:gdLst/>
              <a:ahLst/>
              <a:cxnLst/>
              <a:rect l="l" t="t" r="r" b="b"/>
              <a:pathLst>
                <a:path w="4064000" h="2285343" extrusionOk="0">
                  <a:moveTo>
                    <a:pt x="4064000" y="821975"/>
                  </a:moveTo>
                  <a:cubicBezTo>
                    <a:pt x="3904854" y="719696"/>
                    <a:pt x="3874981" y="525583"/>
                    <a:pt x="3912076" y="353739"/>
                  </a:cubicBezTo>
                  <a:cubicBezTo>
                    <a:pt x="3859553" y="89995"/>
                    <a:pt x="3654252" y="499373"/>
                    <a:pt x="3544412" y="242527"/>
                  </a:cubicBezTo>
                  <a:cubicBezTo>
                    <a:pt x="3516575" y="165210"/>
                    <a:pt x="3536927" y="75346"/>
                    <a:pt x="3500818" y="0"/>
                  </a:cubicBezTo>
                  <a:lnTo>
                    <a:pt x="0" y="0"/>
                  </a:lnTo>
                  <a:lnTo>
                    <a:pt x="0" y="1294546"/>
                  </a:lnTo>
                  <a:cubicBezTo>
                    <a:pt x="325974" y="1577931"/>
                    <a:pt x="36372" y="1880366"/>
                    <a:pt x="390774" y="2094121"/>
                  </a:cubicBezTo>
                  <a:cubicBezTo>
                    <a:pt x="460762" y="2144505"/>
                    <a:pt x="536133" y="2199618"/>
                    <a:pt x="560491" y="2285343"/>
                  </a:cubicBezTo>
                  <a:lnTo>
                    <a:pt x="4064000" y="2285343"/>
                  </a:ln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1"/>
            <p:cNvSpPr/>
            <p:nvPr/>
          </p:nvSpPr>
          <p:spPr>
            <a:xfrm>
              <a:off x="-15" y="1037"/>
              <a:ext cx="9144000" cy="5141430"/>
            </a:xfrm>
            <a:custGeom>
              <a:avLst/>
              <a:gdLst/>
              <a:ahLst/>
              <a:cxnLst/>
              <a:rect l="l" t="t" r="r" b="b"/>
              <a:pathLst>
                <a:path w="4064000" h="2285080" extrusionOk="0">
                  <a:moveTo>
                    <a:pt x="3795803" y="455689"/>
                  </a:moveTo>
                  <a:cubicBezTo>
                    <a:pt x="3726931" y="388883"/>
                    <a:pt x="3601662" y="435325"/>
                    <a:pt x="3523928" y="379095"/>
                  </a:cubicBezTo>
                  <a:cubicBezTo>
                    <a:pt x="3414745" y="300268"/>
                    <a:pt x="3491101" y="102739"/>
                    <a:pt x="3416911" y="0"/>
                  </a:cubicBezTo>
                  <a:lnTo>
                    <a:pt x="0" y="0"/>
                  </a:lnTo>
                  <a:lnTo>
                    <a:pt x="0" y="1221828"/>
                  </a:lnTo>
                  <a:cubicBezTo>
                    <a:pt x="123883" y="1346322"/>
                    <a:pt x="210606" y="1502927"/>
                    <a:pt x="250406" y="1674035"/>
                  </a:cubicBezTo>
                  <a:cubicBezTo>
                    <a:pt x="273056" y="1772569"/>
                    <a:pt x="281394" y="1878856"/>
                    <a:pt x="339761" y="1961362"/>
                  </a:cubicBezTo>
                  <a:cubicBezTo>
                    <a:pt x="403642" y="2051685"/>
                    <a:pt x="513679" y="2094383"/>
                    <a:pt x="604610" y="2157314"/>
                  </a:cubicBezTo>
                  <a:cubicBezTo>
                    <a:pt x="651093" y="2189436"/>
                    <a:pt x="694622" y="2234828"/>
                    <a:pt x="720359" y="2285080"/>
                  </a:cubicBezTo>
                  <a:lnTo>
                    <a:pt x="4064000" y="2285080"/>
                  </a:lnTo>
                  <a:lnTo>
                    <a:pt x="4064000" y="1160473"/>
                  </a:lnTo>
                  <a:cubicBezTo>
                    <a:pt x="3953766" y="987362"/>
                    <a:pt x="3879774" y="793715"/>
                    <a:pt x="3846356" y="591207"/>
                  </a:cubicBezTo>
                  <a:cubicBezTo>
                    <a:pt x="3838609" y="542662"/>
                    <a:pt x="3831125" y="489782"/>
                    <a:pt x="3795803" y="455689"/>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1"/>
            <p:cNvSpPr/>
            <p:nvPr/>
          </p:nvSpPr>
          <p:spPr>
            <a:xfrm>
              <a:off x="-15" y="150"/>
              <a:ext cx="9144000" cy="5142465"/>
            </a:xfrm>
            <a:custGeom>
              <a:avLst/>
              <a:gdLst/>
              <a:ahLst/>
              <a:cxnLst/>
              <a:rect l="l" t="t" r="r" b="b"/>
              <a:pathLst>
                <a:path w="4064000" h="2285540" extrusionOk="0">
                  <a:moveTo>
                    <a:pt x="4064000" y="1293035"/>
                  </a:moveTo>
                  <a:lnTo>
                    <a:pt x="3812282" y="663991"/>
                  </a:lnTo>
                  <a:cubicBezTo>
                    <a:pt x="3789828" y="607958"/>
                    <a:pt x="3764945" y="548640"/>
                    <a:pt x="3716820" y="514941"/>
                  </a:cubicBezTo>
                  <a:cubicBezTo>
                    <a:pt x="3642369" y="462390"/>
                    <a:pt x="3534630" y="487417"/>
                    <a:pt x="3463788" y="429545"/>
                  </a:cubicBezTo>
                  <a:cubicBezTo>
                    <a:pt x="3343313" y="329565"/>
                    <a:pt x="3428204" y="100177"/>
                    <a:pt x="3307400" y="0"/>
                  </a:cubicBezTo>
                  <a:lnTo>
                    <a:pt x="0" y="0"/>
                  </a:lnTo>
                  <a:lnTo>
                    <a:pt x="0" y="1157912"/>
                  </a:lnTo>
                  <a:cubicBezTo>
                    <a:pt x="382108" y="1475521"/>
                    <a:pt x="221517" y="1854222"/>
                    <a:pt x="483084" y="2065217"/>
                  </a:cubicBezTo>
                  <a:cubicBezTo>
                    <a:pt x="561344" y="2118951"/>
                    <a:pt x="661467" y="2128279"/>
                    <a:pt x="747277" y="2168810"/>
                  </a:cubicBezTo>
                  <a:cubicBezTo>
                    <a:pt x="803228" y="2195657"/>
                    <a:pt x="851805" y="2235721"/>
                    <a:pt x="888828" y="2285540"/>
                  </a:cubicBezTo>
                  <a:lnTo>
                    <a:pt x="4064000" y="2285540"/>
                  </a:ln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 name="Google Shape;116;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1_1">
    <p:bg>
      <p:bgPr>
        <a:gradFill>
          <a:gsLst>
            <a:gs pos="0">
              <a:schemeClr val="accent1"/>
            </a:gs>
            <a:gs pos="78000">
              <a:schemeClr val="dk2"/>
            </a:gs>
            <a:gs pos="100000">
              <a:schemeClr val="dk2"/>
            </a:gs>
          </a:gsLst>
          <a:path path="circle">
            <a:fillToRect l="50000" t="50000" r="50000" b="50000"/>
          </a:path>
          <a:tileRect/>
        </a:gradFill>
        <a:effectLst/>
      </p:bgPr>
    </p:bg>
    <p:spTree>
      <p:nvGrpSpPr>
        <p:cNvPr id="1" name="Shape 128"/>
        <p:cNvGrpSpPr/>
        <p:nvPr/>
      </p:nvGrpSpPr>
      <p:grpSpPr>
        <a:xfrm>
          <a:off x="0" y="0"/>
          <a:ext cx="0" cy="0"/>
          <a:chOff x="0" y="0"/>
          <a:chExt cx="0" cy="0"/>
        </a:xfrm>
      </p:grpSpPr>
      <p:sp>
        <p:nvSpPr>
          <p:cNvPr id="129" name="Google Shape;12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30" name="Google Shape;130;p13"/>
          <p:cNvGrpSpPr/>
          <p:nvPr/>
        </p:nvGrpSpPr>
        <p:grpSpPr>
          <a:xfrm>
            <a:off x="0" y="0"/>
            <a:ext cx="9144500" cy="5152028"/>
            <a:chOff x="0" y="0"/>
            <a:chExt cx="9144500" cy="5152028"/>
          </a:xfrm>
        </p:grpSpPr>
        <p:sp>
          <p:nvSpPr>
            <p:cNvPr id="131" name="Google Shape;131;p13"/>
            <p:cNvSpPr/>
            <p:nvPr/>
          </p:nvSpPr>
          <p:spPr>
            <a:xfrm>
              <a:off x="7448736" y="0"/>
              <a:ext cx="1695764" cy="2915696"/>
            </a:xfrm>
            <a:custGeom>
              <a:avLst/>
              <a:gdLst/>
              <a:ahLst/>
              <a:cxnLst/>
              <a:rect l="l" t="t" r="r" b="b"/>
              <a:pathLst>
                <a:path w="650341" h="1112861" extrusionOk="0">
                  <a:moveTo>
                    <a:pt x="132487" y="368402"/>
                  </a:moveTo>
                  <a:cubicBezTo>
                    <a:pt x="193589" y="418171"/>
                    <a:pt x="286581" y="396776"/>
                    <a:pt x="350869" y="441884"/>
                  </a:cubicBezTo>
                  <a:cubicBezTo>
                    <a:pt x="392368" y="471007"/>
                    <a:pt x="413854" y="522153"/>
                    <a:pt x="433215" y="570521"/>
                  </a:cubicBezTo>
                  <a:lnTo>
                    <a:pt x="650341" y="1112861"/>
                  </a:lnTo>
                  <a:lnTo>
                    <a:pt x="650341" y="0"/>
                  </a:lnTo>
                  <a:lnTo>
                    <a:pt x="0" y="0"/>
                  </a:lnTo>
                  <a:cubicBezTo>
                    <a:pt x="100428" y="87537"/>
                    <a:pt x="29356" y="282822"/>
                    <a:pt x="132487" y="368402"/>
                  </a:cubicBezTo>
                  <a:close/>
                </a:path>
              </a:pathLst>
            </a:custGeom>
            <a:solidFill>
              <a:schemeClr val="accent2"/>
            </a:solidFill>
            <a:ln>
              <a:noFill/>
            </a:ln>
            <a:effectLst>
              <a:outerShdw blurRad="285750" dist="9525" algn="bl" rotWithShape="0">
                <a:schemeClr val="dk1">
                  <a:alpha val="6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3"/>
            <p:cNvSpPr/>
            <p:nvPr/>
          </p:nvSpPr>
          <p:spPr>
            <a:xfrm>
              <a:off x="0" y="2610500"/>
              <a:ext cx="1994013" cy="2541528"/>
            </a:xfrm>
            <a:custGeom>
              <a:avLst/>
              <a:gdLst/>
              <a:ahLst/>
              <a:cxnLst/>
              <a:rect l="l" t="t" r="r" b="b"/>
              <a:pathLst>
                <a:path w="764722" h="970049" extrusionOk="0">
                  <a:moveTo>
                    <a:pt x="644837" y="872178"/>
                  </a:moveTo>
                  <a:cubicBezTo>
                    <a:pt x="570748" y="837236"/>
                    <a:pt x="484322" y="829146"/>
                    <a:pt x="416799" y="782830"/>
                  </a:cubicBezTo>
                  <a:cubicBezTo>
                    <a:pt x="191078" y="600537"/>
                    <a:pt x="329601" y="274007"/>
                    <a:pt x="0" y="0"/>
                  </a:cubicBezTo>
                  <a:lnTo>
                    <a:pt x="0" y="970050"/>
                  </a:lnTo>
                  <a:lnTo>
                    <a:pt x="764723" y="970050"/>
                  </a:lnTo>
                  <a:cubicBezTo>
                    <a:pt x="733074" y="928390"/>
                    <a:pt x="691985" y="894843"/>
                    <a:pt x="644837" y="872178"/>
                  </a:cubicBezTo>
                  <a:close/>
                </a:path>
              </a:pathLst>
            </a:custGeom>
            <a:solidFill>
              <a:schemeClr val="accent2"/>
            </a:solidFill>
            <a:ln>
              <a:noFill/>
            </a:ln>
            <a:effectLst>
              <a:outerShdw blurRad="285750" dist="9525" algn="bl" rotWithShape="0">
                <a:schemeClr val="dk1">
                  <a:alpha val="6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3"/>
            <p:cNvSpPr/>
            <p:nvPr/>
          </p:nvSpPr>
          <p:spPr>
            <a:xfrm>
              <a:off x="7692032" y="0"/>
              <a:ext cx="1452406" cy="2617388"/>
            </a:xfrm>
            <a:custGeom>
              <a:avLst/>
              <a:gdLst/>
              <a:ahLst/>
              <a:cxnLst/>
              <a:rect l="l" t="t" r="r" b="b"/>
              <a:pathLst>
                <a:path w="557011" h="999003" extrusionOk="0">
                  <a:moveTo>
                    <a:pt x="90868" y="324815"/>
                  </a:moveTo>
                  <a:cubicBezTo>
                    <a:pt x="157932" y="373401"/>
                    <a:pt x="266109" y="333291"/>
                    <a:pt x="325545" y="390980"/>
                  </a:cubicBezTo>
                  <a:cubicBezTo>
                    <a:pt x="355987" y="420538"/>
                    <a:pt x="362457" y="466177"/>
                    <a:pt x="369313" y="508050"/>
                  </a:cubicBezTo>
                  <a:cubicBezTo>
                    <a:pt x="398137" y="682691"/>
                    <a:pt x="461967" y="849694"/>
                    <a:pt x="557011" y="999003"/>
                  </a:cubicBezTo>
                  <a:lnTo>
                    <a:pt x="557011" y="0"/>
                  </a:lnTo>
                  <a:lnTo>
                    <a:pt x="0" y="0"/>
                  </a:lnTo>
                  <a:cubicBezTo>
                    <a:pt x="61367" y="89348"/>
                    <a:pt x="-2559" y="257176"/>
                    <a:pt x="90868" y="324815"/>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3"/>
            <p:cNvSpPr/>
            <p:nvPr/>
          </p:nvSpPr>
          <p:spPr>
            <a:xfrm>
              <a:off x="0" y="2756070"/>
              <a:ext cx="1616827" cy="2395888"/>
            </a:xfrm>
            <a:custGeom>
              <a:avLst/>
              <a:gdLst/>
              <a:ahLst/>
              <a:cxnLst/>
              <a:rect l="l" t="t" r="r" b="b"/>
              <a:pathLst>
                <a:path w="620068" h="914461" extrusionOk="0">
                  <a:moveTo>
                    <a:pt x="521668" y="806930"/>
                  </a:moveTo>
                  <a:cubicBezTo>
                    <a:pt x="443185" y="752621"/>
                    <a:pt x="348214" y="715795"/>
                    <a:pt x="293099" y="637894"/>
                  </a:cubicBezTo>
                  <a:cubicBezTo>
                    <a:pt x="242692" y="566706"/>
                    <a:pt x="235498" y="474967"/>
                    <a:pt x="215847" y="389942"/>
                  </a:cubicBezTo>
                  <a:cubicBezTo>
                    <a:pt x="181547" y="242415"/>
                    <a:pt x="106799" y="107374"/>
                    <a:pt x="0" y="0"/>
                  </a:cubicBezTo>
                  <a:lnTo>
                    <a:pt x="0" y="914461"/>
                  </a:lnTo>
                  <a:lnTo>
                    <a:pt x="620068" y="914461"/>
                  </a:lnTo>
                  <a:cubicBezTo>
                    <a:pt x="597689" y="872130"/>
                    <a:pt x="560898" y="834169"/>
                    <a:pt x="521668" y="806930"/>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3"/>
            <p:cNvSpPr/>
            <p:nvPr/>
          </p:nvSpPr>
          <p:spPr>
            <a:xfrm>
              <a:off x="7879130" y="0"/>
              <a:ext cx="1265261" cy="1852036"/>
            </a:xfrm>
            <a:custGeom>
              <a:avLst/>
              <a:gdLst/>
              <a:ahLst/>
              <a:cxnLst/>
              <a:rect l="l" t="t" r="r" b="b"/>
              <a:pathLst>
                <a:path w="485239" h="706884" extrusionOk="0">
                  <a:moveTo>
                    <a:pt x="36719" y="207021"/>
                  </a:moveTo>
                  <a:cubicBezTo>
                    <a:pt x="131763" y="428627"/>
                    <a:pt x="309225" y="75390"/>
                    <a:pt x="354273" y="302961"/>
                  </a:cubicBezTo>
                  <a:cubicBezTo>
                    <a:pt x="322286" y="451181"/>
                    <a:pt x="348020" y="618600"/>
                    <a:pt x="485239" y="706885"/>
                  </a:cubicBezTo>
                  <a:lnTo>
                    <a:pt x="485239" y="0"/>
                  </a:lnTo>
                  <a:lnTo>
                    <a:pt x="0" y="0"/>
                  </a:lnTo>
                  <a:cubicBezTo>
                    <a:pt x="29790" y="64523"/>
                    <a:pt x="12964" y="141073"/>
                    <a:pt x="36719" y="207021"/>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3"/>
            <p:cNvSpPr/>
            <p:nvPr/>
          </p:nvSpPr>
          <p:spPr>
            <a:xfrm>
              <a:off x="0" y="2919658"/>
              <a:ext cx="1258526" cy="2232214"/>
            </a:xfrm>
            <a:custGeom>
              <a:avLst/>
              <a:gdLst/>
              <a:ahLst/>
              <a:cxnLst/>
              <a:rect l="l" t="t" r="r" b="b"/>
              <a:pathLst>
                <a:path w="482656" h="851990" extrusionOk="0">
                  <a:moveTo>
                    <a:pt x="337133" y="689788"/>
                  </a:moveTo>
                  <a:cubicBezTo>
                    <a:pt x="31384" y="505394"/>
                    <a:pt x="281053" y="244595"/>
                    <a:pt x="0" y="0"/>
                  </a:cubicBezTo>
                  <a:lnTo>
                    <a:pt x="0" y="851990"/>
                  </a:lnTo>
                  <a:lnTo>
                    <a:pt x="482656" y="851990"/>
                  </a:lnTo>
                  <a:cubicBezTo>
                    <a:pt x="460784" y="779667"/>
                    <a:pt x="396713" y="732723"/>
                    <a:pt x="337133" y="689788"/>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3"/>
            <p:cNvSpPr/>
            <p:nvPr/>
          </p:nvSpPr>
          <p:spPr>
            <a:xfrm>
              <a:off x="8089575" y="0"/>
              <a:ext cx="1054762" cy="1217967"/>
            </a:xfrm>
            <a:custGeom>
              <a:avLst/>
              <a:gdLst/>
              <a:ahLst/>
              <a:cxnLst/>
              <a:rect l="l" t="t" r="r" b="b"/>
              <a:pathLst>
                <a:path w="404511" h="464873" extrusionOk="0">
                  <a:moveTo>
                    <a:pt x="332087" y="312355"/>
                  </a:moveTo>
                  <a:cubicBezTo>
                    <a:pt x="331532" y="370648"/>
                    <a:pt x="360091" y="427541"/>
                    <a:pt x="404511" y="464873"/>
                  </a:cubicBezTo>
                  <a:lnTo>
                    <a:pt x="404511" y="0"/>
                  </a:lnTo>
                  <a:lnTo>
                    <a:pt x="0" y="0"/>
                  </a:lnTo>
                  <a:cubicBezTo>
                    <a:pt x="115854" y="290307"/>
                    <a:pt x="370086" y="41607"/>
                    <a:pt x="332087" y="312355"/>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3"/>
            <p:cNvSpPr/>
            <p:nvPr/>
          </p:nvSpPr>
          <p:spPr>
            <a:xfrm>
              <a:off x="0" y="3209153"/>
              <a:ext cx="1067917" cy="1942573"/>
            </a:xfrm>
            <a:custGeom>
              <a:avLst/>
              <a:gdLst/>
              <a:ahLst/>
              <a:cxnLst/>
              <a:rect l="l" t="t" r="r" b="b"/>
              <a:pathLst>
                <a:path w="409556" h="741440" extrusionOk="0">
                  <a:moveTo>
                    <a:pt x="60353" y="402089"/>
                  </a:moveTo>
                  <a:cubicBezTo>
                    <a:pt x="9029" y="275481"/>
                    <a:pt x="151438" y="85556"/>
                    <a:pt x="0" y="0"/>
                  </a:cubicBezTo>
                  <a:lnTo>
                    <a:pt x="0" y="741441"/>
                  </a:lnTo>
                  <a:lnTo>
                    <a:pt x="409556" y="741441"/>
                  </a:lnTo>
                  <a:cubicBezTo>
                    <a:pt x="406756" y="545262"/>
                    <a:pt x="123748" y="561248"/>
                    <a:pt x="60353" y="402089"/>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3"/>
            <p:cNvSpPr/>
            <p:nvPr/>
          </p:nvSpPr>
          <p:spPr>
            <a:xfrm>
              <a:off x="8338976" y="0"/>
              <a:ext cx="805298" cy="1045498"/>
            </a:xfrm>
            <a:custGeom>
              <a:avLst/>
              <a:gdLst/>
              <a:ahLst/>
              <a:cxnLst/>
              <a:rect l="l" t="t" r="r" b="b"/>
              <a:pathLst>
                <a:path w="308839" h="399045" extrusionOk="0">
                  <a:moveTo>
                    <a:pt x="221931" y="110694"/>
                  </a:moveTo>
                  <a:cubicBezTo>
                    <a:pt x="289164" y="159280"/>
                    <a:pt x="230259" y="295813"/>
                    <a:pt x="308839" y="399046"/>
                  </a:cubicBezTo>
                  <a:lnTo>
                    <a:pt x="308839" y="0"/>
                  </a:lnTo>
                  <a:lnTo>
                    <a:pt x="0" y="0"/>
                  </a:lnTo>
                  <a:cubicBezTo>
                    <a:pt x="48114" y="152398"/>
                    <a:pt x="145137" y="74666"/>
                    <a:pt x="221931" y="110694"/>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3"/>
            <p:cNvSpPr/>
            <p:nvPr/>
          </p:nvSpPr>
          <p:spPr>
            <a:xfrm>
              <a:off x="0" y="3473794"/>
              <a:ext cx="731962" cy="1677798"/>
            </a:xfrm>
            <a:custGeom>
              <a:avLst/>
              <a:gdLst/>
              <a:ahLst/>
              <a:cxnLst/>
              <a:rect l="l" t="t" r="r" b="b"/>
              <a:pathLst>
                <a:path w="280714" h="640381" extrusionOk="0">
                  <a:moveTo>
                    <a:pt x="204452" y="530242"/>
                  </a:moveTo>
                  <a:cubicBezTo>
                    <a:pt x="-41306" y="421045"/>
                    <a:pt x="111050" y="186471"/>
                    <a:pt x="0" y="0"/>
                  </a:cubicBezTo>
                  <a:lnTo>
                    <a:pt x="0" y="640381"/>
                  </a:lnTo>
                  <a:lnTo>
                    <a:pt x="280715" y="640381"/>
                  </a:lnTo>
                  <a:cubicBezTo>
                    <a:pt x="280377" y="593220"/>
                    <a:pt x="242475" y="556201"/>
                    <a:pt x="204452" y="530242"/>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3"/>
            <p:cNvSpPr/>
            <p:nvPr/>
          </p:nvSpPr>
          <p:spPr>
            <a:xfrm>
              <a:off x="8556976" y="0"/>
              <a:ext cx="369694" cy="131794"/>
            </a:xfrm>
            <a:custGeom>
              <a:avLst/>
              <a:gdLst/>
              <a:ahLst/>
              <a:cxnLst/>
              <a:rect l="l" t="t" r="r" b="b"/>
              <a:pathLst>
                <a:path w="141781" h="50303" extrusionOk="0">
                  <a:moveTo>
                    <a:pt x="141782" y="0"/>
                  </a:moveTo>
                  <a:lnTo>
                    <a:pt x="0" y="0"/>
                  </a:lnTo>
                  <a:cubicBezTo>
                    <a:pt x="22572" y="66793"/>
                    <a:pt x="119499" y="67349"/>
                    <a:pt x="141782" y="0"/>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3"/>
            <p:cNvSpPr/>
            <p:nvPr/>
          </p:nvSpPr>
          <p:spPr>
            <a:xfrm>
              <a:off x="0" y="4839027"/>
              <a:ext cx="326660" cy="311874"/>
            </a:xfrm>
            <a:custGeom>
              <a:avLst/>
              <a:gdLst/>
              <a:ahLst/>
              <a:cxnLst/>
              <a:rect l="l" t="t" r="r" b="b"/>
              <a:pathLst>
                <a:path w="125277" h="119036" extrusionOk="0">
                  <a:moveTo>
                    <a:pt x="0" y="1339"/>
                  </a:moveTo>
                  <a:lnTo>
                    <a:pt x="0" y="119037"/>
                  </a:lnTo>
                  <a:lnTo>
                    <a:pt x="124231" y="119037"/>
                  </a:lnTo>
                  <a:cubicBezTo>
                    <a:pt x="134491" y="50143"/>
                    <a:pt x="67596" y="-9793"/>
                    <a:pt x="0" y="133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A590-EC84-4464-A661-D4397ED7DD7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AE0E1FD1-DE6D-43F1-A2A4-9ABDD56848D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9AA1E38-7B16-4BC7-9F2D-44C4AD31D017}"/>
              </a:ext>
            </a:extLst>
          </p:cNvPr>
          <p:cNvSpPr>
            <a:spLocks noGrp="1"/>
          </p:cNvSpPr>
          <p:nvPr>
            <p:ph type="dt" sz="half" idx="10"/>
          </p:nvPr>
        </p:nvSpPr>
        <p:spPr/>
        <p:txBody>
          <a:bodyPr/>
          <a:lstStyle/>
          <a:p>
            <a:fld id="{6DF8D98E-B6F0-46A9-8E18-B2946E93550C}" type="datetimeFigureOut">
              <a:rPr lang="en-SG" smtClean="0"/>
              <a:t>29/3/2020</a:t>
            </a:fld>
            <a:endParaRPr lang="en-SG"/>
          </a:p>
        </p:txBody>
      </p:sp>
      <p:sp>
        <p:nvSpPr>
          <p:cNvPr id="5" name="Footer Placeholder 4">
            <a:extLst>
              <a:ext uri="{FF2B5EF4-FFF2-40B4-BE49-F238E27FC236}">
                <a16:creationId xmlns:a16="http://schemas.microsoft.com/office/drawing/2014/main" id="{3743F11C-B2ED-49E2-9563-CCA3CB1126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C8EB0F-4F77-4F2A-A2EB-49EA0A1F97C8}"/>
              </a:ext>
            </a:extLst>
          </p:cNvPr>
          <p:cNvSpPr>
            <a:spLocks noGrp="1"/>
          </p:cNvSpPr>
          <p:nvPr>
            <p:ph type="sldNum" sz="quarter" idx="12"/>
          </p:nvPr>
        </p:nvSpPr>
        <p:spPr/>
        <p:txBody>
          <a:bodyPr/>
          <a:lstStyle/>
          <a:p>
            <a:fld id="{4F634513-56AD-4F12-8261-54C674A8A6EB}" type="slidenum">
              <a:rPr lang="en-SG" smtClean="0"/>
              <a:t>‹#›</a:t>
            </a:fld>
            <a:endParaRPr lang="en-SG"/>
          </a:p>
        </p:txBody>
      </p:sp>
    </p:spTree>
    <p:extLst>
      <p:ext uri="{BB962C8B-B14F-4D97-AF65-F5344CB8AC3E}">
        <p14:creationId xmlns:p14="http://schemas.microsoft.com/office/powerpoint/2010/main" val="366296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CF09-F7D4-4831-83D0-1197E3CEC9A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C6EA14B-EA4D-4783-918E-B93826DF21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79B0540-63DF-4139-B539-99AA4F927311}"/>
              </a:ext>
            </a:extLst>
          </p:cNvPr>
          <p:cNvSpPr>
            <a:spLocks noGrp="1"/>
          </p:cNvSpPr>
          <p:nvPr>
            <p:ph type="dt" sz="half" idx="10"/>
          </p:nvPr>
        </p:nvSpPr>
        <p:spPr/>
        <p:txBody>
          <a:bodyPr/>
          <a:lstStyle/>
          <a:p>
            <a:fld id="{6DF8D98E-B6F0-46A9-8E18-B2946E93550C}" type="datetimeFigureOut">
              <a:rPr lang="en-SG" smtClean="0"/>
              <a:t>29/3/2020</a:t>
            </a:fld>
            <a:endParaRPr lang="en-SG"/>
          </a:p>
        </p:txBody>
      </p:sp>
      <p:sp>
        <p:nvSpPr>
          <p:cNvPr id="5" name="Footer Placeholder 4">
            <a:extLst>
              <a:ext uri="{FF2B5EF4-FFF2-40B4-BE49-F238E27FC236}">
                <a16:creationId xmlns:a16="http://schemas.microsoft.com/office/drawing/2014/main" id="{E8CF2D11-6DE1-4BDC-B013-C9F7C36963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F8073B9-768E-4316-899D-4FA8C369CD9C}"/>
              </a:ext>
            </a:extLst>
          </p:cNvPr>
          <p:cNvSpPr>
            <a:spLocks noGrp="1"/>
          </p:cNvSpPr>
          <p:nvPr>
            <p:ph type="sldNum" sz="quarter" idx="12"/>
          </p:nvPr>
        </p:nvSpPr>
        <p:spPr/>
        <p:txBody>
          <a:bodyPr/>
          <a:lstStyle/>
          <a:p>
            <a:fld id="{4F634513-56AD-4F12-8261-54C674A8A6EB}" type="slidenum">
              <a:rPr lang="en-SG" smtClean="0"/>
              <a:t>‹#›</a:t>
            </a:fld>
            <a:endParaRPr lang="en-SG"/>
          </a:p>
        </p:txBody>
      </p:sp>
    </p:spTree>
    <p:extLst>
      <p:ext uri="{BB962C8B-B14F-4D97-AF65-F5344CB8AC3E}">
        <p14:creationId xmlns:p14="http://schemas.microsoft.com/office/powerpoint/2010/main" val="358530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94425"/>
            <a:ext cx="5215200" cy="7164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1pPr>
            <a:lvl2pPr lvl="1"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2pPr>
            <a:lvl3pPr lvl="2"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3pPr>
            <a:lvl4pPr lvl="3"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4pPr>
            <a:lvl5pPr lvl="4"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5pPr>
            <a:lvl6pPr lvl="5"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6pPr>
            <a:lvl7pPr lvl="6"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7pPr>
            <a:lvl8pPr lvl="7"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8pPr>
            <a:lvl9pPr lvl="8"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457200" y="1592600"/>
            <a:ext cx="5215200" cy="29448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600"/>
              </a:spcBef>
              <a:spcAft>
                <a:spcPts val="0"/>
              </a:spcAft>
              <a:buClr>
                <a:schemeClr val="accent4"/>
              </a:buClr>
              <a:buSzPts val="2200"/>
              <a:buFont typeface="Kulim Park Light"/>
              <a:buChar char="●"/>
              <a:defRPr sz="2200">
                <a:solidFill>
                  <a:schemeClr val="dk1"/>
                </a:solidFill>
                <a:latin typeface="Kulim Park Light"/>
                <a:ea typeface="Kulim Park Light"/>
                <a:cs typeface="Kulim Park Light"/>
                <a:sym typeface="Kulim Park Light"/>
              </a:defRPr>
            </a:lvl1pPr>
            <a:lvl2pPr marL="914400" lvl="1" indent="-368300" rtl="0">
              <a:lnSpc>
                <a:spcPct val="115000"/>
              </a:lnSpc>
              <a:spcBef>
                <a:spcPts val="0"/>
              </a:spcBef>
              <a:spcAft>
                <a:spcPts val="0"/>
              </a:spcAft>
              <a:buClr>
                <a:schemeClr val="accent5"/>
              </a:buClr>
              <a:buSzPts val="2200"/>
              <a:buFont typeface="Kulim Park Light"/>
              <a:buChar char="○"/>
              <a:defRPr sz="2200">
                <a:solidFill>
                  <a:schemeClr val="dk1"/>
                </a:solidFill>
                <a:latin typeface="Kulim Park Light"/>
                <a:ea typeface="Kulim Park Light"/>
                <a:cs typeface="Kulim Park Light"/>
                <a:sym typeface="Kulim Park Light"/>
              </a:defRPr>
            </a:lvl2pPr>
            <a:lvl3pPr marL="1371600" lvl="2" indent="-368300" rtl="0">
              <a:lnSpc>
                <a:spcPct val="115000"/>
              </a:lnSpc>
              <a:spcBef>
                <a:spcPts val="0"/>
              </a:spcBef>
              <a:spcAft>
                <a:spcPts val="0"/>
              </a:spcAft>
              <a:buClr>
                <a:schemeClr val="accent6"/>
              </a:buClr>
              <a:buSzPts val="2200"/>
              <a:buFont typeface="Kulim Park Light"/>
              <a:buChar char="■"/>
              <a:defRPr sz="2200">
                <a:solidFill>
                  <a:schemeClr val="dk1"/>
                </a:solidFill>
                <a:latin typeface="Kulim Park Light"/>
                <a:ea typeface="Kulim Park Light"/>
                <a:cs typeface="Kulim Park Light"/>
                <a:sym typeface="Kulim Park Light"/>
              </a:defRPr>
            </a:lvl3pPr>
            <a:lvl4pPr marL="1828800" lvl="3" indent="-368300" rtl="0">
              <a:lnSpc>
                <a:spcPct val="115000"/>
              </a:lnSpc>
              <a:spcBef>
                <a:spcPts val="0"/>
              </a:spcBef>
              <a:spcAft>
                <a:spcPts val="0"/>
              </a:spcAft>
              <a:buClr>
                <a:schemeClr val="lt2"/>
              </a:buClr>
              <a:buSzPts val="2200"/>
              <a:buFont typeface="Kulim Park Light"/>
              <a:buChar char="●"/>
              <a:defRPr sz="2200">
                <a:solidFill>
                  <a:schemeClr val="dk1"/>
                </a:solidFill>
                <a:latin typeface="Kulim Park Light"/>
                <a:ea typeface="Kulim Park Light"/>
                <a:cs typeface="Kulim Park Light"/>
                <a:sym typeface="Kulim Park Light"/>
              </a:defRPr>
            </a:lvl4pPr>
            <a:lvl5pPr marL="2286000" lvl="4"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5pPr>
            <a:lvl6pPr marL="2743200" lvl="5"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6pPr>
            <a:lvl7pPr marL="3200400" lvl="6"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7pPr>
            <a:lvl8pPr marL="3657600" lvl="7"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8pPr>
            <a:lvl9pPr marL="4114800" lvl="8"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2"/>
                </a:solidFill>
                <a:latin typeface="Kulim Park Light"/>
                <a:ea typeface="Kulim Park Light"/>
                <a:cs typeface="Kulim Park Light"/>
                <a:sym typeface="Kulim Park Light"/>
              </a:defRPr>
            </a:lvl1pPr>
            <a:lvl2pPr lvl="1" algn="r" rtl="0">
              <a:buNone/>
              <a:defRPr sz="1300">
                <a:solidFill>
                  <a:schemeClr val="accent2"/>
                </a:solidFill>
                <a:latin typeface="Kulim Park Light"/>
                <a:ea typeface="Kulim Park Light"/>
                <a:cs typeface="Kulim Park Light"/>
                <a:sym typeface="Kulim Park Light"/>
              </a:defRPr>
            </a:lvl2pPr>
            <a:lvl3pPr lvl="2" algn="r" rtl="0">
              <a:buNone/>
              <a:defRPr sz="1300">
                <a:solidFill>
                  <a:schemeClr val="accent2"/>
                </a:solidFill>
                <a:latin typeface="Kulim Park Light"/>
                <a:ea typeface="Kulim Park Light"/>
                <a:cs typeface="Kulim Park Light"/>
                <a:sym typeface="Kulim Park Light"/>
              </a:defRPr>
            </a:lvl3pPr>
            <a:lvl4pPr lvl="3" algn="r" rtl="0">
              <a:buNone/>
              <a:defRPr sz="1300">
                <a:solidFill>
                  <a:schemeClr val="accent2"/>
                </a:solidFill>
                <a:latin typeface="Kulim Park Light"/>
                <a:ea typeface="Kulim Park Light"/>
                <a:cs typeface="Kulim Park Light"/>
                <a:sym typeface="Kulim Park Light"/>
              </a:defRPr>
            </a:lvl4pPr>
            <a:lvl5pPr lvl="4" algn="r" rtl="0">
              <a:buNone/>
              <a:defRPr sz="1300">
                <a:solidFill>
                  <a:schemeClr val="accent2"/>
                </a:solidFill>
                <a:latin typeface="Kulim Park Light"/>
                <a:ea typeface="Kulim Park Light"/>
                <a:cs typeface="Kulim Park Light"/>
                <a:sym typeface="Kulim Park Light"/>
              </a:defRPr>
            </a:lvl5pPr>
            <a:lvl6pPr lvl="5" algn="r" rtl="0">
              <a:buNone/>
              <a:defRPr sz="1300">
                <a:solidFill>
                  <a:schemeClr val="accent2"/>
                </a:solidFill>
                <a:latin typeface="Kulim Park Light"/>
                <a:ea typeface="Kulim Park Light"/>
                <a:cs typeface="Kulim Park Light"/>
                <a:sym typeface="Kulim Park Light"/>
              </a:defRPr>
            </a:lvl6pPr>
            <a:lvl7pPr lvl="6" algn="r" rtl="0">
              <a:buNone/>
              <a:defRPr sz="1300">
                <a:solidFill>
                  <a:schemeClr val="accent2"/>
                </a:solidFill>
                <a:latin typeface="Kulim Park Light"/>
                <a:ea typeface="Kulim Park Light"/>
                <a:cs typeface="Kulim Park Light"/>
                <a:sym typeface="Kulim Park Light"/>
              </a:defRPr>
            </a:lvl7pPr>
            <a:lvl8pPr lvl="7" algn="r" rtl="0">
              <a:buNone/>
              <a:defRPr sz="1300">
                <a:solidFill>
                  <a:schemeClr val="accent2"/>
                </a:solidFill>
                <a:latin typeface="Kulim Park Light"/>
                <a:ea typeface="Kulim Park Light"/>
                <a:cs typeface="Kulim Park Light"/>
                <a:sym typeface="Kulim Park Light"/>
              </a:defRPr>
            </a:lvl8pPr>
            <a:lvl9pPr lvl="8" algn="r" rtl="0">
              <a:buNone/>
              <a:defRPr sz="1300">
                <a:solidFill>
                  <a:schemeClr val="accent2"/>
                </a:solidFill>
                <a:latin typeface="Kulim Park Light"/>
                <a:ea typeface="Kulim Park Light"/>
                <a:cs typeface="Kulim Park Light"/>
                <a:sym typeface="Kulim Park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7" r:id="rId5"/>
    <p:sldLayoutId id="2147483659" r:id="rId6"/>
    <p:sldLayoutId id="2147483661" r:id="rId7"/>
    <p:sldLayoutId id="2147483662"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finance.yahoo.com/quote/%5ESTI%3FP%3D%5ESTI/history?period1=567648000&amp;period2=1584662400&amp;interval=1d&amp;filter=history&amp;frequency=1d" TargetMode="External"/><Relationship Id="rId2" Type="http://schemas.openxmlformats.org/officeDocument/2006/relationships/hyperlink" Target="https://www.dropbox.com/s/lmgm4ry8vago85o/STI.xlsx?dl=0"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F8E9-6954-4E5B-8BB5-BF3768362A72}"/>
              </a:ext>
            </a:extLst>
          </p:cNvPr>
          <p:cNvSpPr>
            <a:spLocks noGrp="1"/>
          </p:cNvSpPr>
          <p:nvPr>
            <p:ph type="ctrTitle" idx="4294967295"/>
          </p:nvPr>
        </p:nvSpPr>
        <p:spPr>
          <a:xfrm>
            <a:off x="1143000" y="1326589"/>
            <a:ext cx="6858000" cy="1790700"/>
          </a:xfrm>
        </p:spPr>
        <p:txBody>
          <a:bodyPr anchor="ctr"/>
          <a:lstStyle/>
          <a:p>
            <a:pPr algn="ctr"/>
            <a:r>
              <a:rPr lang="en-US" sz="4400" dirty="0">
                <a:solidFill>
                  <a:schemeClr val="bg1"/>
                </a:solidFill>
              </a:rPr>
              <a:t>AI Practical Assessment</a:t>
            </a:r>
            <a:endParaRPr lang="en-SG" sz="4400" dirty="0">
              <a:solidFill>
                <a:schemeClr val="bg1"/>
              </a:solidFill>
            </a:endParaRPr>
          </a:p>
        </p:txBody>
      </p:sp>
      <p:sp>
        <p:nvSpPr>
          <p:cNvPr id="3" name="Subtitle 2">
            <a:extLst>
              <a:ext uri="{FF2B5EF4-FFF2-40B4-BE49-F238E27FC236}">
                <a16:creationId xmlns:a16="http://schemas.microsoft.com/office/drawing/2014/main" id="{59BF0FC0-B6F1-45E3-8326-76956FD4BDB2}"/>
              </a:ext>
            </a:extLst>
          </p:cNvPr>
          <p:cNvSpPr>
            <a:spLocks noGrp="1"/>
          </p:cNvSpPr>
          <p:nvPr>
            <p:ph type="subTitle" idx="4294967295"/>
          </p:nvPr>
        </p:nvSpPr>
        <p:spPr>
          <a:xfrm>
            <a:off x="1143000" y="2370043"/>
            <a:ext cx="6858000" cy="1241425"/>
          </a:xfrm>
        </p:spPr>
        <p:txBody>
          <a:bodyPr anchor="ctr"/>
          <a:lstStyle/>
          <a:p>
            <a:pPr marL="88900" indent="0" algn="ctr">
              <a:buNone/>
            </a:pPr>
            <a:r>
              <a:rPr lang="en-US" dirty="0">
                <a:solidFill>
                  <a:schemeClr val="bg1"/>
                </a:solidFill>
              </a:rPr>
              <a:t>Lee Xuan Yu </a:t>
            </a:r>
            <a:br>
              <a:rPr lang="en-US" dirty="0">
                <a:solidFill>
                  <a:schemeClr val="bg1"/>
                </a:solidFill>
              </a:rPr>
            </a:br>
            <a:r>
              <a:rPr lang="en-US" dirty="0">
                <a:solidFill>
                  <a:schemeClr val="bg1"/>
                </a:solidFill>
              </a:rPr>
              <a:t>U1710806H</a:t>
            </a:r>
            <a:endParaRPr lang="en-SG" dirty="0">
              <a:solidFill>
                <a:schemeClr val="bg1"/>
              </a:solidFill>
            </a:endParaRPr>
          </a:p>
        </p:txBody>
      </p:sp>
    </p:spTree>
    <p:extLst>
      <p:ext uri="{BB962C8B-B14F-4D97-AF65-F5344CB8AC3E}">
        <p14:creationId xmlns:p14="http://schemas.microsoft.com/office/powerpoint/2010/main" val="263088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D113-8F1A-4440-8432-FAB43DBCC9CC}"/>
              </a:ext>
            </a:extLst>
          </p:cNvPr>
          <p:cNvSpPr>
            <a:spLocks noGrp="1"/>
          </p:cNvSpPr>
          <p:nvPr>
            <p:ph type="title" idx="4294967295"/>
          </p:nvPr>
        </p:nvSpPr>
        <p:spPr>
          <a:xfrm>
            <a:off x="914401" y="348503"/>
            <a:ext cx="5214938" cy="717550"/>
          </a:xfrm>
        </p:spPr>
        <p:txBody>
          <a:bodyPr/>
          <a:lstStyle/>
          <a:p>
            <a:r>
              <a:rPr lang="en-US" dirty="0"/>
              <a:t>Models</a:t>
            </a:r>
            <a:endParaRPr lang="en-SG" dirty="0"/>
          </a:p>
        </p:txBody>
      </p:sp>
      <p:sp>
        <p:nvSpPr>
          <p:cNvPr id="3" name="Content Placeholder 2">
            <a:extLst>
              <a:ext uri="{FF2B5EF4-FFF2-40B4-BE49-F238E27FC236}">
                <a16:creationId xmlns:a16="http://schemas.microsoft.com/office/drawing/2014/main" id="{45069661-F233-4A26-BC62-8C003C6437FE}"/>
              </a:ext>
            </a:extLst>
          </p:cNvPr>
          <p:cNvSpPr>
            <a:spLocks noGrp="1"/>
          </p:cNvSpPr>
          <p:nvPr>
            <p:ph idx="4294967295"/>
          </p:nvPr>
        </p:nvSpPr>
        <p:spPr>
          <a:xfrm>
            <a:off x="1452283" y="1378324"/>
            <a:ext cx="3429000" cy="3152080"/>
          </a:xfrm>
        </p:spPr>
        <p:txBody>
          <a:bodyPr>
            <a:normAutofit/>
          </a:bodyPr>
          <a:lstStyle/>
          <a:p>
            <a:pPr marL="546100" indent="-457200">
              <a:buSzPct val="100000"/>
              <a:buFont typeface="+mj-lt"/>
              <a:buAutoNum type="arabicParenR"/>
            </a:pPr>
            <a:r>
              <a:rPr lang="en-US" sz="1800" b="1" dirty="0"/>
              <a:t>Moving Averages</a:t>
            </a:r>
          </a:p>
          <a:p>
            <a:pPr marL="546100" indent="-457200">
              <a:buSzPct val="100000"/>
              <a:buFont typeface="+mj-lt"/>
              <a:buAutoNum type="arabicParenR"/>
            </a:pPr>
            <a:r>
              <a:rPr lang="en-US" sz="1800" b="1" dirty="0"/>
              <a:t>Autoregression</a:t>
            </a:r>
          </a:p>
          <a:p>
            <a:pPr marL="546100" indent="-457200">
              <a:buSzPct val="100000"/>
              <a:buFont typeface="+mj-lt"/>
              <a:buAutoNum type="arabicParenR"/>
            </a:pPr>
            <a:r>
              <a:rPr lang="en-US" sz="1800" b="1" dirty="0"/>
              <a:t>Linear Regression</a:t>
            </a:r>
          </a:p>
          <a:p>
            <a:pPr marL="546100" indent="-457200">
              <a:buSzPct val="100000"/>
              <a:buFont typeface="+mj-lt"/>
              <a:buAutoNum type="arabicParenR"/>
            </a:pPr>
            <a:r>
              <a:rPr lang="en-US" sz="1800" b="1" dirty="0"/>
              <a:t>Logistic Regression</a:t>
            </a:r>
          </a:p>
          <a:p>
            <a:pPr marL="546100" indent="-457200">
              <a:buSzPct val="100000"/>
              <a:buFont typeface="+mj-lt"/>
              <a:buAutoNum type="arabicParenR"/>
            </a:pPr>
            <a:r>
              <a:rPr lang="en-US" sz="1800" b="1" dirty="0"/>
              <a:t>Quantile Regression</a:t>
            </a:r>
          </a:p>
          <a:p>
            <a:pPr marL="546100" indent="-457200">
              <a:buSzPct val="100000"/>
              <a:buFont typeface="+mj-lt"/>
              <a:buAutoNum type="arabicParenR"/>
            </a:pPr>
            <a:r>
              <a:rPr lang="en-US" sz="1800" b="1" dirty="0"/>
              <a:t>MARS</a:t>
            </a:r>
          </a:p>
          <a:p>
            <a:pPr marL="546100" indent="-457200">
              <a:buSzPct val="100000"/>
              <a:buFont typeface="+mj-lt"/>
              <a:buAutoNum type="arabicParenR"/>
            </a:pPr>
            <a:r>
              <a:rPr lang="en-US" sz="1800" b="1" dirty="0"/>
              <a:t>CART</a:t>
            </a:r>
          </a:p>
        </p:txBody>
      </p:sp>
      <p:sp>
        <p:nvSpPr>
          <p:cNvPr id="5" name="Content Placeholder 2">
            <a:extLst>
              <a:ext uri="{FF2B5EF4-FFF2-40B4-BE49-F238E27FC236}">
                <a16:creationId xmlns:a16="http://schemas.microsoft.com/office/drawing/2014/main" id="{B289DE31-7F48-4C3F-9A7B-4C431000B5C8}"/>
              </a:ext>
            </a:extLst>
          </p:cNvPr>
          <p:cNvSpPr txBox="1">
            <a:spLocks/>
          </p:cNvSpPr>
          <p:nvPr/>
        </p:nvSpPr>
        <p:spPr>
          <a:xfrm>
            <a:off x="4952721" y="1378324"/>
            <a:ext cx="3429000" cy="315208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marL="546100" indent="-457200">
              <a:buSzPct val="100000"/>
              <a:buFont typeface="+mj-lt"/>
              <a:buAutoNum type="arabicParenR" startAt="8"/>
            </a:pPr>
            <a:r>
              <a:rPr lang="en-US" sz="1800" b="1" dirty="0"/>
              <a:t>Random Forest</a:t>
            </a:r>
          </a:p>
          <a:p>
            <a:pPr marL="546100" indent="-457200">
              <a:buSzPct val="100000"/>
              <a:buFont typeface="+mj-lt"/>
              <a:buAutoNum type="arabicParenR" startAt="8"/>
            </a:pPr>
            <a:r>
              <a:rPr lang="en-US" sz="1800" b="1" dirty="0" err="1"/>
              <a:t>XGBoost</a:t>
            </a:r>
            <a:endParaRPr lang="en-US" sz="1800" b="1" dirty="0"/>
          </a:p>
          <a:p>
            <a:pPr marL="546100" indent="-457200">
              <a:buSzPct val="100000"/>
              <a:buFont typeface="+mj-lt"/>
              <a:buAutoNum type="arabicParenR" startAt="8"/>
            </a:pPr>
            <a:r>
              <a:rPr lang="en-US" sz="1800" b="1" dirty="0"/>
              <a:t>MLP</a:t>
            </a:r>
          </a:p>
          <a:p>
            <a:pPr marL="546100" indent="-457200">
              <a:buSzPct val="100000"/>
              <a:buFont typeface="+mj-lt"/>
              <a:buAutoNum type="arabicParenR" startAt="8"/>
            </a:pPr>
            <a:r>
              <a:rPr lang="en-US" sz="1800" b="1" dirty="0"/>
              <a:t>LSTM</a:t>
            </a:r>
          </a:p>
          <a:p>
            <a:pPr marL="546100" indent="-457200">
              <a:buSzPct val="100000"/>
              <a:buFont typeface="+mj-lt"/>
              <a:buAutoNum type="arabicParenR" startAt="8"/>
            </a:pPr>
            <a:r>
              <a:rPr lang="en-US" sz="1800" b="1" dirty="0"/>
              <a:t>GMM</a:t>
            </a:r>
          </a:p>
          <a:p>
            <a:pPr marL="546100" indent="-457200">
              <a:buSzPct val="100000"/>
              <a:buFont typeface="+mj-lt"/>
              <a:buAutoNum type="arabicParenR" startAt="8"/>
            </a:pPr>
            <a:r>
              <a:rPr lang="en-US" sz="1800" b="1" dirty="0"/>
              <a:t>Naïve Bayesian</a:t>
            </a:r>
          </a:p>
          <a:p>
            <a:pPr marL="546100" indent="-457200">
              <a:buSzPct val="100000"/>
              <a:buFont typeface="+mj-lt"/>
              <a:buAutoNum type="arabicParenR" startAt="8"/>
            </a:pPr>
            <a:r>
              <a:rPr lang="en-US" sz="1800" b="1" dirty="0"/>
              <a:t>SVM</a:t>
            </a:r>
          </a:p>
        </p:txBody>
      </p:sp>
    </p:spTree>
    <p:extLst>
      <p:ext uri="{BB962C8B-B14F-4D97-AF65-F5344CB8AC3E}">
        <p14:creationId xmlns:p14="http://schemas.microsoft.com/office/powerpoint/2010/main" val="372778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383D1C-99F8-47F8-AA48-4367463A6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itle 1">
            <a:extLst>
              <a:ext uri="{FF2B5EF4-FFF2-40B4-BE49-F238E27FC236}">
                <a16:creationId xmlns:a16="http://schemas.microsoft.com/office/drawing/2014/main" id="{0ECD04C8-0512-4F63-A6C6-FFF2F2F83E83}"/>
              </a:ext>
            </a:extLst>
          </p:cNvPr>
          <p:cNvSpPr txBox="1">
            <a:spLocks/>
          </p:cNvSpPr>
          <p:nvPr/>
        </p:nvSpPr>
        <p:spPr>
          <a:xfrm>
            <a:off x="1143000" y="1629335"/>
            <a:ext cx="6858000" cy="1790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7200" dirty="0">
                <a:solidFill>
                  <a:schemeClr val="bg1"/>
                </a:solidFill>
              </a:rPr>
              <a:t>The Models</a:t>
            </a:r>
            <a:endParaRPr lang="en-SG" sz="7200" dirty="0">
              <a:solidFill>
                <a:schemeClr val="bg1"/>
              </a:solidFill>
            </a:endParaRPr>
          </a:p>
        </p:txBody>
      </p:sp>
      <p:sp>
        <p:nvSpPr>
          <p:cNvPr id="4" name="Title 1">
            <a:extLst>
              <a:ext uri="{FF2B5EF4-FFF2-40B4-BE49-F238E27FC236}">
                <a16:creationId xmlns:a16="http://schemas.microsoft.com/office/drawing/2014/main" id="{59F7AFAA-DA56-4C96-A6B3-4012397FD6CA}"/>
              </a:ext>
            </a:extLst>
          </p:cNvPr>
          <p:cNvSpPr txBox="1">
            <a:spLocks/>
          </p:cNvSpPr>
          <p:nvPr/>
        </p:nvSpPr>
        <p:spPr>
          <a:xfrm>
            <a:off x="3146612" y="3012141"/>
            <a:ext cx="2850776" cy="68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3600" dirty="0">
                <a:solidFill>
                  <a:schemeClr val="bg1"/>
                </a:solidFill>
              </a:rPr>
              <a:t>Regression</a:t>
            </a:r>
            <a:endParaRPr lang="en-SG" sz="3600" dirty="0">
              <a:solidFill>
                <a:schemeClr val="bg1"/>
              </a:solidFill>
            </a:endParaRPr>
          </a:p>
        </p:txBody>
      </p:sp>
    </p:spTree>
    <p:extLst>
      <p:ext uri="{BB962C8B-B14F-4D97-AF65-F5344CB8AC3E}">
        <p14:creationId xmlns:p14="http://schemas.microsoft.com/office/powerpoint/2010/main" val="376055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7B39-7537-4DDD-BF8F-2167668EBCA0}"/>
              </a:ext>
            </a:extLst>
          </p:cNvPr>
          <p:cNvSpPr>
            <a:spLocks noGrp="1"/>
          </p:cNvSpPr>
          <p:nvPr>
            <p:ph type="title" idx="4294967295"/>
          </p:nvPr>
        </p:nvSpPr>
        <p:spPr>
          <a:xfrm>
            <a:off x="168088" y="243355"/>
            <a:ext cx="4249271" cy="496234"/>
          </a:xfrm>
        </p:spPr>
        <p:txBody>
          <a:bodyPr anchor="ctr"/>
          <a:lstStyle/>
          <a:p>
            <a:pPr algn="ctr"/>
            <a:r>
              <a:rPr lang="en-US" dirty="0"/>
              <a:t>1) Moving Averages (Excel)</a:t>
            </a:r>
            <a:endParaRPr lang="en-SG" dirty="0"/>
          </a:p>
        </p:txBody>
      </p:sp>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168087" y="825781"/>
            <a:ext cx="8592671" cy="1298854"/>
          </a:xfrm>
        </p:spPr>
        <p:txBody>
          <a:bodyPr/>
          <a:lstStyle/>
          <a:p>
            <a:r>
              <a:rPr lang="en-US" sz="2000" dirty="0"/>
              <a:t>We conducted 3 different MA analyses: </a:t>
            </a:r>
            <a:r>
              <a:rPr lang="en-US" sz="2000" b="1" dirty="0"/>
              <a:t>MA10</a:t>
            </a:r>
            <a:r>
              <a:rPr lang="en-US" sz="2000" dirty="0"/>
              <a:t>, </a:t>
            </a:r>
            <a:r>
              <a:rPr lang="en-US" sz="2000" b="1" dirty="0"/>
              <a:t>MA21</a:t>
            </a:r>
            <a:r>
              <a:rPr lang="en-US" sz="2000" dirty="0"/>
              <a:t>, and </a:t>
            </a:r>
            <a:r>
              <a:rPr lang="en-US" sz="2000" b="1" dirty="0"/>
              <a:t>MA50</a:t>
            </a:r>
            <a:r>
              <a:rPr lang="en-US" sz="2000" dirty="0"/>
              <a:t>.</a:t>
            </a:r>
          </a:p>
          <a:p>
            <a:r>
              <a:rPr lang="en-US" sz="2000" dirty="0"/>
              <a:t>We decided on using these due to their short-term and long-term advantages, especially since they are some of the more popular industry standards.</a:t>
            </a:r>
            <a:endParaRPr lang="en-SG" sz="2000" dirty="0"/>
          </a:p>
        </p:txBody>
      </p:sp>
      <p:graphicFrame>
        <p:nvGraphicFramePr>
          <p:cNvPr id="7" name="Table 6">
            <a:extLst>
              <a:ext uri="{FF2B5EF4-FFF2-40B4-BE49-F238E27FC236}">
                <a16:creationId xmlns:a16="http://schemas.microsoft.com/office/drawing/2014/main" id="{AE08BD6E-0B84-4A65-8AAD-2BC3E9FFC124}"/>
              </a:ext>
            </a:extLst>
          </p:cNvPr>
          <p:cNvGraphicFramePr>
            <a:graphicFrameLocks noGrp="1"/>
          </p:cNvGraphicFramePr>
          <p:nvPr>
            <p:extLst>
              <p:ext uri="{D42A27DB-BD31-4B8C-83A1-F6EECF244321}">
                <p14:modId xmlns:p14="http://schemas.microsoft.com/office/powerpoint/2010/main" val="2614841908"/>
              </p:ext>
            </p:extLst>
          </p:nvPr>
        </p:nvGraphicFramePr>
        <p:xfrm>
          <a:off x="544232" y="3129149"/>
          <a:ext cx="3416300" cy="1143000"/>
        </p:xfrm>
        <a:graphic>
          <a:graphicData uri="http://schemas.openxmlformats.org/drawingml/2006/table">
            <a:tbl>
              <a:tblPr/>
              <a:tblGrid>
                <a:gridCol w="749300">
                  <a:extLst>
                    <a:ext uri="{9D8B030D-6E8A-4147-A177-3AD203B41FA5}">
                      <a16:colId xmlns:a16="http://schemas.microsoft.com/office/drawing/2014/main" val="2545167043"/>
                    </a:ext>
                  </a:extLst>
                </a:gridCol>
                <a:gridCol w="838200">
                  <a:extLst>
                    <a:ext uri="{9D8B030D-6E8A-4147-A177-3AD203B41FA5}">
                      <a16:colId xmlns:a16="http://schemas.microsoft.com/office/drawing/2014/main" val="471563760"/>
                    </a:ext>
                  </a:extLst>
                </a:gridCol>
                <a:gridCol w="914400">
                  <a:extLst>
                    <a:ext uri="{9D8B030D-6E8A-4147-A177-3AD203B41FA5}">
                      <a16:colId xmlns:a16="http://schemas.microsoft.com/office/drawing/2014/main" val="1645556943"/>
                    </a:ext>
                  </a:extLst>
                </a:gridCol>
                <a:gridCol w="914400">
                  <a:extLst>
                    <a:ext uri="{9D8B030D-6E8A-4147-A177-3AD203B41FA5}">
                      <a16:colId xmlns:a16="http://schemas.microsoft.com/office/drawing/2014/main" val="3636219135"/>
                    </a:ext>
                  </a:extLst>
                </a:gridCol>
              </a:tblGrid>
              <a:tr h="190500">
                <a:tc>
                  <a:txBody>
                    <a:bodyPr/>
                    <a:lstStyle/>
                    <a:p>
                      <a:pPr algn="ctr" fontAlgn="b"/>
                      <a:r>
                        <a:rPr lang="en-SG" sz="1100" b="1" i="0" u="none" strike="noStrike">
                          <a:solidFill>
                            <a:srgbClr val="000000"/>
                          </a:solidFill>
                          <a:effectLst/>
                          <a:latin typeface="Calibri" panose="020F0502020204030204" pitchFamily="34" charset="0"/>
                        </a:rPr>
                        <a:t>MA</a:t>
                      </a:r>
                    </a:p>
                  </a:txBody>
                  <a:tcPr marL="9525" marR="9525" marT="9525" marB="0" anchor="b">
                    <a:lnL>
                      <a:noFill/>
                    </a:lnL>
                    <a:lnR>
                      <a:noFill/>
                    </a:lnR>
                    <a:lnT>
                      <a:noFill/>
                    </a:lnT>
                    <a:lnB>
                      <a:noFill/>
                    </a:lnB>
                    <a:solidFill>
                      <a:srgbClr val="D9D9D9"/>
                    </a:solidFill>
                  </a:tcPr>
                </a:tc>
                <a:tc>
                  <a:txBody>
                    <a:bodyPr/>
                    <a:lstStyle/>
                    <a:p>
                      <a:pPr algn="ctr" fontAlgn="b"/>
                      <a:r>
                        <a:rPr lang="en-SG" sz="1100" b="1" i="0" u="none" strike="noStrike">
                          <a:solidFill>
                            <a:srgbClr val="000000"/>
                          </a:solidFill>
                          <a:effectLst/>
                          <a:latin typeface="Calibri" panose="020F0502020204030204" pitchFamily="34" charset="0"/>
                        </a:rPr>
                        <a:t>MA10</a:t>
                      </a:r>
                    </a:p>
                  </a:txBody>
                  <a:tcPr marL="9525" marR="9525" marT="9525" marB="0" anchor="b">
                    <a:lnL>
                      <a:noFill/>
                    </a:lnL>
                    <a:lnR>
                      <a:noFill/>
                    </a:lnR>
                    <a:lnT>
                      <a:noFill/>
                    </a:lnT>
                    <a:lnB>
                      <a:noFill/>
                    </a:lnB>
                    <a:solidFill>
                      <a:srgbClr val="D9D9D9"/>
                    </a:solidFill>
                  </a:tcPr>
                </a:tc>
                <a:tc>
                  <a:txBody>
                    <a:bodyPr/>
                    <a:lstStyle/>
                    <a:p>
                      <a:pPr algn="ctr" fontAlgn="b"/>
                      <a:r>
                        <a:rPr lang="en-SG" sz="1100" b="1" i="0" u="none" strike="noStrike">
                          <a:solidFill>
                            <a:srgbClr val="000000"/>
                          </a:solidFill>
                          <a:effectLst/>
                          <a:latin typeface="Calibri" panose="020F0502020204030204" pitchFamily="34" charset="0"/>
                        </a:rPr>
                        <a:t>MA21</a:t>
                      </a:r>
                    </a:p>
                  </a:txBody>
                  <a:tcPr marL="9525" marR="9525" marT="9525" marB="0" anchor="b">
                    <a:lnL>
                      <a:noFill/>
                    </a:lnL>
                    <a:lnR>
                      <a:noFill/>
                    </a:lnR>
                    <a:lnT>
                      <a:noFill/>
                    </a:lnT>
                    <a:lnB>
                      <a:noFill/>
                    </a:lnB>
                    <a:solidFill>
                      <a:srgbClr val="D9D9D9"/>
                    </a:solidFill>
                  </a:tcPr>
                </a:tc>
                <a:tc>
                  <a:txBody>
                    <a:bodyPr/>
                    <a:lstStyle/>
                    <a:p>
                      <a:pPr algn="ctr" fontAlgn="b"/>
                      <a:r>
                        <a:rPr lang="en-SG" sz="1100" b="1" i="0" u="none" strike="noStrike">
                          <a:solidFill>
                            <a:srgbClr val="000000"/>
                          </a:solidFill>
                          <a:effectLst/>
                          <a:latin typeface="Calibri" panose="020F0502020204030204" pitchFamily="34" charset="0"/>
                        </a:rPr>
                        <a:t>MA50</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546125295"/>
                  </a:ext>
                </a:extLst>
              </a:tr>
              <a:tr h="190500">
                <a:tc>
                  <a:txBody>
                    <a:bodyPr/>
                    <a:lstStyle/>
                    <a:p>
                      <a:pPr algn="ctr" fontAlgn="b"/>
                      <a:r>
                        <a:rPr lang="en-SG" sz="1100" b="1" i="0" u="none" strike="noStrike">
                          <a:solidFill>
                            <a:srgbClr val="000000"/>
                          </a:solidFill>
                          <a:effectLst/>
                          <a:latin typeface="Calibri" panose="020F0502020204030204" pitchFamily="34" charset="0"/>
                        </a:rPr>
                        <a:t>SSE</a:t>
                      </a:r>
                    </a:p>
                  </a:txBody>
                  <a:tcPr marL="9525" marR="9525" marT="9525" marB="0" anchor="b">
                    <a:lnL>
                      <a:noFill/>
                    </a:lnL>
                    <a:lnR>
                      <a:noFill/>
                    </a:lnR>
                    <a:lnT>
                      <a:noFill/>
                    </a:lnT>
                    <a:lnB>
                      <a:noFill/>
                    </a:lnB>
                    <a:solidFill>
                      <a:srgbClr val="F2F2F2"/>
                    </a:solidFill>
                  </a:tcPr>
                </a:tc>
                <a:tc>
                  <a:txBody>
                    <a:bodyPr/>
                    <a:lstStyle/>
                    <a:p>
                      <a:pPr algn="ctr" fontAlgn="b"/>
                      <a:r>
                        <a:rPr lang="en-SG" sz="1100" b="0" i="0" u="none" strike="noStrike">
                          <a:solidFill>
                            <a:srgbClr val="000000"/>
                          </a:solidFill>
                          <a:effectLst/>
                          <a:latin typeface="Calibri" panose="020F0502020204030204" pitchFamily="34" charset="0"/>
                        </a:rPr>
                        <a:t>7242311.34</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14241617.73</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26346927.66</a:t>
                      </a:r>
                    </a:p>
                  </a:txBody>
                  <a:tcPr marL="9525" marR="9525" marT="9525" marB="0" anchor="b">
                    <a:lnL>
                      <a:noFill/>
                    </a:lnL>
                    <a:lnR>
                      <a:noFill/>
                    </a:lnR>
                    <a:lnT>
                      <a:noFill/>
                    </a:lnT>
                    <a:lnB>
                      <a:noFill/>
                    </a:lnB>
                  </a:tcPr>
                </a:tc>
                <a:extLst>
                  <a:ext uri="{0D108BD9-81ED-4DB2-BD59-A6C34878D82A}">
                    <a16:rowId xmlns:a16="http://schemas.microsoft.com/office/drawing/2014/main" val="3113314451"/>
                  </a:ext>
                </a:extLst>
              </a:tr>
              <a:tr h="190500">
                <a:tc>
                  <a:txBody>
                    <a:bodyPr/>
                    <a:lstStyle/>
                    <a:p>
                      <a:pPr algn="ctr" fontAlgn="b"/>
                      <a:r>
                        <a:rPr lang="en-SG" sz="1100" b="1" i="0" u="none" strike="noStrike">
                          <a:solidFill>
                            <a:srgbClr val="000000"/>
                          </a:solidFill>
                          <a:effectLst/>
                          <a:latin typeface="Calibri" panose="020F0502020204030204" pitchFamily="34" charset="0"/>
                        </a:rPr>
                        <a:t>RMSE</a:t>
                      </a:r>
                    </a:p>
                  </a:txBody>
                  <a:tcPr marL="9525" marR="9525" marT="9525" marB="0" anchor="b">
                    <a:lnL>
                      <a:noFill/>
                    </a:lnL>
                    <a:lnR>
                      <a:noFill/>
                    </a:lnR>
                    <a:lnT>
                      <a:noFill/>
                    </a:lnT>
                    <a:lnB>
                      <a:noFill/>
                    </a:lnB>
                    <a:solidFill>
                      <a:srgbClr val="F2F2F2"/>
                    </a:solidFill>
                  </a:tcPr>
                </a:tc>
                <a:tc>
                  <a:txBody>
                    <a:bodyPr/>
                    <a:lstStyle/>
                    <a:p>
                      <a:pPr algn="ctr" fontAlgn="b"/>
                      <a:r>
                        <a:rPr lang="en-SG" sz="1100" b="0" i="0" u="none" strike="noStrike">
                          <a:solidFill>
                            <a:srgbClr val="000000"/>
                          </a:solidFill>
                          <a:effectLst/>
                          <a:latin typeface="Calibri" panose="020F0502020204030204" pitchFamily="34" charset="0"/>
                        </a:rPr>
                        <a:t>143814.46</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283418.79</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527360.61</a:t>
                      </a:r>
                    </a:p>
                  </a:txBody>
                  <a:tcPr marL="9525" marR="9525" marT="9525" marB="0" anchor="b">
                    <a:lnL>
                      <a:noFill/>
                    </a:lnL>
                    <a:lnR>
                      <a:noFill/>
                    </a:lnR>
                    <a:lnT>
                      <a:noFill/>
                    </a:lnT>
                    <a:lnB>
                      <a:noFill/>
                    </a:lnB>
                  </a:tcPr>
                </a:tc>
                <a:extLst>
                  <a:ext uri="{0D108BD9-81ED-4DB2-BD59-A6C34878D82A}">
                    <a16:rowId xmlns:a16="http://schemas.microsoft.com/office/drawing/2014/main" val="2267549779"/>
                  </a:ext>
                </a:extLst>
              </a:tr>
              <a:tr h="190500">
                <a:tc>
                  <a:txBody>
                    <a:bodyPr/>
                    <a:lstStyle/>
                    <a:p>
                      <a:pPr algn="ctr" fontAlgn="b"/>
                      <a:r>
                        <a:rPr lang="en-SG" sz="1100" b="1" i="0" u="none" strike="noStrike">
                          <a:solidFill>
                            <a:srgbClr val="000000"/>
                          </a:solidFill>
                          <a:effectLst/>
                          <a:latin typeface="Calibri" panose="020F0502020204030204" pitchFamily="34" charset="0"/>
                        </a:rPr>
                        <a:t>CV</a:t>
                      </a:r>
                    </a:p>
                  </a:txBody>
                  <a:tcPr marL="9525" marR="9525" marT="9525" marB="0" anchor="b">
                    <a:lnL>
                      <a:noFill/>
                    </a:lnL>
                    <a:lnR>
                      <a:noFill/>
                    </a:lnR>
                    <a:lnT>
                      <a:noFill/>
                    </a:lnT>
                    <a:lnB>
                      <a:noFill/>
                    </a:lnB>
                    <a:solidFill>
                      <a:srgbClr val="F2F2F2"/>
                    </a:solidFill>
                  </a:tcPr>
                </a:tc>
                <a:tc>
                  <a:txBody>
                    <a:bodyPr/>
                    <a:lstStyle/>
                    <a:p>
                      <a:pPr algn="ctr" fontAlgn="b"/>
                      <a:r>
                        <a:rPr lang="en-SG" sz="1100" b="0" i="0" u="none" strike="noStrike">
                          <a:solidFill>
                            <a:srgbClr val="000000"/>
                          </a:solidFill>
                          <a:effectLst/>
                          <a:latin typeface="Calibri" panose="020F0502020204030204" pitchFamily="34" charset="0"/>
                        </a:rPr>
                        <a:t>46.15</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90.95</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169.24</a:t>
                      </a:r>
                    </a:p>
                  </a:txBody>
                  <a:tcPr marL="9525" marR="9525" marT="9525" marB="0" anchor="b">
                    <a:lnL>
                      <a:noFill/>
                    </a:lnL>
                    <a:lnR>
                      <a:noFill/>
                    </a:lnR>
                    <a:lnT>
                      <a:noFill/>
                    </a:lnT>
                    <a:lnB>
                      <a:noFill/>
                    </a:lnB>
                  </a:tcPr>
                </a:tc>
                <a:extLst>
                  <a:ext uri="{0D108BD9-81ED-4DB2-BD59-A6C34878D82A}">
                    <a16:rowId xmlns:a16="http://schemas.microsoft.com/office/drawing/2014/main" val="373030972"/>
                  </a:ext>
                </a:extLst>
              </a:tr>
              <a:tr h="190500">
                <a:tc>
                  <a:txBody>
                    <a:bodyPr/>
                    <a:lstStyle/>
                    <a:p>
                      <a:pPr algn="ctr" fontAlgn="b"/>
                      <a:r>
                        <a:rPr lang="en-SG" sz="1100" b="1" i="0" u="none" strike="noStrike">
                          <a:solidFill>
                            <a:srgbClr val="000000"/>
                          </a:solidFill>
                          <a:effectLst/>
                          <a:latin typeface="Calibri" panose="020F0502020204030204" pitchFamily="34" charset="0"/>
                        </a:rPr>
                        <a:t># of Correct</a:t>
                      </a:r>
                    </a:p>
                  </a:txBody>
                  <a:tcPr marL="9525" marR="9525" marT="9525" marB="0" anchor="b">
                    <a:lnL>
                      <a:noFill/>
                    </a:lnL>
                    <a:lnR>
                      <a:noFill/>
                    </a:lnR>
                    <a:lnT>
                      <a:noFill/>
                    </a:lnT>
                    <a:lnB>
                      <a:noFill/>
                    </a:lnB>
                    <a:solidFill>
                      <a:srgbClr val="F2F2F2"/>
                    </a:solidFill>
                  </a:tcPr>
                </a:tc>
                <a:tc>
                  <a:txBody>
                    <a:bodyPr/>
                    <a:lstStyle/>
                    <a:p>
                      <a:pPr algn="ctr" fontAlgn="b"/>
                      <a:r>
                        <a:rPr lang="en-SG" sz="1100" b="0" i="0" u="none" strike="noStrike" dirty="0">
                          <a:solidFill>
                            <a:srgbClr val="000000"/>
                          </a:solidFill>
                          <a:effectLst/>
                          <a:latin typeface="Calibri" panose="020F0502020204030204" pitchFamily="34" charset="0"/>
                        </a:rPr>
                        <a:t>1218.00</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1284.00</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1240.00</a:t>
                      </a:r>
                    </a:p>
                  </a:txBody>
                  <a:tcPr marL="9525" marR="9525" marT="9525" marB="0" anchor="b">
                    <a:lnL>
                      <a:noFill/>
                    </a:lnL>
                    <a:lnR>
                      <a:noFill/>
                    </a:lnR>
                    <a:lnT>
                      <a:noFill/>
                    </a:lnT>
                    <a:lnB>
                      <a:noFill/>
                    </a:lnB>
                  </a:tcPr>
                </a:tc>
                <a:extLst>
                  <a:ext uri="{0D108BD9-81ED-4DB2-BD59-A6C34878D82A}">
                    <a16:rowId xmlns:a16="http://schemas.microsoft.com/office/drawing/2014/main" val="2373255806"/>
                  </a:ext>
                </a:extLst>
              </a:tr>
              <a:tr h="190500">
                <a:tc>
                  <a:txBody>
                    <a:bodyPr/>
                    <a:lstStyle/>
                    <a:p>
                      <a:pPr algn="ctr" fontAlgn="b"/>
                      <a:r>
                        <a:rPr lang="en-SG" sz="110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2F2F2"/>
                    </a:solidFill>
                  </a:tcPr>
                </a:tc>
                <a:tc>
                  <a:txBody>
                    <a:bodyPr/>
                    <a:lstStyle/>
                    <a:p>
                      <a:pPr algn="ctr" fontAlgn="b"/>
                      <a:r>
                        <a:rPr lang="en-SG" sz="1100" b="0" i="0" u="none" strike="noStrike" dirty="0">
                          <a:solidFill>
                            <a:srgbClr val="000000"/>
                          </a:solidFill>
                          <a:effectLst/>
                          <a:latin typeface="Calibri" panose="020F0502020204030204" pitchFamily="34" charset="0"/>
                        </a:rPr>
                        <a:t>48.03</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50.85</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49.68</a:t>
                      </a:r>
                    </a:p>
                  </a:txBody>
                  <a:tcPr marL="9525" marR="9525" marT="9525" marB="0" anchor="b">
                    <a:lnL>
                      <a:noFill/>
                    </a:lnL>
                    <a:lnR>
                      <a:noFill/>
                    </a:lnR>
                    <a:lnT>
                      <a:noFill/>
                    </a:lnT>
                    <a:lnB>
                      <a:noFill/>
                    </a:lnB>
                  </a:tcPr>
                </a:tc>
                <a:extLst>
                  <a:ext uri="{0D108BD9-81ED-4DB2-BD59-A6C34878D82A}">
                    <a16:rowId xmlns:a16="http://schemas.microsoft.com/office/drawing/2014/main" val="1664203639"/>
                  </a:ext>
                </a:extLst>
              </a:tr>
            </a:tbl>
          </a:graphicData>
        </a:graphic>
      </p:graphicFrame>
      <p:sp>
        <p:nvSpPr>
          <p:cNvPr id="8" name="Content Placeholder 2">
            <a:extLst>
              <a:ext uri="{FF2B5EF4-FFF2-40B4-BE49-F238E27FC236}">
                <a16:creationId xmlns:a16="http://schemas.microsoft.com/office/drawing/2014/main" id="{4F00A263-A109-475C-91B4-4FD5A7DDB8E8}"/>
              </a:ext>
            </a:extLst>
          </p:cNvPr>
          <p:cNvSpPr txBox="1">
            <a:spLocks/>
          </p:cNvSpPr>
          <p:nvPr/>
        </p:nvSpPr>
        <p:spPr>
          <a:xfrm>
            <a:off x="4067736" y="2228993"/>
            <a:ext cx="4921622" cy="2866192"/>
          </a:xfrm>
          <a:prstGeom prst="rect">
            <a:avLst/>
          </a:prstGeom>
          <a:noFill/>
          <a:ln>
            <a:solidFill>
              <a:schemeClr val="accent1"/>
            </a:solidFill>
            <a:prstDash val="lgDash"/>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marL="88900" indent="0" algn="ctr">
              <a:buNone/>
            </a:pPr>
            <a:r>
              <a:rPr lang="en-SG" sz="2000" b="1" u="sng" dirty="0"/>
              <a:t>Analysis</a:t>
            </a:r>
            <a:endParaRPr lang="en-SG" sz="2000" dirty="0"/>
          </a:p>
          <a:p>
            <a:pPr>
              <a:buSzPct val="100000"/>
            </a:pPr>
            <a:r>
              <a:rPr lang="en-SG" sz="1400" dirty="0"/>
              <a:t>From the results of the 3 MA techniques, they all have an accuracy that ranges from 48% to 51%.</a:t>
            </a:r>
          </a:p>
          <a:p>
            <a:pPr>
              <a:buSzPct val="100000"/>
            </a:pPr>
            <a:r>
              <a:rPr lang="en-SG" sz="1400" dirty="0"/>
              <a:t>This means that generally, using these methods is slightly worse than a random guess.</a:t>
            </a:r>
          </a:p>
          <a:p>
            <a:pPr>
              <a:buSzPct val="100000"/>
            </a:pPr>
            <a:r>
              <a:rPr lang="en-SG" sz="1400" dirty="0"/>
              <a:t>MA does not effectively account for the volatility in STI, or its cyclical pattern. Some experts may argue that the time period used may be counterproductive (we used 10 years worth of data) as it includes data from too distant a past.</a:t>
            </a:r>
          </a:p>
        </p:txBody>
      </p:sp>
      <p:sp>
        <p:nvSpPr>
          <p:cNvPr id="9" name="Rectangle 8">
            <a:extLst>
              <a:ext uri="{FF2B5EF4-FFF2-40B4-BE49-F238E27FC236}">
                <a16:creationId xmlns:a16="http://schemas.microsoft.com/office/drawing/2014/main" id="{190FF566-C769-4CAB-B7AF-4C112884487F}"/>
              </a:ext>
            </a:extLst>
          </p:cNvPr>
          <p:cNvSpPr/>
          <p:nvPr/>
        </p:nvSpPr>
        <p:spPr>
          <a:xfrm>
            <a:off x="544232" y="1990551"/>
            <a:ext cx="3966883" cy="261610"/>
          </a:xfrm>
          <a:prstGeom prst="rect">
            <a:avLst/>
          </a:prstGeom>
        </p:spPr>
        <p:txBody>
          <a:bodyPr wrap="square">
            <a:spAutoFit/>
          </a:bodyPr>
          <a:lstStyle/>
          <a:p>
            <a:r>
              <a:rPr lang="en-SG" sz="1100" i="1" dirty="0">
                <a:solidFill>
                  <a:srgbClr val="0070C0"/>
                </a:solidFill>
                <a:latin typeface="Kulim Park"/>
              </a:rPr>
              <a:t>See: https://www.tradeciety.com/how-to-use-moving-averages/</a:t>
            </a:r>
          </a:p>
        </p:txBody>
      </p:sp>
      <p:sp>
        <p:nvSpPr>
          <p:cNvPr id="10" name="Rectangle 9">
            <a:extLst>
              <a:ext uri="{FF2B5EF4-FFF2-40B4-BE49-F238E27FC236}">
                <a16:creationId xmlns:a16="http://schemas.microsoft.com/office/drawing/2014/main" id="{5E413360-E1D8-4193-A225-4847EB433895}"/>
              </a:ext>
            </a:extLst>
          </p:cNvPr>
          <p:cNvSpPr/>
          <p:nvPr/>
        </p:nvSpPr>
        <p:spPr>
          <a:xfrm>
            <a:off x="4417359" y="4864353"/>
            <a:ext cx="4572000" cy="230832"/>
          </a:xfrm>
          <a:prstGeom prst="rect">
            <a:avLst/>
          </a:prstGeom>
        </p:spPr>
        <p:txBody>
          <a:bodyPr>
            <a:spAutoFit/>
          </a:bodyPr>
          <a:lstStyle/>
          <a:p>
            <a:r>
              <a:rPr lang="en-SG" sz="900" i="1" dirty="0">
                <a:solidFill>
                  <a:srgbClr val="0070C0"/>
                </a:solidFill>
              </a:rPr>
              <a:t>See: https://www.investopedia.com/articles/trading/11/pitfalls-moving-averages.asp</a:t>
            </a:r>
          </a:p>
        </p:txBody>
      </p:sp>
    </p:spTree>
    <p:extLst>
      <p:ext uri="{BB962C8B-B14F-4D97-AF65-F5344CB8AC3E}">
        <p14:creationId xmlns:p14="http://schemas.microsoft.com/office/powerpoint/2010/main" val="181719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692707-E00F-4282-AC43-B6F239122A3D}"/>
              </a:ext>
            </a:extLst>
          </p:cNvPr>
          <p:cNvSpPr/>
          <p:nvPr/>
        </p:nvSpPr>
        <p:spPr>
          <a:xfrm>
            <a:off x="47064" y="2175959"/>
            <a:ext cx="5345206" cy="2724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50B57B39-7537-4DDD-BF8F-2167668EBCA0}"/>
              </a:ext>
            </a:extLst>
          </p:cNvPr>
          <p:cNvSpPr>
            <a:spLocks noGrp="1"/>
          </p:cNvSpPr>
          <p:nvPr>
            <p:ph type="title" idx="4294967295"/>
          </p:nvPr>
        </p:nvSpPr>
        <p:spPr>
          <a:xfrm>
            <a:off x="168088" y="243355"/>
            <a:ext cx="4249271" cy="496234"/>
          </a:xfrm>
        </p:spPr>
        <p:txBody>
          <a:bodyPr anchor="ctr"/>
          <a:lstStyle/>
          <a:p>
            <a:pPr algn="ctr"/>
            <a:r>
              <a:rPr lang="en-US" dirty="0"/>
              <a:t>2) Autoregression (Excel)</a:t>
            </a:r>
            <a:endParaRPr lang="en-SG" dirty="0"/>
          </a:p>
        </p:txBody>
      </p:sp>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168087" y="739589"/>
            <a:ext cx="8592671" cy="1298854"/>
          </a:xfrm>
        </p:spPr>
        <p:txBody>
          <a:bodyPr/>
          <a:lstStyle/>
          <a:p>
            <a:r>
              <a:rPr lang="en-US" sz="2000" dirty="0"/>
              <a:t>We conducted autoregression up to a time lag of 3 days.</a:t>
            </a:r>
            <a:endParaRPr lang="en-SG" sz="2000" dirty="0"/>
          </a:p>
        </p:txBody>
      </p:sp>
      <p:sp>
        <p:nvSpPr>
          <p:cNvPr id="8" name="Content Placeholder 2">
            <a:extLst>
              <a:ext uri="{FF2B5EF4-FFF2-40B4-BE49-F238E27FC236}">
                <a16:creationId xmlns:a16="http://schemas.microsoft.com/office/drawing/2014/main" id="{4F00A263-A109-475C-91B4-4FD5A7DDB8E8}"/>
              </a:ext>
            </a:extLst>
          </p:cNvPr>
          <p:cNvSpPr txBox="1">
            <a:spLocks/>
          </p:cNvSpPr>
          <p:nvPr/>
        </p:nvSpPr>
        <p:spPr>
          <a:xfrm>
            <a:off x="5439336" y="2175959"/>
            <a:ext cx="3657600" cy="2710470"/>
          </a:xfrm>
          <a:prstGeom prst="rect">
            <a:avLst/>
          </a:prstGeom>
          <a:noFill/>
          <a:ln>
            <a:solidFill>
              <a:schemeClr val="accent1"/>
            </a:solidFill>
            <a:prstDash val="lgDash"/>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marL="88900" indent="0" algn="ctr">
              <a:buNone/>
            </a:pPr>
            <a:r>
              <a:rPr lang="en-SG" sz="1800" b="1" u="sng" dirty="0"/>
              <a:t>Analysis</a:t>
            </a:r>
            <a:endParaRPr lang="en-SG" sz="1800" dirty="0"/>
          </a:p>
          <a:p>
            <a:pPr>
              <a:buSzPct val="100000"/>
            </a:pPr>
            <a:r>
              <a:rPr lang="en-SG" sz="1100" dirty="0"/>
              <a:t>From the result, we can see that the accuracy of 52% is slightly better than that of using Moving Averages. Its performance is only slightly better than a random guess.</a:t>
            </a:r>
          </a:p>
          <a:p>
            <a:pPr>
              <a:buSzPct val="100000"/>
            </a:pPr>
            <a:r>
              <a:rPr lang="en-SG" sz="1100" dirty="0"/>
              <a:t>The R</a:t>
            </a:r>
            <a:r>
              <a:rPr lang="en-SG" sz="1100" baseline="30000" dirty="0"/>
              <a:t>2</a:t>
            </a:r>
            <a:r>
              <a:rPr lang="en-SG" sz="1100" dirty="0"/>
              <a:t> of 0.987 is really high, showing that almost all of the observed variation can be explained by the model’s inputs. This is to be expected since the subsequent columns are extremely similar to one another.</a:t>
            </a:r>
          </a:p>
          <a:p>
            <a:pPr>
              <a:buSzPct val="100000"/>
            </a:pPr>
            <a:r>
              <a:rPr lang="en-SG" sz="1100" dirty="0"/>
              <a:t>Do note that only </a:t>
            </a:r>
            <a:r>
              <a:rPr lang="en-SG" sz="1100" b="1" dirty="0"/>
              <a:t>D-1 </a:t>
            </a:r>
            <a:r>
              <a:rPr lang="en-SG" sz="1100" dirty="0"/>
              <a:t>(lag of 1 day) is statistically significant, due to its p-value &lt; 0.05. It will be used as a column in our main dataset. </a:t>
            </a:r>
          </a:p>
        </p:txBody>
      </p:sp>
      <p:pic>
        <p:nvPicPr>
          <p:cNvPr id="4" name="Picture 3">
            <a:extLst>
              <a:ext uri="{FF2B5EF4-FFF2-40B4-BE49-F238E27FC236}">
                <a16:creationId xmlns:a16="http://schemas.microsoft.com/office/drawing/2014/main" id="{BE6D130D-7DFB-4BD4-9D5E-32B5C55B9BB3}"/>
              </a:ext>
            </a:extLst>
          </p:cNvPr>
          <p:cNvPicPr>
            <a:picLocks noChangeAspect="1"/>
          </p:cNvPicPr>
          <p:nvPr/>
        </p:nvPicPr>
        <p:blipFill>
          <a:blip r:embed="rId3"/>
          <a:stretch>
            <a:fillRect/>
          </a:stretch>
        </p:blipFill>
        <p:spPr>
          <a:xfrm>
            <a:off x="168086" y="1235823"/>
            <a:ext cx="5224184" cy="711465"/>
          </a:xfrm>
          <a:prstGeom prst="rect">
            <a:avLst/>
          </a:prstGeom>
        </p:spPr>
      </p:pic>
      <p:graphicFrame>
        <p:nvGraphicFramePr>
          <p:cNvPr id="10" name="Table 9">
            <a:extLst>
              <a:ext uri="{FF2B5EF4-FFF2-40B4-BE49-F238E27FC236}">
                <a16:creationId xmlns:a16="http://schemas.microsoft.com/office/drawing/2014/main" id="{078CA34D-0D7C-4A40-8CA8-2AD55C956DFE}"/>
              </a:ext>
            </a:extLst>
          </p:cNvPr>
          <p:cNvGraphicFramePr>
            <a:graphicFrameLocks noGrp="1"/>
          </p:cNvGraphicFramePr>
          <p:nvPr>
            <p:extLst>
              <p:ext uri="{D42A27DB-BD31-4B8C-83A1-F6EECF244321}">
                <p14:modId xmlns:p14="http://schemas.microsoft.com/office/powerpoint/2010/main" val="345604920"/>
              </p:ext>
            </p:extLst>
          </p:nvPr>
        </p:nvGraphicFramePr>
        <p:xfrm>
          <a:off x="5728446" y="1224842"/>
          <a:ext cx="1222795" cy="733425"/>
        </p:xfrm>
        <a:graphic>
          <a:graphicData uri="http://schemas.openxmlformats.org/drawingml/2006/table">
            <a:tbl>
              <a:tblPr/>
              <a:tblGrid>
                <a:gridCol w="674251">
                  <a:extLst>
                    <a:ext uri="{9D8B030D-6E8A-4147-A177-3AD203B41FA5}">
                      <a16:colId xmlns:a16="http://schemas.microsoft.com/office/drawing/2014/main" val="3681775753"/>
                    </a:ext>
                  </a:extLst>
                </a:gridCol>
                <a:gridCol w="548544">
                  <a:extLst>
                    <a:ext uri="{9D8B030D-6E8A-4147-A177-3AD203B41FA5}">
                      <a16:colId xmlns:a16="http://schemas.microsoft.com/office/drawing/2014/main" val="3520074998"/>
                    </a:ext>
                  </a:extLst>
                </a:gridCol>
              </a:tblGrid>
              <a:tr h="120343">
                <a:tc>
                  <a:txBody>
                    <a:bodyPr/>
                    <a:lstStyle/>
                    <a:p>
                      <a:pPr algn="ctr" fontAlgn="b"/>
                      <a:r>
                        <a:rPr lang="en-SG" sz="900" b="1" i="0" u="none" strike="noStrike" dirty="0">
                          <a:solidFill>
                            <a:srgbClr val="000000"/>
                          </a:solidFill>
                          <a:effectLst/>
                          <a:latin typeface="Calibri" panose="020F0502020204030204" pitchFamily="34" charset="0"/>
                        </a:rPr>
                        <a:t>SSE</a:t>
                      </a:r>
                    </a:p>
                  </a:txBody>
                  <a:tcPr marL="9525" marR="9525" marT="9525" marB="0" anchor="b">
                    <a:lnL>
                      <a:noFill/>
                    </a:lnL>
                    <a:lnR>
                      <a:noFill/>
                    </a:lnR>
                    <a:lnT>
                      <a:noFill/>
                    </a:lnT>
                    <a:lnB>
                      <a:noFill/>
                    </a:lnB>
                    <a:solidFill>
                      <a:srgbClr val="F2F2F2"/>
                    </a:solidFill>
                  </a:tcPr>
                </a:tc>
                <a:tc>
                  <a:txBody>
                    <a:bodyPr/>
                    <a:lstStyle/>
                    <a:p>
                      <a:pPr algn="r" fontAlgn="b"/>
                      <a:r>
                        <a:rPr lang="en-SG" sz="900" b="0" i="0" u="none" strike="noStrike">
                          <a:solidFill>
                            <a:srgbClr val="000000"/>
                          </a:solidFill>
                          <a:effectLst/>
                          <a:latin typeface="Calibri" panose="020F0502020204030204" pitchFamily="34" charset="0"/>
                        </a:rPr>
                        <a:t>1516932</a:t>
                      </a:r>
                    </a:p>
                  </a:txBody>
                  <a:tcPr marL="9525" marR="9525" marT="9525" marB="0" anchor="b">
                    <a:lnL>
                      <a:noFill/>
                    </a:lnL>
                    <a:lnR>
                      <a:noFill/>
                    </a:lnR>
                    <a:lnT>
                      <a:noFill/>
                    </a:lnT>
                    <a:lnB>
                      <a:noFill/>
                    </a:lnB>
                  </a:tcPr>
                </a:tc>
                <a:extLst>
                  <a:ext uri="{0D108BD9-81ED-4DB2-BD59-A6C34878D82A}">
                    <a16:rowId xmlns:a16="http://schemas.microsoft.com/office/drawing/2014/main" val="3906083817"/>
                  </a:ext>
                </a:extLst>
              </a:tr>
              <a:tr h="120343">
                <a:tc>
                  <a:txBody>
                    <a:bodyPr/>
                    <a:lstStyle/>
                    <a:p>
                      <a:pPr algn="ctr" fontAlgn="b"/>
                      <a:r>
                        <a:rPr lang="en-SG" sz="900" b="1" i="0" u="none" strike="noStrike" dirty="0">
                          <a:solidFill>
                            <a:srgbClr val="000000"/>
                          </a:solidFill>
                          <a:effectLst/>
                          <a:latin typeface="Calibri" panose="020F0502020204030204" pitchFamily="34" charset="0"/>
                        </a:rPr>
                        <a:t>RMSE</a:t>
                      </a:r>
                    </a:p>
                  </a:txBody>
                  <a:tcPr marL="9525" marR="9525" marT="9525" marB="0" anchor="b">
                    <a:lnL>
                      <a:noFill/>
                    </a:lnL>
                    <a:lnR>
                      <a:noFill/>
                    </a:lnR>
                    <a:lnT>
                      <a:noFill/>
                    </a:lnT>
                    <a:lnB>
                      <a:noFill/>
                    </a:lnB>
                    <a:solidFill>
                      <a:srgbClr val="F2F2F2"/>
                    </a:solidFill>
                  </a:tcPr>
                </a:tc>
                <a:tc>
                  <a:txBody>
                    <a:bodyPr/>
                    <a:lstStyle/>
                    <a:p>
                      <a:pPr algn="r" fontAlgn="b"/>
                      <a:r>
                        <a:rPr lang="en-SG" sz="900" b="0" i="0" u="none" strike="noStrike" dirty="0">
                          <a:solidFill>
                            <a:srgbClr val="000000"/>
                          </a:solidFill>
                          <a:effectLst/>
                          <a:latin typeface="Calibri" panose="020F0502020204030204" pitchFamily="34" charset="0"/>
                        </a:rPr>
                        <a:t>30128.47</a:t>
                      </a:r>
                    </a:p>
                  </a:txBody>
                  <a:tcPr marL="9525" marR="9525" marT="9525" marB="0" anchor="b">
                    <a:lnL>
                      <a:noFill/>
                    </a:lnL>
                    <a:lnR>
                      <a:noFill/>
                    </a:lnR>
                    <a:lnT>
                      <a:noFill/>
                    </a:lnT>
                    <a:lnB>
                      <a:noFill/>
                    </a:lnB>
                  </a:tcPr>
                </a:tc>
                <a:extLst>
                  <a:ext uri="{0D108BD9-81ED-4DB2-BD59-A6C34878D82A}">
                    <a16:rowId xmlns:a16="http://schemas.microsoft.com/office/drawing/2014/main" val="2659466742"/>
                  </a:ext>
                </a:extLst>
              </a:tr>
              <a:tr h="120343">
                <a:tc>
                  <a:txBody>
                    <a:bodyPr/>
                    <a:lstStyle/>
                    <a:p>
                      <a:pPr algn="ctr" fontAlgn="b"/>
                      <a:r>
                        <a:rPr lang="en-SG" sz="900" b="1" i="0" u="none" strike="noStrike">
                          <a:solidFill>
                            <a:srgbClr val="000000"/>
                          </a:solidFill>
                          <a:effectLst/>
                          <a:latin typeface="Calibri" panose="020F0502020204030204" pitchFamily="34" charset="0"/>
                        </a:rPr>
                        <a:t>CV</a:t>
                      </a:r>
                    </a:p>
                  </a:txBody>
                  <a:tcPr marL="9525" marR="9525" marT="9525" marB="0" anchor="b">
                    <a:lnL>
                      <a:noFill/>
                    </a:lnL>
                    <a:lnR>
                      <a:noFill/>
                    </a:lnR>
                    <a:lnT>
                      <a:noFill/>
                    </a:lnT>
                    <a:lnB>
                      <a:noFill/>
                    </a:lnB>
                    <a:solidFill>
                      <a:srgbClr val="F2F2F2"/>
                    </a:solidFill>
                  </a:tcPr>
                </a:tc>
                <a:tc>
                  <a:txBody>
                    <a:bodyPr/>
                    <a:lstStyle/>
                    <a:p>
                      <a:pPr algn="r" fontAlgn="b"/>
                      <a:r>
                        <a:rPr lang="en-SG" sz="900" b="0" i="0" u="none" strike="noStrike">
                          <a:solidFill>
                            <a:srgbClr val="000000"/>
                          </a:solidFill>
                          <a:effectLst/>
                          <a:latin typeface="Calibri" panose="020F0502020204030204" pitchFamily="34" charset="0"/>
                        </a:rPr>
                        <a:t>9.668332</a:t>
                      </a:r>
                    </a:p>
                  </a:txBody>
                  <a:tcPr marL="9525" marR="9525" marT="9525" marB="0" anchor="b">
                    <a:lnL>
                      <a:noFill/>
                    </a:lnL>
                    <a:lnR>
                      <a:noFill/>
                    </a:lnR>
                    <a:lnT>
                      <a:noFill/>
                    </a:lnT>
                    <a:lnB>
                      <a:noFill/>
                    </a:lnB>
                  </a:tcPr>
                </a:tc>
                <a:extLst>
                  <a:ext uri="{0D108BD9-81ED-4DB2-BD59-A6C34878D82A}">
                    <a16:rowId xmlns:a16="http://schemas.microsoft.com/office/drawing/2014/main" val="1364432296"/>
                  </a:ext>
                </a:extLst>
              </a:tr>
              <a:tr h="120343">
                <a:tc>
                  <a:txBody>
                    <a:bodyPr/>
                    <a:lstStyle/>
                    <a:p>
                      <a:pPr algn="ctr" fontAlgn="b"/>
                      <a:r>
                        <a:rPr lang="en-SG" sz="900" b="1" i="0" u="none" strike="noStrike">
                          <a:solidFill>
                            <a:srgbClr val="000000"/>
                          </a:solidFill>
                          <a:effectLst/>
                          <a:latin typeface="Calibri" panose="020F0502020204030204" pitchFamily="34" charset="0"/>
                        </a:rPr>
                        <a:t># of Correct</a:t>
                      </a:r>
                    </a:p>
                  </a:txBody>
                  <a:tcPr marL="9525" marR="9525" marT="9525" marB="0" anchor="b">
                    <a:lnL>
                      <a:noFill/>
                    </a:lnL>
                    <a:lnR>
                      <a:noFill/>
                    </a:lnR>
                    <a:lnT>
                      <a:noFill/>
                    </a:lnT>
                    <a:lnB>
                      <a:noFill/>
                    </a:lnB>
                    <a:solidFill>
                      <a:srgbClr val="F2F2F2"/>
                    </a:solidFill>
                  </a:tcPr>
                </a:tc>
                <a:tc>
                  <a:txBody>
                    <a:bodyPr/>
                    <a:lstStyle/>
                    <a:p>
                      <a:pPr algn="r" fontAlgn="b"/>
                      <a:r>
                        <a:rPr lang="en-SG" sz="900" b="0" i="0" u="none" strike="noStrike">
                          <a:solidFill>
                            <a:srgbClr val="000000"/>
                          </a:solidFill>
                          <a:effectLst/>
                          <a:latin typeface="Calibri" panose="020F0502020204030204" pitchFamily="34" charset="0"/>
                        </a:rPr>
                        <a:t>1321</a:t>
                      </a:r>
                    </a:p>
                  </a:txBody>
                  <a:tcPr marL="9525" marR="9525" marT="9525" marB="0" anchor="b">
                    <a:lnL>
                      <a:noFill/>
                    </a:lnL>
                    <a:lnR>
                      <a:noFill/>
                    </a:lnR>
                    <a:lnT>
                      <a:noFill/>
                    </a:lnT>
                    <a:lnB>
                      <a:noFill/>
                    </a:lnB>
                  </a:tcPr>
                </a:tc>
                <a:extLst>
                  <a:ext uri="{0D108BD9-81ED-4DB2-BD59-A6C34878D82A}">
                    <a16:rowId xmlns:a16="http://schemas.microsoft.com/office/drawing/2014/main" val="600382789"/>
                  </a:ext>
                </a:extLst>
              </a:tr>
              <a:tr h="120343">
                <a:tc>
                  <a:txBody>
                    <a:bodyPr/>
                    <a:lstStyle/>
                    <a:p>
                      <a:pPr algn="ctr" fontAlgn="b"/>
                      <a:r>
                        <a:rPr lang="en-SG" sz="90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2F2F2"/>
                    </a:solidFill>
                  </a:tcPr>
                </a:tc>
                <a:tc>
                  <a:txBody>
                    <a:bodyPr/>
                    <a:lstStyle/>
                    <a:p>
                      <a:pPr algn="r" fontAlgn="b"/>
                      <a:r>
                        <a:rPr lang="en-SG" sz="900" b="0" i="0" u="none" strike="noStrike" dirty="0">
                          <a:solidFill>
                            <a:srgbClr val="000000"/>
                          </a:solidFill>
                          <a:effectLst/>
                          <a:latin typeface="Calibri" panose="020F0502020204030204" pitchFamily="34" charset="0"/>
                        </a:rPr>
                        <a:t>52.11045</a:t>
                      </a:r>
                    </a:p>
                  </a:txBody>
                  <a:tcPr marL="9525" marR="9525" marT="9525" marB="0" anchor="b">
                    <a:lnL>
                      <a:noFill/>
                    </a:lnL>
                    <a:lnR>
                      <a:noFill/>
                    </a:lnR>
                    <a:lnT>
                      <a:noFill/>
                    </a:lnT>
                    <a:lnB>
                      <a:noFill/>
                    </a:lnB>
                  </a:tcPr>
                </a:tc>
                <a:extLst>
                  <a:ext uri="{0D108BD9-81ED-4DB2-BD59-A6C34878D82A}">
                    <a16:rowId xmlns:a16="http://schemas.microsoft.com/office/drawing/2014/main" val="1861995829"/>
                  </a:ext>
                </a:extLst>
              </a:tr>
            </a:tbl>
          </a:graphicData>
        </a:graphic>
      </p:graphicFrame>
      <p:graphicFrame>
        <p:nvGraphicFramePr>
          <p:cNvPr id="12" name="Table 11">
            <a:extLst>
              <a:ext uri="{FF2B5EF4-FFF2-40B4-BE49-F238E27FC236}">
                <a16:creationId xmlns:a16="http://schemas.microsoft.com/office/drawing/2014/main" id="{6CA74960-7148-4B76-AEC5-EE23403B5A80}"/>
              </a:ext>
            </a:extLst>
          </p:cNvPr>
          <p:cNvGraphicFramePr>
            <a:graphicFrameLocks noGrp="1"/>
          </p:cNvGraphicFramePr>
          <p:nvPr>
            <p:extLst>
              <p:ext uri="{D42A27DB-BD31-4B8C-83A1-F6EECF244321}">
                <p14:modId xmlns:p14="http://schemas.microsoft.com/office/powerpoint/2010/main" val="4082079031"/>
              </p:ext>
            </p:extLst>
          </p:nvPr>
        </p:nvGraphicFramePr>
        <p:xfrm>
          <a:off x="147919" y="2304029"/>
          <a:ext cx="5214936" cy="2454330"/>
        </p:xfrm>
        <a:graphic>
          <a:graphicData uri="http://schemas.openxmlformats.org/drawingml/2006/table">
            <a:tbl>
              <a:tblPr/>
              <a:tblGrid>
                <a:gridCol w="765717">
                  <a:extLst>
                    <a:ext uri="{9D8B030D-6E8A-4147-A177-3AD203B41FA5}">
                      <a16:colId xmlns:a16="http://schemas.microsoft.com/office/drawing/2014/main" val="1798476768"/>
                    </a:ext>
                  </a:extLst>
                </a:gridCol>
                <a:gridCol w="540032">
                  <a:extLst>
                    <a:ext uri="{9D8B030D-6E8A-4147-A177-3AD203B41FA5}">
                      <a16:colId xmlns:a16="http://schemas.microsoft.com/office/drawing/2014/main" val="2503913272"/>
                    </a:ext>
                  </a:extLst>
                </a:gridCol>
                <a:gridCol w="620634">
                  <a:extLst>
                    <a:ext uri="{9D8B030D-6E8A-4147-A177-3AD203B41FA5}">
                      <a16:colId xmlns:a16="http://schemas.microsoft.com/office/drawing/2014/main" val="1316384091"/>
                    </a:ext>
                  </a:extLst>
                </a:gridCol>
                <a:gridCol w="540032">
                  <a:extLst>
                    <a:ext uri="{9D8B030D-6E8A-4147-A177-3AD203B41FA5}">
                      <a16:colId xmlns:a16="http://schemas.microsoft.com/office/drawing/2014/main" val="4093480943"/>
                    </a:ext>
                  </a:extLst>
                </a:gridCol>
                <a:gridCol w="507791">
                  <a:extLst>
                    <a:ext uri="{9D8B030D-6E8A-4147-A177-3AD203B41FA5}">
                      <a16:colId xmlns:a16="http://schemas.microsoft.com/office/drawing/2014/main" val="378402499"/>
                    </a:ext>
                  </a:extLst>
                </a:gridCol>
                <a:gridCol w="572273">
                  <a:extLst>
                    <a:ext uri="{9D8B030D-6E8A-4147-A177-3AD203B41FA5}">
                      <a16:colId xmlns:a16="http://schemas.microsoft.com/office/drawing/2014/main" val="3631654529"/>
                    </a:ext>
                  </a:extLst>
                </a:gridCol>
                <a:gridCol w="507791">
                  <a:extLst>
                    <a:ext uri="{9D8B030D-6E8A-4147-A177-3AD203B41FA5}">
                      <a16:colId xmlns:a16="http://schemas.microsoft.com/office/drawing/2014/main" val="3961763051"/>
                    </a:ext>
                  </a:extLst>
                </a:gridCol>
                <a:gridCol w="620634">
                  <a:extLst>
                    <a:ext uri="{9D8B030D-6E8A-4147-A177-3AD203B41FA5}">
                      <a16:colId xmlns:a16="http://schemas.microsoft.com/office/drawing/2014/main" val="2154260517"/>
                    </a:ext>
                  </a:extLst>
                </a:gridCol>
                <a:gridCol w="540032">
                  <a:extLst>
                    <a:ext uri="{9D8B030D-6E8A-4147-A177-3AD203B41FA5}">
                      <a16:colId xmlns:a16="http://schemas.microsoft.com/office/drawing/2014/main" val="2432792726"/>
                    </a:ext>
                  </a:extLst>
                </a:gridCol>
              </a:tblGrid>
              <a:tr h="120903">
                <a:tc>
                  <a:txBody>
                    <a:bodyPr/>
                    <a:lstStyle/>
                    <a:p>
                      <a:pPr algn="l" fontAlgn="b"/>
                      <a:r>
                        <a:rPr lang="en-SG" sz="700" b="0" i="0" u="none" strike="noStrike">
                          <a:solidFill>
                            <a:srgbClr val="000000"/>
                          </a:solidFill>
                          <a:effectLst/>
                          <a:latin typeface="Calibri" panose="020F0502020204030204" pitchFamily="34" charset="0"/>
                        </a:rPr>
                        <a:t>SUMMARY OUTPUT</a:t>
                      </a: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435418624"/>
                  </a:ext>
                </a:extLst>
              </a:tr>
              <a:tr h="126948">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4293947655"/>
                  </a:ext>
                </a:extLst>
              </a:tr>
              <a:tr h="120903">
                <a:tc gridSpan="2">
                  <a:txBody>
                    <a:bodyPr/>
                    <a:lstStyle/>
                    <a:p>
                      <a:pPr algn="ctr" fontAlgn="b"/>
                      <a:r>
                        <a:rPr lang="en-SG" sz="700" b="0" i="1" u="none" strike="noStrike">
                          <a:solidFill>
                            <a:srgbClr val="000000"/>
                          </a:solidFill>
                          <a:effectLst/>
                          <a:latin typeface="Calibri" panose="020F0502020204030204" pitchFamily="34" charset="0"/>
                        </a:rPr>
                        <a:t>Regression Statistics</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SG"/>
                    </a:p>
                  </a:txBody>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dirty="0">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3182284713"/>
                  </a:ext>
                </a:extLst>
              </a:tr>
              <a:tr h="120903">
                <a:tc>
                  <a:txBody>
                    <a:bodyPr/>
                    <a:lstStyle/>
                    <a:p>
                      <a:pPr algn="l" fontAlgn="b"/>
                      <a:r>
                        <a:rPr lang="en-SG" sz="700" b="0" i="0" u="none" strike="noStrike">
                          <a:solidFill>
                            <a:srgbClr val="000000"/>
                          </a:solidFill>
                          <a:effectLst/>
                          <a:latin typeface="Calibri" panose="020F0502020204030204" pitchFamily="34" charset="0"/>
                        </a:rPr>
                        <a:t>Multiple R</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0.993650008</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626272445"/>
                  </a:ext>
                </a:extLst>
              </a:tr>
              <a:tr h="120903">
                <a:tc>
                  <a:txBody>
                    <a:bodyPr/>
                    <a:lstStyle/>
                    <a:p>
                      <a:pPr algn="l" fontAlgn="b"/>
                      <a:r>
                        <a:rPr lang="en-SG" sz="700" b="1" i="0" u="none" strike="noStrike">
                          <a:solidFill>
                            <a:srgbClr val="000000"/>
                          </a:solidFill>
                          <a:effectLst/>
                          <a:latin typeface="Calibri" panose="020F0502020204030204" pitchFamily="34" charset="0"/>
                        </a:rPr>
                        <a:t>R Square</a:t>
                      </a:r>
                    </a:p>
                  </a:txBody>
                  <a:tcPr marL="6045" marR="6045" marT="6045" marB="0" anchor="b">
                    <a:lnL>
                      <a:noFill/>
                    </a:lnL>
                    <a:lnR>
                      <a:noFill/>
                    </a:lnR>
                    <a:lnT>
                      <a:noFill/>
                    </a:lnT>
                    <a:lnB>
                      <a:noFill/>
                    </a:lnB>
                  </a:tcPr>
                </a:tc>
                <a:tc>
                  <a:txBody>
                    <a:bodyPr/>
                    <a:lstStyle/>
                    <a:p>
                      <a:pPr algn="r" fontAlgn="b"/>
                      <a:r>
                        <a:rPr lang="en-SG" sz="700" b="1" i="0" u="none" strike="noStrike">
                          <a:solidFill>
                            <a:srgbClr val="000000"/>
                          </a:solidFill>
                          <a:effectLst/>
                          <a:latin typeface="Calibri" panose="020F0502020204030204" pitchFamily="34" charset="0"/>
                        </a:rPr>
                        <a:t>0.987340338</a:t>
                      </a:r>
                    </a:p>
                  </a:txBody>
                  <a:tcPr marL="6045" marR="6045" marT="6045" marB="0" anchor="b">
                    <a:lnL>
                      <a:noFill/>
                    </a:lnL>
                    <a:lnR>
                      <a:noFill/>
                    </a:lnR>
                    <a:lnT>
                      <a:noFill/>
                    </a:lnT>
                    <a:lnB>
                      <a:noFill/>
                    </a:lnB>
                    <a:solidFill>
                      <a:srgbClr val="FFFF00"/>
                    </a:solidFill>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1846752647"/>
                  </a:ext>
                </a:extLst>
              </a:tr>
              <a:tr h="120903">
                <a:tc>
                  <a:txBody>
                    <a:bodyPr/>
                    <a:lstStyle/>
                    <a:p>
                      <a:pPr algn="l" fontAlgn="b"/>
                      <a:r>
                        <a:rPr lang="en-SG" sz="700" b="1" i="0" u="none" strike="noStrike">
                          <a:solidFill>
                            <a:srgbClr val="000000"/>
                          </a:solidFill>
                          <a:effectLst/>
                          <a:latin typeface="Calibri" panose="020F0502020204030204" pitchFamily="34" charset="0"/>
                        </a:rPr>
                        <a:t>Adjusted R Square</a:t>
                      </a:r>
                    </a:p>
                  </a:txBody>
                  <a:tcPr marL="6045" marR="6045" marT="6045" marB="0" anchor="b">
                    <a:lnL>
                      <a:noFill/>
                    </a:lnL>
                    <a:lnR>
                      <a:noFill/>
                    </a:lnR>
                    <a:lnT>
                      <a:noFill/>
                    </a:lnT>
                    <a:lnB>
                      <a:noFill/>
                    </a:lnB>
                  </a:tcPr>
                </a:tc>
                <a:tc>
                  <a:txBody>
                    <a:bodyPr/>
                    <a:lstStyle/>
                    <a:p>
                      <a:pPr algn="r" fontAlgn="b"/>
                      <a:r>
                        <a:rPr lang="en-SG" sz="700" b="1" i="0" u="none" strike="noStrike">
                          <a:solidFill>
                            <a:srgbClr val="000000"/>
                          </a:solidFill>
                          <a:effectLst/>
                          <a:latin typeface="Calibri" panose="020F0502020204030204" pitchFamily="34" charset="0"/>
                        </a:rPr>
                        <a:t>0.98732538</a:t>
                      </a:r>
                    </a:p>
                  </a:txBody>
                  <a:tcPr marL="6045" marR="6045" marT="6045" marB="0" anchor="b">
                    <a:lnL>
                      <a:noFill/>
                    </a:lnL>
                    <a:lnR>
                      <a:noFill/>
                    </a:lnR>
                    <a:lnT>
                      <a:noFill/>
                    </a:lnT>
                    <a:lnB>
                      <a:noFill/>
                    </a:lnB>
                    <a:solidFill>
                      <a:srgbClr val="FFFF00"/>
                    </a:solidFill>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383104624"/>
                  </a:ext>
                </a:extLst>
              </a:tr>
              <a:tr h="120903">
                <a:tc>
                  <a:txBody>
                    <a:bodyPr/>
                    <a:lstStyle/>
                    <a:p>
                      <a:pPr algn="l" fontAlgn="b"/>
                      <a:r>
                        <a:rPr lang="en-SG" sz="700" b="0" i="0" u="none" strike="noStrike">
                          <a:solidFill>
                            <a:srgbClr val="000000"/>
                          </a:solidFill>
                          <a:effectLst/>
                          <a:latin typeface="Calibri" panose="020F0502020204030204" pitchFamily="34" charset="0"/>
                        </a:rPr>
                        <a:t>Standard Error</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24.46059294</a:t>
                      </a: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dirty="0">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4102137825"/>
                  </a:ext>
                </a:extLst>
              </a:tr>
              <a:tr h="126948">
                <a:tc>
                  <a:txBody>
                    <a:bodyPr/>
                    <a:lstStyle/>
                    <a:p>
                      <a:pPr algn="l" fontAlgn="b"/>
                      <a:r>
                        <a:rPr lang="en-SG" sz="700" b="0" i="0" u="none" strike="noStrike">
                          <a:solidFill>
                            <a:srgbClr val="000000"/>
                          </a:solidFill>
                          <a:effectLst/>
                          <a:latin typeface="Calibri" panose="020F0502020204030204" pitchFamily="34" charset="0"/>
                        </a:rPr>
                        <a:t>Observations</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2543</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3590149768"/>
                  </a:ext>
                </a:extLst>
              </a:tr>
              <a:tr h="120903">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1676731108"/>
                  </a:ext>
                </a:extLst>
              </a:tr>
              <a:tr h="126948">
                <a:tc>
                  <a:txBody>
                    <a:bodyPr/>
                    <a:lstStyle/>
                    <a:p>
                      <a:pPr algn="l" fontAlgn="b"/>
                      <a:r>
                        <a:rPr lang="en-SG" sz="700" b="0" i="0" u="none" strike="noStrike">
                          <a:solidFill>
                            <a:srgbClr val="000000"/>
                          </a:solidFill>
                          <a:effectLst/>
                          <a:latin typeface="Calibri" panose="020F0502020204030204" pitchFamily="34" charset="0"/>
                        </a:rPr>
                        <a:t>ANOVA</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98043725"/>
                  </a:ext>
                </a:extLst>
              </a:tr>
              <a:tr h="120903">
                <a:tc>
                  <a:txBody>
                    <a:bodyPr/>
                    <a:lstStyle/>
                    <a:p>
                      <a:pPr algn="ctr" fontAlgn="b"/>
                      <a:r>
                        <a:rPr lang="en-SG" sz="700" b="0" i="1" u="none" strike="noStrike">
                          <a:solidFill>
                            <a:srgbClr val="000000"/>
                          </a:solidFill>
                          <a:effectLst/>
                          <a:latin typeface="Calibri" panose="020F0502020204030204" pitchFamily="34" charset="0"/>
                        </a:rPr>
                        <a:t> </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df</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SS</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MS</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F</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Significance F</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2248122772"/>
                  </a:ext>
                </a:extLst>
              </a:tr>
              <a:tr h="120903">
                <a:tc>
                  <a:txBody>
                    <a:bodyPr/>
                    <a:lstStyle/>
                    <a:p>
                      <a:pPr algn="l" fontAlgn="b"/>
                      <a:r>
                        <a:rPr lang="en-SG" sz="700" b="0" i="0" u="none" strike="noStrike">
                          <a:solidFill>
                            <a:srgbClr val="000000"/>
                          </a:solidFill>
                          <a:effectLst/>
                          <a:latin typeface="Calibri" panose="020F0502020204030204" pitchFamily="34" charset="0"/>
                        </a:rPr>
                        <a:t>Regression</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3</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118479011.9</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39493003.96</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66006.42449</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0</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67447070"/>
                  </a:ext>
                </a:extLst>
              </a:tr>
              <a:tr h="120903">
                <a:tc>
                  <a:txBody>
                    <a:bodyPr/>
                    <a:lstStyle/>
                    <a:p>
                      <a:pPr algn="l" fontAlgn="b"/>
                      <a:r>
                        <a:rPr lang="en-SG" sz="700" b="0" i="0" u="none" strike="noStrike">
                          <a:solidFill>
                            <a:srgbClr val="000000"/>
                          </a:solidFill>
                          <a:effectLst/>
                          <a:latin typeface="Calibri" panose="020F0502020204030204" pitchFamily="34" charset="0"/>
                        </a:rPr>
                        <a:t>Residual</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2539</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1519136.021</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598.3206068</a:t>
                      </a: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1529501430"/>
                  </a:ext>
                </a:extLst>
              </a:tr>
              <a:tr h="126948">
                <a:tc>
                  <a:txBody>
                    <a:bodyPr/>
                    <a:lstStyle/>
                    <a:p>
                      <a:pPr algn="l" fontAlgn="b"/>
                      <a:r>
                        <a:rPr lang="en-SG" sz="700" b="0" i="0" u="none" strike="noStrike">
                          <a:solidFill>
                            <a:srgbClr val="000000"/>
                          </a:solidFill>
                          <a:effectLst/>
                          <a:latin typeface="Calibri" panose="020F0502020204030204" pitchFamily="34" charset="0"/>
                        </a:rPr>
                        <a:t>Total</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2542</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119998147.9</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700" b="0" i="0" u="none" strike="noStrike">
                          <a:solidFill>
                            <a:srgbClr val="000000"/>
                          </a:solidFill>
                          <a:effectLst/>
                          <a:latin typeface="Calibri" panose="020F0502020204030204" pitchFamily="34" charset="0"/>
                        </a:rPr>
                        <a:t> </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700" b="0" i="0" u="none" strike="noStrike">
                          <a:solidFill>
                            <a:srgbClr val="000000"/>
                          </a:solidFill>
                          <a:effectLst/>
                          <a:latin typeface="Calibri" panose="020F0502020204030204" pitchFamily="34" charset="0"/>
                        </a:rPr>
                        <a:t> </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700" b="0" i="0" u="none" strike="noStrike">
                          <a:solidFill>
                            <a:srgbClr val="000000"/>
                          </a:solidFill>
                          <a:effectLst/>
                          <a:latin typeface="Calibri" panose="020F0502020204030204" pitchFamily="34" charset="0"/>
                        </a:rPr>
                        <a:t> </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a:noFill/>
                    </a:lnB>
                  </a:tcPr>
                </a:tc>
                <a:extLst>
                  <a:ext uri="{0D108BD9-81ED-4DB2-BD59-A6C34878D82A}">
                    <a16:rowId xmlns:a16="http://schemas.microsoft.com/office/drawing/2014/main" val="3596824421"/>
                  </a:ext>
                </a:extLst>
              </a:tr>
              <a:tr h="126948">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700" b="0" i="0" u="none" strike="noStrike">
                        <a:solidFill>
                          <a:srgbClr val="000000"/>
                        </a:solidFill>
                        <a:effectLst/>
                        <a:latin typeface="Calibri" panose="020F0502020204030204" pitchFamily="34" charset="0"/>
                      </a:endParaRP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2688769"/>
                  </a:ext>
                </a:extLst>
              </a:tr>
              <a:tr h="120903">
                <a:tc>
                  <a:txBody>
                    <a:bodyPr/>
                    <a:lstStyle/>
                    <a:p>
                      <a:pPr algn="ctr" fontAlgn="b"/>
                      <a:r>
                        <a:rPr lang="en-SG" sz="700" b="0" i="1" u="none" strike="noStrike">
                          <a:solidFill>
                            <a:srgbClr val="000000"/>
                          </a:solidFill>
                          <a:effectLst/>
                          <a:latin typeface="Calibri" panose="020F0502020204030204" pitchFamily="34" charset="0"/>
                        </a:rPr>
                        <a:t> </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Coefficients</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Standard Error</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t Stat</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P-value</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Lower 95%</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Upper 95%</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Lower 95.0%</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700" b="0" i="1" u="none" strike="noStrike">
                          <a:solidFill>
                            <a:srgbClr val="000000"/>
                          </a:solidFill>
                          <a:effectLst/>
                          <a:latin typeface="Calibri" panose="020F0502020204030204" pitchFamily="34" charset="0"/>
                        </a:rPr>
                        <a:t>Upper 95.0%</a:t>
                      </a:r>
                    </a:p>
                  </a:txBody>
                  <a:tcPr marL="6045" marR="6045" marT="604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884894"/>
                  </a:ext>
                </a:extLst>
              </a:tr>
              <a:tr h="120903">
                <a:tc>
                  <a:txBody>
                    <a:bodyPr/>
                    <a:lstStyle/>
                    <a:p>
                      <a:pPr algn="l" fontAlgn="b"/>
                      <a:r>
                        <a:rPr lang="en-SG" sz="700" b="0" i="0" u="none" strike="noStrike">
                          <a:solidFill>
                            <a:srgbClr val="000000"/>
                          </a:solidFill>
                          <a:effectLst/>
                          <a:latin typeface="Calibri" panose="020F0502020204030204" pitchFamily="34" charset="0"/>
                        </a:rPr>
                        <a:t>Intercept</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14.0659227</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7.03183017</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2.000321731</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1" i="0" u="none" strike="noStrike">
                          <a:solidFill>
                            <a:srgbClr val="000000"/>
                          </a:solidFill>
                          <a:effectLst/>
                          <a:latin typeface="Calibri" panose="020F0502020204030204" pitchFamily="34" charset="0"/>
                        </a:rPr>
                        <a:t>0.045571853</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SG" sz="700" b="0" i="0" u="none" strike="noStrike">
                          <a:solidFill>
                            <a:srgbClr val="000000"/>
                          </a:solidFill>
                          <a:effectLst/>
                          <a:latin typeface="Calibri" panose="020F0502020204030204" pitchFamily="34" charset="0"/>
                        </a:rPr>
                        <a:t>0.277215668</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27.85462972</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0.277215668</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700" b="0" i="0" u="none" strike="noStrike">
                          <a:solidFill>
                            <a:srgbClr val="000000"/>
                          </a:solidFill>
                          <a:effectLst/>
                          <a:latin typeface="Calibri" panose="020F0502020204030204" pitchFamily="34" charset="0"/>
                        </a:rPr>
                        <a:t>27.85462972</a:t>
                      </a:r>
                    </a:p>
                  </a:txBody>
                  <a:tcPr marL="6045" marR="6045" marT="604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56981878"/>
                  </a:ext>
                </a:extLst>
              </a:tr>
              <a:tr h="120903">
                <a:tc>
                  <a:txBody>
                    <a:bodyPr/>
                    <a:lstStyle/>
                    <a:p>
                      <a:pPr algn="l" fontAlgn="b"/>
                      <a:r>
                        <a:rPr lang="en-SG" sz="700" b="0" i="0" u="none" strike="noStrike">
                          <a:solidFill>
                            <a:srgbClr val="000000"/>
                          </a:solidFill>
                          <a:effectLst/>
                          <a:latin typeface="Calibri" panose="020F0502020204030204" pitchFamily="34" charset="0"/>
                        </a:rPr>
                        <a:t>X Variable 1</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1.058483523</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0.019926012</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53.12069135</a:t>
                      </a:r>
                    </a:p>
                  </a:txBody>
                  <a:tcPr marL="6045" marR="6045" marT="6045" marB="0" anchor="b">
                    <a:lnL>
                      <a:noFill/>
                    </a:lnL>
                    <a:lnR>
                      <a:noFill/>
                    </a:lnR>
                    <a:lnT>
                      <a:noFill/>
                    </a:lnT>
                    <a:lnB>
                      <a:noFill/>
                    </a:lnB>
                  </a:tcPr>
                </a:tc>
                <a:tc>
                  <a:txBody>
                    <a:bodyPr/>
                    <a:lstStyle/>
                    <a:p>
                      <a:pPr algn="r" fontAlgn="b"/>
                      <a:r>
                        <a:rPr lang="en-SG" sz="700" b="1" i="0" u="none" strike="noStrike">
                          <a:solidFill>
                            <a:srgbClr val="000000"/>
                          </a:solidFill>
                          <a:effectLst/>
                          <a:latin typeface="Calibri" panose="020F0502020204030204" pitchFamily="34" charset="0"/>
                        </a:rPr>
                        <a:t>0</a:t>
                      </a:r>
                    </a:p>
                  </a:txBody>
                  <a:tcPr marL="6045" marR="6045" marT="6045" marB="0" anchor="b">
                    <a:lnL>
                      <a:noFill/>
                    </a:lnL>
                    <a:lnR>
                      <a:noFill/>
                    </a:lnR>
                    <a:lnT>
                      <a:noFill/>
                    </a:lnT>
                    <a:lnB>
                      <a:noFill/>
                    </a:lnB>
                    <a:solidFill>
                      <a:srgbClr val="FFFF00"/>
                    </a:solidFill>
                  </a:tcPr>
                </a:tc>
                <a:tc>
                  <a:txBody>
                    <a:bodyPr/>
                    <a:lstStyle/>
                    <a:p>
                      <a:pPr algn="r" fontAlgn="b"/>
                      <a:r>
                        <a:rPr lang="en-SG" sz="700" b="0" i="0" u="none" strike="noStrike">
                          <a:solidFill>
                            <a:srgbClr val="000000"/>
                          </a:solidFill>
                          <a:effectLst/>
                          <a:latin typeface="Calibri" panose="020F0502020204030204" pitchFamily="34" charset="0"/>
                        </a:rPr>
                        <a:t>1.019410631</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1.097556415</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1.019410631</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1.097556415</a:t>
                      </a:r>
                    </a:p>
                  </a:txBody>
                  <a:tcPr marL="6045" marR="6045" marT="6045" marB="0" anchor="b">
                    <a:lnL>
                      <a:noFill/>
                    </a:lnL>
                    <a:lnR>
                      <a:noFill/>
                    </a:lnR>
                    <a:lnT>
                      <a:noFill/>
                    </a:lnT>
                    <a:lnB>
                      <a:noFill/>
                    </a:lnB>
                  </a:tcPr>
                </a:tc>
                <a:extLst>
                  <a:ext uri="{0D108BD9-81ED-4DB2-BD59-A6C34878D82A}">
                    <a16:rowId xmlns:a16="http://schemas.microsoft.com/office/drawing/2014/main" val="1247950550"/>
                  </a:ext>
                </a:extLst>
              </a:tr>
              <a:tr h="120903">
                <a:tc>
                  <a:txBody>
                    <a:bodyPr/>
                    <a:lstStyle/>
                    <a:p>
                      <a:pPr algn="l" fontAlgn="b"/>
                      <a:r>
                        <a:rPr lang="en-SG" sz="700" b="0" i="0" u="none" strike="noStrike">
                          <a:solidFill>
                            <a:srgbClr val="000000"/>
                          </a:solidFill>
                          <a:effectLst/>
                          <a:latin typeface="Calibri" panose="020F0502020204030204" pitchFamily="34" charset="0"/>
                        </a:rPr>
                        <a:t>X Variable 2</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-0.035454096</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0.0289818</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-1.223322765</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0.221321335</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-0.092284472</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0.02137628</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-0.092284472</a:t>
                      </a:r>
                    </a:p>
                  </a:txBody>
                  <a:tcPr marL="6045" marR="6045" marT="6045" marB="0" anchor="b">
                    <a:lnL>
                      <a:noFill/>
                    </a:lnL>
                    <a:lnR>
                      <a:noFill/>
                    </a:lnR>
                    <a:lnT>
                      <a:noFill/>
                    </a:lnT>
                    <a:lnB>
                      <a:noFill/>
                    </a:lnB>
                  </a:tcPr>
                </a:tc>
                <a:tc>
                  <a:txBody>
                    <a:bodyPr/>
                    <a:lstStyle/>
                    <a:p>
                      <a:pPr algn="r" fontAlgn="b"/>
                      <a:r>
                        <a:rPr lang="en-SG" sz="700" b="0" i="0" u="none" strike="noStrike">
                          <a:solidFill>
                            <a:srgbClr val="000000"/>
                          </a:solidFill>
                          <a:effectLst/>
                          <a:latin typeface="Calibri" panose="020F0502020204030204" pitchFamily="34" charset="0"/>
                        </a:rPr>
                        <a:t>0.02137628</a:t>
                      </a:r>
                    </a:p>
                  </a:txBody>
                  <a:tcPr marL="6045" marR="6045" marT="6045" marB="0" anchor="b">
                    <a:lnL>
                      <a:noFill/>
                    </a:lnL>
                    <a:lnR>
                      <a:noFill/>
                    </a:lnR>
                    <a:lnT>
                      <a:noFill/>
                    </a:lnT>
                    <a:lnB>
                      <a:noFill/>
                    </a:lnB>
                  </a:tcPr>
                </a:tc>
                <a:extLst>
                  <a:ext uri="{0D108BD9-81ED-4DB2-BD59-A6C34878D82A}">
                    <a16:rowId xmlns:a16="http://schemas.microsoft.com/office/drawing/2014/main" val="1403864826"/>
                  </a:ext>
                </a:extLst>
              </a:tr>
              <a:tr h="126948">
                <a:tc>
                  <a:txBody>
                    <a:bodyPr/>
                    <a:lstStyle/>
                    <a:p>
                      <a:pPr algn="l" fontAlgn="b"/>
                      <a:r>
                        <a:rPr lang="en-SG" sz="700" b="0" i="0" u="none" strike="noStrike">
                          <a:solidFill>
                            <a:srgbClr val="000000"/>
                          </a:solidFill>
                          <a:effectLst/>
                          <a:latin typeface="Calibri" panose="020F0502020204030204" pitchFamily="34" charset="0"/>
                        </a:rPr>
                        <a:t>X Variable 3</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-0.027615356</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0.019961284</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-1.383445877</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0.166649814</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-0.066757412</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0.011526701</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a:solidFill>
                            <a:srgbClr val="000000"/>
                          </a:solidFill>
                          <a:effectLst/>
                          <a:latin typeface="Calibri" panose="020F0502020204030204" pitchFamily="34" charset="0"/>
                        </a:rPr>
                        <a:t>-0.066757412</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700" b="0" i="0" u="none" strike="noStrike" dirty="0">
                          <a:solidFill>
                            <a:srgbClr val="000000"/>
                          </a:solidFill>
                          <a:effectLst/>
                          <a:latin typeface="Calibri" panose="020F0502020204030204" pitchFamily="34" charset="0"/>
                        </a:rPr>
                        <a:t>0.011526701</a:t>
                      </a:r>
                    </a:p>
                  </a:txBody>
                  <a:tcPr marL="6045" marR="6045" marT="604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078467"/>
                  </a:ext>
                </a:extLst>
              </a:tr>
            </a:tbl>
          </a:graphicData>
        </a:graphic>
      </p:graphicFrame>
    </p:spTree>
    <p:extLst>
      <p:ext uri="{BB962C8B-B14F-4D97-AF65-F5344CB8AC3E}">
        <p14:creationId xmlns:p14="http://schemas.microsoft.com/office/powerpoint/2010/main" val="55108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295835" y="739589"/>
            <a:ext cx="8525436" cy="1451628"/>
          </a:xfrm>
        </p:spPr>
        <p:txBody>
          <a:bodyPr/>
          <a:lstStyle/>
          <a:p>
            <a:pPr>
              <a:buSzPct val="100000"/>
            </a:pPr>
            <a:r>
              <a:rPr lang="en-SG" sz="1200" dirty="0"/>
              <a:t>Our first linear regression model </a:t>
            </a:r>
            <a:r>
              <a:rPr lang="en-SG" sz="1200" b="1" dirty="0"/>
              <a:t>m1</a:t>
            </a:r>
            <a:r>
              <a:rPr lang="en-SG" sz="1200" dirty="0"/>
              <a:t> was created by selecting all features, and it seems that almost all the features were statistically significant (p-value &lt; 0.05, have two or three asterisks) except for </a:t>
            </a:r>
            <a:r>
              <a:rPr lang="en-SG" sz="1200" b="1" dirty="0"/>
              <a:t>HSI, GBP-SGD, </a:t>
            </a:r>
            <a:r>
              <a:rPr lang="en-SG" sz="1200" dirty="0"/>
              <a:t>and </a:t>
            </a:r>
            <a:r>
              <a:rPr lang="en-SG" sz="1200" b="1" dirty="0"/>
              <a:t>SORA</a:t>
            </a:r>
            <a:r>
              <a:rPr lang="en-SG" sz="1200" dirty="0"/>
              <a:t>.</a:t>
            </a:r>
          </a:p>
          <a:p>
            <a:pPr>
              <a:buSzPct val="100000"/>
            </a:pPr>
            <a:r>
              <a:rPr lang="en-SG" sz="1200" dirty="0"/>
              <a:t>This is surprising as in the correlation plot, it showed that </a:t>
            </a:r>
            <a:r>
              <a:rPr lang="en-SG" sz="1200" b="1" dirty="0" err="1"/>
              <a:t>CrudeOilSGD</a:t>
            </a:r>
            <a:r>
              <a:rPr lang="en-SG" sz="1200" b="1" dirty="0"/>
              <a:t>, US-SGD, EUR-SGD, </a:t>
            </a:r>
            <a:r>
              <a:rPr lang="en-SG" sz="1200" dirty="0"/>
              <a:t>and </a:t>
            </a:r>
            <a:r>
              <a:rPr lang="en-SG" sz="1200" b="1" dirty="0"/>
              <a:t>GBP-SGD</a:t>
            </a:r>
            <a:r>
              <a:rPr lang="en-SG" sz="1200" dirty="0"/>
              <a:t> as those that were not very correlated with </a:t>
            </a:r>
            <a:r>
              <a:rPr lang="en-SG" sz="1200" b="1" dirty="0"/>
              <a:t>STILag0</a:t>
            </a:r>
            <a:r>
              <a:rPr lang="en-SG" sz="1200" dirty="0"/>
              <a:t> (y-variable).</a:t>
            </a:r>
          </a:p>
          <a:p>
            <a:pPr>
              <a:buSzPct val="100000"/>
            </a:pPr>
            <a:r>
              <a:rPr lang="en-SG" sz="1200" dirty="0"/>
              <a:t>However, we must keep in mind that correlation only detects linear relationships. There could be other underlying non-linear relationships that the </a:t>
            </a:r>
            <a:r>
              <a:rPr lang="en-SG" sz="1200" dirty="0" err="1"/>
              <a:t>corrplot</a:t>
            </a:r>
            <a:r>
              <a:rPr lang="en-SG" sz="1200" dirty="0"/>
              <a:t> is not accounting for. The p-value seems to be a better indicator.</a:t>
            </a:r>
          </a:p>
          <a:p>
            <a:endParaRPr lang="en-SG" sz="1200" dirty="0"/>
          </a:p>
        </p:txBody>
      </p:sp>
      <p:pic>
        <p:nvPicPr>
          <p:cNvPr id="4" name="Picture 3">
            <a:extLst>
              <a:ext uri="{FF2B5EF4-FFF2-40B4-BE49-F238E27FC236}">
                <a16:creationId xmlns:a16="http://schemas.microsoft.com/office/drawing/2014/main" id="{D0E3E39B-2F58-4E27-BDB7-C86542D15F7F}"/>
              </a:ext>
            </a:extLst>
          </p:cNvPr>
          <p:cNvPicPr>
            <a:picLocks noChangeAspect="1"/>
          </p:cNvPicPr>
          <p:nvPr/>
        </p:nvPicPr>
        <p:blipFill>
          <a:blip r:embed="rId2"/>
          <a:stretch>
            <a:fillRect/>
          </a:stretch>
        </p:blipFill>
        <p:spPr>
          <a:xfrm>
            <a:off x="402026" y="2273456"/>
            <a:ext cx="3082826" cy="2779496"/>
          </a:xfrm>
          <a:prstGeom prst="rect">
            <a:avLst/>
          </a:prstGeom>
        </p:spPr>
      </p:pic>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5183841"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dirty="0"/>
              <a:t>3) Linear Regression: Full Model</a:t>
            </a:r>
            <a:endParaRPr lang="en-SG" dirty="0"/>
          </a:p>
        </p:txBody>
      </p:sp>
      <p:pic>
        <p:nvPicPr>
          <p:cNvPr id="6" name="Picture 5">
            <a:extLst>
              <a:ext uri="{FF2B5EF4-FFF2-40B4-BE49-F238E27FC236}">
                <a16:creationId xmlns:a16="http://schemas.microsoft.com/office/drawing/2014/main" id="{2E106BBB-B28D-4B38-BE72-7EE17BF03767}"/>
              </a:ext>
            </a:extLst>
          </p:cNvPr>
          <p:cNvPicPr>
            <a:picLocks noChangeAspect="1"/>
          </p:cNvPicPr>
          <p:nvPr/>
        </p:nvPicPr>
        <p:blipFill>
          <a:blip r:embed="rId3"/>
          <a:stretch>
            <a:fillRect/>
          </a:stretch>
        </p:blipFill>
        <p:spPr>
          <a:xfrm>
            <a:off x="3758452" y="2273456"/>
            <a:ext cx="2785604" cy="2779496"/>
          </a:xfrm>
          <a:prstGeom prst="rect">
            <a:avLst/>
          </a:prstGeom>
        </p:spPr>
      </p:pic>
      <p:graphicFrame>
        <p:nvGraphicFramePr>
          <p:cNvPr id="14" name="Table 13">
            <a:extLst>
              <a:ext uri="{FF2B5EF4-FFF2-40B4-BE49-F238E27FC236}">
                <a16:creationId xmlns:a16="http://schemas.microsoft.com/office/drawing/2014/main" id="{DC2BBDD7-530D-46FE-9F42-2356C70E1BD0}"/>
              </a:ext>
            </a:extLst>
          </p:cNvPr>
          <p:cNvGraphicFramePr>
            <a:graphicFrameLocks noGrp="1"/>
          </p:cNvGraphicFramePr>
          <p:nvPr>
            <p:extLst>
              <p:ext uri="{D42A27DB-BD31-4B8C-83A1-F6EECF244321}">
                <p14:modId xmlns:p14="http://schemas.microsoft.com/office/powerpoint/2010/main" val="2051617556"/>
              </p:ext>
            </p:extLst>
          </p:nvPr>
        </p:nvGraphicFramePr>
        <p:xfrm>
          <a:off x="7129074" y="3091704"/>
          <a:ext cx="1612900" cy="1143000"/>
        </p:xfrm>
        <a:graphic>
          <a:graphicData uri="http://schemas.openxmlformats.org/drawingml/2006/table">
            <a:tbl>
              <a:tblPr/>
              <a:tblGrid>
                <a:gridCol w="1016000">
                  <a:extLst>
                    <a:ext uri="{9D8B030D-6E8A-4147-A177-3AD203B41FA5}">
                      <a16:colId xmlns:a16="http://schemas.microsoft.com/office/drawing/2014/main" val="3008224214"/>
                    </a:ext>
                  </a:extLst>
                </a:gridCol>
                <a:gridCol w="596900">
                  <a:extLst>
                    <a:ext uri="{9D8B030D-6E8A-4147-A177-3AD203B41FA5}">
                      <a16:colId xmlns:a16="http://schemas.microsoft.com/office/drawing/2014/main" val="1874709732"/>
                    </a:ext>
                  </a:extLst>
                </a:gridCol>
              </a:tblGrid>
              <a:tr h="190500">
                <a:tc>
                  <a:txBody>
                    <a:bodyPr/>
                    <a:lstStyle/>
                    <a:p>
                      <a:pPr algn="l" fontAlgn="b"/>
                      <a:r>
                        <a:rPr lang="en-SG" sz="1100" b="1" i="0" u="none" strike="noStrike">
                          <a:solidFill>
                            <a:srgbClr val="000000"/>
                          </a:solidFill>
                          <a:effectLst/>
                          <a:latin typeface="Calibri" panose="020F0502020204030204" pitchFamily="34" charset="0"/>
                        </a:rPr>
                        <a:t>RMSE (Trainset)</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16.12</a:t>
                      </a:r>
                    </a:p>
                  </a:txBody>
                  <a:tcPr marL="9525" marR="9525" marT="9525" marB="0" anchor="b">
                    <a:lnL>
                      <a:noFill/>
                    </a:lnL>
                    <a:lnR>
                      <a:noFill/>
                    </a:lnR>
                    <a:lnT>
                      <a:noFill/>
                    </a:lnT>
                    <a:lnB>
                      <a:noFill/>
                    </a:lnB>
                  </a:tcPr>
                </a:tc>
                <a:extLst>
                  <a:ext uri="{0D108BD9-81ED-4DB2-BD59-A6C34878D82A}">
                    <a16:rowId xmlns:a16="http://schemas.microsoft.com/office/drawing/2014/main" val="78232995"/>
                  </a:ext>
                </a:extLst>
              </a:tr>
              <a:tr h="190500">
                <a:tc>
                  <a:txBody>
                    <a:bodyPr/>
                    <a:lstStyle/>
                    <a:p>
                      <a:pPr algn="l" fontAlgn="b"/>
                      <a:r>
                        <a:rPr lang="en-SG" sz="1100" b="1" i="0" u="none" strike="noStrike" dirty="0">
                          <a:solidFill>
                            <a:srgbClr val="000000"/>
                          </a:solidFill>
                          <a:effectLst/>
                          <a:latin typeface="Calibri" panose="020F0502020204030204" pitchFamily="34" charset="0"/>
                        </a:rPr>
                        <a:t>RMSE (</a:t>
                      </a:r>
                      <a:r>
                        <a:rPr lang="en-SG" sz="1100" b="1" i="0" u="none" strike="noStrike" dirty="0" err="1">
                          <a:solidFill>
                            <a:srgbClr val="000000"/>
                          </a:solidFill>
                          <a:effectLst/>
                          <a:latin typeface="Calibri" panose="020F0502020204030204" pitchFamily="34" charset="0"/>
                        </a:rPr>
                        <a:t>Testset</a:t>
                      </a:r>
                      <a:r>
                        <a:rPr lang="en-SG" sz="1100" b="1"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16.43</a:t>
                      </a:r>
                    </a:p>
                  </a:txBody>
                  <a:tcPr marL="9525" marR="9525" marT="9525" marB="0" anchor="b">
                    <a:lnL>
                      <a:noFill/>
                    </a:lnL>
                    <a:lnR>
                      <a:noFill/>
                    </a:lnR>
                    <a:lnT>
                      <a:noFill/>
                    </a:lnT>
                    <a:lnB>
                      <a:noFill/>
                    </a:lnB>
                  </a:tcPr>
                </a:tc>
                <a:extLst>
                  <a:ext uri="{0D108BD9-81ED-4DB2-BD59-A6C34878D82A}">
                    <a16:rowId xmlns:a16="http://schemas.microsoft.com/office/drawing/2014/main" val="3068684199"/>
                  </a:ext>
                </a:extLst>
              </a:tr>
              <a:tr h="190500">
                <a:tc>
                  <a:txBody>
                    <a:bodyPr/>
                    <a:lstStyle/>
                    <a:p>
                      <a:pPr algn="l" fontAlgn="b"/>
                      <a:r>
                        <a:rPr lang="en-SG" sz="1100" b="1" i="0" u="none" strike="noStrike">
                          <a:solidFill>
                            <a:srgbClr val="000000"/>
                          </a:solidFill>
                          <a:effectLst/>
                          <a:latin typeface="Calibri" panose="020F0502020204030204" pitchFamily="34" charset="0"/>
                        </a:rPr>
                        <a:t>AIC</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0.9944</a:t>
                      </a:r>
                    </a:p>
                  </a:txBody>
                  <a:tcPr marL="9525" marR="9525" marT="9525" marB="0" anchor="b">
                    <a:lnL>
                      <a:noFill/>
                    </a:lnL>
                    <a:lnR>
                      <a:noFill/>
                    </a:lnR>
                    <a:lnT>
                      <a:noFill/>
                    </a:lnT>
                    <a:lnB>
                      <a:noFill/>
                    </a:lnB>
                  </a:tcPr>
                </a:tc>
                <a:extLst>
                  <a:ext uri="{0D108BD9-81ED-4DB2-BD59-A6C34878D82A}">
                    <a16:rowId xmlns:a16="http://schemas.microsoft.com/office/drawing/2014/main" val="392696844"/>
                  </a:ext>
                </a:extLst>
              </a:tr>
              <a:tr h="190500">
                <a:tc>
                  <a:txBody>
                    <a:bodyPr/>
                    <a:lstStyle/>
                    <a:p>
                      <a:pPr algn="l" fontAlgn="b"/>
                      <a:r>
                        <a:rPr lang="en-SG" sz="1100" b="1" i="0" u="none" strike="noStrike">
                          <a:solidFill>
                            <a:srgbClr val="000000"/>
                          </a:solidFill>
                          <a:effectLst/>
                          <a:latin typeface="Calibri" panose="020F0502020204030204" pitchFamily="34" charset="0"/>
                        </a:rPr>
                        <a:t>R-Squared</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0.9943</a:t>
                      </a:r>
                    </a:p>
                  </a:txBody>
                  <a:tcPr marL="9525" marR="9525" marT="9525" marB="0" anchor="b">
                    <a:lnL>
                      <a:noFill/>
                    </a:lnL>
                    <a:lnR>
                      <a:noFill/>
                    </a:lnR>
                    <a:lnT>
                      <a:noFill/>
                    </a:lnT>
                    <a:lnB>
                      <a:noFill/>
                    </a:lnB>
                  </a:tcPr>
                </a:tc>
                <a:extLst>
                  <a:ext uri="{0D108BD9-81ED-4DB2-BD59-A6C34878D82A}">
                    <a16:rowId xmlns:a16="http://schemas.microsoft.com/office/drawing/2014/main" val="170623346"/>
                  </a:ext>
                </a:extLst>
              </a:tr>
              <a:tr h="190500">
                <a:tc>
                  <a:txBody>
                    <a:bodyPr/>
                    <a:lstStyle/>
                    <a:p>
                      <a:pPr algn="l" fontAlgn="b"/>
                      <a:r>
                        <a:rPr lang="en-SG" sz="1100" b="1" i="0" u="none" strike="noStrike">
                          <a:solidFill>
                            <a:srgbClr val="000000"/>
                          </a:solidFill>
                          <a:effectLst/>
                          <a:latin typeface="Calibri" panose="020F0502020204030204" pitchFamily="34" charset="0"/>
                        </a:rPr>
                        <a:t>Adj R-Squared</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8063.95</a:t>
                      </a:r>
                    </a:p>
                  </a:txBody>
                  <a:tcPr marL="9525" marR="9525" marT="9525" marB="0" anchor="b">
                    <a:lnL>
                      <a:noFill/>
                    </a:lnL>
                    <a:lnR>
                      <a:noFill/>
                    </a:lnR>
                    <a:lnT>
                      <a:noFill/>
                    </a:lnT>
                    <a:lnB>
                      <a:noFill/>
                    </a:lnB>
                  </a:tcPr>
                </a:tc>
                <a:extLst>
                  <a:ext uri="{0D108BD9-81ED-4DB2-BD59-A6C34878D82A}">
                    <a16:rowId xmlns:a16="http://schemas.microsoft.com/office/drawing/2014/main" val="2231691014"/>
                  </a:ext>
                </a:extLst>
              </a:tr>
              <a:tr h="190500">
                <a:tc>
                  <a:txBody>
                    <a:bodyPr/>
                    <a:lstStyle/>
                    <a:p>
                      <a:pPr algn="l" fontAlgn="b"/>
                      <a:r>
                        <a:rPr lang="en-SG" sz="1100" b="1" i="0" u="none" strike="noStrike">
                          <a:solidFill>
                            <a:srgbClr val="000000"/>
                          </a:solidFill>
                          <a:effectLst/>
                          <a:latin typeface="Calibri" panose="020F0502020204030204" pitchFamily="34" charset="0"/>
                        </a:rPr>
                        <a:t>p-value</a:t>
                      </a:r>
                    </a:p>
                  </a:txBody>
                  <a:tcPr marL="9525" marR="9525" marT="9525" marB="0" anchor="b">
                    <a:lnL>
                      <a:noFill/>
                    </a:lnL>
                    <a:lnR>
                      <a:noFill/>
                    </a:lnR>
                    <a:lnT>
                      <a:noFill/>
                    </a:lnT>
                    <a:lnB>
                      <a:noFill/>
                    </a:lnB>
                    <a:solidFill>
                      <a:srgbClr val="F4B084"/>
                    </a:solidFill>
                  </a:tcPr>
                </a:tc>
                <a:tc>
                  <a:txBody>
                    <a:bodyPr/>
                    <a:lstStyle/>
                    <a:p>
                      <a:pPr algn="l" fontAlgn="b"/>
                      <a:r>
                        <a:rPr lang="en-SG" sz="1100" b="0" i="0" u="none" strike="noStrike" dirty="0">
                          <a:solidFill>
                            <a:srgbClr val="000000"/>
                          </a:solidFill>
                          <a:effectLst/>
                          <a:latin typeface="Calibri" panose="020F0502020204030204" pitchFamily="34" charset="0"/>
                        </a:rPr>
                        <a:t>&lt; 2.2e-16</a:t>
                      </a:r>
                    </a:p>
                  </a:txBody>
                  <a:tcPr marL="9525" marR="9525" marT="9525" marB="0" anchor="b">
                    <a:lnL>
                      <a:noFill/>
                    </a:lnL>
                    <a:lnR>
                      <a:noFill/>
                    </a:lnR>
                    <a:lnT>
                      <a:noFill/>
                    </a:lnT>
                    <a:lnB>
                      <a:noFill/>
                    </a:lnB>
                  </a:tcPr>
                </a:tc>
                <a:extLst>
                  <a:ext uri="{0D108BD9-81ED-4DB2-BD59-A6C34878D82A}">
                    <a16:rowId xmlns:a16="http://schemas.microsoft.com/office/drawing/2014/main" val="1374821235"/>
                  </a:ext>
                </a:extLst>
              </a:tr>
            </a:tbl>
          </a:graphicData>
        </a:graphic>
      </p:graphicFrame>
    </p:spTree>
    <p:extLst>
      <p:ext uri="{BB962C8B-B14F-4D97-AF65-F5344CB8AC3E}">
        <p14:creationId xmlns:p14="http://schemas.microsoft.com/office/powerpoint/2010/main" val="377564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2998693" y="739589"/>
            <a:ext cx="5822577" cy="1451628"/>
          </a:xfrm>
        </p:spPr>
        <p:txBody>
          <a:bodyPr/>
          <a:lstStyle/>
          <a:p>
            <a:pPr>
              <a:buSzPct val="100000"/>
            </a:pPr>
            <a:r>
              <a:rPr lang="en-SG" sz="1200" dirty="0"/>
              <a:t>Using the step-backward function, we derived a model that performs better by dropping non-statistically significant x-variables, namely </a:t>
            </a:r>
            <a:r>
              <a:rPr lang="en-SG" sz="1200" b="1" dirty="0"/>
              <a:t>HIS, GBP-SGD, </a:t>
            </a:r>
            <a:r>
              <a:rPr lang="en-SG" sz="1200" dirty="0"/>
              <a:t>and</a:t>
            </a:r>
            <a:r>
              <a:rPr lang="en-SG" sz="1200" b="1" dirty="0"/>
              <a:t> SORA</a:t>
            </a:r>
            <a:r>
              <a:rPr lang="en-SG" sz="1200" dirty="0"/>
              <a:t>. These three columns were the same columns pointed out earlier as non-significant.</a:t>
            </a:r>
          </a:p>
          <a:p>
            <a:pPr>
              <a:buSzPct val="100000"/>
            </a:pPr>
            <a:r>
              <a:rPr lang="en-SG" sz="1200" dirty="0"/>
              <a:t>The AIC of the model is slightly improved (lower is better), and all the remaining x-variables are statistically significant.</a:t>
            </a:r>
          </a:p>
          <a:p>
            <a:endParaRPr lang="en-SG" sz="1200" dirty="0"/>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6707094"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dirty="0"/>
              <a:t>3) Linear Regression: </a:t>
            </a:r>
            <a:r>
              <a:rPr lang="en-US" dirty="0" err="1"/>
              <a:t>Stepbackward</a:t>
            </a:r>
            <a:r>
              <a:rPr lang="en-US" dirty="0"/>
              <a:t> Model</a:t>
            </a:r>
            <a:endParaRPr lang="en-SG" dirty="0"/>
          </a:p>
        </p:txBody>
      </p:sp>
      <p:pic>
        <p:nvPicPr>
          <p:cNvPr id="2" name="Picture 1">
            <a:extLst>
              <a:ext uri="{FF2B5EF4-FFF2-40B4-BE49-F238E27FC236}">
                <a16:creationId xmlns:a16="http://schemas.microsoft.com/office/drawing/2014/main" id="{E1FD38C2-F3B9-4708-ABD2-516EF6D09EAB}"/>
              </a:ext>
            </a:extLst>
          </p:cNvPr>
          <p:cNvPicPr>
            <a:picLocks noChangeAspect="1"/>
          </p:cNvPicPr>
          <p:nvPr/>
        </p:nvPicPr>
        <p:blipFill>
          <a:blip r:embed="rId2"/>
          <a:stretch>
            <a:fillRect/>
          </a:stretch>
        </p:blipFill>
        <p:spPr>
          <a:xfrm>
            <a:off x="168088" y="739589"/>
            <a:ext cx="2676913" cy="4269441"/>
          </a:xfrm>
          <a:prstGeom prst="rect">
            <a:avLst/>
          </a:prstGeom>
        </p:spPr>
      </p:pic>
      <p:pic>
        <p:nvPicPr>
          <p:cNvPr id="7" name="Picture 6">
            <a:extLst>
              <a:ext uri="{FF2B5EF4-FFF2-40B4-BE49-F238E27FC236}">
                <a16:creationId xmlns:a16="http://schemas.microsoft.com/office/drawing/2014/main" id="{A4FE989F-DE69-4C6A-83BC-00033593CB29}"/>
              </a:ext>
            </a:extLst>
          </p:cNvPr>
          <p:cNvPicPr>
            <a:picLocks noChangeAspect="1"/>
          </p:cNvPicPr>
          <p:nvPr/>
        </p:nvPicPr>
        <p:blipFill>
          <a:blip r:embed="rId3"/>
          <a:stretch>
            <a:fillRect/>
          </a:stretch>
        </p:blipFill>
        <p:spPr>
          <a:xfrm>
            <a:off x="3408827" y="2082970"/>
            <a:ext cx="3005419" cy="2817175"/>
          </a:xfrm>
          <a:prstGeom prst="rect">
            <a:avLst/>
          </a:prstGeom>
        </p:spPr>
      </p:pic>
      <p:graphicFrame>
        <p:nvGraphicFramePr>
          <p:cNvPr id="13" name="Table 12">
            <a:extLst>
              <a:ext uri="{FF2B5EF4-FFF2-40B4-BE49-F238E27FC236}">
                <a16:creationId xmlns:a16="http://schemas.microsoft.com/office/drawing/2014/main" id="{1A76C8B0-CDC8-4536-9E07-A2B9CBE05CB7}"/>
              </a:ext>
            </a:extLst>
          </p:cNvPr>
          <p:cNvGraphicFramePr>
            <a:graphicFrameLocks noGrp="1"/>
          </p:cNvGraphicFramePr>
          <p:nvPr>
            <p:extLst>
              <p:ext uri="{D42A27DB-BD31-4B8C-83A1-F6EECF244321}">
                <p14:modId xmlns:p14="http://schemas.microsoft.com/office/powerpoint/2010/main" val="3174704285"/>
              </p:ext>
            </p:extLst>
          </p:nvPr>
        </p:nvGraphicFramePr>
        <p:xfrm>
          <a:off x="6978072" y="2952284"/>
          <a:ext cx="1612900" cy="1143000"/>
        </p:xfrm>
        <a:graphic>
          <a:graphicData uri="http://schemas.openxmlformats.org/drawingml/2006/table">
            <a:tbl>
              <a:tblPr/>
              <a:tblGrid>
                <a:gridCol w="1016000">
                  <a:extLst>
                    <a:ext uri="{9D8B030D-6E8A-4147-A177-3AD203B41FA5}">
                      <a16:colId xmlns:a16="http://schemas.microsoft.com/office/drawing/2014/main" val="2613124669"/>
                    </a:ext>
                  </a:extLst>
                </a:gridCol>
                <a:gridCol w="596900">
                  <a:extLst>
                    <a:ext uri="{9D8B030D-6E8A-4147-A177-3AD203B41FA5}">
                      <a16:colId xmlns:a16="http://schemas.microsoft.com/office/drawing/2014/main" val="1541984384"/>
                    </a:ext>
                  </a:extLst>
                </a:gridCol>
              </a:tblGrid>
              <a:tr h="190500">
                <a:tc>
                  <a:txBody>
                    <a:bodyPr/>
                    <a:lstStyle/>
                    <a:p>
                      <a:pPr algn="l" fontAlgn="b"/>
                      <a:r>
                        <a:rPr lang="en-SG" sz="1100" b="1" i="0" u="none" strike="noStrike">
                          <a:solidFill>
                            <a:srgbClr val="000000"/>
                          </a:solidFill>
                          <a:effectLst/>
                          <a:latin typeface="Calibri" panose="020F0502020204030204" pitchFamily="34" charset="0"/>
                        </a:rPr>
                        <a:t>RMSE (Trainset)</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16.12</a:t>
                      </a:r>
                    </a:p>
                  </a:txBody>
                  <a:tcPr marL="9525" marR="9525" marT="9525" marB="0" anchor="b">
                    <a:lnL>
                      <a:noFill/>
                    </a:lnL>
                    <a:lnR>
                      <a:noFill/>
                    </a:lnR>
                    <a:lnT>
                      <a:noFill/>
                    </a:lnT>
                    <a:lnB>
                      <a:noFill/>
                    </a:lnB>
                  </a:tcPr>
                </a:tc>
                <a:extLst>
                  <a:ext uri="{0D108BD9-81ED-4DB2-BD59-A6C34878D82A}">
                    <a16:rowId xmlns:a16="http://schemas.microsoft.com/office/drawing/2014/main" val="2577360637"/>
                  </a:ext>
                </a:extLst>
              </a:tr>
              <a:tr h="190500">
                <a:tc>
                  <a:txBody>
                    <a:bodyPr/>
                    <a:lstStyle/>
                    <a:p>
                      <a:pPr algn="l" fontAlgn="b"/>
                      <a:r>
                        <a:rPr lang="en-SG" sz="1100" b="1" i="0" u="none" strike="noStrike">
                          <a:solidFill>
                            <a:srgbClr val="000000"/>
                          </a:solidFill>
                          <a:effectLst/>
                          <a:latin typeface="Calibri" panose="020F0502020204030204" pitchFamily="34" charset="0"/>
                        </a:rPr>
                        <a:t>RMSE (Testset)</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16.44</a:t>
                      </a:r>
                    </a:p>
                  </a:txBody>
                  <a:tcPr marL="9525" marR="9525" marT="9525" marB="0" anchor="b">
                    <a:lnL>
                      <a:noFill/>
                    </a:lnL>
                    <a:lnR>
                      <a:noFill/>
                    </a:lnR>
                    <a:lnT>
                      <a:noFill/>
                    </a:lnT>
                    <a:lnB>
                      <a:noFill/>
                    </a:lnB>
                  </a:tcPr>
                </a:tc>
                <a:extLst>
                  <a:ext uri="{0D108BD9-81ED-4DB2-BD59-A6C34878D82A}">
                    <a16:rowId xmlns:a16="http://schemas.microsoft.com/office/drawing/2014/main" val="2281727423"/>
                  </a:ext>
                </a:extLst>
              </a:tr>
              <a:tr h="190500">
                <a:tc>
                  <a:txBody>
                    <a:bodyPr/>
                    <a:lstStyle/>
                    <a:p>
                      <a:pPr algn="l" fontAlgn="b"/>
                      <a:r>
                        <a:rPr lang="en-SG" sz="1100" b="1" i="0" u="none" strike="noStrike">
                          <a:solidFill>
                            <a:srgbClr val="000000"/>
                          </a:solidFill>
                          <a:effectLst/>
                          <a:latin typeface="Calibri" panose="020F0502020204030204" pitchFamily="34" charset="0"/>
                        </a:rPr>
                        <a:t>AIC</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0.9944</a:t>
                      </a:r>
                    </a:p>
                  </a:txBody>
                  <a:tcPr marL="9525" marR="9525" marT="9525" marB="0" anchor="b">
                    <a:lnL>
                      <a:noFill/>
                    </a:lnL>
                    <a:lnR>
                      <a:noFill/>
                    </a:lnR>
                    <a:lnT>
                      <a:noFill/>
                    </a:lnT>
                    <a:lnB>
                      <a:noFill/>
                    </a:lnB>
                  </a:tcPr>
                </a:tc>
                <a:extLst>
                  <a:ext uri="{0D108BD9-81ED-4DB2-BD59-A6C34878D82A}">
                    <a16:rowId xmlns:a16="http://schemas.microsoft.com/office/drawing/2014/main" val="3616397546"/>
                  </a:ext>
                </a:extLst>
              </a:tr>
              <a:tr h="190500">
                <a:tc>
                  <a:txBody>
                    <a:bodyPr/>
                    <a:lstStyle/>
                    <a:p>
                      <a:pPr algn="l" fontAlgn="b"/>
                      <a:r>
                        <a:rPr lang="en-SG" sz="1100" b="1" i="0" u="none" strike="noStrike">
                          <a:solidFill>
                            <a:srgbClr val="000000"/>
                          </a:solidFill>
                          <a:effectLst/>
                          <a:latin typeface="Calibri" panose="020F0502020204030204" pitchFamily="34" charset="0"/>
                        </a:rPr>
                        <a:t>R-Squared</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0.9943</a:t>
                      </a:r>
                    </a:p>
                  </a:txBody>
                  <a:tcPr marL="9525" marR="9525" marT="9525" marB="0" anchor="b">
                    <a:lnL>
                      <a:noFill/>
                    </a:lnL>
                    <a:lnR>
                      <a:noFill/>
                    </a:lnR>
                    <a:lnT>
                      <a:noFill/>
                    </a:lnT>
                    <a:lnB>
                      <a:noFill/>
                    </a:lnB>
                  </a:tcPr>
                </a:tc>
                <a:extLst>
                  <a:ext uri="{0D108BD9-81ED-4DB2-BD59-A6C34878D82A}">
                    <a16:rowId xmlns:a16="http://schemas.microsoft.com/office/drawing/2014/main" val="1473950007"/>
                  </a:ext>
                </a:extLst>
              </a:tr>
              <a:tr h="190500">
                <a:tc>
                  <a:txBody>
                    <a:bodyPr/>
                    <a:lstStyle/>
                    <a:p>
                      <a:pPr algn="l" fontAlgn="b"/>
                      <a:r>
                        <a:rPr lang="en-SG" sz="1100" b="1" i="0" u="none" strike="noStrike">
                          <a:solidFill>
                            <a:srgbClr val="000000"/>
                          </a:solidFill>
                          <a:effectLst/>
                          <a:latin typeface="Calibri" panose="020F0502020204030204" pitchFamily="34" charset="0"/>
                        </a:rPr>
                        <a:t>Adj R-Squared</a:t>
                      </a:r>
                    </a:p>
                  </a:txBody>
                  <a:tcPr marL="9525" marR="9525" marT="9525" marB="0" anchor="b">
                    <a:lnL>
                      <a:noFill/>
                    </a:lnL>
                    <a:lnR>
                      <a:noFill/>
                    </a:lnR>
                    <a:lnT>
                      <a:noFill/>
                    </a:lnT>
                    <a:lnB>
                      <a:noFill/>
                    </a:lnB>
                    <a:solidFill>
                      <a:srgbClr val="F4B084"/>
                    </a:solidFill>
                  </a:tcPr>
                </a:tc>
                <a:tc>
                  <a:txBody>
                    <a:bodyPr/>
                    <a:lstStyle/>
                    <a:p>
                      <a:pPr algn="r" rtl="0" fontAlgn="b"/>
                      <a:r>
                        <a:rPr lang="en-SG" sz="1100" b="0" i="0" u="none" strike="noStrike" dirty="0">
                          <a:solidFill>
                            <a:srgbClr val="000000"/>
                          </a:solidFill>
                          <a:effectLst/>
                          <a:latin typeface="Calibri" panose="020F0502020204030204" pitchFamily="34" charset="0"/>
                        </a:rPr>
                        <a:t>8058.24</a:t>
                      </a:r>
                    </a:p>
                  </a:txBody>
                  <a:tcPr marL="9525" marR="9525" marT="9525" marB="0" anchor="b">
                    <a:lnL>
                      <a:noFill/>
                    </a:lnL>
                    <a:lnR>
                      <a:noFill/>
                    </a:lnR>
                    <a:lnT>
                      <a:noFill/>
                    </a:lnT>
                    <a:lnB>
                      <a:noFill/>
                    </a:lnB>
                  </a:tcPr>
                </a:tc>
                <a:extLst>
                  <a:ext uri="{0D108BD9-81ED-4DB2-BD59-A6C34878D82A}">
                    <a16:rowId xmlns:a16="http://schemas.microsoft.com/office/drawing/2014/main" val="3095736750"/>
                  </a:ext>
                </a:extLst>
              </a:tr>
              <a:tr h="190500">
                <a:tc>
                  <a:txBody>
                    <a:bodyPr/>
                    <a:lstStyle/>
                    <a:p>
                      <a:pPr algn="l" fontAlgn="b"/>
                      <a:r>
                        <a:rPr lang="en-SG" sz="1100" b="1" i="0" u="none" strike="noStrike">
                          <a:solidFill>
                            <a:srgbClr val="000000"/>
                          </a:solidFill>
                          <a:effectLst/>
                          <a:latin typeface="Calibri" panose="020F0502020204030204" pitchFamily="34" charset="0"/>
                        </a:rPr>
                        <a:t>p-value</a:t>
                      </a:r>
                    </a:p>
                  </a:txBody>
                  <a:tcPr marL="9525" marR="9525" marT="9525" marB="0" anchor="b">
                    <a:lnL>
                      <a:noFill/>
                    </a:lnL>
                    <a:lnR>
                      <a:noFill/>
                    </a:lnR>
                    <a:lnT>
                      <a:noFill/>
                    </a:lnT>
                    <a:lnB>
                      <a:noFill/>
                    </a:lnB>
                    <a:solidFill>
                      <a:srgbClr val="F4B084"/>
                    </a:solidFill>
                  </a:tcPr>
                </a:tc>
                <a:tc>
                  <a:txBody>
                    <a:bodyPr/>
                    <a:lstStyle/>
                    <a:p>
                      <a:pPr algn="l" fontAlgn="b"/>
                      <a:r>
                        <a:rPr lang="en-SG" sz="1100" b="0" i="0" u="none" strike="noStrike" dirty="0">
                          <a:solidFill>
                            <a:srgbClr val="000000"/>
                          </a:solidFill>
                          <a:effectLst/>
                          <a:latin typeface="Calibri" panose="020F0502020204030204" pitchFamily="34" charset="0"/>
                        </a:rPr>
                        <a:t>&lt; 2.2e-16</a:t>
                      </a:r>
                    </a:p>
                  </a:txBody>
                  <a:tcPr marL="9525" marR="9525" marT="9525" marB="0" anchor="b">
                    <a:lnL>
                      <a:noFill/>
                    </a:lnL>
                    <a:lnR>
                      <a:noFill/>
                    </a:lnR>
                    <a:lnT>
                      <a:noFill/>
                    </a:lnT>
                    <a:lnB>
                      <a:noFill/>
                    </a:lnB>
                  </a:tcPr>
                </a:tc>
                <a:extLst>
                  <a:ext uri="{0D108BD9-81ED-4DB2-BD59-A6C34878D82A}">
                    <a16:rowId xmlns:a16="http://schemas.microsoft.com/office/drawing/2014/main" val="1879334031"/>
                  </a:ext>
                </a:extLst>
              </a:tr>
            </a:tbl>
          </a:graphicData>
        </a:graphic>
      </p:graphicFrame>
    </p:spTree>
    <p:extLst>
      <p:ext uri="{BB962C8B-B14F-4D97-AF65-F5344CB8AC3E}">
        <p14:creationId xmlns:p14="http://schemas.microsoft.com/office/powerpoint/2010/main" val="41470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2240009" y="739589"/>
            <a:ext cx="6581261" cy="1451628"/>
          </a:xfrm>
        </p:spPr>
        <p:txBody>
          <a:bodyPr/>
          <a:lstStyle/>
          <a:p>
            <a:pPr>
              <a:buSzPct val="100000"/>
            </a:pPr>
            <a:r>
              <a:rPr lang="en-SG" sz="1200" dirty="0"/>
              <a:t>We now use the step-forward method, which arrived to a similar model as the step-backward one, except with one difference – we took on the </a:t>
            </a:r>
            <a:r>
              <a:rPr lang="en-SG" sz="1200" b="1" dirty="0"/>
              <a:t>GBP-SGD</a:t>
            </a:r>
            <a:r>
              <a:rPr lang="en-SG" sz="1200" dirty="0"/>
              <a:t> x-variable.</a:t>
            </a:r>
          </a:p>
          <a:p>
            <a:pPr>
              <a:buSzPct val="100000"/>
            </a:pPr>
            <a:r>
              <a:rPr lang="en-SG" sz="1200" dirty="0"/>
              <a:t>This might seem strange to us initially, as the variable is statistically non-significant. However, we have to remember that the way we build this model is using AIC as a benchmark, and not p-values. </a:t>
            </a:r>
          </a:p>
          <a:p>
            <a:pPr>
              <a:buSzPct val="100000"/>
            </a:pPr>
            <a:r>
              <a:rPr lang="en-SG" sz="1200" dirty="0"/>
              <a:t>Furthermore, there are other factors we have not accounted for such as multicollinearity (VIF). This will be done at a later stage (during the model discussion part).</a:t>
            </a:r>
          </a:p>
          <a:p>
            <a:endParaRPr lang="en-SG" sz="1200" dirty="0"/>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6707094"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dirty="0"/>
              <a:t>3) Linear Regression: </a:t>
            </a:r>
            <a:r>
              <a:rPr lang="en-US" dirty="0" err="1"/>
              <a:t>Stepforward</a:t>
            </a:r>
            <a:r>
              <a:rPr lang="en-US" dirty="0"/>
              <a:t> Model</a:t>
            </a:r>
            <a:endParaRPr lang="en-SG" dirty="0"/>
          </a:p>
        </p:txBody>
      </p:sp>
      <p:pic>
        <p:nvPicPr>
          <p:cNvPr id="4" name="Picture 3">
            <a:extLst>
              <a:ext uri="{FF2B5EF4-FFF2-40B4-BE49-F238E27FC236}">
                <a16:creationId xmlns:a16="http://schemas.microsoft.com/office/drawing/2014/main" id="{8402F3E2-A0FD-4C29-B0F0-253C013F0DB1}"/>
              </a:ext>
            </a:extLst>
          </p:cNvPr>
          <p:cNvPicPr>
            <a:picLocks noChangeAspect="1"/>
          </p:cNvPicPr>
          <p:nvPr/>
        </p:nvPicPr>
        <p:blipFill>
          <a:blip r:embed="rId3"/>
          <a:stretch>
            <a:fillRect/>
          </a:stretch>
        </p:blipFill>
        <p:spPr>
          <a:xfrm>
            <a:off x="322730" y="739589"/>
            <a:ext cx="1917279" cy="4309782"/>
          </a:xfrm>
          <a:prstGeom prst="rect">
            <a:avLst/>
          </a:prstGeom>
        </p:spPr>
      </p:pic>
      <p:pic>
        <p:nvPicPr>
          <p:cNvPr id="6" name="Picture 5">
            <a:extLst>
              <a:ext uri="{FF2B5EF4-FFF2-40B4-BE49-F238E27FC236}">
                <a16:creationId xmlns:a16="http://schemas.microsoft.com/office/drawing/2014/main" id="{DA130F98-DCE9-47E8-A334-B09CFD46689D}"/>
              </a:ext>
            </a:extLst>
          </p:cNvPr>
          <p:cNvPicPr>
            <a:picLocks noChangeAspect="1"/>
          </p:cNvPicPr>
          <p:nvPr/>
        </p:nvPicPr>
        <p:blipFill>
          <a:blip r:embed="rId4"/>
          <a:stretch>
            <a:fillRect/>
          </a:stretch>
        </p:blipFill>
        <p:spPr>
          <a:xfrm>
            <a:off x="3058868" y="2326341"/>
            <a:ext cx="3026263" cy="2723030"/>
          </a:xfrm>
          <a:prstGeom prst="rect">
            <a:avLst/>
          </a:prstGeom>
        </p:spPr>
      </p:pic>
      <p:graphicFrame>
        <p:nvGraphicFramePr>
          <p:cNvPr id="12" name="Table 11">
            <a:extLst>
              <a:ext uri="{FF2B5EF4-FFF2-40B4-BE49-F238E27FC236}">
                <a16:creationId xmlns:a16="http://schemas.microsoft.com/office/drawing/2014/main" id="{48AC2DF8-13BB-4088-AA55-505C01B4277F}"/>
              </a:ext>
            </a:extLst>
          </p:cNvPr>
          <p:cNvGraphicFramePr>
            <a:graphicFrameLocks noGrp="1"/>
          </p:cNvGraphicFramePr>
          <p:nvPr>
            <p:extLst>
              <p:ext uri="{D42A27DB-BD31-4B8C-83A1-F6EECF244321}">
                <p14:modId xmlns:p14="http://schemas.microsoft.com/office/powerpoint/2010/main" val="4090917866"/>
              </p:ext>
            </p:extLst>
          </p:nvPr>
        </p:nvGraphicFramePr>
        <p:xfrm>
          <a:off x="6875182" y="3116356"/>
          <a:ext cx="1612900" cy="1143000"/>
        </p:xfrm>
        <a:graphic>
          <a:graphicData uri="http://schemas.openxmlformats.org/drawingml/2006/table">
            <a:tbl>
              <a:tblPr/>
              <a:tblGrid>
                <a:gridCol w="1016000">
                  <a:extLst>
                    <a:ext uri="{9D8B030D-6E8A-4147-A177-3AD203B41FA5}">
                      <a16:colId xmlns:a16="http://schemas.microsoft.com/office/drawing/2014/main" val="576459714"/>
                    </a:ext>
                  </a:extLst>
                </a:gridCol>
                <a:gridCol w="596900">
                  <a:extLst>
                    <a:ext uri="{9D8B030D-6E8A-4147-A177-3AD203B41FA5}">
                      <a16:colId xmlns:a16="http://schemas.microsoft.com/office/drawing/2014/main" val="602409760"/>
                    </a:ext>
                  </a:extLst>
                </a:gridCol>
              </a:tblGrid>
              <a:tr h="190500">
                <a:tc>
                  <a:txBody>
                    <a:bodyPr/>
                    <a:lstStyle/>
                    <a:p>
                      <a:pPr algn="l" fontAlgn="b"/>
                      <a:r>
                        <a:rPr lang="en-SG" sz="1100" b="1" i="0" u="none" strike="noStrike">
                          <a:solidFill>
                            <a:srgbClr val="000000"/>
                          </a:solidFill>
                          <a:effectLst/>
                          <a:latin typeface="Calibri" panose="020F0502020204030204" pitchFamily="34" charset="0"/>
                        </a:rPr>
                        <a:t>RMSE (Trainset)</a:t>
                      </a:r>
                    </a:p>
                  </a:txBody>
                  <a:tcPr marL="9525" marR="9525" marT="9525" marB="0" anchor="b">
                    <a:lnL>
                      <a:noFill/>
                    </a:lnL>
                    <a:lnR>
                      <a:noFill/>
                    </a:lnR>
                    <a:lnT>
                      <a:noFill/>
                    </a:lnT>
                    <a:lnB>
                      <a:noFill/>
                    </a:lnB>
                    <a:solidFill>
                      <a:srgbClr val="F4B084"/>
                    </a:solidFill>
                  </a:tcPr>
                </a:tc>
                <a:tc>
                  <a:txBody>
                    <a:bodyPr/>
                    <a:lstStyle/>
                    <a:p>
                      <a:pPr algn="r" fontAlgn="b"/>
                      <a:r>
                        <a:rPr lang="en-SG" sz="1100" b="0" i="0" u="none" strike="noStrike" dirty="0">
                          <a:solidFill>
                            <a:srgbClr val="000000"/>
                          </a:solidFill>
                          <a:effectLst/>
                          <a:latin typeface="Calibri" panose="020F0502020204030204" pitchFamily="34" charset="0"/>
                        </a:rPr>
                        <a:t>16.12</a:t>
                      </a:r>
                    </a:p>
                  </a:txBody>
                  <a:tcPr marL="9525" marR="9525" marT="9525" marB="0" anchor="b">
                    <a:lnL>
                      <a:noFill/>
                    </a:lnL>
                    <a:lnR>
                      <a:noFill/>
                    </a:lnR>
                    <a:lnT>
                      <a:noFill/>
                    </a:lnT>
                    <a:lnB>
                      <a:noFill/>
                    </a:lnB>
                  </a:tcPr>
                </a:tc>
                <a:extLst>
                  <a:ext uri="{0D108BD9-81ED-4DB2-BD59-A6C34878D82A}">
                    <a16:rowId xmlns:a16="http://schemas.microsoft.com/office/drawing/2014/main" val="4135964621"/>
                  </a:ext>
                </a:extLst>
              </a:tr>
              <a:tr h="190500">
                <a:tc>
                  <a:txBody>
                    <a:bodyPr/>
                    <a:lstStyle/>
                    <a:p>
                      <a:pPr algn="l" fontAlgn="b"/>
                      <a:r>
                        <a:rPr lang="en-SG" sz="1100" b="1" i="0" u="none" strike="noStrike" dirty="0">
                          <a:solidFill>
                            <a:srgbClr val="000000"/>
                          </a:solidFill>
                          <a:effectLst/>
                          <a:latin typeface="Calibri" panose="020F0502020204030204" pitchFamily="34" charset="0"/>
                        </a:rPr>
                        <a:t>RMSE (</a:t>
                      </a:r>
                      <a:r>
                        <a:rPr lang="en-SG" sz="1100" b="1" i="0" u="none" strike="noStrike" dirty="0" err="1">
                          <a:solidFill>
                            <a:srgbClr val="000000"/>
                          </a:solidFill>
                          <a:effectLst/>
                          <a:latin typeface="Calibri" panose="020F0502020204030204" pitchFamily="34" charset="0"/>
                        </a:rPr>
                        <a:t>Testset</a:t>
                      </a:r>
                      <a:r>
                        <a:rPr lang="en-SG" sz="1100" b="1"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solidFill>
                      <a:srgbClr val="F4B084"/>
                    </a:solidFill>
                  </a:tcPr>
                </a:tc>
                <a:tc>
                  <a:txBody>
                    <a:bodyPr/>
                    <a:lstStyle/>
                    <a:p>
                      <a:pPr algn="r" fontAlgn="b"/>
                      <a:r>
                        <a:rPr lang="en-SG" sz="1100" b="0" i="0" u="none" strike="noStrike" dirty="0">
                          <a:solidFill>
                            <a:srgbClr val="000000"/>
                          </a:solidFill>
                          <a:effectLst/>
                          <a:latin typeface="Calibri" panose="020F0502020204030204" pitchFamily="34" charset="0"/>
                        </a:rPr>
                        <a:t>16.44</a:t>
                      </a:r>
                    </a:p>
                  </a:txBody>
                  <a:tcPr marL="9525" marR="9525" marT="9525" marB="0" anchor="b">
                    <a:lnL>
                      <a:noFill/>
                    </a:lnL>
                    <a:lnR>
                      <a:noFill/>
                    </a:lnR>
                    <a:lnT>
                      <a:noFill/>
                    </a:lnT>
                    <a:lnB>
                      <a:noFill/>
                    </a:lnB>
                  </a:tcPr>
                </a:tc>
                <a:extLst>
                  <a:ext uri="{0D108BD9-81ED-4DB2-BD59-A6C34878D82A}">
                    <a16:rowId xmlns:a16="http://schemas.microsoft.com/office/drawing/2014/main" val="3374754148"/>
                  </a:ext>
                </a:extLst>
              </a:tr>
              <a:tr h="190500">
                <a:tc>
                  <a:txBody>
                    <a:bodyPr/>
                    <a:lstStyle/>
                    <a:p>
                      <a:pPr algn="l" fontAlgn="b"/>
                      <a:r>
                        <a:rPr lang="en-SG" sz="1100" b="1" i="0" u="none" strike="noStrike">
                          <a:solidFill>
                            <a:srgbClr val="000000"/>
                          </a:solidFill>
                          <a:effectLst/>
                          <a:latin typeface="Calibri" panose="020F0502020204030204" pitchFamily="34" charset="0"/>
                        </a:rPr>
                        <a:t>AIC</a:t>
                      </a:r>
                    </a:p>
                  </a:txBody>
                  <a:tcPr marL="9525" marR="9525" marT="9525" marB="0" anchor="b">
                    <a:lnL>
                      <a:noFill/>
                    </a:lnL>
                    <a:lnR>
                      <a:noFill/>
                    </a:lnR>
                    <a:lnT>
                      <a:noFill/>
                    </a:lnT>
                    <a:lnB>
                      <a:noFill/>
                    </a:lnB>
                    <a:solidFill>
                      <a:srgbClr val="F4B084"/>
                    </a:solidFill>
                  </a:tcPr>
                </a:tc>
                <a:tc>
                  <a:txBody>
                    <a:bodyPr/>
                    <a:lstStyle/>
                    <a:p>
                      <a:pPr algn="r" fontAlgn="b"/>
                      <a:r>
                        <a:rPr lang="en-SG" sz="1100" b="0" i="0" u="none" strike="noStrike" dirty="0">
                          <a:solidFill>
                            <a:srgbClr val="000000"/>
                          </a:solidFill>
                          <a:effectLst/>
                          <a:latin typeface="Calibri" panose="020F0502020204030204" pitchFamily="34" charset="0"/>
                        </a:rPr>
                        <a:t>8060.12</a:t>
                      </a:r>
                    </a:p>
                  </a:txBody>
                  <a:tcPr marL="9525" marR="9525" marT="9525" marB="0" anchor="b">
                    <a:lnL>
                      <a:noFill/>
                    </a:lnL>
                    <a:lnR>
                      <a:noFill/>
                    </a:lnR>
                    <a:lnT>
                      <a:noFill/>
                    </a:lnT>
                    <a:lnB>
                      <a:noFill/>
                    </a:lnB>
                  </a:tcPr>
                </a:tc>
                <a:extLst>
                  <a:ext uri="{0D108BD9-81ED-4DB2-BD59-A6C34878D82A}">
                    <a16:rowId xmlns:a16="http://schemas.microsoft.com/office/drawing/2014/main" val="2683035756"/>
                  </a:ext>
                </a:extLst>
              </a:tr>
              <a:tr h="190500">
                <a:tc>
                  <a:txBody>
                    <a:bodyPr/>
                    <a:lstStyle/>
                    <a:p>
                      <a:pPr algn="l" fontAlgn="b"/>
                      <a:r>
                        <a:rPr lang="en-SG" sz="1100" b="1" i="0" u="none" strike="noStrike">
                          <a:solidFill>
                            <a:srgbClr val="000000"/>
                          </a:solidFill>
                          <a:effectLst/>
                          <a:latin typeface="Calibri" panose="020F0502020204030204" pitchFamily="34" charset="0"/>
                        </a:rPr>
                        <a:t>R-Squared</a:t>
                      </a:r>
                    </a:p>
                  </a:txBody>
                  <a:tcPr marL="9525" marR="9525" marT="9525" marB="0" anchor="b">
                    <a:lnL>
                      <a:noFill/>
                    </a:lnL>
                    <a:lnR>
                      <a:noFill/>
                    </a:lnR>
                    <a:lnT>
                      <a:noFill/>
                    </a:lnT>
                    <a:lnB>
                      <a:noFill/>
                    </a:lnB>
                    <a:solidFill>
                      <a:srgbClr val="F4B084"/>
                    </a:solidFill>
                  </a:tcPr>
                </a:tc>
                <a:tc>
                  <a:txBody>
                    <a:bodyPr/>
                    <a:lstStyle/>
                    <a:p>
                      <a:pPr algn="r" fontAlgn="b"/>
                      <a:r>
                        <a:rPr lang="en-SG" sz="1100" b="0" i="0" u="none" strike="noStrike" dirty="0">
                          <a:solidFill>
                            <a:srgbClr val="000000"/>
                          </a:solidFill>
                          <a:effectLst/>
                          <a:latin typeface="Calibri" panose="020F0502020204030204" pitchFamily="34" charset="0"/>
                        </a:rPr>
                        <a:t>0.9944</a:t>
                      </a:r>
                    </a:p>
                  </a:txBody>
                  <a:tcPr marL="9525" marR="9525" marT="9525" marB="0" anchor="b">
                    <a:lnL>
                      <a:noFill/>
                    </a:lnL>
                    <a:lnR>
                      <a:noFill/>
                    </a:lnR>
                    <a:lnT>
                      <a:noFill/>
                    </a:lnT>
                    <a:lnB>
                      <a:noFill/>
                    </a:lnB>
                  </a:tcPr>
                </a:tc>
                <a:extLst>
                  <a:ext uri="{0D108BD9-81ED-4DB2-BD59-A6C34878D82A}">
                    <a16:rowId xmlns:a16="http://schemas.microsoft.com/office/drawing/2014/main" val="4280055936"/>
                  </a:ext>
                </a:extLst>
              </a:tr>
              <a:tr h="190500">
                <a:tc>
                  <a:txBody>
                    <a:bodyPr/>
                    <a:lstStyle/>
                    <a:p>
                      <a:pPr algn="l" fontAlgn="b"/>
                      <a:r>
                        <a:rPr lang="en-SG" sz="1100" b="1" i="0" u="none" strike="noStrike">
                          <a:solidFill>
                            <a:srgbClr val="000000"/>
                          </a:solidFill>
                          <a:effectLst/>
                          <a:latin typeface="Calibri" panose="020F0502020204030204" pitchFamily="34" charset="0"/>
                        </a:rPr>
                        <a:t>Adj R-Squared</a:t>
                      </a:r>
                    </a:p>
                  </a:txBody>
                  <a:tcPr marL="9525" marR="9525" marT="9525" marB="0" anchor="b">
                    <a:lnL>
                      <a:noFill/>
                    </a:lnL>
                    <a:lnR>
                      <a:noFill/>
                    </a:lnR>
                    <a:lnT>
                      <a:noFill/>
                    </a:lnT>
                    <a:lnB>
                      <a:noFill/>
                    </a:lnB>
                    <a:solidFill>
                      <a:srgbClr val="F4B084"/>
                    </a:solidFill>
                  </a:tcPr>
                </a:tc>
                <a:tc>
                  <a:txBody>
                    <a:bodyPr/>
                    <a:lstStyle/>
                    <a:p>
                      <a:pPr algn="r" fontAlgn="b"/>
                      <a:r>
                        <a:rPr lang="en-SG" sz="1100" b="0" i="0" u="none" strike="noStrike" dirty="0">
                          <a:solidFill>
                            <a:srgbClr val="000000"/>
                          </a:solidFill>
                          <a:effectLst/>
                          <a:latin typeface="Calibri" panose="020F0502020204030204" pitchFamily="34" charset="0"/>
                        </a:rPr>
                        <a:t>0.9943</a:t>
                      </a:r>
                    </a:p>
                  </a:txBody>
                  <a:tcPr marL="9525" marR="9525" marT="9525" marB="0" anchor="b">
                    <a:lnL>
                      <a:noFill/>
                    </a:lnL>
                    <a:lnR>
                      <a:noFill/>
                    </a:lnR>
                    <a:lnT>
                      <a:noFill/>
                    </a:lnT>
                    <a:lnB>
                      <a:noFill/>
                    </a:lnB>
                  </a:tcPr>
                </a:tc>
                <a:extLst>
                  <a:ext uri="{0D108BD9-81ED-4DB2-BD59-A6C34878D82A}">
                    <a16:rowId xmlns:a16="http://schemas.microsoft.com/office/drawing/2014/main" val="3325714013"/>
                  </a:ext>
                </a:extLst>
              </a:tr>
              <a:tr h="190500">
                <a:tc>
                  <a:txBody>
                    <a:bodyPr/>
                    <a:lstStyle/>
                    <a:p>
                      <a:pPr algn="l" fontAlgn="b"/>
                      <a:r>
                        <a:rPr lang="en-SG" sz="1100" b="1" i="0" u="none" strike="noStrike">
                          <a:solidFill>
                            <a:srgbClr val="000000"/>
                          </a:solidFill>
                          <a:effectLst/>
                          <a:latin typeface="Calibri" panose="020F0502020204030204" pitchFamily="34" charset="0"/>
                        </a:rPr>
                        <a:t>p-value</a:t>
                      </a:r>
                    </a:p>
                  </a:txBody>
                  <a:tcPr marL="9525" marR="9525" marT="9525" marB="0" anchor="b">
                    <a:lnL>
                      <a:noFill/>
                    </a:lnL>
                    <a:lnR>
                      <a:noFill/>
                    </a:lnR>
                    <a:lnT>
                      <a:noFill/>
                    </a:lnT>
                    <a:lnB>
                      <a:noFill/>
                    </a:lnB>
                    <a:solidFill>
                      <a:srgbClr val="F4B084"/>
                    </a:solidFill>
                  </a:tcPr>
                </a:tc>
                <a:tc>
                  <a:txBody>
                    <a:bodyPr/>
                    <a:lstStyle/>
                    <a:p>
                      <a:pPr algn="l" fontAlgn="b"/>
                      <a:r>
                        <a:rPr lang="en-SG" sz="1100" b="0" i="0" u="none" strike="noStrike" dirty="0">
                          <a:solidFill>
                            <a:srgbClr val="000000"/>
                          </a:solidFill>
                          <a:effectLst/>
                          <a:latin typeface="Calibri" panose="020F0502020204030204" pitchFamily="34" charset="0"/>
                        </a:rPr>
                        <a:t>&lt; 2.2e-16</a:t>
                      </a:r>
                    </a:p>
                  </a:txBody>
                  <a:tcPr marL="9525" marR="9525" marT="9525" marB="0" anchor="b">
                    <a:lnL>
                      <a:noFill/>
                    </a:lnL>
                    <a:lnR>
                      <a:noFill/>
                    </a:lnR>
                    <a:lnT>
                      <a:noFill/>
                    </a:lnT>
                    <a:lnB>
                      <a:noFill/>
                    </a:lnB>
                  </a:tcPr>
                </a:tc>
                <a:extLst>
                  <a:ext uri="{0D108BD9-81ED-4DB2-BD59-A6C34878D82A}">
                    <a16:rowId xmlns:a16="http://schemas.microsoft.com/office/drawing/2014/main" val="1179624668"/>
                  </a:ext>
                </a:extLst>
              </a:tr>
            </a:tbl>
          </a:graphicData>
        </a:graphic>
      </p:graphicFrame>
    </p:spTree>
    <p:extLst>
      <p:ext uri="{BB962C8B-B14F-4D97-AF65-F5344CB8AC3E}">
        <p14:creationId xmlns:p14="http://schemas.microsoft.com/office/powerpoint/2010/main" val="252983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369796" y="3131681"/>
            <a:ext cx="8283388" cy="1931616"/>
          </a:xfrm>
          <a:solidFill>
            <a:schemeClr val="bg1">
              <a:alpha val="81000"/>
            </a:schemeClr>
          </a:solidFill>
          <a:ln>
            <a:solidFill>
              <a:schemeClr val="accent1"/>
            </a:solidFill>
            <a:prstDash val="lgDash"/>
          </a:ln>
        </p:spPr>
        <p:txBody>
          <a:bodyPr/>
          <a:lstStyle/>
          <a:p>
            <a:pPr>
              <a:buSzPct val="100000"/>
            </a:pPr>
            <a:r>
              <a:rPr lang="en-SG" sz="1200" dirty="0"/>
              <a:t>The results for all three models are roughly the same, except that </a:t>
            </a:r>
            <a:r>
              <a:rPr lang="en-SG" sz="1200" b="1" dirty="0"/>
              <a:t>m2 (step-backwards) beats m1 and m3 by having a lower AIC</a:t>
            </a:r>
            <a:r>
              <a:rPr lang="en-SG" sz="1200" dirty="0"/>
              <a:t>. This could be due to it dropping the most number of x-variables to have a better fit. In contrast, the step-forward model m3 used brute force to try every variable, and even added a non-significant variable.</a:t>
            </a:r>
          </a:p>
          <a:p>
            <a:pPr>
              <a:buSzPct val="100000"/>
            </a:pPr>
            <a:r>
              <a:rPr lang="en-SG" sz="1200" dirty="0"/>
              <a:t>However, all 3 models are not good enough as there is a </a:t>
            </a:r>
            <a:r>
              <a:rPr lang="en-SG" sz="1200" b="1" dirty="0"/>
              <a:t>lot of multicollinearity </a:t>
            </a:r>
            <a:r>
              <a:rPr lang="en-SG" sz="1200" dirty="0"/>
              <a:t>going on in the models as seen by the </a:t>
            </a:r>
            <a:r>
              <a:rPr lang="en-SG" sz="1200" b="1" dirty="0"/>
              <a:t>high VIF scores</a:t>
            </a:r>
            <a:r>
              <a:rPr lang="en-SG" sz="1200" dirty="0"/>
              <a:t> for the individual x-variables. A VIF score of more than 10 is usually regarded as denoting that the x-variable can be explained by other x-variables, i.e. it is unnecessary to be included in the model.</a:t>
            </a:r>
          </a:p>
          <a:p>
            <a:pPr>
              <a:buSzPct val="100000"/>
            </a:pPr>
            <a:r>
              <a:rPr lang="en-SG" sz="1200" dirty="0"/>
              <a:t>Hence, the linear regression models can be better improved by sequentially removing x-variables with high VIFs and testing the models again, until the remnant x-variables have low VIF scores, reducing multicollinearity.</a:t>
            </a:r>
          </a:p>
          <a:p>
            <a:pPr>
              <a:buSzPct val="100000"/>
            </a:pPr>
            <a:endParaRPr lang="en-SG" sz="1200" dirty="0"/>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6707094"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dirty="0"/>
              <a:t>3) Linear Regression: Quick Summary</a:t>
            </a:r>
            <a:endParaRPr lang="en-SG" dirty="0"/>
          </a:p>
        </p:txBody>
      </p:sp>
      <p:pic>
        <p:nvPicPr>
          <p:cNvPr id="13" name="Picture 12">
            <a:extLst>
              <a:ext uri="{FF2B5EF4-FFF2-40B4-BE49-F238E27FC236}">
                <a16:creationId xmlns:a16="http://schemas.microsoft.com/office/drawing/2014/main" id="{E2084852-1983-496D-953D-55BE63115BE6}"/>
              </a:ext>
            </a:extLst>
          </p:cNvPr>
          <p:cNvPicPr>
            <a:picLocks noChangeAspect="1"/>
          </p:cNvPicPr>
          <p:nvPr/>
        </p:nvPicPr>
        <p:blipFill>
          <a:blip r:embed="rId3"/>
          <a:stretch>
            <a:fillRect/>
          </a:stretch>
        </p:blipFill>
        <p:spPr>
          <a:xfrm>
            <a:off x="0" y="2203262"/>
            <a:ext cx="9144000" cy="838307"/>
          </a:xfrm>
          <a:prstGeom prst="rect">
            <a:avLst/>
          </a:prstGeom>
        </p:spPr>
      </p:pic>
      <p:graphicFrame>
        <p:nvGraphicFramePr>
          <p:cNvPr id="15" name="Table 14">
            <a:extLst>
              <a:ext uri="{FF2B5EF4-FFF2-40B4-BE49-F238E27FC236}">
                <a16:creationId xmlns:a16="http://schemas.microsoft.com/office/drawing/2014/main" id="{EF097F31-F851-44AA-B378-FB5CE1ED6997}"/>
              </a:ext>
            </a:extLst>
          </p:cNvPr>
          <p:cNvGraphicFramePr>
            <a:graphicFrameLocks noGrp="1"/>
          </p:cNvGraphicFramePr>
          <p:nvPr>
            <p:extLst>
              <p:ext uri="{D42A27DB-BD31-4B8C-83A1-F6EECF244321}">
                <p14:modId xmlns:p14="http://schemas.microsoft.com/office/powerpoint/2010/main" val="3308606206"/>
              </p:ext>
            </p:extLst>
          </p:nvPr>
        </p:nvGraphicFramePr>
        <p:xfrm>
          <a:off x="1783533" y="879890"/>
          <a:ext cx="5214936" cy="1233260"/>
        </p:xfrm>
        <a:graphic>
          <a:graphicData uri="http://schemas.openxmlformats.org/drawingml/2006/table">
            <a:tbl>
              <a:tblPr/>
              <a:tblGrid>
                <a:gridCol w="935335">
                  <a:extLst>
                    <a:ext uri="{9D8B030D-6E8A-4147-A177-3AD203B41FA5}">
                      <a16:colId xmlns:a16="http://schemas.microsoft.com/office/drawing/2014/main" val="3035420683"/>
                    </a:ext>
                  </a:extLst>
                </a:gridCol>
                <a:gridCol w="802977">
                  <a:extLst>
                    <a:ext uri="{9D8B030D-6E8A-4147-A177-3AD203B41FA5}">
                      <a16:colId xmlns:a16="http://schemas.microsoft.com/office/drawing/2014/main" val="994003032"/>
                    </a:ext>
                  </a:extLst>
                </a:gridCol>
                <a:gridCol w="935335">
                  <a:extLst>
                    <a:ext uri="{9D8B030D-6E8A-4147-A177-3AD203B41FA5}">
                      <a16:colId xmlns:a16="http://schemas.microsoft.com/office/drawing/2014/main" val="346755071"/>
                    </a:ext>
                  </a:extLst>
                </a:gridCol>
                <a:gridCol w="802977">
                  <a:extLst>
                    <a:ext uri="{9D8B030D-6E8A-4147-A177-3AD203B41FA5}">
                      <a16:colId xmlns:a16="http://schemas.microsoft.com/office/drawing/2014/main" val="1820517117"/>
                    </a:ext>
                  </a:extLst>
                </a:gridCol>
                <a:gridCol w="935335">
                  <a:extLst>
                    <a:ext uri="{9D8B030D-6E8A-4147-A177-3AD203B41FA5}">
                      <a16:colId xmlns:a16="http://schemas.microsoft.com/office/drawing/2014/main" val="803044494"/>
                    </a:ext>
                  </a:extLst>
                </a:gridCol>
                <a:gridCol w="802977">
                  <a:extLst>
                    <a:ext uri="{9D8B030D-6E8A-4147-A177-3AD203B41FA5}">
                      <a16:colId xmlns:a16="http://schemas.microsoft.com/office/drawing/2014/main" val="3337070251"/>
                    </a:ext>
                  </a:extLst>
                </a:gridCol>
              </a:tblGrid>
              <a:tr h="176180">
                <a:tc gridSpan="2">
                  <a:txBody>
                    <a:bodyPr/>
                    <a:lstStyle/>
                    <a:p>
                      <a:pPr algn="ctr" fontAlgn="b"/>
                      <a:r>
                        <a:rPr lang="en-SG" sz="1000" b="1" i="0" u="none" strike="noStrike">
                          <a:solidFill>
                            <a:srgbClr val="000000"/>
                          </a:solidFill>
                          <a:effectLst/>
                          <a:latin typeface="Calibri" panose="020F0502020204030204" pitchFamily="34" charset="0"/>
                        </a:rPr>
                        <a:t>m1 (full)</a:t>
                      </a:r>
                    </a:p>
                  </a:txBody>
                  <a:tcPr marL="8809" marR="8809" marT="8809" marB="0" anchor="b">
                    <a:lnL>
                      <a:noFill/>
                    </a:lnL>
                    <a:lnR>
                      <a:noFill/>
                    </a:lnR>
                    <a:lnT>
                      <a:noFill/>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SG"/>
                    </a:p>
                  </a:txBody>
                  <a:tcPr/>
                </a:tc>
                <a:tc gridSpan="2">
                  <a:txBody>
                    <a:bodyPr/>
                    <a:lstStyle/>
                    <a:p>
                      <a:pPr algn="ctr" fontAlgn="b"/>
                      <a:r>
                        <a:rPr lang="en-SG" sz="1000" b="1" i="0" u="none" strike="noStrike">
                          <a:solidFill>
                            <a:srgbClr val="000000"/>
                          </a:solidFill>
                          <a:effectLst/>
                          <a:latin typeface="Calibri" panose="020F0502020204030204" pitchFamily="34" charset="0"/>
                        </a:rPr>
                        <a:t>m2 (backward)</a:t>
                      </a:r>
                    </a:p>
                  </a:txBody>
                  <a:tcPr marL="8809" marR="8809" marT="8809" marB="0" anchor="b">
                    <a:lnL>
                      <a:noFill/>
                    </a:lnL>
                    <a:lnR>
                      <a:noFill/>
                    </a:lnR>
                    <a:lnT>
                      <a:noFill/>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SG"/>
                    </a:p>
                  </a:txBody>
                  <a:tcPr/>
                </a:tc>
                <a:tc gridSpan="2">
                  <a:txBody>
                    <a:bodyPr/>
                    <a:lstStyle/>
                    <a:p>
                      <a:pPr algn="ctr" fontAlgn="b"/>
                      <a:r>
                        <a:rPr lang="en-SG" sz="1000" b="1" i="0" u="none" strike="noStrike">
                          <a:solidFill>
                            <a:srgbClr val="000000"/>
                          </a:solidFill>
                          <a:effectLst/>
                          <a:latin typeface="Calibri" panose="020F0502020204030204" pitchFamily="34" charset="0"/>
                        </a:rPr>
                        <a:t>m3 (forward)</a:t>
                      </a:r>
                    </a:p>
                  </a:txBody>
                  <a:tcPr marL="8809" marR="8809" marT="8809" marB="0" anchor="b">
                    <a:lnL>
                      <a:noFill/>
                    </a:lnL>
                    <a:lnR>
                      <a:noFill/>
                    </a:lnR>
                    <a:lnT>
                      <a:noFill/>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SG"/>
                    </a:p>
                  </a:txBody>
                  <a:tcPr/>
                </a:tc>
                <a:extLst>
                  <a:ext uri="{0D108BD9-81ED-4DB2-BD59-A6C34878D82A}">
                    <a16:rowId xmlns:a16="http://schemas.microsoft.com/office/drawing/2014/main" val="143277232"/>
                  </a:ext>
                </a:extLst>
              </a:tr>
              <a:tr h="176180">
                <a:tc>
                  <a:txBody>
                    <a:bodyPr/>
                    <a:lstStyle/>
                    <a:p>
                      <a:pPr algn="l" rtl="0" fontAlgn="b"/>
                      <a:r>
                        <a:rPr lang="en-SG" sz="1000" b="1" i="0" u="none" strike="noStrike">
                          <a:solidFill>
                            <a:srgbClr val="000000"/>
                          </a:solidFill>
                          <a:effectLst/>
                          <a:latin typeface="Calibri" panose="020F0502020204030204" pitchFamily="34" charset="0"/>
                        </a:rPr>
                        <a:t>RMSE (Trainset)</a:t>
                      </a:r>
                    </a:p>
                  </a:txBody>
                  <a:tcPr marL="8809" marR="8809" marT="8809"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16.12</a:t>
                      </a:r>
                    </a:p>
                  </a:txBody>
                  <a:tcPr marL="8809" marR="8809" marT="880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SG" sz="1000" b="1" i="0" u="none" strike="noStrike">
                          <a:solidFill>
                            <a:srgbClr val="000000"/>
                          </a:solidFill>
                          <a:effectLst/>
                          <a:latin typeface="Calibri" panose="020F0502020204030204" pitchFamily="34" charset="0"/>
                        </a:rPr>
                        <a:t>RMSE (Trainset)</a:t>
                      </a:r>
                    </a:p>
                  </a:txBody>
                  <a:tcPr marL="8809" marR="8809" marT="8809"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16.12</a:t>
                      </a:r>
                    </a:p>
                  </a:txBody>
                  <a:tcPr marL="8809" marR="8809" marT="880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SG" sz="1000" b="1" i="0" u="none" strike="noStrike">
                          <a:solidFill>
                            <a:srgbClr val="000000"/>
                          </a:solidFill>
                          <a:effectLst/>
                          <a:latin typeface="Calibri" panose="020F0502020204030204" pitchFamily="34" charset="0"/>
                        </a:rPr>
                        <a:t>RMSE (Trainset)</a:t>
                      </a:r>
                    </a:p>
                  </a:txBody>
                  <a:tcPr marL="8809" marR="8809" marT="8809"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16.12</a:t>
                      </a:r>
                    </a:p>
                  </a:txBody>
                  <a:tcPr marL="8809" marR="8809" marT="880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7578400"/>
                  </a:ext>
                </a:extLst>
              </a:tr>
              <a:tr h="176180">
                <a:tc>
                  <a:txBody>
                    <a:bodyPr/>
                    <a:lstStyle/>
                    <a:p>
                      <a:pPr algn="l" rtl="0" fontAlgn="b"/>
                      <a:r>
                        <a:rPr lang="en-SG" sz="1000" b="1" i="0" u="none" strike="noStrike">
                          <a:solidFill>
                            <a:srgbClr val="000000"/>
                          </a:solidFill>
                          <a:effectLst/>
                          <a:latin typeface="Calibri" panose="020F0502020204030204" pitchFamily="34" charset="0"/>
                        </a:rPr>
                        <a:t>RMSE (Testset)</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16.43</a:t>
                      </a:r>
                    </a:p>
                  </a:txBody>
                  <a:tcPr marL="8809" marR="8809" marT="8809" marB="0" anchor="b">
                    <a:lnL>
                      <a:noFill/>
                    </a:lnL>
                    <a:lnR>
                      <a:noFill/>
                    </a:lnR>
                    <a:lnT>
                      <a:noFill/>
                    </a:lnT>
                    <a:lnB>
                      <a:noFill/>
                    </a:lnB>
                  </a:tcPr>
                </a:tc>
                <a:tc>
                  <a:txBody>
                    <a:bodyPr/>
                    <a:lstStyle/>
                    <a:p>
                      <a:pPr algn="l" rtl="0" fontAlgn="b"/>
                      <a:r>
                        <a:rPr lang="en-SG" sz="1000" b="1" i="0" u="none" strike="noStrike">
                          <a:solidFill>
                            <a:srgbClr val="000000"/>
                          </a:solidFill>
                          <a:effectLst/>
                          <a:latin typeface="Calibri" panose="020F0502020204030204" pitchFamily="34" charset="0"/>
                        </a:rPr>
                        <a:t>RMSE (Testset)</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16.44</a:t>
                      </a:r>
                    </a:p>
                  </a:txBody>
                  <a:tcPr marL="8809" marR="8809" marT="8809" marB="0" anchor="b">
                    <a:lnL>
                      <a:noFill/>
                    </a:lnL>
                    <a:lnR>
                      <a:noFill/>
                    </a:lnR>
                    <a:lnT>
                      <a:noFill/>
                    </a:lnT>
                    <a:lnB>
                      <a:noFill/>
                    </a:lnB>
                  </a:tcPr>
                </a:tc>
                <a:tc>
                  <a:txBody>
                    <a:bodyPr/>
                    <a:lstStyle/>
                    <a:p>
                      <a:pPr algn="l" fontAlgn="b"/>
                      <a:r>
                        <a:rPr lang="en-SG" sz="1000" b="1" i="0" u="none" strike="noStrike">
                          <a:solidFill>
                            <a:srgbClr val="000000"/>
                          </a:solidFill>
                          <a:effectLst/>
                          <a:latin typeface="Calibri" panose="020F0502020204030204" pitchFamily="34" charset="0"/>
                        </a:rPr>
                        <a:t>RMSE (Testset)</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16.43</a:t>
                      </a:r>
                    </a:p>
                  </a:txBody>
                  <a:tcPr marL="8809" marR="8809" marT="8809" marB="0" anchor="b">
                    <a:lnL>
                      <a:noFill/>
                    </a:lnL>
                    <a:lnR>
                      <a:noFill/>
                    </a:lnR>
                    <a:lnT>
                      <a:noFill/>
                    </a:lnT>
                    <a:lnB>
                      <a:noFill/>
                    </a:lnB>
                  </a:tcPr>
                </a:tc>
                <a:extLst>
                  <a:ext uri="{0D108BD9-81ED-4DB2-BD59-A6C34878D82A}">
                    <a16:rowId xmlns:a16="http://schemas.microsoft.com/office/drawing/2014/main" val="47364628"/>
                  </a:ext>
                </a:extLst>
              </a:tr>
              <a:tr h="176180">
                <a:tc>
                  <a:txBody>
                    <a:bodyPr/>
                    <a:lstStyle/>
                    <a:p>
                      <a:pPr algn="l" rtl="0" fontAlgn="b"/>
                      <a:r>
                        <a:rPr lang="en-SG" sz="1000" b="1" i="0" u="none" strike="noStrike">
                          <a:solidFill>
                            <a:srgbClr val="000000"/>
                          </a:solidFill>
                          <a:effectLst/>
                          <a:latin typeface="Calibri" panose="020F0502020204030204" pitchFamily="34" charset="0"/>
                        </a:rPr>
                        <a:t>AIC</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8063.95</a:t>
                      </a:r>
                    </a:p>
                  </a:txBody>
                  <a:tcPr marL="8809" marR="8809" marT="8809" marB="0" anchor="b">
                    <a:lnL>
                      <a:noFill/>
                    </a:lnL>
                    <a:lnR>
                      <a:noFill/>
                    </a:lnR>
                    <a:lnT>
                      <a:noFill/>
                    </a:lnT>
                    <a:lnB>
                      <a:noFill/>
                    </a:lnB>
                  </a:tcPr>
                </a:tc>
                <a:tc>
                  <a:txBody>
                    <a:bodyPr/>
                    <a:lstStyle/>
                    <a:p>
                      <a:pPr algn="l" rtl="0" fontAlgn="b"/>
                      <a:r>
                        <a:rPr lang="en-SG" sz="1000" b="1" i="0" u="none" strike="noStrike">
                          <a:solidFill>
                            <a:srgbClr val="000000"/>
                          </a:solidFill>
                          <a:effectLst/>
                          <a:latin typeface="Calibri" panose="020F0502020204030204" pitchFamily="34" charset="0"/>
                        </a:rPr>
                        <a:t>AIC</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8058.24</a:t>
                      </a:r>
                    </a:p>
                  </a:txBody>
                  <a:tcPr marL="8809" marR="8809" marT="8809" marB="0" anchor="b">
                    <a:lnL>
                      <a:noFill/>
                    </a:lnL>
                    <a:lnR>
                      <a:noFill/>
                    </a:lnR>
                    <a:lnT>
                      <a:noFill/>
                    </a:lnT>
                    <a:lnB>
                      <a:noFill/>
                    </a:lnB>
                  </a:tcPr>
                </a:tc>
                <a:tc>
                  <a:txBody>
                    <a:bodyPr/>
                    <a:lstStyle/>
                    <a:p>
                      <a:pPr algn="l" fontAlgn="b"/>
                      <a:r>
                        <a:rPr lang="en-SG" sz="1000" b="1" i="0" u="none" strike="noStrike">
                          <a:solidFill>
                            <a:srgbClr val="000000"/>
                          </a:solidFill>
                          <a:effectLst/>
                          <a:latin typeface="Calibri" panose="020F0502020204030204" pitchFamily="34" charset="0"/>
                        </a:rPr>
                        <a:t>AIC</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8063.95</a:t>
                      </a:r>
                    </a:p>
                  </a:txBody>
                  <a:tcPr marL="8809" marR="8809" marT="8809" marB="0" anchor="b">
                    <a:lnL>
                      <a:noFill/>
                    </a:lnL>
                    <a:lnR>
                      <a:noFill/>
                    </a:lnR>
                    <a:lnT>
                      <a:noFill/>
                    </a:lnT>
                    <a:lnB>
                      <a:noFill/>
                    </a:lnB>
                  </a:tcPr>
                </a:tc>
                <a:extLst>
                  <a:ext uri="{0D108BD9-81ED-4DB2-BD59-A6C34878D82A}">
                    <a16:rowId xmlns:a16="http://schemas.microsoft.com/office/drawing/2014/main" val="2986798751"/>
                  </a:ext>
                </a:extLst>
              </a:tr>
              <a:tr h="176180">
                <a:tc>
                  <a:txBody>
                    <a:bodyPr/>
                    <a:lstStyle/>
                    <a:p>
                      <a:pPr algn="l" rtl="0" fontAlgn="b"/>
                      <a:r>
                        <a:rPr lang="en-SG" sz="1000" b="1" i="0" u="none" strike="noStrike">
                          <a:solidFill>
                            <a:srgbClr val="000000"/>
                          </a:solidFill>
                          <a:effectLst/>
                          <a:latin typeface="Calibri" panose="020F0502020204030204" pitchFamily="34" charset="0"/>
                        </a:rPr>
                        <a:t>R-Squared</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0.9944</a:t>
                      </a:r>
                    </a:p>
                  </a:txBody>
                  <a:tcPr marL="8809" marR="8809" marT="8809" marB="0" anchor="b">
                    <a:lnL>
                      <a:noFill/>
                    </a:lnL>
                    <a:lnR>
                      <a:noFill/>
                    </a:lnR>
                    <a:lnT>
                      <a:noFill/>
                    </a:lnT>
                    <a:lnB>
                      <a:noFill/>
                    </a:lnB>
                  </a:tcPr>
                </a:tc>
                <a:tc>
                  <a:txBody>
                    <a:bodyPr/>
                    <a:lstStyle/>
                    <a:p>
                      <a:pPr algn="l" rtl="0" fontAlgn="b"/>
                      <a:r>
                        <a:rPr lang="en-SG" sz="1000" b="1" i="0" u="none" strike="noStrike">
                          <a:solidFill>
                            <a:srgbClr val="000000"/>
                          </a:solidFill>
                          <a:effectLst/>
                          <a:latin typeface="Calibri" panose="020F0502020204030204" pitchFamily="34" charset="0"/>
                        </a:rPr>
                        <a:t>R-Squared</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0.9944</a:t>
                      </a:r>
                    </a:p>
                  </a:txBody>
                  <a:tcPr marL="8809" marR="8809" marT="8809" marB="0" anchor="b">
                    <a:lnL>
                      <a:noFill/>
                    </a:lnL>
                    <a:lnR>
                      <a:noFill/>
                    </a:lnR>
                    <a:lnT>
                      <a:noFill/>
                    </a:lnT>
                    <a:lnB>
                      <a:noFill/>
                    </a:lnB>
                  </a:tcPr>
                </a:tc>
                <a:tc>
                  <a:txBody>
                    <a:bodyPr/>
                    <a:lstStyle/>
                    <a:p>
                      <a:pPr algn="l" fontAlgn="b"/>
                      <a:r>
                        <a:rPr lang="en-SG" sz="1000" b="1" i="0" u="none" strike="noStrike" dirty="0">
                          <a:solidFill>
                            <a:srgbClr val="000000"/>
                          </a:solidFill>
                          <a:effectLst/>
                          <a:latin typeface="Calibri" panose="020F0502020204030204" pitchFamily="34" charset="0"/>
                        </a:rPr>
                        <a:t>R-Squared</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0.9944</a:t>
                      </a:r>
                    </a:p>
                  </a:txBody>
                  <a:tcPr marL="8809" marR="8809" marT="8809" marB="0" anchor="b">
                    <a:lnL>
                      <a:noFill/>
                    </a:lnL>
                    <a:lnR>
                      <a:noFill/>
                    </a:lnR>
                    <a:lnT>
                      <a:noFill/>
                    </a:lnT>
                    <a:lnB>
                      <a:noFill/>
                    </a:lnB>
                  </a:tcPr>
                </a:tc>
                <a:extLst>
                  <a:ext uri="{0D108BD9-81ED-4DB2-BD59-A6C34878D82A}">
                    <a16:rowId xmlns:a16="http://schemas.microsoft.com/office/drawing/2014/main" val="1136839735"/>
                  </a:ext>
                </a:extLst>
              </a:tr>
              <a:tr h="176180">
                <a:tc>
                  <a:txBody>
                    <a:bodyPr/>
                    <a:lstStyle/>
                    <a:p>
                      <a:pPr algn="l" rtl="0" fontAlgn="b"/>
                      <a:r>
                        <a:rPr lang="en-SG" sz="1000" b="1" i="0" u="none" strike="noStrike">
                          <a:solidFill>
                            <a:srgbClr val="000000"/>
                          </a:solidFill>
                          <a:effectLst/>
                          <a:latin typeface="Calibri" panose="020F0502020204030204" pitchFamily="34" charset="0"/>
                        </a:rPr>
                        <a:t>Adj R-Squared</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0.9943</a:t>
                      </a:r>
                    </a:p>
                  </a:txBody>
                  <a:tcPr marL="8809" marR="8809" marT="8809" marB="0" anchor="b">
                    <a:lnL>
                      <a:noFill/>
                    </a:lnL>
                    <a:lnR>
                      <a:noFill/>
                    </a:lnR>
                    <a:lnT>
                      <a:noFill/>
                    </a:lnT>
                    <a:lnB>
                      <a:noFill/>
                    </a:lnB>
                  </a:tcPr>
                </a:tc>
                <a:tc>
                  <a:txBody>
                    <a:bodyPr/>
                    <a:lstStyle/>
                    <a:p>
                      <a:pPr algn="l" rtl="0" fontAlgn="b"/>
                      <a:r>
                        <a:rPr lang="en-SG" sz="1000" b="1" i="0" u="none" strike="noStrike">
                          <a:solidFill>
                            <a:srgbClr val="000000"/>
                          </a:solidFill>
                          <a:effectLst/>
                          <a:latin typeface="Calibri" panose="020F0502020204030204" pitchFamily="34" charset="0"/>
                        </a:rPr>
                        <a:t>Adj R-Squared</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0.9943</a:t>
                      </a:r>
                    </a:p>
                  </a:txBody>
                  <a:tcPr marL="8809" marR="8809" marT="8809" marB="0" anchor="b">
                    <a:lnL>
                      <a:noFill/>
                    </a:lnL>
                    <a:lnR>
                      <a:noFill/>
                    </a:lnR>
                    <a:lnT>
                      <a:noFill/>
                    </a:lnT>
                    <a:lnB>
                      <a:noFill/>
                    </a:lnB>
                  </a:tcPr>
                </a:tc>
                <a:tc>
                  <a:txBody>
                    <a:bodyPr/>
                    <a:lstStyle/>
                    <a:p>
                      <a:pPr algn="l" fontAlgn="b"/>
                      <a:r>
                        <a:rPr lang="en-SG" sz="1000" b="1" i="0" u="none" strike="noStrike">
                          <a:solidFill>
                            <a:srgbClr val="000000"/>
                          </a:solidFill>
                          <a:effectLst/>
                          <a:latin typeface="Calibri" panose="020F0502020204030204" pitchFamily="34" charset="0"/>
                        </a:rPr>
                        <a:t>Adj R-Squared</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0.9943</a:t>
                      </a:r>
                    </a:p>
                  </a:txBody>
                  <a:tcPr marL="8809" marR="8809" marT="8809" marB="0" anchor="b">
                    <a:lnL>
                      <a:noFill/>
                    </a:lnL>
                    <a:lnR>
                      <a:noFill/>
                    </a:lnR>
                    <a:lnT>
                      <a:noFill/>
                    </a:lnT>
                    <a:lnB>
                      <a:noFill/>
                    </a:lnB>
                  </a:tcPr>
                </a:tc>
                <a:extLst>
                  <a:ext uri="{0D108BD9-81ED-4DB2-BD59-A6C34878D82A}">
                    <a16:rowId xmlns:a16="http://schemas.microsoft.com/office/drawing/2014/main" val="3850246805"/>
                  </a:ext>
                </a:extLst>
              </a:tr>
              <a:tr h="176180">
                <a:tc>
                  <a:txBody>
                    <a:bodyPr/>
                    <a:lstStyle/>
                    <a:p>
                      <a:pPr algn="l" rtl="0" fontAlgn="b"/>
                      <a:r>
                        <a:rPr lang="en-SG" sz="1000" b="1" i="0" u="none" strike="noStrike">
                          <a:solidFill>
                            <a:srgbClr val="000000"/>
                          </a:solidFill>
                          <a:effectLst/>
                          <a:latin typeface="Calibri" panose="020F0502020204030204" pitchFamily="34" charset="0"/>
                        </a:rPr>
                        <a:t>p-value</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&lt; 2.2e-16</a:t>
                      </a:r>
                    </a:p>
                  </a:txBody>
                  <a:tcPr marL="8809" marR="8809" marT="8809" marB="0" anchor="b">
                    <a:lnL>
                      <a:noFill/>
                    </a:lnL>
                    <a:lnR>
                      <a:noFill/>
                    </a:lnR>
                    <a:lnT>
                      <a:noFill/>
                    </a:lnT>
                    <a:lnB>
                      <a:noFill/>
                    </a:lnB>
                  </a:tcPr>
                </a:tc>
                <a:tc>
                  <a:txBody>
                    <a:bodyPr/>
                    <a:lstStyle/>
                    <a:p>
                      <a:pPr algn="l" rtl="0" fontAlgn="b"/>
                      <a:r>
                        <a:rPr lang="en-SG" sz="1000" b="1" i="0" u="none" strike="noStrike">
                          <a:solidFill>
                            <a:srgbClr val="000000"/>
                          </a:solidFill>
                          <a:effectLst/>
                          <a:latin typeface="Calibri" panose="020F0502020204030204" pitchFamily="34" charset="0"/>
                        </a:rPr>
                        <a:t>p-value</a:t>
                      </a:r>
                    </a:p>
                  </a:txBody>
                  <a:tcPr marL="8809" marR="8809" marT="8809" marB="0" anchor="b">
                    <a:lnL>
                      <a:noFill/>
                    </a:lnL>
                    <a:lnR>
                      <a:noFill/>
                    </a:lnR>
                    <a:lnT>
                      <a:noFill/>
                    </a:lnT>
                    <a:lnB>
                      <a:noFill/>
                    </a:lnB>
                    <a:solidFill>
                      <a:srgbClr val="F4B084"/>
                    </a:solidFill>
                  </a:tcPr>
                </a:tc>
                <a:tc>
                  <a:txBody>
                    <a:bodyPr/>
                    <a:lstStyle/>
                    <a:p>
                      <a:pPr algn="ctr" rtl="0" fontAlgn="b"/>
                      <a:r>
                        <a:rPr lang="en-SG" sz="1000" b="0" i="0" u="none" strike="noStrike">
                          <a:solidFill>
                            <a:srgbClr val="000000"/>
                          </a:solidFill>
                          <a:effectLst/>
                          <a:latin typeface="Calibri" panose="020F0502020204030204" pitchFamily="34" charset="0"/>
                        </a:rPr>
                        <a:t>&lt; 2.2e-16</a:t>
                      </a:r>
                    </a:p>
                  </a:txBody>
                  <a:tcPr marL="8809" marR="8809" marT="8809" marB="0" anchor="b">
                    <a:lnL>
                      <a:noFill/>
                    </a:lnL>
                    <a:lnR>
                      <a:noFill/>
                    </a:lnR>
                    <a:lnT>
                      <a:noFill/>
                    </a:lnT>
                    <a:lnB>
                      <a:noFill/>
                    </a:lnB>
                  </a:tcPr>
                </a:tc>
                <a:tc>
                  <a:txBody>
                    <a:bodyPr/>
                    <a:lstStyle/>
                    <a:p>
                      <a:pPr algn="l" fontAlgn="b"/>
                      <a:r>
                        <a:rPr lang="en-SG" sz="1000" b="1" i="0" u="none" strike="noStrike">
                          <a:solidFill>
                            <a:srgbClr val="000000"/>
                          </a:solidFill>
                          <a:effectLst/>
                          <a:latin typeface="Calibri" panose="020F0502020204030204" pitchFamily="34" charset="0"/>
                        </a:rPr>
                        <a:t>p-value</a:t>
                      </a:r>
                    </a:p>
                  </a:txBody>
                  <a:tcPr marL="8809" marR="8809" marT="8809" marB="0" anchor="b">
                    <a:lnL>
                      <a:noFill/>
                    </a:lnL>
                    <a:lnR>
                      <a:noFill/>
                    </a:lnR>
                    <a:lnT>
                      <a:noFill/>
                    </a:lnT>
                    <a:lnB>
                      <a:noFill/>
                    </a:lnB>
                    <a:solidFill>
                      <a:srgbClr val="F4B084"/>
                    </a:solidFill>
                  </a:tcPr>
                </a:tc>
                <a:tc>
                  <a:txBody>
                    <a:bodyPr/>
                    <a:lstStyle/>
                    <a:p>
                      <a:pPr algn="ctr" fontAlgn="b"/>
                      <a:r>
                        <a:rPr lang="en-SG" sz="1000" b="0" i="0" u="none" strike="noStrike" dirty="0">
                          <a:solidFill>
                            <a:srgbClr val="000000"/>
                          </a:solidFill>
                          <a:effectLst/>
                          <a:latin typeface="Calibri" panose="020F0502020204030204" pitchFamily="34" charset="0"/>
                        </a:rPr>
                        <a:t>&lt; 2.2e-16</a:t>
                      </a:r>
                    </a:p>
                  </a:txBody>
                  <a:tcPr marL="8809" marR="8809" marT="8809" marB="0" anchor="b">
                    <a:lnL>
                      <a:noFill/>
                    </a:lnL>
                    <a:lnR>
                      <a:noFill/>
                    </a:lnR>
                    <a:lnT>
                      <a:noFill/>
                    </a:lnT>
                    <a:lnB>
                      <a:noFill/>
                    </a:lnB>
                  </a:tcPr>
                </a:tc>
                <a:extLst>
                  <a:ext uri="{0D108BD9-81ED-4DB2-BD59-A6C34878D82A}">
                    <a16:rowId xmlns:a16="http://schemas.microsoft.com/office/drawing/2014/main" val="2211970927"/>
                  </a:ext>
                </a:extLst>
              </a:tr>
            </a:tbl>
          </a:graphicData>
        </a:graphic>
      </p:graphicFrame>
    </p:spTree>
    <p:extLst>
      <p:ext uri="{BB962C8B-B14F-4D97-AF65-F5344CB8AC3E}">
        <p14:creationId xmlns:p14="http://schemas.microsoft.com/office/powerpoint/2010/main" val="12772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168088" y="739589"/>
            <a:ext cx="5573806" cy="4308474"/>
          </a:xfrm>
          <a:solidFill>
            <a:schemeClr val="bg1">
              <a:alpha val="81000"/>
            </a:schemeClr>
          </a:solidFill>
          <a:ln>
            <a:solidFill>
              <a:schemeClr val="accent1"/>
            </a:solidFill>
            <a:prstDash val="lgDash"/>
          </a:ln>
        </p:spPr>
        <p:txBody>
          <a:bodyPr/>
          <a:lstStyle/>
          <a:p>
            <a:pPr>
              <a:buSzPct val="100000"/>
            </a:pPr>
            <a:r>
              <a:rPr lang="en-SG" sz="1100" dirty="0"/>
              <a:t>Compared to linear regression, there are fewer but still many x-variables that are statistically significant (p-value &lt; 0.05, have two or three asterisks).</a:t>
            </a:r>
          </a:p>
          <a:p>
            <a:pPr>
              <a:buSzPct val="100000"/>
            </a:pPr>
            <a:r>
              <a:rPr lang="en-SG" sz="1100" dirty="0"/>
              <a:t>Taking the cut-off p-value to be 0.05, then the x-variables that are not statistically significant are </a:t>
            </a:r>
            <a:r>
              <a:rPr lang="en-SG" sz="1100" b="1" dirty="0" err="1"/>
              <a:t>DowJones</a:t>
            </a:r>
            <a:r>
              <a:rPr lang="en-SG" sz="1100" b="1" dirty="0"/>
              <a:t>,</a:t>
            </a:r>
            <a:r>
              <a:rPr lang="en-SG" sz="1100" dirty="0"/>
              <a:t> </a:t>
            </a:r>
            <a:r>
              <a:rPr lang="en-SG" sz="1100" b="1" dirty="0"/>
              <a:t>HSI, GBP-SGD, USEFFR, </a:t>
            </a:r>
            <a:r>
              <a:rPr lang="en-SG" sz="1100" dirty="0"/>
              <a:t>and</a:t>
            </a:r>
            <a:r>
              <a:rPr lang="en-SG" sz="1100" b="1" dirty="0"/>
              <a:t> SORA</a:t>
            </a:r>
            <a:r>
              <a:rPr lang="en-SG" sz="1100" dirty="0"/>
              <a:t>. Note how HSI, GBP-SGD, and SORA appear here again as non-statistically significant predictors.</a:t>
            </a:r>
          </a:p>
          <a:p>
            <a:pPr>
              <a:buSzPct val="100000"/>
            </a:pPr>
            <a:r>
              <a:rPr lang="en-SG" sz="1100" dirty="0"/>
              <a:t>From this model, we can evaluate that:</a:t>
            </a:r>
          </a:p>
          <a:p>
            <a:pPr>
              <a:buSzPct val="100000"/>
            </a:pPr>
            <a:endParaRPr lang="en-SG" sz="1100" dirty="0"/>
          </a:p>
          <a:p>
            <a:pPr>
              <a:buSzPct val="100000"/>
            </a:pPr>
            <a:endParaRPr lang="en-SG" sz="1100" dirty="0"/>
          </a:p>
          <a:p>
            <a:pPr marL="88900" indent="0">
              <a:buSzPct val="100000"/>
              <a:buNone/>
            </a:pPr>
            <a:br>
              <a:rPr lang="en-SG" sz="1100" dirty="0"/>
            </a:br>
            <a:endParaRPr lang="en-SG" sz="1100" dirty="0"/>
          </a:p>
          <a:p>
            <a:pPr>
              <a:buSzPct val="100000"/>
            </a:pPr>
            <a:r>
              <a:rPr lang="en-SG" sz="1100" dirty="0"/>
              <a:t>These are really good numbers as the accuracy rate for both the trainset and </a:t>
            </a:r>
            <a:r>
              <a:rPr lang="en-SG" sz="1100" dirty="0" err="1"/>
              <a:t>testset</a:t>
            </a:r>
            <a:r>
              <a:rPr lang="en-SG" sz="1100" dirty="0"/>
              <a:t> are </a:t>
            </a:r>
            <a:r>
              <a:rPr lang="en-SG" sz="1100" b="1" dirty="0"/>
              <a:t>high at &gt; 75% </a:t>
            </a:r>
            <a:r>
              <a:rPr lang="en-SG" sz="1100" dirty="0"/>
              <a:t>(way better than random chance) and that the numbers are </a:t>
            </a:r>
            <a:r>
              <a:rPr lang="en-SG" sz="1100" b="1" dirty="0"/>
              <a:t>similar</a:t>
            </a:r>
            <a:r>
              <a:rPr lang="en-SG" sz="1100" dirty="0"/>
              <a:t> showing that the model works and did not overfit on the trainset.</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5400349"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4) Logistic Regression – Full Model</a:t>
            </a:r>
            <a:endParaRPr lang="en-SG" dirty="0"/>
          </a:p>
        </p:txBody>
      </p:sp>
      <p:pic>
        <p:nvPicPr>
          <p:cNvPr id="4" name="Picture 3">
            <a:extLst>
              <a:ext uri="{FF2B5EF4-FFF2-40B4-BE49-F238E27FC236}">
                <a16:creationId xmlns:a16="http://schemas.microsoft.com/office/drawing/2014/main" id="{3BD3A360-9987-47B9-9098-6A25D54CF6F7}"/>
              </a:ext>
            </a:extLst>
          </p:cNvPr>
          <p:cNvPicPr>
            <a:picLocks noChangeAspect="1"/>
          </p:cNvPicPr>
          <p:nvPr/>
        </p:nvPicPr>
        <p:blipFill>
          <a:blip r:embed="rId3"/>
          <a:stretch>
            <a:fillRect/>
          </a:stretch>
        </p:blipFill>
        <p:spPr>
          <a:xfrm>
            <a:off x="5884704" y="819150"/>
            <a:ext cx="3091208" cy="3415553"/>
          </a:xfrm>
          <a:prstGeom prst="rect">
            <a:avLst/>
          </a:prstGeom>
        </p:spPr>
      </p:pic>
      <p:pic>
        <p:nvPicPr>
          <p:cNvPr id="6" name="Picture 5">
            <a:extLst>
              <a:ext uri="{FF2B5EF4-FFF2-40B4-BE49-F238E27FC236}">
                <a16:creationId xmlns:a16="http://schemas.microsoft.com/office/drawing/2014/main" id="{25991A56-7C19-459A-9D30-FE644505034A}"/>
              </a:ext>
            </a:extLst>
          </p:cNvPr>
          <p:cNvPicPr>
            <a:picLocks noChangeAspect="1"/>
          </p:cNvPicPr>
          <p:nvPr/>
        </p:nvPicPr>
        <p:blipFill>
          <a:blip r:embed="rId4"/>
          <a:stretch>
            <a:fillRect/>
          </a:stretch>
        </p:blipFill>
        <p:spPr>
          <a:xfrm>
            <a:off x="6422451" y="4324350"/>
            <a:ext cx="1054921" cy="586067"/>
          </a:xfrm>
          <a:prstGeom prst="rect">
            <a:avLst/>
          </a:prstGeom>
        </p:spPr>
      </p:pic>
      <p:pic>
        <p:nvPicPr>
          <p:cNvPr id="7" name="Picture 6">
            <a:extLst>
              <a:ext uri="{FF2B5EF4-FFF2-40B4-BE49-F238E27FC236}">
                <a16:creationId xmlns:a16="http://schemas.microsoft.com/office/drawing/2014/main" id="{DFEF3690-1242-4AF8-9418-C9FFDBAE5B27}"/>
              </a:ext>
            </a:extLst>
          </p:cNvPr>
          <p:cNvPicPr>
            <a:picLocks noChangeAspect="1"/>
          </p:cNvPicPr>
          <p:nvPr/>
        </p:nvPicPr>
        <p:blipFill>
          <a:blip r:embed="rId5"/>
          <a:stretch>
            <a:fillRect/>
          </a:stretch>
        </p:blipFill>
        <p:spPr>
          <a:xfrm>
            <a:off x="7538604" y="4324350"/>
            <a:ext cx="987941" cy="586067"/>
          </a:xfrm>
          <a:prstGeom prst="rect">
            <a:avLst/>
          </a:prstGeom>
        </p:spPr>
      </p:pic>
      <p:pic>
        <p:nvPicPr>
          <p:cNvPr id="2" name="Picture 1">
            <a:extLst>
              <a:ext uri="{FF2B5EF4-FFF2-40B4-BE49-F238E27FC236}">
                <a16:creationId xmlns:a16="http://schemas.microsoft.com/office/drawing/2014/main" id="{A8D88E80-C743-4C66-8507-28CC87796DBD}"/>
              </a:ext>
            </a:extLst>
          </p:cNvPr>
          <p:cNvPicPr>
            <a:picLocks noChangeAspect="1"/>
          </p:cNvPicPr>
          <p:nvPr/>
        </p:nvPicPr>
        <p:blipFill>
          <a:blip r:embed="rId6"/>
          <a:stretch>
            <a:fillRect/>
          </a:stretch>
        </p:blipFill>
        <p:spPr>
          <a:xfrm>
            <a:off x="270131" y="3859303"/>
            <a:ext cx="3465683" cy="1089215"/>
          </a:xfrm>
          <a:prstGeom prst="rect">
            <a:avLst/>
          </a:prstGeom>
        </p:spPr>
      </p:pic>
      <p:sp>
        <p:nvSpPr>
          <p:cNvPr id="10" name="Content Placeholder 2">
            <a:extLst>
              <a:ext uri="{FF2B5EF4-FFF2-40B4-BE49-F238E27FC236}">
                <a16:creationId xmlns:a16="http://schemas.microsoft.com/office/drawing/2014/main" id="{080D063F-5ECD-495E-9DE6-D9F3DD1811AD}"/>
              </a:ext>
            </a:extLst>
          </p:cNvPr>
          <p:cNvSpPr txBox="1">
            <a:spLocks/>
          </p:cNvSpPr>
          <p:nvPr/>
        </p:nvSpPr>
        <p:spPr>
          <a:xfrm>
            <a:off x="3735814" y="3816366"/>
            <a:ext cx="2006081" cy="1231698"/>
          </a:xfrm>
          <a:prstGeom prst="rect">
            <a:avLst/>
          </a:prstGeom>
          <a:noFill/>
          <a:ln>
            <a:noFill/>
            <a:prstDash val="lgDash"/>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a:buSzPct val="100000"/>
            </a:pPr>
            <a:r>
              <a:rPr lang="en-SG" sz="1100" dirty="0"/>
              <a:t>The AIC of the model is 1508.6.</a:t>
            </a:r>
          </a:p>
          <a:p>
            <a:pPr>
              <a:buSzPct val="100000"/>
            </a:pPr>
            <a:r>
              <a:rPr lang="en-SG" sz="1100" dirty="0"/>
              <a:t>The overall model has a p-value of &lt; 2.2e-16. It is statistically significant.</a:t>
            </a:r>
          </a:p>
        </p:txBody>
      </p:sp>
      <p:graphicFrame>
        <p:nvGraphicFramePr>
          <p:cNvPr id="11" name="Table 10">
            <a:extLst>
              <a:ext uri="{FF2B5EF4-FFF2-40B4-BE49-F238E27FC236}">
                <a16:creationId xmlns:a16="http://schemas.microsoft.com/office/drawing/2014/main" id="{A046228B-02A4-470E-9A56-03CE94011DC9}"/>
              </a:ext>
            </a:extLst>
          </p:cNvPr>
          <p:cNvGraphicFramePr>
            <a:graphicFrameLocks noGrp="1"/>
          </p:cNvGraphicFramePr>
          <p:nvPr>
            <p:extLst>
              <p:ext uri="{D42A27DB-BD31-4B8C-83A1-F6EECF244321}">
                <p14:modId xmlns:p14="http://schemas.microsoft.com/office/powerpoint/2010/main" val="2365531480"/>
              </p:ext>
            </p:extLst>
          </p:nvPr>
        </p:nvGraphicFramePr>
        <p:xfrm>
          <a:off x="761556" y="2108602"/>
          <a:ext cx="4386870" cy="1089216"/>
        </p:xfrm>
        <a:graphic>
          <a:graphicData uri="http://schemas.openxmlformats.org/drawingml/2006/table">
            <a:tbl>
              <a:tblPr/>
              <a:tblGrid>
                <a:gridCol w="1159960">
                  <a:extLst>
                    <a:ext uri="{9D8B030D-6E8A-4147-A177-3AD203B41FA5}">
                      <a16:colId xmlns:a16="http://schemas.microsoft.com/office/drawing/2014/main" val="2141898218"/>
                    </a:ext>
                  </a:extLst>
                </a:gridCol>
                <a:gridCol w="1542500">
                  <a:extLst>
                    <a:ext uri="{9D8B030D-6E8A-4147-A177-3AD203B41FA5}">
                      <a16:colId xmlns:a16="http://schemas.microsoft.com/office/drawing/2014/main" val="3845850553"/>
                    </a:ext>
                  </a:extLst>
                </a:gridCol>
                <a:gridCol w="842205">
                  <a:extLst>
                    <a:ext uri="{9D8B030D-6E8A-4147-A177-3AD203B41FA5}">
                      <a16:colId xmlns:a16="http://schemas.microsoft.com/office/drawing/2014/main" val="272956101"/>
                    </a:ext>
                  </a:extLst>
                </a:gridCol>
                <a:gridCol w="842205">
                  <a:extLst>
                    <a:ext uri="{9D8B030D-6E8A-4147-A177-3AD203B41FA5}">
                      <a16:colId xmlns:a16="http://schemas.microsoft.com/office/drawing/2014/main" val="129970826"/>
                    </a:ext>
                  </a:extLst>
                </a:gridCol>
              </a:tblGrid>
              <a:tr h="181536">
                <a:tc>
                  <a:txBody>
                    <a:bodyPr/>
                    <a:lstStyle/>
                    <a:p>
                      <a:pPr algn="ctr"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extLst>
                  <a:ext uri="{0D108BD9-81ED-4DB2-BD59-A6C34878D82A}">
                    <a16:rowId xmlns:a16="http://schemas.microsoft.com/office/drawing/2014/main" val="3628189223"/>
                  </a:ext>
                </a:extLst>
              </a:tr>
              <a:tr h="181536">
                <a:tc>
                  <a:txBody>
                    <a:bodyPr/>
                    <a:lstStyle/>
                    <a:p>
                      <a:pPr algn="l" rtl="0" fontAlgn="b"/>
                      <a:r>
                        <a:rPr lang="en-SG" sz="110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(TP+TN) / (TP+TN+FP+FN)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0.7683</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0.7512</a:t>
                      </a:r>
                    </a:p>
                  </a:txBody>
                  <a:tcPr marL="9525" marR="9525" marT="9525" marB="0" anchor="b">
                    <a:lnL>
                      <a:noFill/>
                    </a:lnL>
                    <a:lnR>
                      <a:noFill/>
                    </a:lnR>
                    <a:lnT>
                      <a:noFill/>
                    </a:lnT>
                    <a:lnB>
                      <a:noFill/>
                    </a:lnB>
                  </a:tcPr>
                </a:tc>
                <a:extLst>
                  <a:ext uri="{0D108BD9-81ED-4DB2-BD59-A6C34878D82A}">
                    <a16:rowId xmlns:a16="http://schemas.microsoft.com/office/drawing/2014/main" val="1416178525"/>
                  </a:ext>
                </a:extLst>
              </a:tr>
              <a:tr h="181536">
                <a:tc>
                  <a:txBody>
                    <a:bodyPr/>
                    <a:lstStyle/>
                    <a:p>
                      <a:pPr algn="l" rtl="0" fontAlgn="b"/>
                      <a:r>
                        <a:rPr lang="en-SG" sz="1100" b="1"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0.7753</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0.7446</a:t>
                      </a:r>
                    </a:p>
                  </a:txBody>
                  <a:tcPr marL="9525" marR="9525" marT="9525" marB="0" anchor="b">
                    <a:lnL>
                      <a:noFill/>
                    </a:lnL>
                    <a:lnR>
                      <a:noFill/>
                    </a:lnR>
                    <a:lnT>
                      <a:noFill/>
                    </a:lnT>
                    <a:lnB>
                      <a:noFill/>
                    </a:lnB>
                  </a:tcPr>
                </a:tc>
                <a:extLst>
                  <a:ext uri="{0D108BD9-81ED-4DB2-BD59-A6C34878D82A}">
                    <a16:rowId xmlns:a16="http://schemas.microsoft.com/office/drawing/2014/main" val="2988680601"/>
                  </a:ext>
                </a:extLst>
              </a:tr>
              <a:tr h="181536">
                <a:tc>
                  <a:txBody>
                    <a:bodyPr/>
                    <a:lstStyle/>
                    <a:p>
                      <a:pPr algn="l" rtl="0" fontAlgn="b"/>
                      <a:r>
                        <a:rPr lang="en-SG" sz="1100" b="1"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0.7637</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0.7732</a:t>
                      </a:r>
                    </a:p>
                  </a:txBody>
                  <a:tcPr marL="9525" marR="9525" marT="9525" marB="0" anchor="b">
                    <a:lnL>
                      <a:noFill/>
                    </a:lnL>
                    <a:lnR>
                      <a:noFill/>
                    </a:lnR>
                    <a:lnT>
                      <a:noFill/>
                    </a:lnT>
                    <a:lnB>
                      <a:noFill/>
                    </a:lnB>
                  </a:tcPr>
                </a:tc>
                <a:extLst>
                  <a:ext uri="{0D108BD9-81ED-4DB2-BD59-A6C34878D82A}">
                    <a16:rowId xmlns:a16="http://schemas.microsoft.com/office/drawing/2014/main" val="176270078"/>
                  </a:ext>
                </a:extLst>
              </a:tr>
              <a:tr h="181536">
                <a:tc>
                  <a:txBody>
                    <a:bodyPr/>
                    <a:lstStyle/>
                    <a:p>
                      <a:pPr algn="l" rtl="0" fontAlgn="b"/>
                      <a:r>
                        <a:rPr lang="en-SG" sz="1100" b="1" i="0" u="none" strike="noStrike">
                          <a:solidFill>
                            <a:srgbClr val="000000"/>
                          </a:solidFill>
                          <a:effectLst/>
                          <a:latin typeface="Calibri" panose="020F0502020204030204" pitchFamily="34" charset="0"/>
                        </a:rPr>
                        <a:t>Specificity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TN / (TN+FN)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0.7614</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0.7585</a:t>
                      </a:r>
                    </a:p>
                  </a:txBody>
                  <a:tcPr marL="9525" marR="9525" marT="9525" marB="0" anchor="b">
                    <a:lnL>
                      <a:noFill/>
                    </a:lnL>
                    <a:lnR>
                      <a:noFill/>
                    </a:lnR>
                    <a:lnT>
                      <a:noFill/>
                    </a:lnT>
                    <a:lnB>
                      <a:noFill/>
                    </a:lnB>
                  </a:tcPr>
                </a:tc>
                <a:extLst>
                  <a:ext uri="{0D108BD9-81ED-4DB2-BD59-A6C34878D82A}">
                    <a16:rowId xmlns:a16="http://schemas.microsoft.com/office/drawing/2014/main" val="4263707583"/>
                  </a:ext>
                </a:extLst>
              </a:tr>
              <a:tr h="181536">
                <a:tc>
                  <a:txBody>
                    <a:bodyPr/>
                    <a:lstStyle/>
                    <a:p>
                      <a:pPr algn="l" rtl="0" fontAlgn="b"/>
                      <a:r>
                        <a:rPr lang="en-SG" sz="1100" b="1" i="0" u="none" strike="noStrike">
                          <a:solidFill>
                            <a:srgbClr val="000000"/>
                          </a:solidFill>
                          <a:effectLst/>
                          <a:latin typeface="Calibri" panose="020F0502020204030204" pitchFamily="34" charset="0"/>
                        </a:rPr>
                        <a:t>False Positive Rate</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FP / (TN + 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0.2269</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0.2712</a:t>
                      </a:r>
                    </a:p>
                  </a:txBody>
                  <a:tcPr marL="9525" marR="9525" marT="9525" marB="0" anchor="b">
                    <a:lnL>
                      <a:noFill/>
                    </a:lnL>
                    <a:lnR>
                      <a:noFill/>
                    </a:lnR>
                    <a:lnT>
                      <a:noFill/>
                    </a:lnT>
                    <a:lnB>
                      <a:noFill/>
                    </a:lnB>
                  </a:tcPr>
                </a:tc>
                <a:extLst>
                  <a:ext uri="{0D108BD9-81ED-4DB2-BD59-A6C34878D82A}">
                    <a16:rowId xmlns:a16="http://schemas.microsoft.com/office/drawing/2014/main" val="4192486077"/>
                  </a:ext>
                </a:extLst>
              </a:tr>
            </a:tbl>
          </a:graphicData>
        </a:graphic>
      </p:graphicFrame>
    </p:spTree>
    <p:extLst>
      <p:ext uri="{BB962C8B-B14F-4D97-AF65-F5344CB8AC3E}">
        <p14:creationId xmlns:p14="http://schemas.microsoft.com/office/powerpoint/2010/main" val="36329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168088" y="739589"/>
            <a:ext cx="5573806" cy="4336676"/>
          </a:xfrm>
          <a:solidFill>
            <a:schemeClr val="bg1">
              <a:alpha val="81000"/>
            </a:schemeClr>
          </a:solidFill>
          <a:ln>
            <a:solidFill>
              <a:schemeClr val="accent1"/>
            </a:solidFill>
            <a:prstDash val="lgDash"/>
          </a:ln>
        </p:spPr>
        <p:txBody>
          <a:bodyPr/>
          <a:lstStyle/>
          <a:p>
            <a:pPr>
              <a:buSzPct val="100000"/>
            </a:pPr>
            <a:r>
              <a:rPr lang="en-SG" sz="1050" dirty="0"/>
              <a:t>This model is the same as the previous, except using only the x-variables that were statistically significant. All turned out to be statistically significant once more.</a:t>
            </a:r>
          </a:p>
          <a:p>
            <a:pPr>
              <a:buSzPct val="100000"/>
            </a:pPr>
            <a:r>
              <a:rPr lang="en-SG" sz="1050" dirty="0"/>
              <a:t>From this model, we can evaluate that:</a:t>
            </a:r>
          </a:p>
          <a:p>
            <a:pPr>
              <a:buSzPct val="100000"/>
            </a:pPr>
            <a:endParaRPr lang="en-SG" sz="1050" dirty="0"/>
          </a:p>
          <a:p>
            <a:pPr>
              <a:buSzPct val="100000"/>
            </a:pPr>
            <a:endParaRPr lang="en-SG" sz="1050" dirty="0"/>
          </a:p>
          <a:p>
            <a:pPr marL="88900" indent="0">
              <a:buSzPct val="100000"/>
              <a:buNone/>
            </a:pPr>
            <a:br>
              <a:rPr lang="en-SG" sz="1050" dirty="0"/>
            </a:br>
            <a:endParaRPr lang="en-SG" sz="1050" dirty="0"/>
          </a:p>
          <a:p>
            <a:pPr>
              <a:buSzPct val="100000"/>
            </a:pPr>
            <a:r>
              <a:rPr lang="en-SG" sz="1050" dirty="0"/>
              <a:t>These are really good numbers once again as the accuracy rate for both the trainset and </a:t>
            </a:r>
            <a:r>
              <a:rPr lang="en-SG" sz="1050" dirty="0" err="1"/>
              <a:t>testset</a:t>
            </a:r>
            <a:r>
              <a:rPr lang="en-SG" sz="1050" dirty="0"/>
              <a:t> are </a:t>
            </a:r>
            <a:r>
              <a:rPr lang="en-SG" sz="1050" b="1" dirty="0"/>
              <a:t>high at &gt; 72% </a:t>
            </a:r>
            <a:r>
              <a:rPr lang="en-SG" sz="1050" dirty="0"/>
              <a:t>(way better than random chance) and that the numbers are </a:t>
            </a:r>
            <a:r>
              <a:rPr lang="en-SG" sz="1050" b="1" dirty="0"/>
              <a:t>similar</a:t>
            </a:r>
            <a:r>
              <a:rPr lang="en-SG" sz="1050" dirty="0"/>
              <a:t> showing that the model works and did not overfit on the trainset.</a:t>
            </a:r>
          </a:p>
          <a:p>
            <a:pPr>
              <a:buSzPct val="100000"/>
            </a:pPr>
            <a:r>
              <a:rPr lang="en-SG" sz="1050" dirty="0"/>
              <a:t>m2 is a slight </a:t>
            </a:r>
            <a:r>
              <a:rPr lang="en-SG" sz="1050" dirty="0" err="1"/>
              <a:t>deprovement</a:t>
            </a:r>
            <a:r>
              <a:rPr lang="en-SG" sz="1050" dirty="0"/>
              <a:t> from m1 though.</a:t>
            </a:r>
          </a:p>
          <a:p>
            <a:pPr>
              <a:buSzPct val="100000"/>
            </a:pPr>
            <a:endParaRPr lang="en-SG" sz="1050" dirty="0"/>
          </a:p>
          <a:p>
            <a:pPr>
              <a:buSzPct val="100000"/>
            </a:pPr>
            <a:endParaRPr lang="en-SG" sz="1050" dirty="0"/>
          </a:p>
          <a:p>
            <a:pPr>
              <a:buSzPct val="100000"/>
            </a:pPr>
            <a:endParaRPr lang="en-SG" sz="1050" dirty="0"/>
          </a:p>
          <a:p>
            <a:pPr>
              <a:buSzPct val="100000"/>
            </a:pPr>
            <a:endParaRPr lang="en-SG" sz="1050" dirty="0"/>
          </a:p>
          <a:p>
            <a:pPr>
              <a:buSzPct val="100000"/>
            </a:pPr>
            <a:r>
              <a:rPr lang="en-SG" sz="1050" dirty="0"/>
              <a:t>The AIC of the model is 1551, which is higher than m1’s 1508.6. This means m2 has a weaker fit to the dataset.</a:t>
            </a:r>
          </a:p>
          <a:p>
            <a:pPr>
              <a:buSzPct val="100000"/>
            </a:pPr>
            <a:r>
              <a:rPr lang="en-SG" sz="1050" dirty="0"/>
              <a:t>The overall model has a p-value of &lt; 2.2e-16. It is statistically significant.</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7221071"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4) Logistic Regression – Selected Features Only</a:t>
            </a:r>
            <a:endParaRPr lang="en-SG" dirty="0"/>
          </a:p>
        </p:txBody>
      </p:sp>
      <p:pic>
        <p:nvPicPr>
          <p:cNvPr id="8" name="Picture 7">
            <a:extLst>
              <a:ext uri="{FF2B5EF4-FFF2-40B4-BE49-F238E27FC236}">
                <a16:creationId xmlns:a16="http://schemas.microsoft.com/office/drawing/2014/main" id="{6E3769C5-1113-4E91-BEB7-BBE36A37B723}"/>
              </a:ext>
            </a:extLst>
          </p:cNvPr>
          <p:cNvPicPr>
            <a:picLocks noChangeAspect="1"/>
          </p:cNvPicPr>
          <p:nvPr/>
        </p:nvPicPr>
        <p:blipFill>
          <a:blip r:embed="rId3"/>
          <a:stretch>
            <a:fillRect/>
          </a:stretch>
        </p:blipFill>
        <p:spPr>
          <a:xfrm>
            <a:off x="5847124" y="1089208"/>
            <a:ext cx="3191620" cy="2729753"/>
          </a:xfrm>
          <a:prstGeom prst="rect">
            <a:avLst/>
          </a:prstGeom>
        </p:spPr>
      </p:pic>
      <p:pic>
        <p:nvPicPr>
          <p:cNvPr id="11" name="Picture 10">
            <a:extLst>
              <a:ext uri="{FF2B5EF4-FFF2-40B4-BE49-F238E27FC236}">
                <a16:creationId xmlns:a16="http://schemas.microsoft.com/office/drawing/2014/main" id="{63709D65-54C8-49E8-8764-AE483A60675F}"/>
              </a:ext>
            </a:extLst>
          </p:cNvPr>
          <p:cNvPicPr>
            <a:picLocks noChangeAspect="1"/>
          </p:cNvPicPr>
          <p:nvPr/>
        </p:nvPicPr>
        <p:blipFill>
          <a:blip r:embed="rId4"/>
          <a:stretch>
            <a:fillRect/>
          </a:stretch>
        </p:blipFill>
        <p:spPr>
          <a:xfrm>
            <a:off x="6201244" y="4004699"/>
            <a:ext cx="1268598" cy="620992"/>
          </a:xfrm>
          <a:prstGeom prst="rect">
            <a:avLst/>
          </a:prstGeom>
        </p:spPr>
      </p:pic>
      <p:pic>
        <p:nvPicPr>
          <p:cNvPr id="12" name="Picture 11">
            <a:extLst>
              <a:ext uri="{FF2B5EF4-FFF2-40B4-BE49-F238E27FC236}">
                <a16:creationId xmlns:a16="http://schemas.microsoft.com/office/drawing/2014/main" id="{BE5A4715-7732-467F-B9C8-89A207AB408B}"/>
              </a:ext>
            </a:extLst>
          </p:cNvPr>
          <p:cNvPicPr>
            <a:picLocks noChangeAspect="1"/>
          </p:cNvPicPr>
          <p:nvPr/>
        </p:nvPicPr>
        <p:blipFill>
          <a:blip r:embed="rId5"/>
          <a:stretch>
            <a:fillRect/>
          </a:stretch>
        </p:blipFill>
        <p:spPr>
          <a:xfrm>
            <a:off x="7611585" y="4004699"/>
            <a:ext cx="1032071" cy="620992"/>
          </a:xfrm>
          <a:prstGeom prst="rect">
            <a:avLst/>
          </a:prstGeom>
        </p:spPr>
      </p:pic>
      <p:pic>
        <p:nvPicPr>
          <p:cNvPr id="16" name="Picture 15">
            <a:extLst>
              <a:ext uri="{FF2B5EF4-FFF2-40B4-BE49-F238E27FC236}">
                <a16:creationId xmlns:a16="http://schemas.microsoft.com/office/drawing/2014/main" id="{E4396E5F-C5F2-4317-B7EF-9559BADC1DB2}"/>
              </a:ext>
            </a:extLst>
          </p:cNvPr>
          <p:cNvPicPr>
            <a:picLocks noChangeAspect="1"/>
          </p:cNvPicPr>
          <p:nvPr/>
        </p:nvPicPr>
        <p:blipFill>
          <a:blip r:embed="rId6"/>
          <a:stretch>
            <a:fillRect/>
          </a:stretch>
        </p:blipFill>
        <p:spPr>
          <a:xfrm>
            <a:off x="832462" y="3340921"/>
            <a:ext cx="4245057" cy="1062990"/>
          </a:xfrm>
          <a:prstGeom prst="rect">
            <a:avLst/>
          </a:prstGeom>
        </p:spPr>
      </p:pic>
      <p:graphicFrame>
        <p:nvGraphicFramePr>
          <p:cNvPr id="18" name="Table 17">
            <a:extLst>
              <a:ext uri="{FF2B5EF4-FFF2-40B4-BE49-F238E27FC236}">
                <a16:creationId xmlns:a16="http://schemas.microsoft.com/office/drawing/2014/main" id="{9BF52739-15AD-4437-931F-DAE9B7A8F096}"/>
              </a:ext>
            </a:extLst>
          </p:cNvPr>
          <p:cNvGraphicFramePr>
            <a:graphicFrameLocks noGrp="1"/>
          </p:cNvGraphicFramePr>
          <p:nvPr>
            <p:extLst>
              <p:ext uri="{D42A27DB-BD31-4B8C-83A1-F6EECF244321}">
                <p14:modId xmlns:p14="http://schemas.microsoft.com/office/powerpoint/2010/main" val="2783718439"/>
              </p:ext>
            </p:extLst>
          </p:nvPr>
        </p:nvGraphicFramePr>
        <p:xfrm>
          <a:off x="903700" y="1459285"/>
          <a:ext cx="4173819" cy="1017270"/>
        </p:xfrm>
        <a:graphic>
          <a:graphicData uri="http://schemas.openxmlformats.org/drawingml/2006/table">
            <a:tbl>
              <a:tblPr/>
              <a:tblGrid>
                <a:gridCol w="1103626">
                  <a:extLst>
                    <a:ext uri="{9D8B030D-6E8A-4147-A177-3AD203B41FA5}">
                      <a16:colId xmlns:a16="http://schemas.microsoft.com/office/drawing/2014/main" val="978715235"/>
                    </a:ext>
                  </a:extLst>
                </a:gridCol>
                <a:gridCol w="1467587">
                  <a:extLst>
                    <a:ext uri="{9D8B030D-6E8A-4147-A177-3AD203B41FA5}">
                      <a16:colId xmlns:a16="http://schemas.microsoft.com/office/drawing/2014/main" val="261498524"/>
                    </a:ext>
                  </a:extLst>
                </a:gridCol>
                <a:gridCol w="801303">
                  <a:extLst>
                    <a:ext uri="{9D8B030D-6E8A-4147-A177-3AD203B41FA5}">
                      <a16:colId xmlns:a16="http://schemas.microsoft.com/office/drawing/2014/main" val="250850871"/>
                    </a:ext>
                  </a:extLst>
                </a:gridCol>
                <a:gridCol w="801303">
                  <a:extLst>
                    <a:ext uri="{9D8B030D-6E8A-4147-A177-3AD203B41FA5}">
                      <a16:colId xmlns:a16="http://schemas.microsoft.com/office/drawing/2014/main" val="2956528661"/>
                    </a:ext>
                  </a:extLst>
                </a:gridCol>
              </a:tblGrid>
              <a:tr h="168938">
                <a:tc>
                  <a:txBody>
                    <a:bodyPr/>
                    <a:lstStyle/>
                    <a:p>
                      <a:pPr algn="ctr" fontAlgn="b"/>
                      <a:r>
                        <a:rPr lang="en-SG" sz="105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SG" sz="105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ctr" fontAlgn="b"/>
                      <a:r>
                        <a:rPr lang="en-SG" sz="1050" b="1" i="0" u="none" strike="noStrike" dirty="0">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a:txBody>
                    <a:bodyPr/>
                    <a:lstStyle/>
                    <a:p>
                      <a:pPr algn="ctr" fontAlgn="b"/>
                      <a:r>
                        <a:rPr lang="en-SG" sz="105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extLst>
                  <a:ext uri="{0D108BD9-81ED-4DB2-BD59-A6C34878D82A}">
                    <a16:rowId xmlns:a16="http://schemas.microsoft.com/office/drawing/2014/main" val="2224172353"/>
                  </a:ext>
                </a:extLst>
              </a:tr>
              <a:tr h="168938">
                <a:tc>
                  <a:txBody>
                    <a:bodyPr/>
                    <a:lstStyle/>
                    <a:p>
                      <a:pPr algn="l" rtl="0" fontAlgn="b"/>
                      <a:r>
                        <a:rPr lang="en-SG" sz="105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4B084"/>
                    </a:solidFill>
                  </a:tcPr>
                </a:tc>
                <a:tc>
                  <a:txBody>
                    <a:bodyPr/>
                    <a:lstStyle/>
                    <a:p>
                      <a:pPr algn="l" rtl="0" fontAlgn="b"/>
                      <a:r>
                        <a:rPr lang="en-SG" sz="1050" b="1" i="0" u="none" strike="noStrike">
                          <a:solidFill>
                            <a:srgbClr val="000000"/>
                          </a:solidFill>
                          <a:effectLst/>
                          <a:latin typeface="Calibri" panose="020F0502020204030204" pitchFamily="34" charset="0"/>
                        </a:rPr>
                        <a:t>(TP+TN) / (TP+TN+FP+FN)</a:t>
                      </a:r>
                    </a:p>
                  </a:txBody>
                  <a:tcPr marL="9525" marR="9525" marT="9525" marB="0" anchor="b">
                    <a:lnL>
                      <a:noFill/>
                    </a:lnL>
                    <a:lnR>
                      <a:noFill/>
                    </a:lnR>
                    <a:lnT>
                      <a:noFill/>
                    </a:lnT>
                    <a:lnB>
                      <a:noFill/>
                    </a:lnB>
                    <a:solidFill>
                      <a:srgbClr val="F4B084"/>
                    </a:solidFill>
                  </a:tcPr>
                </a:tc>
                <a:tc>
                  <a:txBody>
                    <a:bodyPr/>
                    <a:lstStyle/>
                    <a:p>
                      <a:pPr algn="ctr" fontAlgn="b"/>
                      <a:r>
                        <a:rPr lang="en-SG" sz="1050" b="0" i="0" u="none" strike="noStrike" dirty="0">
                          <a:solidFill>
                            <a:srgbClr val="000000"/>
                          </a:solidFill>
                          <a:effectLst/>
                          <a:latin typeface="Calibri" panose="020F0502020204030204" pitchFamily="34" charset="0"/>
                        </a:rPr>
                        <a:t>0.7365</a:t>
                      </a:r>
                    </a:p>
                  </a:txBody>
                  <a:tcPr marL="9525" marR="9525" marT="9525" marB="0" anchor="b">
                    <a:lnL>
                      <a:noFill/>
                    </a:lnL>
                    <a:lnR>
                      <a:noFill/>
                    </a:lnR>
                    <a:lnT>
                      <a:noFill/>
                    </a:lnT>
                    <a:lnB>
                      <a:noFill/>
                    </a:lnB>
                  </a:tcPr>
                </a:tc>
                <a:tc>
                  <a:txBody>
                    <a:bodyPr/>
                    <a:lstStyle/>
                    <a:p>
                      <a:pPr algn="ctr" fontAlgn="b"/>
                      <a:r>
                        <a:rPr lang="en-SG" sz="1050" b="0" i="0" u="none" strike="noStrike">
                          <a:solidFill>
                            <a:srgbClr val="000000"/>
                          </a:solidFill>
                          <a:effectLst/>
                          <a:latin typeface="Calibri" panose="020F0502020204030204" pitchFamily="34" charset="0"/>
                        </a:rPr>
                        <a:t>0.7205</a:t>
                      </a:r>
                    </a:p>
                  </a:txBody>
                  <a:tcPr marL="9525" marR="9525" marT="9525" marB="0" anchor="b">
                    <a:lnL>
                      <a:noFill/>
                    </a:lnL>
                    <a:lnR>
                      <a:noFill/>
                    </a:lnR>
                    <a:lnT>
                      <a:noFill/>
                    </a:lnT>
                    <a:lnB>
                      <a:noFill/>
                    </a:lnB>
                  </a:tcPr>
                </a:tc>
                <a:extLst>
                  <a:ext uri="{0D108BD9-81ED-4DB2-BD59-A6C34878D82A}">
                    <a16:rowId xmlns:a16="http://schemas.microsoft.com/office/drawing/2014/main" val="1740344270"/>
                  </a:ext>
                </a:extLst>
              </a:tr>
              <a:tr h="168938">
                <a:tc>
                  <a:txBody>
                    <a:bodyPr/>
                    <a:lstStyle/>
                    <a:p>
                      <a:pPr algn="l" rtl="0" fontAlgn="b"/>
                      <a:r>
                        <a:rPr lang="en-SG" sz="1050" b="1"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solidFill>
                      <a:srgbClr val="F4B084"/>
                    </a:solidFill>
                  </a:tcPr>
                </a:tc>
                <a:tc>
                  <a:txBody>
                    <a:bodyPr/>
                    <a:lstStyle/>
                    <a:p>
                      <a:pPr algn="l" rtl="0" fontAlgn="b"/>
                      <a:r>
                        <a:rPr lang="en-SG" sz="1050" b="1" i="0" u="none" strike="noStrike">
                          <a:solidFill>
                            <a:srgbClr val="000000"/>
                          </a:solidFill>
                          <a:effectLst/>
                          <a:latin typeface="Calibri" panose="020F0502020204030204" pitchFamily="34" charset="0"/>
                        </a:rPr>
                        <a:t>TP / (TP+FP)</a:t>
                      </a:r>
                    </a:p>
                  </a:txBody>
                  <a:tcPr marL="9525" marR="9525" marT="9525" marB="0" anchor="b">
                    <a:lnL>
                      <a:noFill/>
                    </a:lnL>
                    <a:lnR>
                      <a:noFill/>
                    </a:lnR>
                    <a:lnT>
                      <a:noFill/>
                    </a:lnT>
                    <a:lnB>
                      <a:noFill/>
                    </a:lnB>
                    <a:solidFill>
                      <a:srgbClr val="F4B084"/>
                    </a:solidFill>
                  </a:tcPr>
                </a:tc>
                <a:tc>
                  <a:txBody>
                    <a:bodyPr/>
                    <a:lstStyle/>
                    <a:p>
                      <a:pPr algn="ctr" fontAlgn="b"/>
                      <a:r>
                        <a:rPr lang="en-SG" sz="1050" b="0" i="0" u="none" strike="noStrike" dirty="0">
                          <a:solidFill>
                            <a:srgbClr val="000000"/>
                          </a:solidFill>
                          <a:effectLst/>
                          <a:latin typeface="Calibri" panose="020F0502020204030204" pitchFamily="34" charset="0"/>
                        </a:rPr>
                        <a:t>0.7421</a:t>
                      </a:r>
                    </a:p>
                  </a:txBody>
                  <a:tcPr marL="9525" marR="9525" marT="9525" marB="0" anchor="b">
                    <a:lnL>
                      <a:noFill/>
                    </a:lnL>
                    <a:lnR>
                      <a:noFill/>
                    </a:lnR>
                    <a:lnT>
                      <a:noFill/>
                    </a:lnT>
                    <a:lnB>
                      <a:noFill/>
                    </a:lnB>
                  </a:tcPr>
                </a:tc>
                <a:tc>
                  <a:txBody>
                    <a:bodyPr/>
                    <a:lstStyle/>
                    <a:p>
                      <a:pPr algn="ctr" fontAlgn="b"/>
                      <a:r>
                        <a:rPr lang="en-SG" sz="1050" b="0" i="0" u="none" strike="noStrike" dirty="0">
                          <a:solidFill>
                            <a:srgbClr val="000000"/>
                          </a:solidFill>
                          <a:effectLst/>
                          <a:latin typeface="Calibri" panose="020F0502020204030204" pitchFamily="34" charset="0"/>
                        </a:rPr>
                        <a:t>0.7147</a:t>
                      </a:r>
                    </a:p>
                  </a:txBody>
                  <a:tcPr marL="9525" marR="9525" marT="9525" marB="0" anchor="b">
                    <a:lnL>
                      <a:noFill/>
                    </a:lnL>
                    <a:lnR>
                      <a:noFill/>
                    </a:lnR>
                    <a:lnT>
                      <a:noFill/>
                    </a:lnT>
                    <a:lnB>
                      <a:noFill/>
                    </a:lnB>
                  </a:tcPr>
                </a:tc>
                <a:extLst>
                  <a:ext uri="{0D108BD9-81ED-4DB2-BD59-A6C34878D82A}">
                    <a16:rowId xmlns:a16="http://schemas.microsoft.com/office/drawing/2014/main" val="1899950407"/>
                  </a:ext>
                </a:extLst>
              </a:tr>
              <a:tr h="168938">
                <a:tc>
                  <a:txBody>
                    <a:bodyPr/>
                    <a:lstStyle/>
                    <a:p>
                      <a:pPr algn="l" rtl="0" fontAlgn="b"/>
                      <a:r>
                        <a:rPr lang="en-SG" sz="1050" b="1"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solidFill>
                      <a:srgbClr val="F4B084"/>
                    </a:solidFill>
                  </a:tcPr>
                </a:tc>
                <a:tc>
                  <a:txBody>
                    <a:bodyPr/>
                    <a:lstStyle/>
                    <a:p>
                      <a:pPr algn="l" rtl="0" fontAlgn="b"/>
                      <a:r>
                        <a:rPr lang="en-SG" sz="1050" b="1" i="0" u="none" strike="noStrike">
                          <a:solidFill>
                            <a:srgbClr val="000000"/>
                          </a:solidFill>
                          <a:effectLst/>
                          <a:latin typeface="Calibri" panose="020F0502020204030204" pitchFamily="34" charset="0"/>
                        </a:rPr>
                        <a:t>TP / (TP+FN)</a:t>
                      </a:r>
                    </a:p>
                  </a:txBody>
                  <a:tcPr marL="9525" marR="9525" marT="9525" marB="0" anchor="b">
                    <a:lnL>
                      <a:noFill/>
                    </a:lnL>
                    <a:lnR>
                      <a:noFill/>
                    </a:lnR>
                    <a:lnT>
                      <a:noFill/>
                    </a:lnT>
                    <a:lnB>
                      <a:noFill/>
                    </a:lnB>
                    <a:solidFill>
                      <a:srgbClr val="F4B084"/>
                    </a:solidFill>
                  </a:tcPr>
                </a:tc>
                <a:tc>
                  <a:txBody>
                    <a:bodyPr/>
                    <a:lstStyle/>
                    <a:p>
                      <a:pPr algn="ctr" fontAlgn="b"/>
                      <a:r>
                        <a:rPr lang="en-SG" sz="1050" b="0" i="0" u="none" strike="noStrike">
                          <a:solidFill>
                            <a:srgbClr val="000000"/>
                          </a:solidFill>
                          <a:effectLst/>
                          <a:latin typeface="Calibri" panose="020F0502020204030204" pitchFamily="34" charset="0"/>
                        </a:rPr>
                        <a:t>0.7350</a:t>
                      </a:r>
                    </a:p>
                  </a:txBody>
                  <a:tcPr marL="9525" marR="9525" marT="9525" marB="0" anchor="b">
                    <a:lnL>
                      <a:noFill/>
                    </a:lnL>
                    <a:lnR>
                      <a:noFill/>
                    </a:lnR>
                    <a:lnT>
                      <a:noFill/>
                    </a:lnT>
                    <a:lnB>
                      <a:noFill/>
                    </a:lnB>
                  </a:tcPr>
                </a:tc>
                <a:tc>
                  <a:txBody>
                    <a:bodyPr/>
                    <a:lstStyle/>
                    <a:p>
                      <a:pPr algn="ctr" fontAlgn="b"/>
                      <a:r>
                        <a:rPr lang="en-SG" sz="1050" b="0" i="0" u="none" strike="noStrike" dirty="0">
                          <a:solidFill>
                            <a:srgbClr val="000000"/>
                          </a:solidFill>
                          <a:effectLst/>
                          <a:latin typeface="Calibri" panose="020F0502020204030204" pitchFamily="34" charset="0"/>
                        </a:rPr>
                        <a:t>0.7444</a:t>
                      </a:r>
                    </a:p>
                  </a:txBody>
                  <a:tcPr marL="9525" marR="9525" marT="9525" marB="0" anchor="b">
                    <a:lnL>
                      <a:noFill/>
                    </a:lnL>
                    <a:lnR>
                      <a:noFill/>
                    </a:lnR>
                    <a:lnT>
                      <a:noFill/>
                    </a:lnT>
                    <a:lnB>
                      <a:noFill/>
                    </a:lnB>
                  </a:tcPr>
                </a:tc>
                <a:extLst>
                  <a:ext uri="{0D108BD9-81ED-4DB2-BD59-A6C34878D82A}">
                    <a16:rowId xmlns:a16="http://schemas.microsoft.com/office/drawing/2014/main" val="3693706663"/>
                  </a:ext>
                </a:extLst>
              </a:tr>
              <a:tr h="168938">
                <a:tc>
                  <a:txBody>
                    <a:bodyPr/>
                    <a:lstStyle/>
                    <a:p>
                      <a:pPr algn="l" rtl="0" fontAlgn="b"/>
                      <a:r>
                        <a:rPr lang="en-SG" sz="1050" b="1" i="0" u="none" strike="noStrike">
                          <a:solidFill>
                            <a:srgbClr val="000000"/>
                          </a:solidFill>
                          <a:effectLst/>
                          <a:latin typeface="Calibri" panose="020F0502020204030204" pitchFamily="34" charset="0"/>
                        </a:rPr>
                        <a:t>Specificity</a:t>
                      </a:r>
                    </a:p>
                  </a:txBody>
                  <a:tcPr marL="9525" marR="9525" marT="9525" marB="0" anchor="b">
                    <a:lnL>
                      <a:noFill/>
                    </a:lnL>
                    <a:lnR>
                      <a:noFill/>
                    </a:lnR>
                    <a:lnT>
                      <a:noFill/>
                    </a:lnT>
                    <a:lnB>
                      <a:noFill/>
                    </a:lnB>
                    <a:solidFill>
                      <a:srgbClr val="F4B084"/>
                    </a:solidFill>
                  </a:tcPr>
                </a:tc>
                <a:tc>
                  <a:txBody>
                    <a:bodyPr/>
                    <a:lstStyle/>
                    <a:p>
                      <a:pPr algn="l" rtl="0" fontAlgn="b"/>
                      <a:r>
                        <a:rPr lang="en-SG" sz="1050" b="1" i="0" u="none" strike="noStrike">
                          <a:solidFill>
                            <a:srgbClr val="000000"/>
                          </a:solidFill>
                          <a:effectLst/>
                          <a:latin typeface="Calibri" panose="020F0502020204030204" pitchFamily="34" charset="0"/>
                        </a:rPr>
                        <a:t>TN / (TN+FN)</a:t>
                      </a:r>
                    </a:p>
                  </a:txBody>
                  <a:tcPr marL="9525" marR="9525" marT="9525" marB="0" anchor="b">
                    <a:lnL>
                      <a:noFill/>
                    </a:lnL>
                    <a:lnR>
                      <a:noFill/>
                    </a:lnR>
                    <a:lnT>
                      <a:noFill/>
                    </a:lnT>
                    <a:lnB>
                      <a:noFill/>
                    </a:lnB>
                    <a:solidFill>
                      <a:srgbClr val="F4B084"/>
                    </a:solidFill>
                  </a:tcPr>
                </a:tc>
                <a:tc>
                  <a:txBody>
                    <a:bodyPr/>
                    <a:lstStyle/>
                    <a:p>
                      <a:pPr algn="ctr" fontAlgn="b"/>
                      <a:r>
                        <a:rPr lang="en-SG" sz="1050" b="0" i="0" u="none" strike="noStrike">
                          <a:solidFill>
                            <a:srgbClr val="000000"/>
                          </a:solidFill>
                          <a:effectLst/>
                          <a:latin typeface="Calibri" panose="020F0502020204030204" pitchFamily="34" charset="0"/>
                        </a:rPr>
                        <a:t>0.7309</a:t>
                      </a:r>
                    </a:p>
                  </a:txBody>
                  <a:tcPr marL="9525" marR="9525" marT="9525" marB="0" anchor="b">
                    <a:lnL>
                      <a:noFill/>
                    </a:lnL>
                    <a:lnR>
                      <a:noFill/>
                    </a:lnR>
                    <a:lnT>
                      <a:noFill/>
                    </a:lnT>
                    <a:lnB>
                      <a:noFill/>
                    </a:lnB>
                  </a:tcPr>
                </a:tc>
                <a:tc>
                  <a:txBody>
                    <a:bodyPr/>
                    <a:lstStyle/>
                    <a:p>
                      <a:pPr algn="ctr" fontAlgn="b"/>
                      <a:r>
                        <a:rPr lang="en-SG" sz="1050" b="0" i="0" u="none" strike="noStrike" dirty="0">
                          <a:solidFill>
                            <a:srgbClr val="000000"/>
                          </a:solidFill>
                          <a:effectLst/>
                          <a:latin typeface="Calibri" panose="020F0502020204030204" pitchFamily="34" charset="0"/>
                        </a:rPr>
                        <a:t>0.7270</a:t>
                      </a:r>
                    </a:p>
                  </a:txBody>
                  <a:tcPr marL="9525" marR="9525" marT="9525" marB="0" anchor="b">
                    <a:lnL>
                      <a:noFill/>
                    </a:lnL>
                    <a:lnR>
                      <a:noFill/>
                    </a:lnR>
                    <a:lnT>
                      <a:noFill/>
                    </a:lnT>
                    <a:lnB>
                      <a:noFill/>
                    </a:lnB>
                  </a:tcPr>
                </a:tc>
                <a:extLst>
                  <a:ext uri="{0D108BD9-81ED-4DB2-BD59-A6C34878D82A}">
                    <a16:rowId xmlns:a16="http://schemas.microsoft.com/office/drawing/2014/main" val="3495230386"/>
                  </a:ext>
                </a:extLst>
              </a:tr>
              <a:tr h="168938">
                <a:tc>
                  <a:txBody>
                    <a:bodyPr/>
                    <a:lstStyle/>
                    <a:p>
                      <a:pPr algn="l" rtl="0" fontAlgn="b"/>
                      <a:r>
                        <a:rPr lang="en-SG" sz="1050" b="1" i="0" u="none" strike="noStrike">
                          <a:solidFill>
                            <a:srgbClr val="000000"/>
                          </a:solidFill>
                          <a:effectLst/>
                          <a:latin typeface="Calibri" panose="020F0502020204030204" pitchFamily="34" charset="0"/>
                        </a:rPr>
                        <a:t>False Positive Rate</a:t>
                      </a:r>
                    </a:p>
                  </a:txBody>
                  <a:tcPr marL="9525" marR="9525" marT="9525" marB="0" anchor="b">
                    <a:lnL>
                      <a:noFill/>
                    </a:lnL>
                    <a:lnR>
                      <a:noFill/>
                    </a:lnR>
                    <a:lnT>
                      <a:noFill/>
                    </a:lnT>
                    <a:lnB>
                      <a:noFill/>
                    </a:lnB>
                    <a:solidFill>
                      <a:srgbClr val="F4B084"/>
                    </a:solidFill>
                  </a:tcPr>
                </a:tc>
                <a:tc>
                  <a:txBody>
                    <a:bodyPr/>
                    <a:lstStyle/>
                    <a:p>
                      <a:pPr algn="l" rtl="0" fontAlgn="b"/>
                      <a:r>
                        <a:rPr lang="en-SG" sz="1050" b="1" i="0" u="none" strike="noStrike" dirty="0">
                          <a:solidFill>
                            <a:srgbClr val="000000"/>
                          </a:solidFill>
                          <a:effectLst/>
                          <a:latin typeface="Calibri" panose="020F0502020204030204" pitchFamily="34" charset="0"/>
                        </a:rPr>
                        <a:t>FP / (TN + FP)</a:t>
                      </a:r>
                    </a:p>
                  </a:txBody>
                  <a:tcPr marL="9525" marR="9525" marT="9525" marB="0" anchor="b">
                    <a:lnL>
                      <a:noFill/>
                    </a:lnL>
                    <a:lnR>
                      <a:noFill/>
                    </a:lnR>
                    <a:lnT>
                      <a:noFill/>
                    </a:lnT>
                    <a:lnB>
                      <a:noFill/>
                    </a:lnB>
                    <a:solidFill>
                      <a:srgbClr val="F4B084"/>
                    </a:solidFill>
                  </a:tcPr>
                </a:tc>
                <a:tc>
                  <a:txBody>
                    <a:bodyPr/>
                    <a:lstStyle/>
                    <a:p>
                      <a:pPr algn="ctr" fontAlgn="b"/>
                      <a:r>
                        <a:rPr lang="en-SG" sz="1050" b="0" i="0" u="none" strike="noStrike">
                          <a:solidFill>
                            <a:srgbClr val="000000"/>
                          </a:solidFill>
                          <a:effectLst/>
                          <a:latin typeface="Calibri" panose="020F0502020204030204" pitchFamily="34" charset="0"/>
                        </a:rPr>
                        <a:t>0.2619</a:t>
                      </a:r>
                    </a:p>
                  </a:txBody>
                  <a:tcPr marL="9525" marR="9525" marT="9525" marB="0" anchor="b">
                    <a:lnL>
                      <a:noFill/>
                    </a:lnL>
                    <a:lnR>
                      <a:noFill/>
                    </a:lnR>
                    <a:lnT>
                      <a:noFill/>
                    </a:lnT>
                    <a:lnB>
                      <a:noFill/>
                    </a:lnB>
                  </a:tcPr>
                </a:tc>
                <a:tc>
                  <a:txBody>
                    <a:bodyPr/>
                    <a:lstStyle/>
                    <a:p>
                      <a:pPr algn="ctr" fontAlgn="b"/>
                      <a:r>
                        <a:rPr lang="en-SG" sz="1050" b="0" i="0" u="none" strike="noStrike" dirty="0">
                          <a:solidFill>
                            <a:srgbClr val="000000"/>
                          </a:solidFill>
                          <a:effectLst/>
                          <a:latin typeface="Calibri" panose="020F0502020204030204" pitchFamily="34" charset="0"/>
                        </a:rPr>
                        <a:t>0.3039</a:t>
                      </a:r>
                    </a:p>
                  </a:txBody>
                  <a:tcPr marL="9525" marR="9525" marT="9525" marB="0" anchor="b">
                    <a:lnL>
                      <a:noFill/>
                    </a:lnL>
                    <a:lnR>
                      <a:noFill/>
                    </a:lnR>
                    <a:lnT>
                      <a:noFill/>
                    </a:lnT>
                    <a:lnB>
                      <a:noFill/>
                    </a:lnB>
                  </a:tcPr>
                </a:tc>
                <a:extLst>
                  <a:ext uri="{0D108BD9-81ED-4DB2-BD59-A6C34878D82A}">
                    <a16:rowId xmlns:a16="http://schemas.microsoft.com/office/drawing/2014/main" val="1751148505"/>
                  </a:ext>
                </a:extLst>
              </a:tr>
            </a:tbl>
          </a:graphicData>
        </a:graphic>
      </p:graphicFrame>
    </p:spTree>
    <p:extLst>
      <p:ext uri="{BB962C8B-B14F-4D97-AF65-F5344CB8AC3E}">
        <p14:creationId xmlns:p14="http://schemas.microsoft.com/office/powerpoint/2010/main" val="292386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2810-3C6E-424A-9FED-756842E4595B}"/>
              </a:ext>
            </a:extLst>
          </p:cNvPr>
          <p:cNvSpPr>
            <a:spLocks noGrp="1"/>
          </p:cNvSpPr>
          <p:nvPr>
            <p:ph type="title" idx="4294967295"/>
          </p:nvPr>
        </p:nvSpPr>
        <p:spPr>
          <a:xfrm>
            <a:off x="500903" y="506319"/>
            <a:ext cx="5214938" cy="717550"/>
          </a:xfrm>
        </p:spPr>
        <p:txBody>
          <a:bodyPr/>
          <a:lstStyle/>
          <a:p>
            <a:r>
              <a:rPr lang="en-US" dirty="0"/>
              <a:t>Data Link</a:t>
            </a:r>
            <a:endParaRPr lang="en-SG" dirty="0"/>
          </a:p>
        </p:txBody>
      </p:sp>
      <p:sp>
        <p:nvSpPr>
          <p:cNvPr id="3" name="Content Placeholder 2">
            <a:extLst>
              <a:ext uri="{FF2B5EF4-FFF2-40B4-BE49-F238E27FC236}">
                <a16:creationId xmlns:a16="http://schemas.microsoft.com/office/drawing/2014/main" id="{38CF80C3-B660-41B8-BEB3-8B2DDEA16873}"/>
              </a:ext>
            </a:extLst>
          </p:cNvPr>
          <p:cNvSpPr>
            <a:spLocks noGrp="1"/>
          </p:cNvSpPr>
          <p:nvPr>
            <p:ph idx="4294967295"/>
          </p:nvPr>
        </p:nvSpPr>
        <p:spPr>
          <a:xfrm>
            <a:off x="500903" y="1592263"/>
            <a:ext cx="8142194" cy="2944812"/>
          </a:xfrm>
        </p:spPr>
        <p:txBody>
          <a:bodyPr/>
          <a:lstStyle/>
          <a:p>
            <a:r>
              <a:rPr lang="en-SG" sz="1800" dirty="0">
                <a:hlinkClick r:id="rId2"/>
              </a:rPr>
              <a:t>https://www.dropbox.com/s/lmgm4ry8vago85o/STI.xlsx?dl=0</a:t>
            </a:r>
            <a:endParaRPr lang="en-SG" sz="1800" dirty="0"/>
          </a:p>
          <a:p>
            <a:r>
              <a:rPr lang="en-SG" sz="1800" u="sng" dirty="0">
                <a:hlinkClick r:id="rId3"/>
              </a:rPr>
              <a:t>https://finance.yahoo.com/quote/%5ESTI%3FP%3D%5ESTI/history?period1=567648000&amp;period2=1584662400&amp;interval=1d&amp;filter=history&amp;frequency=1d</a:t>
            </a:r>
            <a:endParaRPr lang="en-SG" sz="1800" dirty="0"/>
          </a:p>
          <a:p>
            <a:endParaRPr lang="en-SG" sz="1800" dirty="0"/>
          </a:p>
        </p:txBody>
      </p:sp>
    </p:spTree>
    <p:extLst>
      <p:ext uri="{BB962C8B-B14F-4D97-AF65-F5344CB8AC3E}">
        <p14:creationId xmlns:p14="http://schemas.microsoft.com/office/powerpoint/2010/main" val="2975567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228601" y="4343399"/>
            <a:ext cx="8686800" cy="556745"/>
          </a:xfrm>
          <a:solidFill>
            <a:schemeClr val="bg1">
              <a:alpha val="81000"/>
            </a:schemeClr>
          </a:solidFill>
          <a:ln>
            <a:solidFill>
              <a:schemeClr val="accent1"/>
            </a:solidFill>
            <a:prstDash val="lgDash"/>
          </a:ln>
        </p:spPr>
        <p:txBody>
          <a:bodyPr/>
          <a:lstStyle/>
          <a:p>
            <a:pPr>
              <a:buSzPct val="100000"/>
            </a:pPr>
            <a:r>
              <a:rPr lang="en-SG" sz="1050" dirty="0"/>
              <a:t>Not much was done with the quantile regression technique. </a:t>
            </a:r>
          </a:p>
          <a:p>
            <a:pPr>
              <a:buSzPct val="100000"/>
            </a:pPr>
            <a:r>
              <a:rPr lang="en-SG" sz="1050" dirty="0"/>
              <a:t>However, here is a nice graph showing all the lines at different tau values.</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7221071"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5) Quantile Regression</a:t>
            </a:r>
            <a:endParaRPr lang="en-SG" dirty="0"/>
          </a:p>
        </p:txBody>
      </p:sp>
      <p:pic>
        <p:nvPicPr>
          <p:cNvPr id="4" name="Picture 3">
            <a:extLst>
              <a:ext uri="{FF2B5EF4-FFF2-40B4-BE49-F238E27FC236}">
                <a16:creationId xmlns:a16="http://schemas.microsoft.com/office/drawing/2014/main" id="{DFC63294-14E1-4FC8-AF6A-9FA5B558D9F4}"/>
              </a:ext>
            </a:extLst>
          </p:cNvPr>
          <p:cNvPicPr>
            <a:picLocks noChangeAspect="1"/>
          </p:cNvPicPr>
          <p:nvPr/>
        </p:nvPicPr>
        <p:blipFill>
          <a:blip r:embed="rId3"/>
          <a:stretch>
            <a:fillRect/>
          </a:stretch>
        </p:blipFill>
        <p:spPr>
          <a:xfrm>
            <a:off x="877420" y="637639"/>
            <a:ext cx="7389159" cy="3606004"/>
          </a:xfrm>
          <a:prstGeom prst="rect">
            <a:avLst/>
          </a:prstGeom>
        </p:spPr>
      </p:pic>
    </p:spTree>
    <p:extLst>
      <p:ext uri="{BB962C8B-B14F-4D97-AF65-F5344CB8AC3E}">
        <p14:creationId xmlns:p14="http://schemas.microsoft.com/office/powerpoint/2010/main" val="1423365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470647" y="3285684"/>
            <a:ext cx="8202706" cy="1143000"/>
          </a:xfrm>
          <a:solidFill>
            <a:schemeClr val="bg1">
              <a:alpha val="81000"/>
            </a:schemeClr>
          </a:solidFill>
          <a:ln>
            <a:solidFill>
              <a:schemeClr val="accent1"/>
            </a:solidFill>
            <a:prstDash val="lgDash"/>
          </a:ln>
        </p:spPr>
        <p:txBody>
          <a:bodyPr/>
          <a:lstStyle/>
          <a:p>
            <a:pPr>
              <a:buSzPct val="100000"/>
            </a:pPr>
            <a:r>
              <a:rPr lang="en-SG" sz="1050" dirty="0"/>
              <a:t>The MARS model when compared to the linear model actually suffers from a slight </a:t>
            </a:r>
            <a:r>
              <a:rPr lang="en-SG" sz="1050" dirty="0" err="1"/>
              <a:t>deprovement</a:t>
            </a:r>
            <a:r>
              <a:rPr lang="en-SG" sz="1050" dirty="0"/>
              <a:t> of 0.26%.</a:t>
            </a:r>
          </a:p>
          <a:p>
            <a:pPr>
              <a:buSzPct val="100000"/>
            </a:pPr>
            <a:r>
              <a:rPr lang="en-SG" sz="1050" dirty="0"/>
              <a:t>This could be due to heteroscedasticity to which MARS is negatively affected by, but did not as adversely affect the linear regression.</a:t>
            </a:r>
          </a:p>
          <a:p>
            <a:pPr>
              <a:buSzPct val="100000"/>
            </a:pPr>
            <a:r>
              <a:rPr lang="en-SG" sz="1050" dirty="0"/>
              <a:t>This could also be due to multicollinearity, to which MARS was more adversely affected than by linear regression.</a:t>
            </a:r>
          </a:p>
          <a:p>
            <a:pPr>
              <a:buSzPct val="100000"/>
            </a:pPr>
            <a:r>
              <a:rPr lang="en-SG" sz="1050" dirty="0"/>
              <a:t>In any case, the difference between them is very small, and both models are more or less the same for this dataset.</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7221071"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6) MARS</a:t>
            </a:r>
            <a:endParaRPr lang="en-SG" dirty="0"/>
          </a:p>
        </p:txBody>
      </p:sp>
      <p:pic>
        <p:nvPicPr>
          <p:cNvPr id="2" name="Picture 1">
            <a:extLst>
              <a:ext uri="{FF2B5EF4-FFF2-40B4-BE49-F238E27FC236}">
                <a16:creationId xmlns:a16="http://schemas.microsoft.com/office/drawing/2014/main" id="{CAB261C6-5B7F-43E2-8161-E583ED4D50A3}"/>
              </a:ext>
            </a:extLst>
          </p:cNvPr>
          <p:cNvPicPr>
            <a:picLocks noChangeAspect="1"/>
          </p:cNvPicPr>
          <p:nvPr/>
        </p:nvPicPr>
        <p:blipFill>
          <a:blip r:embed="rId3"/>
          <a:stretch>
            <a:fillRect/>
          </a:stretch>
        </p:blipFill>
        <p:spPr>
          <a:xfrm>
            <a:off x="2729753" y="903076"/>
            <a:ext cx="6255309" cy="2030065"/>
          </a:xfrm>
          <a:prstGeom prst="rect">
            <a:avLst/>
          </a:prstGeom>
        </p:spPr>
      </p:pic>
      <p:pic>
        <p:nvPicPr>
          <p:cNvPr id="4" name="Picture 3">
            <a:extLst>
              <a:ext uri="{FF2B5EF4-FFF2-40B4-BE49-F238E27FC236}">
                <a16:creationId xmlns:a16="http://schemas.microsoft.com/office/drawing/2014/main" id="{C0B120B5-E3F2-42B0-835D-10716F9BE635}"/>
              </a:ext>
            </a:extLst>
          </p:cNvPr>
          <p:cNvPicPr>
            <a:picLocks noChangeAspect="1"/>
          </p:cNvPicPr>
          <p:nvPr/>
        </p:nvPicPr>
        <p:blipFill>
          <a:blip r:embed="rId4"/>
          <a:stretch>
            <a:fillRect/>
          </a:stretch>
        </p:blipFill>
        <p:spPr>
          <a:xfrm>
            <a:off x="289113" y="2295525"/>
            <a:ext cx="2381250" cy="552450"/>
          </a:xfrm>
          <a:prstGeom prst="rect">
            <a:avLst/>
          </a:prstGeom>
        </p:spPr>
      </p:pic>
      <p:graphicFrame>
        <p:nvGraphicFramePr>
          <p:cNvPr id="7" name="Table 6">
            <a:extLst>
              <a:ext uri="{FF2B5EF4-FFF2-40B4-BE49-F238E27FC236}">
                <a16:creationId xmlns:a16="http://schemas.microsoft.com/office/drawing/2014/main" id="{9F37E565-9FDF-4390-B984-404C47FCDE8B}"/>
              </a:ext>
            </a:extLst>
          </p:cNvPr>
          <p:cNvGraphicFramePr>
            <a:graphicFrameLocks noGrp="1"/>
          </p:cNvGraphicFramePr>
          <p:nvPr>
            <p:extLst>
              <p:ext uri="{D42A27DB-BD31-4B8C-83A1-F6EECF244321}">
                <p14:modId xmlns:p14="http://schemas.microsoft.com/office/powerpoint/2010/main" val="3895440418"/>
              </p:ext>
            </p:extLst>
          </p:nvPr>
        </p:nvGraphicFramePr>
        <p:xfrm>
          <a:off x="158938" y="1058957"/>
          <a:ext cx="2641600" cy="1143000"/>
        </p:xfrm>
        <a:graphic>
          <a:graphicData uri="http://schemas.openxmlformats.org/drawingml/2006/table">
            <a:tbl>
              <a:tblPr/>
              <a:tblGrid>
                <a:gridCol w="1014780">
                  <a:extLst>
                    <a:ext uri="{9D8B030D-6E8A-4147-A177-3AD203B41FA5}">
                      <a16:colId xmlns:a16="http://schemas.microsoft.com/office/drawing/2014/main" val="1297433283"/>
                    </a:ext>
                  </a:extLst>
                </a:gridCol>
                <a:gridCol w="1626820">
                  <a:extLst>
                    <a:ext uri="{9D8B030D-6E8A-4147-A177-3AD203B41FA5}">
                      <a16:colId xmlns:a16="http://schemas.microsoft.com/office/drawing/2014/main" val="2206169172"/>
                    </a:ext>
                  </a:extLst>
                </a:gridCol>
              </a:tblGrid>
              <a:tr h="190500">
                <a:tc>
                  <a:txBody>
                    <a:bodyPr/>
                    <a:lstStyle/>
                    <a:p>
                      <a:pPr algn="l" rtl="0" fontAlgn="b"/>
                      <a:r>
                        <a:rPr lang="en-SG" sz="1000" b="1" i="0" u="none" strike="noStrike">
                          <a:solidFill>
                            <a:srgbClr val="000000"/>
                          </a:solidFill>
                          <a:effectLst/>
                          <a:latin typeface="Calibri" panose="020F0502020204030204" pitchFamily="34" charset="0"/>
                        </a:rPr>
                        <a:t>RMSE (Trainset)</a:t>
                      </a:r>
                    </a:p>
                  </a:txBody>
                  <a:tcPr marL="9525" marR="9525" marT="9525" marB="0" anchor="b">
                    <a:lnL>
                      <a:noFill/>
                    </a:lnL>
                    <a:lnR>
                      <a:noFill/>
                    </a:lnR>
                    <a:lnT>
                      <a:noFill/>
                    </a:lnT>
                    <a:lnB>
                      <a:noFill/>
                    </a:lnB>
                    <a:solidFill>
                      <a:srgbClr val="F4B084"/>
                    </a:solidFill>
                  </a:tcPr>
                </a:tc>
                <a:tc>
                  <a:txBody>
                    <a:bodyPr/>
                    <a:lstStyle/>
                    <a:p>
                      <a:pPr algn="ctr" rtl="0" fontAlgn="b"/>
                      <a:r>
                        <a:rPr lang="en-SG" sz="1000" b="0" i="0" u="none" strike="noStrike" dirty="0">
                          <a:solidFill>
                            <a:srgbClr val="000000"/>
                          </a:solidFill>
                          <a:effectLst/>
                          <a:latin typeface="Calibri" panose="020F0502020204030204" pitchFamily="34" charset="0"/>
                        </a:rPr>
                        <a:t>16.24309</a:t>
                      </a:r>
                    </a:p>
                  </a:txBody>
                  <a:tcPr marL="9525" marR="9525" marT="9525" marB="0" anchor="b">
                    <a:lnL>
                      <a:noFill/>
                    </a:lnL>
                    <a:lnR>
                      <a:noFill/>
                    </a:lnR>
                    <a:lnT>
                      <a:noFill/>
                    </a:lnT>
                    <a:lnB>
                      <a:noFill/>
                    </a:lnB>
                  </a:tcPr>
                </a:tc>
                <a:extLst>
                  <a:ext uri="{0D108BD9-81ED-4DB2-BD59-A6C34878D82A}">
                    <a16:rowId xmlns:a16="http://schemas.microsoft.com/office/drawing/2014/main" val="1893133734"/>
                  </a:ext>
                </a:extLst>
              </a:tr>
              <a:tr h="190500">
                <a:tc>
                  <a:txBody>
                    <a:bodyPr/>
                    <a:lstStyle/>
                    <a:p>
                      <a:pPr algn="l" rtl="0" fontAlgn="b"/>
                      <a:r>
                        <a:rPr lang="en-SG" sz="1000" b="1" i="0" u="none" strike="noStrike">
                          <a:solidFill>
                            <a:srgbClr val="000000"/>
                          </a:solidFill>
                          <a:effectLst/>
                          <a:latin typeface="Calibri" panose="020F0502020204030204" pitchFamily="34" charset="0"/>
                        </a:rPr>
                        <a:t>RMSE (Testset)</a:t>
                      </a:r>
                    </a:p>
                  </a:txBody>
                  <a:tcPr marL="9525" marR="9525" marT="9525" marB="0" anchor="b">
                    <a:lnL>
                      <a:noFill/>
                    </a:lnL>
                    <a:lnR>
                      <a:noFill/>
                    </a:lnR>
                    <a:lnT>
                      <a:noFill/>
                    </a:lnT>
                    <a:lnB>
                      <a:noFill/>
                    </a:lnB>
                    <a:solidFill>
                      <a:srgbClr val="F4B084"/>
                    </a:solidFill>
                  </a:tcPr>
                </a:tc>
                <a:tc>
                  <a:txBody>
                    <a:bodyPr/>
                    <a:lstStyle/>
                    <a:p>
                      <a:pPr algn="ctr" rtl="0" fontAlgn="b"/>
                      <a:r>
                        <a:rPr lang="en-SG"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20521036"/>
                  </a:ext>
                </a:extLst>
              </a:tr>
              <a:tr h="190500">
                <a:tc>
                  <a:txBody>
                    <a:bodyPr/>
                    <a:lstStyle/>
                    <a:p>
                      <a:pPr algn="l" rtl="0" fontAlgn="b"/>
                      <a:r>
                        <a:rPr lang="en-SG" sz="1000" b="1" i="0" u="none" strike="noStrike">
                          <a:solidFill>
                            <a:srgbClr val="000000"/>
                          </a:solidFill>
                          <a:effectLst/>
                          <a:latin typeface="Calibri" panose="020F0502020204030204" pitchFamily="34" charset="0"/>
                        </a:rPr>
                        <a:t>AIC</a:t>
                      </a:r>
                    </a:p>
                  </a:txBody>
                  <a:tcPr marL="9525" marR="9525" marT="9525" marB="0" anchor="b">
                    <a:lnL>
                      <a:noFill/>
                    </a:lnL>
                    <a:lnR>
                      <a:noFill/>
                    </a:lnR>
                    <a:lnT>
                      <a:noFill/>
                    </a:lnT>
                    <a:lnB>
                      <a:noFill/>
                    </a:lnB>
                    <a:solidFill>
                      <a:srgbClr val="F4B084"/>
                    </a:solidFill>
                  </a:tcPr>
                </a:tc>
                <a:tc>
                  <a:txBody>
                    <a:bodyPr/>
                    <a:lstStyle/>
                    <a:p>
                      <a:pPr algn="ctr" rtl="0" fontAlgn="b"/>
                      <a:r>
                        <a:rPr lang="en-SG"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83478515"/>
                  </a:ext>
                </a:extLst>
              </a:tr>
              <a:tr h="190500">
                <a:tc>
                  <a:txBody>
                    <a:bodyPr/>
                    <a:lstStyle/>
                    <a:p>
                      <a:pPr algn="l" rtl="0" fontAlgn="b"/>
                      <a:r>
                        <a:rPr lang="en-SG" sz="1000" b="1" i="0" u="none" strike="noStrike">
                          <a:solidFill>
                            <a:srgbClr val="000000"/>
                          </a:solidFill>
                          <a:effectLst/>
                          <a:latin typeface="Calibri" panose="020F0502020204030204" pitchFamily="34" charset="0"/>
                        </a:rPr>
                        <a:t>R-Squared</a:t>
                      </a:r>
                    </a:p>
                  </a:txBody>
                  <a:tcPr marL="9525" marR="9525" marT="9525" marB="0" anchor="b">
                    <a:lnL>
                      <a:noFill/>
                    </a:lnL>
                    <a:lnR>
                      <a:noFill/>
                    </a:lnR>
                    <a:lnT>
                      <a:noFill/>
                    </a:lnT>
                    <a:lnB>
                      <a:noFill/>
                    </a:lnB>
                    <a:solidFill>
                      <a:srgbClr val="F4B084"/>
                    </a:solidFill>
                  </a:tcPr>
                </a:tc>
                <a:tc>
                  <a:txBody>
                    <a:bodyPr/>
                    <a:lstStyle/>
                    <a:p>
                      <a:pPr algn="ctr" rtl="0" fontAlgn="b"/>
                      <a:r>
                        <a:rPr lang="en-SG" sz="1000" b="0" i="0" u="none" strike="noStrike" dirty="0">
                          <a:solidFill>
                            <a:srgbClr val="000000"/>
                          </a:solidFill>
                          <a:effectLst/>
                          <a:latin typeface="Calibri" panose="020F0502020204030204" pitchFamily="34" charset="0"/>
                        </a:rPr>
                        <a:t>0.9944</a:t>
                      </a:r>
                    </a:p>
                  </a:txBody>
                  <a:tcPr marL="9525" marR="9525" marT="9525" marB="0" anchor="b">
                    <a:lnL>
                      <a:noFill/>
                    </a:lnL>
                    <a:lnR>
                      <a:noFill/>
                    </a:lnR>
                    <a:lnT>
                      <a:noFill/>
                    </a:lnT>
                    <a:lnB>
                      <a:noFill/>
                    </a:lnB>
                  </a:tcPr>
                </a:tc>
                <a:extLst>
                  <a:ext uri="{0D108BD9-81ED-4DB2-BD59-A6C34878D82A}">
                    <a16:rowId xmlns:a16="http://schemas.microsoft.com/office/drawing/2014/main" val="1302871247"/>
                  </a:ext>
                </a:extLst>
              </a:tr>
              <a:tr h="190500">
                <a:tc>
                  <a:txBody>
                    <a:bodyPr/>
                    <a:lstStyle/>
                    <a:p>
                      <a:pPr algn="l" rtl="0" fontAlgn="b"/>
                      <a:r>
                        <a:rPr lang="en-SG" sz="1000" b="1" i="0" u="none" strike="noStrike">
                          <a:solidFill>
                            <a:srgbClr val="000000"/>
                          </a:solidFill>
                          <a:effectLst/>
                          <a:latin typeface="Calibri" panose="020F0502020204030204" pitchFamily="34" charset="0"/>
                        </a:rPr>
                        <a:t>Adj R-Squared</a:t>
                      </a:r>
                    </a:p>
                  </a:txBody>
                  <a:tcPr marL="9525" marR="9525" marT="9525" marB="0" anchor="b">
                    <a:lnL>
                      <a:noFill/>
                    </a:lnL>
                    <a:lnR>
                      <a:noFill/>
                    </a:lnR>
                    <a:lnT>
                      <a:noFill/>
                    </a:lnT>
                    <a:lnB>
                      <a:noFill/>
                    </a:lnB>
                    <a:solidFill>
                      <a:srgbClr val="F4B084"/>
                    </a:solidFill>
                  </a:tcPr>
                </a:tc>
                <a:tc>
                  <a:txBody>
                    <a:bodyPr/>
                    <a:lstStyle/>
                    <a:p>
                      <a:pPr algn="ctr" rtl="0" fontAlgn="b"/>
                      <a:r>
                        <a:rPr lang="en-SG"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841204220"/>
                  </a:ext>
                </a:extLst>
              </a:tr>
              <a:tr h="190500">
                <a:tc>
                  <a:txBody>
                    <a:bodyPr/>
                    <a:lstStyle/>
                    <a:p>
                      <a:pPr algn="l" rtl="0" fontAlgn="b"/>
                      <a:r>
                        <a:rPr lang="en-SG" sz="1000" b="1" i="0" u="none" strike="noStrike">
                          <a:solidFill>
                            <a:srgbClr val="000000"/>
                          </a:solidFill>
                          <a:effectLst/>
                          <a:latin typeface="Calibri" panose="020F0502020204030204" pitchFamily="34" charset="0"/>
                        </a:rPr>
                        <a:t>p-value</a:t>
                      </a:r>
                    </a:p>
                  </a:txBody>
                  <a:tcPr marL="9525" marR="9525" marT="9525" marB="0" anchor="b">
                    <a:lnL>
                      <a:noFill/>
                    </a:lnL>
                    <a:lnR>
                      <a:noFill/>
                    </a:lnR>
                    <a:lnT>
                      <a:noFill/>
                    </a:lnT>
                    <a:lnB>
                      <a:noFill/>
                    </a:lnB>
                    <a:solidFill>
                      <a:srgbClr val="F4B084"/>
                    </a:solidFill>
                  </a:tcPr>
                </a:tc>
                <a:tc>
                  <a:txBody>
                    <a:bodyPr/>
                    <a:lstStyle/>
                    <a:p>
                      <a:pPr algn="ctr" rtl="0" fontAlgn="b"/>
                      <a:r>
                        <a:rPr lang="en-SG"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2006358824"/>
                  </a:ext>
                </a:extLst>
              </a:tr>
            </a:tbl>
          </a:graphicData>
        </a:graphic>
      </p:graphicFrame>
    </p:spTree>
    <p:extLst>
      <p:ext uri="{BB962C8B-B14F-4D97-AF65-F5344CB8AC3E}">
        <p14:creationId xmlns:p14="http://schemas.microsoft.com/office/powerpoint/2010/main" val="1868136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383D1C-99F8-47F8-AA48-4367463A6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Title 1">
            <a:extLst>
              <a:ext uri="{FF2B5EF4-FFF2-40B4-BE49-F238E27FC236}">
                <a16:creationId xmlns:a16="http://schemas.microsoft.com/office/drawing/2014/main" id="{0ECD04C8-0512-4F63-A6C6-FFF2F2F83E83}"/>
              </a:ext>
            </a:extLst>
          </p:cNvPr>
          <p:cNvSpPr txBox="1">
            <a:spLocks/>
          </p:cNvSpPr>
          <p:nvPr/>
        </p:nvSpPr>
        <p:spPr>
          <a:xfrm>
            <a:off x="1143000" y="1629335"/>
            <a:ext cx="6858000" cy="1790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7200" dirty="0">
                <a:solidFill>
                  <a:schemeClr val="bg1"/>
                </a:solidFill>
              </a:rPr>
              <a:t>The Models</a:t>
            </a:r>
            <a:endParaRPr lang="en-SG" sz="7200" dirty="0">
              <a:solidFill>
                <a:schemeClr val="bg1"/>
              </a:solidFill>
            </a:endParaRPr>
          </a:p>
        </p:txBody>
      </p:sp>
      <p:sp>
        <p:nvSpPr>
          <p:cNvPr id="4" name="Title 1">
            <a:extLst>
              <a:ext uri="{FF2B5EF4-FFF2-40B4-BE49-F238E27FC236}">
                <a16:creationId xmlns:a16="http://schemas.microsoft.com/office/drawing/2014/main" id="{59F7AFAA-DA56-4C96-A6B3-4012397FD6CA}"/>
              </a:ext>
            </a:extLst>
          </p:cNvPr>
          <p:cNvSpPr txBox="1">
            <a:spLocks/>
          </p:cNvSpPr>
          <p:nvPr/>
        </p:nvSpPr>
        <p:spPr>
          <a:xfrm>
            <a:off x="3146612" y="3012141"/>
            <a:ext cx="2850776" cy="68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3600" dirty="0">
                <a:solidFill>
                  <a:schemeClr val="bg1"/>
                </a:solidFill>
              </a:rPr>
              <a:t>Decision Trees</a:t>
            </a:r>
            <a:endParaRPr lang="en-SG" sz="3600" dirty="0">
              <a:solidFill>
                <a:schemeClr val="bg1"/>
              </a:solidFill>
            </a:endParaRPr>
          </a:p>
        </p:txBody>
      </p:sp>
    </p:spTree>
    <p:extLst>
      <p:ext uri="{BB962C8B-B14F-4D97-AF65-F5344CB8AC3E}">
        <p14:creationId xmlns:p14="http://schemas.microsoft.com/office/powerpoint/2010/main" val="1575464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316007" y="3489513"/>
            <a:ext cx="8612748" cy="1410632"/>
          </a:xfrm>
          <a:solidFill>
            <a:schemeClr val="bg1">
              <a:alpha val="81000"/>
            </a:schemeClr>
          </a:solidFill>
          <a:ln>
            <a:solidFill>
              <a:schemeClr val="accent1"/>
            </a:solidFill>
            <a:prstDash val="lgDash"/>
          </a:ln>
        </p:spPr>
        <p:txBody>
          <a:bodyPr/>
          <a:lstStyle/>
          <a:p>
            <a:pPr>
              <a:buSzPct val="100000"/>
            </a:pPr>
            <a:r>
              <a:rPr lang="en-SG" sz="1100" dirty="0"/>
              <a:t>The CART Decision Tree is one of the most basic decision trees that is good to categorising data points to different groups. It does this by minimising the Gini index coefficient at each split.</a:t>
            </a:r>
          </a:p>
          <a:p>
            <a:pPr>
              <a:buSzPct val="100000"/>
            </a:pPr>
            <a:r>
              <a:rPr lang="en-SG" sz="1100" dirty="0"/>
              <a:t>The default tree is the easiest to look at but it does not show the complete picture. The maximal tree is also too huge to be used effectively – it is very huge so as to minimise the misclassification rate.</a:t>
            </a:r>
          </a:p>
          <a:p>
            <a:pPr>
              <a:buSzPct val="100000"/>
            </a:pPr>
            <a:r>
              <a:rPr lang="en-SG" sz="1100" dirty="0"/>
              <a:t>Hence, we usually use the pruned tree where it shows enough and has low cross-validation error while limiting overfitting. This is why we must prune because we </a:t>
            </a:r>
            <a:r>
              <a:rPr lang="en-SG" sz="1100" b="1" dirty="0"/>
              <a:t>get a complex enough tree and is not too big</a:t>
            </a:r>
            <a:r>
              <a:rPr lang="en-SG" sz="1100" dirty="0"/>
              <a:t> – it is a just-nice sized.</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5400349"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7) CART on Categorical Y</a:t>
            </a:r>
            <a:endParaRPr lang="en-SG" dirty="0"/>
          </a:p>
        </p:txBody>
      </p:sp>
      <p:pic>
        <p:nvPicPr>
          <p:cNvPr id="11" name="Picture 10">
            <a:extLst>
              <a:ext uri="{FF2B5EF4-FFF2-40B4-BE49-F238E27FC236}">
                <a16:creationId xmlns:a16="http://schemas.microsoft.com/office/drawing/2014/main" id="{CC0D9F20-BE23-4C26-BCE1-94DFC8D4DABF}"/>
              </a:ext>
            </a:extLst>
          </p:cNvPr>
          <p:cNvPicPr>
            <a:picLocks noChangeAspect="1"/>
          </p:cNvPicPr>
          <p:nvPr/>
        </p:nvPicPr>
        <p:blipFill>
          <a:blip r:embed="rId3"/>
          <a:stretch>
            <a:fillRect/>
          </a:stretch>
        </p:blipFill>
        <p:spPr>
          <a:xfrm>
            <a:off x="635898" y="870652"/>
            <a:ext cx="1771124" cy="2135327"/>
          </a:xfrm>
          <a:prstGeom prst="rect">
            <a:avLst/>
          </a:prstGeom>
        </p:spPr>
      </p:pic>
      <p:pic>
        <p:nvPicPr>
          <p:cNvPr id="12" name="Picture 11">
            <a:extLst>
              <a:ext uri="{FF2B5EF4-FFF2-40B4-BE49-F238E27FC236}">
                <a16:creationId xmlns:a16="http://schemas.microsoft.com/office/drawing/2014/main" id="{47C8086B-49DB-4058-85D9-42EE765CEA51}"/>
              </a:ext>
            </a:extLst>
          </p:cNvPr>
          <p:cNvPicPr>
            <a:picLocks noChangeAspect="1"/>
          </p:cNvPicPr>
          <p:nvPr/>
        </p:nvPicPr>
        <p:blipFill>
          <a:blip r:embed="rId4"/>
          <a:stretch>
            <a:fillRect/>
          </a:stretch>
        </p:blipFill>
        <p:spPr>
          <a:xfrm>
            <a:off x="3502958" y="870652"/>
            <a:ext cx="1716244" cy="2135327"/>
          </a:xfrm>
          <a:prstGeom prst="rect">
            <a:avLst/>
          </a:prstGeom>
        </p:spPr>
      </p:pic>
      <p:pic>
        <p:nvPicPr>
          <p:cNvPr id="13" name="Picture 12">
            <a:extLst>
              <a:ext uri="{FF2B5EF4-FFF2-40B4-BE49-F238E27FC236}">
                <a16:creationId xmlns:a16="http://schemas.microsoft.com/office/drawing/2014/main" id="{164B4EB5-887D-4DD2-902C-B948C2EDA983}"/>
              </a:ext>
            </a:extLst>
          </p:cNvPr>
          <p:cNvPicPr>
            <a:picLocks noChangeAspect="1"/>
          </p:cNvPicPr>
          <p:nvPr/>
        </p:nvPicPr>
        <p:blipFill>
          <a:blip r:embed="rId5"/>
          <a:stretch>
            <a:fillRect/>
          </a:stretch>
        </p:blipFill>
        <p:spPr>
          <a:xfrm>
            <a:off x="6494928" y="855553"/>
            <a:ext cx="2346513" cy="2150426"/>
          </a:xfrm>
          <a:prstGeom prst="rect">
            <a:avLst/>
          </a:prstGeom>
        </p:spPr>
      </p:pic>
      <p:sp>
        <p:nvSpPr>
          <p:cNvPr id="15" name="Rectangle 14">
            <a:extLst>
              <a:ext uri="{FF2B5EF4-FFF2-40B4-BE49-F238E27FC236}">
                <a16:creationId xmlns:a16="http://schemas.microsoft.com/office/drawing/2014/main" id="{B1C431DA-2A51-4871-B546-553225217372}"/>
              </a:ext>
            </a:extLst>
          </p:cNvPr>
          <p:cNvSpPr/>
          <p:nvPr/>
        </p:nvSpPr>
        <p:spPr>
          <a:xfrm>
            <a:off x="635898" y="3088952"/>
            <a:ext cx="1818190" cy="266089"/>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Default Tree</a:t>
            </a:r>
          </a:p>
        </p:txBody>
      </p:sp>
      <p:sp>
        <p:nvSpPr>
          <p:cNvPr id="16" name="Rectangle 15">
            <a:extLst>
              <a:ext uri="{FF2B5EF4-FFF2-40B4-BE49-F238E27FC236}">
                <a16:creationId xmlns:a16="http://schemas.microsoft.com/office/drawing/2014/main" id="{7C35AA6F-7C4B-4EAF-9E8B-E9F4EEDA42ED}"/>
              </a:ext>
            </a:extLst>
          </p:cNvPr>
          <p:cNvSpPr/>
          <p:nvPr/>
        </p:nvSpPr>
        <p:spPr>
          <a:xfrm>
            <a:off x="3448624" y="3088951"/>
            <a:ext cx="1818190" cy="266089"/>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Maximal Tree</a:t>
            </a:r>
          </a:p>
        </p:txBody>
      </p:sp>
      <p:sp>
        <p:nvSpPr>
          <p:cNvPr id="17" name="Rectangle 16">
            <a:extLst>
              <a:ext uri="{FF2B5EF4-FFF2-40B4-BE49-F238E27FC236}">
                <a16:creationId xmlns:a16="http://schemas.microsoft.com/office/drawing/2014/main" id="{07F33CB9-DACB-4764-9D7E-13B3216D3D10}"/>
              </a:ext>
            </a:extLst>
          </p:cNvPr>
          <p:cNvSpPr/>
          <p:nvPr/>
        </p:nvSpPr>
        <p:spPr>
          <a:xfrm>
            <a:off x="6679279" y="3088951"/>
            <a:ext cx="1818190" cy="266089"/>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Pruned Tree</a:t>
            </a:r>
          </a:p>
        </p:txBody>
      </p:sp>
    </p:spTree>
    <p:extLst>
      <p:ext uri="{BB962C8B-B14F-4D97-AF65-F5344CB8AC3E}">
        <p14:creationId xmlns:p14="http://schemas.microsoft.com/office/powerpoint/2010/main" val="94986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265626" y="3441118"/>
            <a:ext cx="8612748" cy="1641869"/>
          </a:xfrm>
          <a:solidFill>
            <a:schemeClr val="bg1">
              <a:alpha val="81000"/>
            </a:schemeClr>
          </a:solidFill>
          <a:ln>
            <a:solidFill>
              <a:schemeClr val="accent1"/>
            </a:solidFill>
            <a:prstDash val="lgDash"/>
          </a:ln>
        </p:spPr>
        <p:txBody>
          <a:bodyPr/>
          <a:lstStyle/>
          <a:p>
            <a:pPr>
              <a:buSzPct val="100000"/>
            </a:pPr>
            <a:r>
              <a:rPr lang="en-SG" sz="1100" dirty="0"/>
              <a:t>Assessing the results, it seems that the default one is the worst performing at 66% accuracy, while the maximal one is the best performing at 100% accuracy. This is really amazing! However, the tree is really too huge and has overfitted to the entire dataset. It may not perform as well in predicting future data. Hence, this is why we use the pruned tree.</a:t>
            </a:r>
          </a:p>
          <a:p>
            <a:pPr>
              <a:buSzPct val="100000"/>
            </a:pPr>
            <a:r>
              <a:rPr lang="en-SG" sz="1100" dirty="0"/>
              <a:t>Since CART uses the K-folds cross validation method, it trains on the entire dataset and thereafter tests on it as well. The results for the pruned tree look good with an 81% accuracy rate and an 81% precision. This shows that CART is a good categorising tool for this dataset.</a:t>
            </a:r>
          </a:p>
          <a:p>
            <a:pPr>
              <a:buSzPct val="100000"/>
            </a:pPr>
            <a:r>
              <a:rPr lang="en-SG" sz="1100" dirty="0"/>
              <a:t>Seeing the variable importance, it shows that some of the variables that are tightly linked to predicting if the STI would rise or not are </a:t>
            </a:r>
            <a:r>
              <a:rPr lang="en-SG" sz="1100" b="1" dirty="0"/>
              <a:t>STILag1, </a:t>
            </a:r>
            <a:r>
              <a:rPr lang="en-SG" sz="1100" b="1" dirty="0" err="1"/>
              <a:t>SGMSCIFutures</a:t>
            </a:r>
            <a:r>
              <a:rPr lang="en-SG" sz="1100" b="1" dirty="0"/>
              <a:t>, UKFTSE, and SnP500 </a:t>
            </a:r>
            <a:r>
              <a:rPr lang="en-SG" sz="1100" dirty="0"/>
              <a:t>just to name the top four. In a sense, this is like using CART as a features selection method.</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5400349"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7) CART on Categorical Y</a:t>
            </a:r>
            <a:endParaRPr lang="en-SG" dirty="0"/>
          </a:p>
        </p:txBody>
      </p:sp>
      <p:pic>
        <p:nvPicPr>
          <p:cNvPr id="13" name="Picture 12">
            <a:extLst>
              <a:ext uri="{FF2B5EF4-FFF2-40B4-BE49-F238E27FC236}">
                <a16:creationId xmlns:a16="http://schemas.microsoft.com/office/drawing/2014/main" id="{164B4EB5-887D-4DD2-902C-B948C2EDA983}"/>
              </a:ext>
            </a:extLst>
          </p:cNvPr>
          <p:cNvPicPr>
            <a:picLocks noChangeAspect="1"/>
          </p:cNvPicPr>
          <p:nvPr/>
        </p:nvPicPr>
        <p:blipFill>
          <a:blip r:embed="rId3"/>
          <a:stretch>
            <a:fillRect/>
          </a:stretch>
        </p:blipFill>
        <p:spPr>
          <a:xfrm>
            <a:off x="6721073" y="782188"/>
            <a:ext cx="2346513" cy="2150426"/>
          </a:xfrm>
          <a:prstGeom prst="rect">
            <a:avLst/>
          </a:prstGeom>
        </p:spPr>
      </p:pic>
      <p:sp>
        <p:nvSpPr>
          <p:cNvPr id="17" name="Rectangle 16">
            <a:extLst>
              <a:ext uri="{FF2B5EF4-FFF2-40B4-BE49-F238E27FC236}">
                <a16:creationId xmlns:a16="http://schemas.microsoft.com/office/drawing/2014/main" id="{07F33CB9-DACB-4764-9D7E-13B3216D3D10}"/>
              </a:ext>
            </a:extLst>
          </p:cNvPr>
          <p:cNvSpPr/>
          <p:nvPr/>
        </p:nvSpPr>
        <p:spPr>
          <a:xfrm>
            <a:off x="4694711" y="744762"/>
            <a:ext cx="1818190" cy="266089"/>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Pruned Tree</a:t>
            </a:r>
          </a:p>
        </p:txBody>
      </p:sp>
      <p:pic>
        <p:nvPicPr>
          <p:cNvPr id="2" name="Picture 1">
            <a:extLst>
              <a:ext uri="{FF2B5EF4-FFF2-40B4-BE49-F238E27FC236}">
                <a16:creationId xmlns:a16="http://schemas.microsoft.com/office/drawing/2014/main" id="{66521C1A-9CBA-4D6B-BBA3-6CDECF34E544}"/>
              </a:ext>
            </a:extLst>
          </p:cNvPr>
          <p:cNvPicPr>
            <a:picLocks noChangeAspect="1"/>
          </p:cNvPicPr>
          <p:nvPr/>
        </p:nvPicPr>
        <p:blipFill>
          <a:blip r:embed="rId4"/>
          <a:stretch>
            <a:fillRect/>
          </a:stretch>
        </p:blipFill>
        <p:spPr>
          <a:xfrm>
            <a:off x="0" y="3057035"/>
            <a:ext cx="9144000" cy="309966"/>
          </a:xfrm>
          <a:prstGeom prst="rect">
            <a:avLst/>
          </a:prstGeom>
        </p:spPr>
      </p:pic>
      <p:pic>
        <p:nvPicPr>
          <p:cNvPr id="4" name="Picture 3">
            <a:extLst>
              <a:ext uri="{FF2B5EF4-FFF2-40B4-BE49-F238E27FC236}">
                <a16:creationId xmlns:a16="http://schemas.microsoft.com/office/drawing/2014/main" id="{AE914BAB-E590-4A3E-8383-FE7F5821E31B}"/>
              </a:ext>
            </a:extLst>
          </p:cNvPr>
          <p:cNvPicPr>
            <a:picLocks noChangeAspect="1"/>
          </p:cNvPicPr>
          <p:nvPr/>
        </p:nvPicPr>
        <p:blipFill>
          <a:blip r:embed="rId5"/>
          <a:stretch>
            <a:fillRect/>
          </a:stretch>
        </p:blipFill>
        <p:spPr>
          <a:xfrm>
            <a:off x="4586781" y="1063718"/>
            <a:ext cx="2034050" cy="654434"/>
          </a:xfrm>
          <a:prstGeom prst="rect">
            <a:avLst/>
          </a:prstGeom>
        </p:spPr>
      </p:pic>
      <p:pic>
        <p:nvPicPr>
          <p:cNvPr id="8" name="Picture 7">
            <a:extLst>
              <a:ext uri="{FF2B5EF4-FFF2-40B4-BE49-F238E27FC236}">
                <a16:creationId xmlns:a16="http://schemas.microsoft.com/office/drawing/2014/main" id="{39B199E6-CED0-447D-AE79-D3322192EF8D}"/>
              </a:ext>
            </a:extLst>
          </p:cNvPr>
          <p:cNvPicPr>
            <a:picLocks noChangeAspect="1"/>
          </p:cNvPicPr>
          <p:nvPr/>
        </p:nvPicPr>
        <p:blipFill>
          <a:blip r:embed="rId6"/>
          <a:stretch>
            <a:fillRect/>
          </a:stretch>
        </p:blipFill>
        <p:spPr>
          <a:xfrm>
            <a:off x="168088" y="1075755"/>
            <a:ext cx="2200275" cy="657225"/>
          </a:xfrm>
          <a:prstGeom prst="rect">
            <a:avLst/>
          </a:prstGeom>
        </p:spPr>
      </p:pic>
      <p:pic>
        <p:nvPicPr>
          <p:cNvPr id="9" name="Picture 8">
            <a:extLst>
              <a:ext uri="{FF2B5EF4-FFF2-40B4-BE49-F238E27FC236}">
                <a16:creationId xmlns:a16="http://schemas.microsoft.com/office/drawing/2014/main" id="{8EF42CDD-901F-4A93-BF5B-A5430D26BB7D}"/>
              </a:ext>
            </a:extLst>
          </p:cNvPr>
          <p:cNvPicPr>
            <a:picLocks noChangeAspect="1"/>
          </p:cNvPicPr>
          <p:nvPr/>
        </p:nvPicPr>
        <p:blipFill>
          <a:blip r:embed="rId7"/>
          <a:stretch>
            <a:fillRect/>
          </a:stretch>
        </p:blipFill>
        <p:spPr>
          <a:xfrm>
            <a:off x="2440178" y="1063718"/>
            <a:ext cx="2060189" cy="653886"/>
          </a:xfrm>
          <a:prstGeom prst="rect">
            <a:avLst/>
          </a:prstGeom>
        </p:spPr>
      </p:pic>
      <p:sp>
        <p:nvSpPr>
          <p:cNvPr id="18" name="Rectangle 17">
            <a:extLst>
              <a:ext uri="{FF2B5EF4-FFF2-40B4-BE49-F238E27FC236}">
                <a16:creationId xmlns:a16="http://schemas.microsoft.com/office/drawing/2014/main" id="{761173C3-9390-48C5-BF18-3FB2185FCA3A}"/>
              </a:ext>
            </a:extLst>
          </p:cNvPr>
          <p:cNvSpPr/>
          <p:nvPr/>
        </p:nvSpPr>
        <p:spPr>
          <a:xfrm>
            <a:off x="476344" y="741066"/>
            <a:ext cx="1818190" cy="266089"/>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Default Tree</a:t>
            </a:r>
          </a:p>
        </p:txBody>
      </p:sp>
      <p:sp>
        <p:nvSpPr>
          <p:cNvPr id="19" name="Rectangle 18">
            <a:extLst>
              <a:ext uri="{FF2B5EF4-FFF2-40B4-BE49-F238E27FC236}">
                <a16:creationId xmlns:a16="http://schemas.microsoft.com/office/drawing/2014/main" id="{80AC54FC-167B-41DC-87DB-65924D4E682E}"/>
              </a:ext>
            </a:extLst>
          </p:cNvPr>
          <p:cNvSpPr/>
          <p:nvPr/>
        </p:nvSpPr>
        <p:spPr>
          <a:xfrm>
            <a:off x="2631217" y="739589"/>
            <a:ext cx="1818190" cy="266089"/>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Maximal Tree</a:t>
            </a:r>
          </a:p>
        </p:txBody>
      </p:sp>
      <p:graphicFrame>
        <p:nvGraphicFramePr>
          <p:cNvPr id="21" name="Table 20">
            <a:extLst>
              <a:ext uri="{FF2B5EF4-FFF2-40B4-BE49-F238E27FC236}">
                <a16:creationId xmlns:a16="http://schemas.microsoft.com/office/drawing/2014/main" id="{8B04408E-15B1-4447-9DD5-7FB2BDD4239A}"/>
              </a:ext>
            </a:extLst>
          </p:cNvPr>
          <p:cNvGraphicFramePr>
            <a:graphicFrameLocks noGrp="1"/>
          </p:cNvGraphicFramePr>
          <p:nvPr>
            <p:extLst>
              <p:ext uri="{D42A27DB-BD31-4B8C-83A1-F6EECF244321}">
                <p14:modId xmlns:p14="http://schemas.microsoft.com/office/powerpoint/2010/main" val="1376918310"/>
              </p:ext>
            </p:extLst>
          </p:nvPr>
        </p:nvGraphicFramePr>
        <p:xfrm>
          <a:off x="932843" y="1832538"/>
          <a:ext cx="5214938" cy="1109562"/>
        </p:xfrm>
        <a:graphic>
          <a:graphicData uri="http://schemas.openxmlformats.org/drawingml/2006/table">
            <a:tbl>
              <a:tblPr/>
              <a:tblGrid>
                <a:gridCol w="1156824">
                  <a:extLst>
                    <a:ext uri="{9D8B030D-6E8A-4147-A177-3AD203B41FA5}">
                      <a16:colId xmlns:a16="http://schemas.microsoft.com/office/drawing/2014/main" val="3796532455"/>
                    </a:ext>
                  </a:extLst>
                </a:gridCol>
                <a:gridCol w="1538330">
                  <a:extLst>
                    <a:ext uri="{9D8B030D-6E8A-4147-A177-3AD203B41FA5}">
                      <a16:colId xmlns:a16="http://schemas.microsoft.com/office/drawing/2014/main" val="773867679"/>
                    </a:ext>
                  </a:extLst>
                </a:gridCol>
                <a:gridCol w="839928">
                  <a:extLst>
                    <a:ext uri="{9D8B030D-6E8A-4147-A177-3AD203B41FA5}">
                      <a16:colId xmlns:a16="http://schemas.microsoft.com/office/drawing/2014/main" val="387001039"/>
                    </a:ext>
                  </a:extLst>
                </a:gridCol>
                <a:gridCol w="839928">
                  <a:extLst>
                    <a:ext uri="{9D8B030D-6E8A-4147-A177-3AD203B41FA5}">
                      <a16:colId xmlns:a16="http://schemas.microsoft.com/office/drawing/2014/main" val="16245579"/>
                    </a:ext>
                  </a:extLst>
                </a:gridCol>
                <a:gridCol w="839928">
                  <a:extLst>
                    <a:ext uri="{9D8B030D-6E8A-4147-A177-3AD203B41FA5}">
                      <a16:colId xmlns:a16="http://schemas.microsoft.com/office/drawing/2014/main" val="3965083125"/>
                    </a:ext>
                  </a:extLst>
                </a:gridCol>
              </a:tblGrid>
              <a:tr h="184927">
                <a:tc>
                  <a:txBody>
                    <a:bodyPr/>
                    <a:lstStyle/>
                    <a:p>
                      <a:pPr algn="ctr" fontAlgn="b"/>
                      <a:r>
                        <a:rPr lang="en-SG" sz="1100" b="0" i="0" u="none" strike="noStrike">
                          <a:solidFill>
                            <a:srgbClr val="000000"/>
                          </a:solidFill>
                          <a:effectLst/>
                          <a:latin typeface="Calibri" panose="020F0502020204030204" pitchFamily="34" charset="0"/>
                        </a:rPr>
                        <a:t> </a:t>
                      </a:r>
                    </a:p>
                  </a:txBody>
                  <a:tcPr marL="9246" marR="9246" marT="9246" marB="0" anchor="b">
                    <a:lnL>
                      <a:noFill/>
                    </a:lnL>
                    <a:lnR>
                      <a:noFill/>
                    </a:lnR>
                    <a:lnT>
                      <a:noFill/>
                    </a:lnT>
                    <a:lnB>
                      <a:noFill/>
                    </a:lnB>
                    <a:solidFill>
                      <a:srgbClr val="FFD966"/>
                    </a:solidFill>
                  </a:tcPr>
                </a:tc>
                <a:tc>
                  <a:txBody>
                    <a:bodyPr/>
                    <a:lstStyle/>
                    <a:p>
                      <a:pPr algn="l" fontAlgn="b"/>
                      <a:r>
                        <a:rPr lang="en-SG" sz="1100" b="0" i="0" u="none" strike="noStrike">
                          <a:solidFill>
                            <a:srgbClr val="000000"/>
                          </a:solidFill>
                          <a:effectLst/>
                          <a:latin typeface="Calibri" panose="020F0502020204030204" pitchFamily="34" charset="0"/>
                        </a:rPr>
                        <a:t> </a:t>
                      </a:r>
                    </a:p>
                  </a:txBody>
                  <a:tcPr marL="9246" marR="9246" marT="9246" marB="0" anchor="b">
                    <a:lnL>
                      <a:noFill/>
                    </a:lnL>
                    <a:lnR>
                      <a:noFill/>
                    </a:lnR>
                    <a:lnT>
                      <a:noFill/>
                    </a:lnT>
                    <a:lnB>
                      <a:noFill/>
                    </a:lnB>
                    <a:solidFill>
                      <a:srgbClr val="FFD966"/>
                    </a:solidFill>
                  </a:tcPr>
                </a:tc>
                <a:tc>
                  <a:txBody>
                    <a:bodyPr/>
                    <a:lstStyle/>
                    <a:p>
                      <a:pPr algn="ctr" fontAlgn="b"/>
                      <a:r>
                        <a:rPr lang="en-SG" sz="1100" b="1" i="0" u="none" strike="noStrike" dirty="0">
                          <a:solidFill>
                            <a:srgbClr val="000000"/>
                          </a:solidFill>
                          <a:effectLst/>
                          <a:latin typeface="Calibri" panose="020F0502020204030204" pitchFamily="34" charset="0"/>
                        </a:rPr>
                        <a:t>Default</a:t>
                      </a:r>
                    </a:p>
                  </a:txBody>
                  <a:tcPr marL="9246" marR="9246" marT="9246" marB="0" anchor="b">
                    <a:lnL>
                      <a:noFill/>
                    </a:lnL>
                    <a:lnR>
                      <a:noFill/>
                    </a:lnR>
                    <a:lnT>
                      <a:noFill/>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Maximal</a:t>
                      </a:r>
                    </a:p>
                  </a:txBody>
                  <a:tcPr marL="9246" marR="9246" marT="9246" marB="0" anchor="b">
                    <a:lnL>
                      <a:noFill/>
                    </a:lnL>
                    <a:lnR>
                      <a:noFill/>
                    </a:lnR>
                    <a:lnT>
                      <a:noFill/>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Pruned</a:t>
                      </a:r>
                    </a:p>
                  </a:txBody>
                  <a:tcPr marL="9246" marR="9246" marT="9246" marB="0" anchor="b">
                    <a:lnL>
                      <a:noFill/>
                    </a:lnL>
                    <a:lnR>
                      <a:noFill/>
                    </a:lnR>
                    <a:lnT>
                      <a:noFill/>
                    </a:lnT>
                    <a:lnB>
                      <a:noFill/>
                    </a:lnB>
                    <a:solidFill>
                      <a:srgbClr val="FFD966"/>
                    </a:solidFill>
                  </a:tcPr>
                </a:tc>
                <a:extLst>
                  <a:ext uri="{0D108BD9-81ED-4DB2-BD59-A6C34878D82A}">
                    <a16:rowId xmlns:a16="http://schemas.microsoft.com/office/drawing/2014/main" val="4063576173"/>
                  </a:ext>
                </a:extLst>
              </a:tr>
              <a:tr h="184927">
                <a:tc>
                  <a:txBody>
                    <a:bodyPr/>
                    <a:lstStyle/>
                    <a:p>
                      <a:pPr algn="l" rtl="0" fontAlgn="b"/>
                      <a:r>
                        <a:rPr lang="en-SG" sz="1100" b="1" i="0" u="none" strike="noStrike">
                          <a:solidFill>
                            <a:srgbClr val="000000"/>
                          </a:solidFill>
                          <a:effectLst/>
                          <a:latin typeface="Calibri" panose="020F0502020204030204" pitchFamily="34" charset="0"/>
                        </a:rPr>
                        <a:t>Accuracy</a:t>
                      </a:r>
                    </a:p>
                  </a:txBody>
                  <a:tcPr marL="9246" marR="9246" marT="9246"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(TP+TN) / (TP+TN+FP+FN)</a:t>
                      </a:r>
                    </a:p>
                  </a:txBody>
                  <a:tcPr marL="9246" marR="9246" marT="9246"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0.6634</a:t>
                      </a:r>
                    </a:p>
                  </a:txBody>
                  <a:tcPr marL="9246" marR="9246" marT="9246"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246" marR="9246" marT="9246"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0.8131</a:t>
                      </a:r>
                    </a:p>
                  </a:txBody>
                  <a:tcPr marL="9246" marR="9246" marT="9246" marB="0" anchor="b">
                    <a:lnL>
                      <a:noFill/>
                    </a:lnL>
                    <a:lnR>
                      <a:noFill/>
                    </a:lnR>
                    <a:lnT>
                      <a:noFill/>
                    </a:lnT>
                    <a:lnB>
                      <a:noFill/>
                    </a:lnB>
                  </a:tcPr>
                </a:tc>
                <a:extLst>
                  <a:ext uri="{0D108BD9-81ED-4DB2-BD59-A6C34878D82A}">
                    <a16:rowId xmlns:a16="http://schemas.microsoft.com/office/drawing/2014/main" val="2447234979"/>
                  </a:ext>
                </a:extLst>
              </a:tr>
              <a:tr h="184927">
                <a:tc>
                  <a:txBody>
                    <a:bodyPr/>
                    <a:lstStyle/>
                    <a:p>
                      <a:pPr algn="l" rtl="0" fontAlgn="b"/>
                      <a:r>
                        <a:rPr lang="en-SG" sz="1100" b="1" i="0" u="none" strike="noStrike">
                          <a:solidFill>
                            <a:srgbClr val="000000"/>
                          </a:solidFill>
                          <a:effectLst/>
                          <a:latin typeface="Calibri" panose="020F0502020204030204" pitchFamily="34" charset="0"/>
                        </a:rPr>
                        <a:t>Precision</a:t>
                      </a:r>
                    </a:p>
                  </a:txBody>
                  <a:tcPr marL="9246" marR="9246" marT="9246"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(TP+FP)</a:t>
                      </a:r>
                    </a:p>
                  </a:txBody>
                  <a:tcPr marL="9246" marR="9246" marT="9246"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0.6420</a:t>
                      </a:r>
                    </a:p>
                  </a:txBody>
                  <a:tcPr marL="9246" marR="9246" marT="9246"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246" marR="9246" marT="9246"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0.8071</a:t>
                      </a:r>
                    </a:p>
                  </a:txBody>
                  <a:tcPr marL="9246" marR="9246" marT="9246" marB="0" anchor="b">
                    <a:lnL>
                      <a:noFill/>
                    </a:lnL>
                    <a:lnR>
                      <a:noFill/>
                    </a:lnR>
                    <a:lnT>
                      <a:noFill/>
                    </a:lnT>
                    <a:lnB>
                      <a:noFill/>
                    </a:lnB>
                  </a:tcPr>
                </a:tc>
                <a:extLst>
                  <a:ext uri="{0D108BD9-81ED-4DB2-BD59-A6C34878D82A}">
                    <a16:rowId xmlns:a16="http://schemas.microsoft.com/office/drawing/2014/main" val="2554952740"/>
                  </a:ext>
                </a:extLst>
              </a:tr>
              <a:tr h="184927">
                <a:tc>
                  <a:txBody>
                    <a:bodyPr/>
                    <a:lstStyle/>
                    <a:p>
                      <a:pPr algn="l" rtl="0" fontAlgn="b"/>
                      <a:r>
                        <a:rPr lang="en-SG" sz="1100" b="1" i="0" u="none" strike="noStrike">
                          <a:solidFill>
                            <a:srgbClr val="000000"/>
                          </a:solidFill>
                          <a:effectLst/>
                          <a:latin typeface="Calibri" panose="020F0502020204030204" pitchFamily="34" charset="0"/>
                        </a:rPr>
                        <a:t>Recall</a:t>
                      </a:r>
                    </a:p>
                  </a:txBody>
                  <a:tcPr marL="9246" marR="9246" marT="9246"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(TP+FN)</a:t>
                      </a:r>
                    </a:p>
                  </a:txBody>
                  <a:tcPr marL="9246" marR="9246" marT="9246"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0.7569</a:t>
                      </a:r>
                    </a:p>
                  </a:txBody>
                  <a:tcPr marL="9246" marR="9246" marT="9246"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1.0000</a:t>
                      </a:r>
                    </a:p>
                  </a:txBody>
                  <a:tcPr marL="9246" marR="9246" marT="9246"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0.8287</a:t>
                      </a:r>
                    </a:p>
                  </a:txBody>
                  <a:tcPr marL="9246" marR="9246" marT="9246" marB="0" anchor="b">
                    <a:lnL>
                      <a:noFill/>
                    </a:lnL>
                    <a:lnR>
                      <a:noFill/>
                    </a:lnR>
                    <a:lnT>
                      <a:noFill/>
                    </a:lnT>
                    <a:lnB>
                      <a:noFill/>
                    </a:lnB>
                  </a:tcPr>
                </a:tc>
                <a:extLst>
                  <a:ext uri="{0D108BD9-81ED-4DB2-BD59-A6C34878D82A}">
                    <a16:rowId xmlns:a16="http://schemas.microsoft.com/office/drawing/2014/main" val="2224504699"/>
                  </a:ext>
                </a:extLst>
              </a:tr>
              <a:tr h="184927">
                <a:tc>
                  <a:txBody>
                    <a:bodyPr/>
                    <a:lstStyle/>
                    <a:p>
                      <a:pPr algn="l" rtl="0" fontAlgn="b"/>
                      <a:r>
                        <a:rPr lang="en-SG" sz="1100" b="1" i="0" u="none" strike="noStrike">
                          <a:solidFill>
                            <a:srgbClr val="000000"/>
                          </a:solidFill>
                          <a:effectLst/>
                          <a:latin typeface="Calibri" panose="020F0502020204030204" pitchFamily="34" charset="0"/>
                        </a:rPr>
                        <a:t>Specificity</a:t>
                      </a:r>
                    </a:p>
                  </a:txBody>
                  <a:tcPr marL="9246" marR="9246" marT="9246"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TN / (TN+FN)</a:t>
                      </a:r>
                    </a:p>
                  </a:txBody>
                  <a:tcPr marL="9246" marR="9246" marT="9246"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0.6951</a:t>
                      </a:r>
                    </a:p>
                  </a:txBody>
                  <a:tcPr marL="9246" marR="9246" marT="9246"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1.0000</a:t>
                      </a:r>
                    </a:p>
                  </a:txBody>
                  <a:tcPr marL="9246" marR="9246" marT="9246"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0.8196</a:t>
                      </a:r>
                    </a:p>
                  </a:txBody>
                  <a:tcPr marL="9246" marR="9246" marT="9246" marB="0" anchor="b">
                    <a:lnL>
                      <a:noFill/>
                    </a:lnL>
                    <a:lnR>
                      <a:noFill/>
                    </a:lnR>
                    <a:lnT>
                      <a:noFill/>
                    </a:lnT>
                    <a:lnB>
                      <a:noFill/>
                    </a:lnB>
                  </a:tcPr>
                </a:tc>
                <a:extLst>
                  <a:ext uri="{0D108BD9-81ED-4DB2-BD59-A6C34878D82A}">
                    <a16:rowId xmlns:a16="http://schemas.microsoft.com/office/drawing/2014/main" val="2160795669"/>
                  </a:ext>
                </a:extLst>
              </a:tr>
              <a:tr h="184927">
                <a:tc>
                  <a:txBody>
                    <a:bodyPr/>
                    <a:lstStyle/>
                    <a:p>
                      <a:pPr algn="l" rtl="0" fontAlgn="b"/>
                      <a:r>
                        <a:rPr lang="en-SG" sz="1100" b="1" i="0" u="none" strike="noStrike">
                          <a:solidFill>
                            <a:srgbClr val="000000"/>
                          </a:solidFill>
                          <a:effectLst/>
                          <a:latin typeface="Calibri" panose="020F0502020204030204" pitchFamily="34" charset="0"/>
                        </a:rPr>
                        <a:t>False Positive Rate</a:t>
                      </a:r>
                    </a:p>
                  </a:txBody>
                  <a:tcPr marL="9246" marR="9246" marT="9246"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FP / (TN + FP)</a:t>
                      </a:r>
                    </a:p>
                  </a:txBody>
                  <a:tcPr marL="9246" marR="9246" marT="9246"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0.4324</a:t>
                      </a:r>
                    </a:p>
                  </a:txBody>
                  <a:tcPr marL="9246" marR="9246" marT="9246"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0.0000</a:t>
                      </a:r>
                    </a:p>
                  </a:txBody>
                  <a:tcPr marL="9246" marR="9246" marT="9246"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0.2029</a:t>
                      </a:r>
                    </a:p>
                  </a:txBody>
                  <a:tcPr marL="9246" marR="9246" marT="9246" marB="0" anchor="b">
                    <a:lnL>
                      <a:noFill/>
                    </a:lnL>
                    <a:lnR>
                      <a:noFill/>
                    </a:lnR>
                    <a:lnT>
                      <a:noFill/>
                    </a:lnT>
                    <a:lnB>
                      <a:noFill/>
                    </a:lnB>
                  </a:tcPr>
                </a:tc>
                <a:extLst>
                  <a:ext uri="{0D108BD9-81ED-4DB2-BD59-A6C34878D82A}">
                    <a16:rowId xmlns:a16="http://schemas.microsoft.com/office/drawing/2014/main" val="662430005"/>
                  </a:ext>
                </a:extLst>
              </a:tr>
            </a:tbl>
          </a:graphicData>
        </a:graphic>
      </p:graphicFrame>
    </p:spTree>
    <p:extLst>
      <p:ext uri="{BB962C8B-B14F-4D97-AF65-F5344CB8AC3E}">
        <p14:creationId xmlns:p14="http://schemas.microsoft.com/office/powerpoint/2010/main" val="4129605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type="body" idx="1"/>
          </p:nvPr>
        </p:nvSpPr>
        <p:spPr>
          <a:xfrm>
            <a:off x="413496" y="3701402"/>
            <a:ext cx="8317005" cy="1388310"/>
          </a:xfrm>
          <a:solidFill>
            <a:schemeClr val="bg1">
              <a:alpha val="81000"/>
            </a:schemeClr>
          </a:solidFill>
          <a:ln>
            <a:solidFill>
              <a:schemeClr val="accent1"/>
            </a:solidFill>
            <a:prstDash val="lgDash"/>
          </a:ln>
        </p:spPr>
        <p:txBody>
          <a:bodyPr/>
          <a:lstStyle/>
          <a:p>
            <a:pPr>
              <a:buSzPct val="100000"/>
            </a:pPr>
            <a:r>
              <a:rPr lang="en-SG" sz="900" dirty="0" err="1"/>
              <a:t>RandomForests</a:t>
            </a:r>
            <a:r>
              <a:rPr lang="en-SG" sz="900" dirty="0"/>
              <a:t> tend to be better than normal decision trees because they make use of </a:t>
            </a:r>
            <a:r>
              <a:rPr lang="en-SG" sz="900" b="1" dirty="0"/>
              <a:t>bootstrapping</a:t>
            </a:r>
            <a:r>
              <a:rPr lang="en-SG" sz="900" dirty="0"/>
              <a:t> and </a:t>
            </a:r>
            <a:r>
              <a:rPr lang="en-SG" sz="900" b="1" dirty="0"/>
              <a:t>bagging</a:t>
            </a:r>
            <a:r>
              <a:rPr lang="en-SG" sz="900" dirty="0"/>
              <a:t>. This allows the model to randomly sample a subset of observations and create multiple decision trees, and then it aggregates their results. There is a lot of aggregation of the weaker learners.</a:t>
            </a:r>
          </a:p>
          <a:p>
            <a:pPr>
              <a:buSzPct val="100000"/>
            </a:pPr>
            <a:r>
              <a:rPr lang="en-SG" sz="900" dirty="0"/>
              <a:t>In fact for the trainset, it performs exceptionally well at 100% accuracy. This is due to the above reasons and for running enough trees. However, this could also mean that the model has overfitted on the trainset and may not be as good with new data.</a:t>
            </a:r>
          </a:p>
          <a:p>
            <a:pPr>
              <a:buSzPct val="100000"/>
            </a:pPr>
            <a:r>
              <a:rPr lang="en-SG" sz="900" dirty="0"/>
              <a:t>However, its </a:t>
            </a:r>
            <a:r>
              <a:rPr lang="en-SG" sz="900" dirty="0" err="1"/>
              <a:t>testset</a:t>
            </a:r>
            <a:r>
              <a:rPr lang="en-SG" sz="900" dirty="0"/>
              <a:t> is not as accurate as CART’s, being at 53%. This is a far cry from CART’s 81%. This could be because we did a train-test split for </a:t>
            </a:r>
            <a:r>
              <a:rPr lang="en-SG" sz="900" dirty="0" err="1"/>
              <a:t>RandomForest</a:t>
            </a:r>
            <a:r>
              <a:rPr lang="en-SG" sz="900" dirty="0"/>
              <a:t> while we did not for CART. Furthermore, bagging is done parallel instead of sequentially, so you keep a lot of the mistakes. If it were done sequentially, you can focus on the mistakes and improve your tree to make it better.</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5400349"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8) Random Forest</a:t>
            </a:r>
            <a:endParaRPr lang="en-SG" dirty="0"/>
          </a:p>
        </p:txBody>
      </p:sp>
      <p:graphicFrame>
        <p:nvGraphicFramePr>
          <p:cNvPr id="30" name="Table 29">
            <a:extLst>
              <a:ext uri="{FF2B5EF4-FFF2-40B4-BE49-F238E27FC236}">
                <a16:creationId xmlns:a16="http://schemas.microsoft.com/office/drawing/2014/main" id="{D574FE3C-6C0B-4DF4-B6DC-60E1741AD32E}"/>
              </a:ext>
            </a:extLst>
          </p:cNvPr>
          <p:cNvGraphicFramePr>
            <a:graphicFrameLocks noGrp="1"/>
          </p:cNvGraphicFramePr>
          <p:nvPr>
            <p:extLst>
              <p:ext uri="{D42A27DB-BD31-4B8C-83A1-F6EECF244321}">
                <p14:modId xmlns:p14="http://schemas.microsoft.com/office/powerpoint/2010/main" val="608204735"/>
              </p:ext>
            </p:extLst>
          </p:nvPr>
        </p:nvGraphicFramePr>
        <p:xfrm>
          <a:off x="2438398" y="687421"/>
          <a:ext cx="4267200" cy="762000"/>
        </p:xfrm>
        <a:graphic>
          <a:graphicData uri="http://schemas.openxmlformats.org/drawingml/2006/table">
            <a:tbl>
              <a:tblPr/>
              <a:tblGrid>
                <a:gridCol w="609600">
                  <a:extLst>
                    <a:ext uri="{9D8B030D-6E8A-4147-A177-3AD203B41FA5}">
                      <a16:colId xmlns:a16="http://schemas.microsoft.com/office/drawing/2014/main" val="2518460297"/>
                    </a:ext>
                  </a:extLst>
                </a:gridCol>
                <a:gridCol w="609600">
                  <a:extLst>
                    <a:ext uri="{9D8B030D-6E8A-4147-A177-3AD203B41FA5}">
                      <a16:colId xmlns:a16="http://schemas.microsoft.com/office/drawing/2014/main" val="1612054973"/>
                    </a:ext>
                  </a:extLst>
                </a:gridCol>
                <a:gridCol w="609600">
                  <a:extLst>
                    <a:ext uri="{9D8B030D-6E8A-4147-A177-3AD203B41FA5}">
                      <a16:colId xmlns:a16="http://schemas.microsoft.com/office/drawing/2014/main" val="1522256581"/>
                    </a:ext>
                  </a:extLst>
                </a:gridCol>
                <a:gridCol w="609600">
                  <a:extLst>
                    <a:ext uri="{9D8B030D-6E8A-4147-A177-3AD203B41FA5}">
                      <a16:colId xmlns:a16="http://schemas.microsoft.com/office/drawing/2014/main" val="332392202"/>
                    </a:ext>
                  </a:extLst>
                </a:gridCol>
                <a:gridCol w="609600">
                  <a:extLst>
                    <a:ext uri="{9D8B030D-6E8A-4147-A177-3AD203B41FA5}">
                      <a16:colId xmlns:a16="http://schemas.microsoft.com/office/drawing/2014/main" val="374921578"/>
                    </a:ext>
                  </a:extLst>
                </a:gridCol>
                <a:gridCol w="609600">
                  <a:extLst>
                    <a:ext uri="{9D8B030D-6E8A-4147-A177-3AD203B41FA5}">
                      <a16:colId xmlns:a16="http://schemas.microsoft.com/office/drawing/2014/main" val="2371119351"/>
                    </a:ext>
                  </a:extLst>
                </a:gridCol>
                <a:gridCol w="609600">
                  <a:extLst>
                    <a:ext uri="{9D8B030D-6E8A-4147-A177-3AD203B41FA5}">
                      <a16:colId xmlns:a16="http://schemas.microsoft.com/office/drawing/2014/main" val="1891873714"/>
                    </a:ext>
                  </a:extLst>
                </a:gridCol>
              </a:tblGrid>
              <a:tr h="190500">
                <a:tc gridSpan="3">
                  <a:txBody>
                    <a:bodyPr/>
                    <a:lstStyle/>
                    <a:p>
                      <a:pPr algn="ctr" fontAlgn="b"/>
                      <a:r>
                        <a:rPr lang="en-SG" sz="1100" b="1" i="0" u="none" strike="noStrike" dirty="0">
                          <a:solidFill>
                            <a:srgbClr val="000000"/>
                          </a:solidFill>
                          <a:effectLst/>
                          <a:latin typeface="Calibri" panose="020F0502020204030204" pitchFamily="34" charset="0"/>
                        </a:rPr>
                        <a:t>Trainset</a:t>
                      </a:r>
                    </a:p>
                  </a:txBody>
                  <a:tcPr marL="9525" marR="9525" marT="9525"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D966"/>
                    </a:solidFill>
                  </a:tcPr>
                </a:tc>
                <a:tc hMerge="1">
                  <a:txBody>
                    <a:bodyPr/>
                    <a:lstStyle/>
                    <a:p>
                      <a:endParaRPr lang="en-SG"/>
                    </a:p>
                  </a:txBody>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gridSpan="3">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D966"/>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417959230"/>
                  </a:ext>
                </a:extLst>
              </a:tr>
              <a:tr h="190500">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endParaRPr lang="en-SG"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F4B084"/>
                    </a:solidFill>
                  </a:tcPr>
                </a:tc>
                <a:extLst>
                  <a:ext uri="{0D108BD9-81ED-4DB2-BD59-A6C34878D82A}">
                    <a16:rowId xmlns:a16="http://schemas.microsoft.com/office/drawing/2014/main" val="1643966353"/>
                  </a:ext>
                </a:extLst>
              </a:tr>
              <a:tr h="190500">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699</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244</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94327750"/>
                  </a:ext>
                </a:extLst>
              </a:tr>
              <a:tr h="190500">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746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249</a:t>
                      </a:r>
                    </a:p>
                  </a:txBody>
                  <a:tcPr marL="9525" marR="9525" marT="9525"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040998"/>
                  </a:ext>
                </a:extLst>
              </a:tr>
            </a:tbl>
          </a:graphicData>
        </a:graphic>
      </p:graphicFrame>
      <p:pic>
        <p:nvPicPr>
          <p:cNvPr id="33" name="Picture 32">
            <a:extLst>
              <a:ext uri="{FF2B5EF4-FFF2-40B4-BE49-F238E27FC236}">
                <a16:creationId xmlns:a16="http://schemas.microsoft.com/office/drawing/2014/main" id="{3128F62F-67B1-450B-A209-FBE4D5A59660}"/>
              </a:ext>
            </a:extLst>
          </p:cNvPr>
          <p:cNvPicPr>
            <a:picLocks noChangeAspect="1"/>
          </p:cNvPicPr>
          <p:nvPr/>
        </p:nvPicPr>
        <p:blipFill>
          <a:blip r:embed="rId3"/>
          <a:stretch>
            <a:fillRect/>
          </a:stretch>
        </p:blipFill>
        <p:spPr>
          <a:xfrm>
            <a:off x="1981479" y="2679456"/>
            <a:ext cx="5181038" cy="978771"/>
          </a:xfrm>
          <a:prstGeom prst="rect">
            <a:avLst/>
          </a:prstGeom>
        </p:spPr>
      </p:pic>
      <p:graphicFrame>
        <p:nvGraphicFramePr>
          <p:cNvPr id="35" name="Table 34">
            <a:extLst>
              <a:ext uri="{FF2B5EF4-FFF2-40B4-BE49-F238E27FC236}">
                <a16:creationId xmlns:a16="http://schemas.microsoft.com/office/drawing/2014/main" id="{04998799-5311-4DC8-9B93-592CD1626D98}"/>
              </a:ext>
            </a:extLst>
          </p:cNvPr>
          <p:cNvGraphicFramePr>
            <a:graphicFrameLocks noGrp="1"/>
          </p:cNvGraphicFramePr>
          <p:nvPr>
            <p:extLst>
              <p:ext uri="{D42A27DB-BD31-4B8C-83A1-F6EECF244321}">
                <p14:modId xmlns:p14="http://schemas.microsoft.com/office/powerpoint/2010/main" val="743225279"/>
              </p:ext>
            </p:extLst>
          </p:nvPr>
        </p:nvGraphicFramePr>
        <p:xfrm>
          <a:off x="2317748" y="1492624"/>
          <a:ext cx="4508500" cy="1143657"/>
        </p:xfrm>
        <a:graphic>
          <a:graphicData uri="http://schemas.openxmlformats.org/drawingml/2006/table">
            <a:tbl>
              <a:tblPr/>
              <a:tblGrid>
                <a:gridCol w="1192121">
                  <a:extLst>
                    <a:ext uri="{9D8B030D-6E8A-4147-A177-3AD203B41FA5}">
                      <a16:colId xmlns:a16="http://schemas.microsoft.com/office/drawing/2014/main" val="3351065772"/>
                    </a:ext>
                  </a:extLst>
                </a:gridCol>
                <a:gridCol w="1585267">
                  <a:extLst>
                    <a:ext uri="{9D8B030D-6E8A-4147-A177-3AD203B41FA5}">
                      <a16:colId xmlns:a16="http://schemas.microsoft.com/office/drawing/2014/main" val="1783723652"/>
                    </a:ext>
                  </a:extLst>
                </a:gridCol>
                <a:gridCol w="865556">
                  <a:extLst>
                    <a:ext uri="{9D8B030D-6E8A-4147-A177-3AD203B41FA5}">
                      <a16:colId xmlns:a16="http://schemas.microsoft.com/office/drawing/2014/main" val="3548405986"/>
                    </a:ext>
                  </a:extLst>
                </a:gridCol>
                <a:gridCol w="865556">
                  <a:extLst>
                    <a:ext uri="{9D8B030D-6E8A-4147-A177-3AD203B41FA5}">
                      <a16:colId xmlns:a16="http://schemas.microsoft.com/office/drawing/2014/main" val="1458614007"/>
                    </a:ext>
                  </a:extLst>
                </a:gridCol>
              </a:tblGrid>
              <a:tr h="191157">
                <a:tc>
                  <a:txBody>
                    <a:bodyPr/>
                    <a:lstStyle/>
                    <a:p>
                      <a:pPr algn="ctr" fontAlgn="b"/>
                      <a:r>
                        <a:rPr lang="en-SG"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D966"/>
                    </a:solidFill>
                  </a:tcPr>
                </a:tc>
                <a:tc>
                  <a:txBody>
                    <a:bodyPr/>
                    <a:lstStyle/>
                    <a:p>
                      <a:pPr algn="l"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solidFill>
                      <a:srgbClr val="FFD966"/>
                    </a:solidFill>
                  </a:tcPr>
                </a:tc>
                <a:tc>
                  <a:txBody>
                    <a:bodyPr/>
                    <a:lstStyle/>
                    <a:p>
                      <a:pPr algn="ctr" fontAlgn="b"/>
                      <a:r>
                        <a:rPr lang="en-SG" sz="1100" b="1" i="0" u="none" strike="noStrike" dirty="0">
                          <a:solidFill>
                            <a:srgbClr val="000000"/>
                          </a:solidFill>
                          <a:effectLst/>
                          <a:latin typeface="Calibri" panose="020F0502020204030204" pitchFamily="34" charset="0"/>
                        </a:rPr>
                        <a:t>Trainset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D966"/>
                    </a:solidFill>
                  </a:tcPr>
                </a:tc>
                <a:extLst>
                  <a:ext uri="{0D108BD9-81ED-4DB2-BD59-A6C34878D82A}">
                    <a16:rowId xmlns:a16="http://schemas.microsoft.com/office/drawing/2014/main" val="2562300749"/>
                  </a:ext>
                </a:extLst>
              </a:tr>
              <a:tr h="190500">
                <a:tc>
                  <a:txBody>
                    <a:bodyPr/>
                    <a:lstStyle/>
                    <a:p>
                      <a:pPr algn="l" rtl="0" fontAlgn="b"/>
                      <a:r>
                        <a:rPr lang="en-SG" sz="1100" b="1" i="0" u="none" strike="noStrike">
                          <a:solidFill>
                            <a:srgbClr val="000000"/>
                          </a:solidFill>
                          <a:effectLst/>
                          <a:latin typeface="Calibri" panose="020F0502020204030204" pitchFamily="34" charset="0"/>
                        </a:rPr>
                        <a:t>Accuracy</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(TP+TN) / (TP+TN+FP+FN)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0.5258</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072293577"/>
                  </a:ext>
                </a:extLst>
              </a:tr>
              <a:tr h="190500">
                <a:tc>
                  <a:txBody>
                    <a:bodyPr/>
                    <a:lstStyle/>
                    <a:p>
                      <a:pPr algn="l" rtl="0" fontAlgn="b"/>
                      <a:r>
                        <a:rPr lang="en-SG" sz="1100" b="1" i="0" u="none" strike="noStrike">
                          <a:solidFill>
                            <a:srgbClr val="000000"/>
                          </a:solidFill>
                          <a:effectLst/>
                          <a:latin typeface="Calibri" panose="020F0502020204030204" pitchFamily="34" charset="0"/>
                        </a:rPr>
                        <a:t>Precision</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0.5051</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2716316"/>
                  </a:ext>
                </a:extLst>
              </a:tr>
              <a:tr h="190500">
                <a:tc>
                  <a:txBody>
                    <a:bodyPr/>
                    <a:lstStyle/>
                    <a:p>
                      <a:pPr algn="l" rtl="0" fontAlgn="b"/>
                      <a:r>
                        <a:rPr lang="en-SG" sz="1100" b="1" i="0" u="none" strike="noStrike">
                          <a:solidFill>
                            <a:srgbClr val="000000"/>
                          </a:solidFill>
                          <a:effectLst/>
                          <a:latin typeface="Calibri" panose="020F0502020204030204" pitchFamily="34" charset="0"/>
                        </a:rPr>
                        <a:t>Recall</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0.8328</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923523793"/>
                  </a:ext>
                </a:extLst>
              </a:tr>
              <a:tr h="190500">
                <a:tc>
                  <a:txBody>
                    <a:bodyPr/>
                    <a:lstStyle/>
                    <a:p>
                      <a:pPr algn="l" rtl="0" fontAlgn="b"/>
                      <a:r>
                        <a:rPr lang="en-SG" sz="1100" b="1" i="0" u="none" strike="noStrike">
                          <a:solidFill>
                            <a:srgbClr val="000000"/>
                          </a:solidFill>
                          <a:effectLst/>
                          <a:latin typeface="Calibri" panose="020F0502020204030204" pitchFamily="34" charset="0"/>
                        </a:rPr>
                        <a:t>Specificity</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TN / (TN+FN)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0.6063</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7867877"/>
                  </a:ext>
                </a:extLst>
              </a:tr>
              <a:tr h="190500">
                <a:tc>
                  <a:txBody>
                    <a:bodyPr/>
                    <a:lstStyle/>
                    <a:p>
                      <a:pPr algn="l" rtl="0" fontAlgn="b"/>
                      <a:r>
                        <a:rPr lang="en-SG" sz="1100" b="1" i="0" u="none" strike="noStrike">
                          <a:solidFill>
                            <a:srgbClr val="000000"/>
                          </a:solidFill>
                          <a:effectLst/>
                          <a:latin typeface="Calibri" panose="020F0502020204030204" pitchFamily="34" charset="0"/>
                        </a:rPr>
                        <a:t>False Positive Rate</a:t>
                      </a:r>
                    </a:p>
                  </a:txBody>
                  <a:tcPr marL="9525" marR="9525" marT="9525"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FP / (TN + FP)</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0.0000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0.7601</a:t>
                      </a:r>
                    </a:p>
                  </a:txBody>
                  <a:tcPr marL="9525" marR="9525" marT="9525"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459422"/>
                  </a:ext>
                </a:extLst>
              </a:tr>
            </a:tbl>
          </a:graphicData>
        </a:graphic>
      </p:graphicFrame>
    </p:spTree>
    <p:extLst>
      <p:ext uri="{BB962C8B-B14F-4D97-AF65-F5344CB8AC3E}">
        <p14:creationId xmlns:p14="http://schemas.microsoft.com/office/powerpoint/2010/main" val="552106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type="body" idx="1"/>
          </p:nvPr>
        </p:nvSpPr>
        <p:spPr>
          <a:xfrm>
            <a:off x="1826577" y="2376580"/>
            <a:ext cx="7149335" cy="2652620"/>
          </a:xfrm>
          <a:solidFill>
            <a:schemeClr val="bg1">
              <a:alpha val="81000"/>
            </a:schemeClr>
          </a:solidFill>
          <a:ln>
            <a:solidFill>
              <a:schemeClr val="accent1"/>
            </a:solidFill>
            <a:prstDash val="lgDash"/>
          </a:ln>
        </p:spPr>
        <p:txBody>
          <a:bodyPr/>
          <a:lstStyle/>
          <a:p>
            <a:pPr>
              <a:buSzPct val="100000"/>
            </a:pPr>
            <a:r>
              <a:rPr lang="en-SG" sz="900" dirty="0" err="1"/>
              <a:t>XGBoost</a:t>
            </a:r>
            <a:r>
              <a:rPr lang="en-SG" sz="900" dirty="0"/>
              <a:t> (Extreme Gradient Boosting) is one of the most powerful decision tree ensembles currently in the industry. It can handle large datasets, is fast, and boasts good model performance.</a:t>
            </a:r>
          </a:p>
          <a:p>
            <a:pPr>
              <a:buSzPct val="100000"/>
            </a:pPr>
            <a:r>
              <a:rPr lang="en-SG" sz="900" dirty="0"/>
              <a:t>Its key element is its ability to handle the weaker learners </a:t>
            </a:r>
            <a:r>
              <a:rPr lang="en-SG" sz="900" b="1" dirty="0"/>
              <a:t>sequentially</a:t>
            </a:r>
            <a:r>
              <a:rPr lang="en-SG" sz="900" dirty="0"/>
              <a:t>, then utilises </a:t>
            </a:r>
            <a:r>
              <a:rPr lang="en-SG" sz="900" b="1" dirty="0"/>
              <a:t>gradient boosting </a:t>
            </a:r>
            <a:r>
              <a:rPr lang="en-SG" sz="900" dirty="0"/>
              <a:t>to boost the weak learners by minimising the gradient of the loss function. In essence, this is like improving on the weak parts of the overall model, so it becomes stronger overall.</a:t>
            </a:r>
          </a:p>
          <a:p>
            <a:pPr>
              <a:buSzPct val="100000"/>
            </a:pPr>
            <a:r>
              <a:rPr lang="en-SG" sz="900" dirty="0"/>
              <a:t>As seen, the trainset accuracy is at 100% while its </a:t>
            </a:r>
            <a:r>
              <a:rPr lang="en-SG" sz="900" dirty="0" err="1"/>
              <a:t>testset</a:t>
            </a:r>
            <a:r>
              <a:rPr lang="en-SG" sz="900" dirty="0"/>
              <a:t> is at 70%. This is higher than </a:t>
            </a:r>
            <a:r>
              <a:rPr lang="en-SG" sz="900" dirty="0" err="1"/>
              <a:t>RandomForest’s</a:t>
            </a:r>
            <a:r>
              <a:rPr lang="en-SG" sz="900" dirty="0"/>
              <a:t> results, proving that it is better. </a:t>
            </a:r>
          </a:p>
          <a:p>
            <a:pPr>
              <a:buSzPct val="100000"/>
            </a:pPr>
            <a:r>
              <a:rPr lang="en-SG" sz="900" dirty="0"/>
              <a:t>One might then ask – why is its </a:t>
            </a:r>
            <a:r>
              <a:rPr lang="en-SG" sz="900" dirty="0" err="1"/>
              <a:t>testset</a:t>
            </a:r>
            <a:r>
              <a:rPr lang="en-SG" sz="900" dirty="0"/>
              <a:t> accuracy lower than CART’s pruned one then (81%)? In the industry, </a:t>
            </a:r>
            <a:r>
              <a:rPr lang="en-SG" sz="900" dirty="0" err="1"/>
              <a:t>XGBoost</a:t>
            </a:r>
            <a:r>
              <a:rPr lang="en-SG" sz="900" dirty="0"/>
              <a:t> is still considered one of the best machine learning decision trees on the market. There is a possibility that even after pruning, CART’s model could be still overfitting on the data such that if it were to be tested on new data, it would perform worse. Furthermore, it is a single decision tree that only happened to perform well on this dataset – if given another type, it might perform worse. Another reason is that the </a:t>
            </a:r>
            <a:r>
              <a:rPr lang="en-SG" sz="900" dirty="0" err="1"/>
              <a:t>XGBoost</a:t>
            </a:r>
            <a:r>
              <a:rPr lang="en-SG" sz="900" dirty="0"/>
              <a:t> model has not been tuned to its best performing ability by exhausting all possible hyperparameter tweaks due to the limitations of time and resources.</a:t>
            </a:r>
          </a:p>
          <a:p>
            <a:pPr>
              <a:buSzPct val="100000"/>
            </a:pPr>
            <a:r>
              <a:rPr lang="en-SG" sz="900" dirty="0"/>
              <a:t>Another reason is that CART, despite using the cross-validation technique, has actually seen the </a:t>
            </a:r>
            <a:r>
              <a:rPr lang="en-SG" sz="900" dirty="0" err="1"/>
              <a:t>testdata</a:t>
            </a:r>
            <a:r>
              <a:rPr lang="en-SG" sz="900" dirty="0"/>
              <a:t> for some of its models. We did not train over the whole dataset in </a:t>
            </a:r>
            <a:r>
              <a:rPr lang="en-SG" sz="900" dirty="0" err="1"/>
              <a:t>XGBoost</a:t>
            </a:r>
            <a:r>
              <a:rPr lang="en-SG" sz="900" dirty="0"/>
              <a:t> and had rather split into train and test sets, where the test sets were not trained on at all. This could be why CART did better than </a:t>
            </a:r>
            <a:r>
              <a:rPr lang="en-SG" sz="900" dirty="0" err="1"/>
              <a:t>XGBoost</a:t>
            </a:r>
            <a:r>
              <a:rPr lang="en-SG" sz="900" dirty="0"/>
              <a:t>. Notwithstanding, an accuracy of 70% despite this shows how powerful </a:t>
            </a:r>
            <a:r>
              <a:rPr lang="en-SG" sz="900" dirty="0" err="1"/>
              <a:t>XGBoost</a:t>
            </a:r>
            <a:r>
              <a:rPr lang="en-SG" sz="900" dirty="0"/>
              <a:t> is.</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5400349"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9) </a:t>
            </a:r>
            <a:r>
              <a:rPr lang="en-US" dirty="0" err="1"/>
              <a:t>XGBoost</a:t>
            </a:r>
            <a:endParaRPr lang="en-SG" dirty="0"/>
          </a:p>
        </p:txBody>
      </p:sp>
      <p:graphicFrame>
        <p:nvGraphicFramePr>
          <p:cNvPr id="9" name="Table 8">
            <a:extLst>
              <a:ext uri="{FF2B5EF4-FFF2-40B4-BE49-F238E27FC236}">
                <a16:creationId xmlns:a16="http://schemas.microsoft.com/office/drawing/2014/main" id="{73389216-CEA8-4081-AEC8-1E4C44978D12}"/>
              </a:ext>
            </a:extLst>
          </p:cNvPr>
          <p:cNvGraphicFramePr>
            <a:graphicFrameLocks noGrp="1"/>
          </p:cNvGraphicFramePr>
          <p:nvPr>
            <p:extLst>
              <p:ext uri="{D42A27DB-BD31-4B8C-83A1-F6EECF244321}">
                <p14:modId xmlns:p14="http://schemas.microsoft.com/office/powerpoint/2010/main" val="966538045"/>
              </p:ext>
            </p:extLst>
          </p:nvPr>
        </p:nvGraphicFramePr>
        <p:xfrm>
          <a:off x="3644262" y="658156"/>
          <a:ext cx="3154305" cy="647700"/>
        </p:xfrm>
        <a:graphic>
          <a:graphicData uri="http://schemas.openxmlformats.org/drawingml/2006/table">
            <a:tbl>
              <a:tblPr/>
              <a:tblGrid>
                <a:gridCol w="450615">
                  <a:extLst>
                    <a:ext uri="{9D8B030D-6E8A-4147-A177-3AD203B41FA5}">
                      <a16:colId xmlns:a16="http://schemas.microsoft.com/office/drawing/2014/main" val="3629488990"/>
                    </a:ext>
                  </a:extLst>
                </a:gridCol>
                <a:gridCol w="450615">
                  <a:extLst>
                    <a:ext uri="{9D8B030D-6E8A-4147-A177-3AD203B41FA5}">
                      <a16:colId xmlns:a16="http://schemas.microsoft.com/office/drawing/2014/main" val="3641964815"/>
                    </a:ext>
                  </a:extLst>
                </a:gridCol>
                <a:gridCol w="450615">
                  <a:extLst>
                    <a:ext uri="{9D8B030D-6E8A-4147-A177-3AD203B41FA5}">
                      <a16:colId xmlns:a16="http://schemas.microsoft.com/office/drawing/2014/main" val="3293234607"/>
                    </a:ext>
                  </a:extLst>
                </a:gridCol>
                <a:gridCol w="450615">
                  <a:extLst>
                    <a:ext uri="{9D8B030D-6E8A-4147-A177-3AD203B41FA5}">
                      <a16:colId xmlns:a16="http://schemas.microsoft.com/office/drawing/2014/main" val="715651399"/>
                    </a:ext>
                  </a:extLst>
                </a:gridCol>
                <a:gridCol w="450615">
                  <a:extLst>
                    <a:ext uri="{9D8B030D-6E8A-4147-A177-3AD203B41FA5}">
                      <a16:colId xmlns:a16="http://schemas.microsoft.com/office/drawing/2014/main" val="277949799"/>
                    </a:ext>
                  </a:extLst>
                </a:gridCol>
                <a:gridCol w="450615">
                  <a:extLst>
                    <a:ext uri="{9D8B030D-6E8A-4147-A177-3AD203B41FA5}">
                      <a16:colId xmlns:a16="http://schemas.microsoft.com/office/drawing/2014/main" val="3605577599"/>
                    </a:ext>
                  </a:extLst>
                </a:gridCol>
                <a:gridCol w="450615">
                  <a:extLst>
                    <a:ext uri="{9D8B030D-6E8A-4147-A177-3AD203B41FA5}">
                      <a16:colId xmlns:a16="http://schemas.microsoft.com/office/drawing/2014/main" val="65734134"/>
                    </a:ext>
                  </a:extLst>
                </a:gridCol>
              </a:tblGrid>
              <a:tr h="140916">
                <a:tc gridSpan="3">
                  <a:txBody>
                    <a:bodyPr/>
                    <a:lstStyle/>
                    <a:p>
                      <a:pPr algn="ctr" fontAlgn="b"/>
                      <a:r>
                        <a:rPr lang="en-SG" sz="1000" b="1" i="0" u="none" strike="noStrike" dirty="0">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tc>
                  <a:txBody>
                    <a:bodyPr/>
                    <a:lstStyle/>
                    <a:p>
                      <a:pPr algn="l" fontAlgn="b"/>
                      <a:endParaRPr lang="en-SG" sz="1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ctr" fontAlgn="b"/>
                      <a:r>
                        <a:rPr lang="en-SG" sz="10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267290623"/>
                  </a:ext>
                </a:extLst>
              </a:tr>
              <a:tr h="140916">
                <a:tc>
                  <a:txBody>
                    <a:bodyPr/>
                    <a:lstStyle/>
                    <a:p>
                      <a:pPr algn="ctr" rtl="0" fontAlgn="b"/>
                      <a:r>
                        <a:rPr lang="en-SG" sz="10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0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0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endParaRPr lang="en-SG" sz="10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0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000" b="1"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0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extLst>
                  <a:ext uri="{0D108BD9-81ED-4DB2-BD59-A6C34878D82A}">
                    <a16:rowId xmlns:a16="http://schemas.microsoft.com/office/drawing/2014/main" val="2147081720"/>
                  </a:ext>
                </a:extLst>
              </a:tr>
              <a:tr h="140916">
                <a:tc>
                  <a:txBody>
                    <a:bodyPr/>
                    <a:lstStyle/>
                    <a:p>
                      <a:pPr algn="ctr" rtl="0" fontAlgn="b"/>
                      <a:r>
                        <a:rPr lang="en-SG" sz="10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a:solidFill>
                            <a:srgbClr val="000000"/>
                          </a:solidFill>
                          <a:effectLst/>
                          <a:latin typeface="Calibri" panose="020F0502020204030204" pitchFamily="34" charset="0"/>
                        </a:rPr>
                        <a:t>809</a:t>
                      </a:r>
                    </a:p>
                  </a:txBody>
                  <a:tcPr marL="9525" marR="9525" marT="9525" marB="0" anchor="b">
                    <a:lnL>
                      <a:noFill/>
                    </a:lnL>
                    <a:lnR>
                      <a:noFill/>
                    </a:lnR>
                    <a:lnT>
                      <a:noFill/>
                    </a:lnT>
                    <a:lnB>
                      <a:noFill/>
                    </a:lnB>
                  </a:tcPr>
                </a:tc>
                <a:tc>
                  <a:txBody>
                    <a:bodyPr/>
                    <a:lstStyle/>
                    <a:p>
                      <a:pPr algn="ctr" fontAlgn="b"/>
                      <a:r>
                        <a:rPr lang="en-SG"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endParaRPr lang="en-SG"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0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a:solidFill>
                            <a:srgbClr val="000000"/>
                          </a:solidFill>
                          <a:effectLst/>
                          <a:latin typeface="Calibri" panose="020F0502020204030204" pitchFamily="34" charset="0"/>
                        </a:rPr>
                        <a:t>143</a:t>
                      </a:r>
                    </a:p>
                  </a:txBody>
                  <a:tcPr marL="9525" marR="9525" marT="9525" marB="0" anchor="b">
                    <a:lnL>
                      <a:noFill/>
                    </a:lnL>
                    <a:lnR>
                      <a:noFill/>
                    </a:lnR>
                    <a:lnT>
                      <a:noFill/>
                    </a:lnT>
                    <a:lnB>
                      <a:noFill/>
                    </a:lnB>
                  </a:tcPr>
                </a:tc>
                <a:tc>
                  <a:txBody>
                    <a:bodyPr/>
                    <a:lstStyle/>
                    <a:p>
                      <a:pPr algn="ctr" fontAlgn="b"/>
                      <a:r>
                        <a:rPr lang="en-SG" sz="1000" b="0" i="0" u="none" strike="noStrike">
                          <a:solidFill>
                            <a:srgbClr val="000000"/>
                          </a:solidFill>
                          <a:effectLst/>
                          <a:latin typeface="Calibri" panose="020F0502020204030204" pitchFamily="34" charset="0"/>
                        </a:rPr>
                        <a:t>68</a:t>
                      </a:r>
                    </a:p>
                  </a:txBody>
                  <a:tcPr marL="9525" marR="9525" marT="9525" marB="0" anchor="b">
                    <a:lnL>
                      <a:noFill/>
                    </a:lnL>
                    <a:lnR>
                      <a:noFill/>
                    </a:lnR>
                    <a:lnT>
                      <a:noFill/>
                    </a:lnT>
                    <a:lnB>
                      <a:noFill/>
                    </a:lnB>
                  </a:tcPr>
                </a:tc>
                <a:extLst>
                  <a:ext uri="{0D108BD9-81ED-4DB2-BD59-A6C34878D82A}">
                    <a16:rowId xmlns:a16="http://schemas.microsoft.com/office/drawing/2014/main" val="763366160"/>
                  </a:ext>
                </a:extLst>
              </a:tr>
              <a:tr h="140916">
                <a:tc>
                  <a:txBody>
                    <a:bodyPr/>
                    <a:lstStyle/>
                    <a:p>
                      <a:pPr algn="ctr" rtl="0" fontAlgn="b"/>
                      <a:r>
                        <a:rPr lang="en-SG" sz="10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SG" sz="1000" b="0" i="0" u="none" strike="noStrike">
                          <a:solidFill>
                            <a:srgbClr val="000000"/>
                          </a:solidFill>
                          <a:effectLst/>
                          <a:latin typeface="Calibri" panose="020F0502020204030204" pitchFamily="34" charset="0"/>
                        </a:rPr>
                        <a:t>843</a:t>
                      </a:r>
                    </a:p>
                  </a:txBody>
                  <a:tcPr marL="9525" marR="9525" marT="9525" marB="0" anchor="b">
                    <a:lnL>
                      <a:noFill/>
                    </a:lnL>
                    <a:lnR>
                      <a:noFill/>
                    </a:lnR>
                    <a:lnT>
                      <a:noFill/>
                    </a:lnT>
                    <a:lnB>
                      <a:noFill/>
                    </a:lnB>
                  </a:tcPr>
                </a:tc>
                <a:tc>
                  <a:txBody>
                    <a:bodyPr/>
                    <a:lstStyle/>
                    <a:p>
                      <a:pPr algn="ctr" fontAlgn="b"/>
                      <a:endParaRPr lang="en-SG"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0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ctr" fontAlgn="b"/>
                      <a:r>
                        <a:rPr lang="en-SG" sz="1000" b="0" i="0" u="none" strike="noStrike" dirty="0">
                          <a:solidFill>
                            <a:srgbClr val="000000"/>
                          </a:solidFill>
                          <a:effectLst/>
                          <a:latin typeface="Calibri" panose="020F0502020204030204" pitchFamily="34" charset="0"/>
                        </a:rPr>
                        <a:t>147</a:t>
                      </a:r>
                    </a:p>
                  </a:txBody>
                  <a:tcPr marL="9525" marR="9525" marT="9525" marB="0" anchor="b">
                    <a:lnL>
                      <a:noFill/>
                    </a:lnL>
                    <a:lnR>
                      <a:noFill/>
                    </a:lnR>
                    <a:lnT>
                      <a:noFill/>
                    </a:lnT>
                    <a:lnB>
                      <a:noFill/>
                    </a:lnB>
                  </a:tcPr>
                </a:tc>
                <a:extLst>
                  <a:ext uri="{0D108BD9-81ED-4DB2-BD59-A6C34878D82A}">
                    <a16:rowId xmlns:a16="http://schemas.microsoft.com/office/drawing/2014/main" val="2290622397"/>
                  </a:ext>
                </a:extLst>
              </a:tr>
            </a:tbl>
          </a:graphicData>
        </a:graphic>
      </p:graphicFrame>
      <p:pic>
        <p:nvPicPr>
          <p:cNvPr id="12" name="Picture 11">
            <a:extLst>
              <a:ext uri="{FF2B5EF4-FFF2-40B4-BE49-F238E27FC236}">
                <a16:creationId xmlns:a16="http://schemas.microsoft.com/office/drawing/2014/main" id="{2BCF7F60-A269-4FBE-B450-D98C74311977}"/>
              </a:ext>
            </a:extLst>
          </p:cNvPr>
          <p:cNvPicPr>
            <a:picLocks noChangeAspect="1"/>
          </p:cNvPicPr>
          <p:nvPr/>
        </p:nvPicPr>
        <p:blipFill>
          <a:blip r:embed="rId3"/>
          <a:stretch>
            <a:fillRect/>
          </a:stretch>
        </p:blipFill>
        <p:spPr>
          <a:xfrm>
            <a:off x="168088" y="725392"/>
            <a:ext cx="1638314" cy="4303808"/>
          </a:xfrm>
          <a:prstGeom prst="rect">
            <a:avLst/>
          </a:prstGeom>
        </p:spPr>
      </p:pic>
      <p:graphicFrame>
        <p:nvGraphicFramePr>
          <p:cNvPr id="14" name="Table 13">
            <a:extLst>
              <a:ext uri="{FF2B5EF4-FFF2-40B4-BE49-F238E27FC236}">
                <a16:creationId xmlns:a16="http://schemas.microsoft.com/office/drawing/2014/main" id="{2B4572C6-61A7-441E-B78A-A64CCD75049C}"/>
              </a:ext>
            </a:extLst>
          </p:cNvPr>
          <p:cNvGraphicFramePr>
            <a:graphicFrameLocks noGrp="1"/>
          </p:cNvGraphicFramePr>
          <p:nvPr>
            <p:extLst>
              <p:ext uri="{D42A27DB-BD31-4B8C-83A1-F6EECF244321}">
                <p14:modId xmlns:p14="http://schemas.microsoft.com/office/powerpoint/2010/main" val="483804800"/>
              </p:ext>
            </p:extLst>
          </p:nvPr>
        </p:nvGraphicFramePr>
        <p:xfrm>
          <a:off x="3192705" y="1355443"/>
          <a:ext cx="4057417" cy="971550"/>
        </p:xfrm>
        <a:graphic>
          <a:graphicData uri="http://schemas.openxmlformats.org/drawingml/2006/table">
            <a:tbl>
              <a:tblPr/>
              <a:tblGrid>
                <a:gridCol w="1072847">
                  <a:extLst>
                    <a:ext uri="{9D8B030D-6E8A-4147-A177-3AD203B41FA5}">
                      <a16:colId xmlns:a16="http://schemas.microsoft.com/office/drawing/2014/main" val="3509174345"/>
                    </a:ext>
                  </a:extLst>
                </a:gridCol>
                <a:gridCol w="1426658">
                  <a:extLst>
                    <a:ext uri="{9D8B030D-6E8A-4147-A177-3AD203B41FA5}">
                      <a16:colId xmlns:a16="http://schemas.microsoft.com/office/drawing/2014/main" val="1234140187"/>
                    </a:ext>
                  </a:extLst>
                </a:gridCol>
                <a:gridCol w="778956">
                  <a:extLst>
                    <a:ext uri="{9D8B030D-6E8A-4147-A177-3AD203B41FA5}">
                      <a16:colId xmlns:a16="http://schemas.microsoft.com/office/drawing/2014/main" val="3007602021"/>
                    </a:ext>
                  </a:extLst>
                </a:gridCol>
                <a:gridCol w="778956">
                  <a:extLst>
                    <a:ext uri="{9D8B030D-6E8A-4147-A177-3AD203B41FA5}">
                      <a16:colId xmlns:a16="http://schemas.microsoft.com/office/drawing/2014/main" val="407309385"/>
                    </a:ext>
                  </a:extLst>
                </a:gridCol>
              </a:tblGrid>
              <a:tr h="159334">
                <a:tc>
                  <a:txBody>
                    <a:bodyPr/>
                    <a:lstStyle/>
                    <a:p>
                      <a:pPr algn="ctr" fontAlgn="b"/>
                      <a:r>
                        <a:rPr lang="en-SG" sz="10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SG" sz="10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ctr" fontAlgn="b"/>
                      <a:r>
                        <a:rPr lang="en-SG" sz="1000" b="1" i="0" u="none" strike="noStrike" dirty="0">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a:txBody>
                    <a:bodyPr/>
                    <a:lstStyle/>
                    <a:p>
                      <a:pPr algn="ctr" fontAlgn="b"/>
                      <a:r>
                        <a:rPr lang="en-SG" sz="10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extLst>
                  <a:ext uri="{0D108BD9-81ED-4DB2-BD59-A6C34878D82A}">
                    <a16:rowId xmlns:a16="http://schemas.microsoft.com/office/drawing/2014/main" val="1312881423"/>
                  </a:ext>
                </a:extLst>
              </a:tr>
              <a:tr h="159334">
                <a:tc>
                  <a:txBody>
                    <a:bodyPr/>
                    <a:lstStyle/>
                    <a:p>
                      <a:pPr algn="l" rtl="0" fontAlgn="b"/>
                      <a:r>
                        <a:rPr lang="en-SG" sz="100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4B084"/>
                    </a:solidFill>
                  </a:tcPr>
                </a:tc>
                <a:tc>
                  <a:txBody>
                    <a:bodyPr/>
                    <a:lstStyle/>
                    <a:p>
                      <a:pPr algn="l" rtl="0" fontAlgn="b"/>
                      <a:r>
                        <a:rPr lang="en-SG" sz="1000" b="1" i="0" u="none" strike="noStrike">
                          <a:solidFill>
                            <a:srgbClr val="000000"/>
                          </a:solidFill>
                          <a:effectLst/>
                          <a:latin typeface="Calibri" panose="020F0502020204030204" pitchFamily="34" charset="0"/>
                        </a:rPr>
                        <a:t>(TP+TN) / (TP+TN+FP+FN)</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tc>
                  <a:txBody>
                    <a:bodyPr/>
                    <a:lstStyle/>
                    <a:p>
                      <a:pPr algn="ctr" fontAlgn="b"/>
                      <a:r>
                        <a:rPr lang="en-SG" sz="1000" b="0" i="0" u="none" strike="noStrike">
                          <a:solidFill>
                            <a:srgbClr val="000000"/>
                          </a:solidFill>
                          <a:effectLst/>
                          <a:latin typeface="Calibri" panose="020F0502020204030204" pitchFamily="34" charset="0"/>
                        </a:rPr>
                        <a:t>0.7022</a:t>
                      </a:r>
                    </a:p>
                  </a:txBody>
                  <a:tcPr marL="9525" marR="9525" marT="9525" marB="0" anchor="b">
                    <a:lnL>
                      <a:noFill/>
                    </a:lnL>
                    <a:lnR>
                      <a:noFill/>
                    </a:lnR>
                    <a:lnT>
                      <a:noFill/>
                    </a:lnT>
                    <a:lnB>
                      <a:noFill/>
                    </a:lnB>
                  </a:tcPr>
                </a:tc>
                <a:extLst>
                  <a:ext uri="{0D108BD9-81ED-4DB2-BD59-A6C34878D82A}">
                    <a16:rowId xmlns:a16="http://schemas.microsoft.com/office/drawing/2014/main" val="1021806888"/>
                  </a:ext>
                </a:extLst>
              </a:tr>
              <a:tr h="159334">
                <a:tc>
                  <a:txBody>
                    <a:bodyPr/>
                    <a:lstStyle/>
                    <a:p>
                      <a:pPr algn="l" rtl="0" fontAlgn="b"/>
                      <a:r>
                        <a:rPr lang="en-SG" sz="1000" b="1"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solidFill>
                      <a:srgbClr val="F4B084"/>
                    </a:solidFill>
                  </a:tcPr>
                </a:tc>
                <a:tc>
                  <a:txBody>
                    <a:bodyPr/>
                    <a:lstStyle/>
                    <a:p>
                      <a:pPr algn="l" rtl="0" fontAlgn="b"/>
                      <a:r>
                        <a:rPr lang="en-SG" sz="1000" b="1" i="0" u="none" strike="noStrike">
                          <a:solidFill>
                            <a:srgbClr val="000000"/>
                          </a:solidFill>
                          <a:effectLst/>
                          <a:latin typeface="Calibri" panose="020F0502020204030204" pitchFamily="34" charset="0"/>
                        </a:rPr>
                        <a:t>TP / (TP+FP)</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tc>
                  <a:txBody>
                    <a:bodyPr/>
                    <a:lstStyle/>
                    <a:p>
                      <a:pPr algn="ctr" fontAlgn="b"/>
                      <a:r>
                        <a:rPr lang="en-SG" sz="1000" b="0" i="0" u="none" strike="noStrike" dirty="0">
                          <a:solidFill>
                            <a:srgbClr val="000000"/>
                          </a:solidFill>
                          <a:effectLst/>
                          <a:latin typeface="Calibri" panose="020F0502020204030204" pitchFamily="34" charset="0"/>
                        </a:rPr>
                        <a:t>0.6837</a:t>
                      </a:r>
                    </a:p>
                  </a:txBody>
                  <a:tcPr marL="9525" marR="9525" marT="9525" marB="0" anchor="b">
                    <a:lnL>
                      <a:noFill/>
                    </a:lnL>
                    <a:lnR>
                      <a:noFill/>
                    </a:lnR>
                    <a:lnT>
                      <a:noFill/>
                    </a:lnT>
                    <a:lnB>
                      <a:noFill/>
                    </a:lnB>
                  </a:tcPr>
                </a:tc>
                <a:extLst>
                  <a:ext uri="{0D108BD9-81ED-4DB2-BD59-A6C34878D82A}">
                    <a16:rowId xmlns:a16="http://schemas.microsoft.com/office/drawing/2014/main" val="149631517"/>
                  </a:ext>
                </a:extLst>
              </a:tr>
              <a:tr h="159334">
                <a:tc>
                  <a:txBody>
                    <a:bodyPr/>
                    <a:lstStyle/>
                    <a:p>
                      <a:pPr algn="l" rtl="0" fontAlgn="b"/>
                      <a:r>
                        <a:rPr lang="en-SG" sz="1000" b="1"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solidFill>
                      <a:srgbClr val="F4B084"/>
                    </a:solidFill>
                  </a:tcPr>
                </a:tc>
                <a:tc>
                  <a:txBody>
                    <a:bodyPr/>
                    <a:lstStyle/>
                    <a:p>
                      <a:pPr algn="l" rtl="0" fontAlgn="b"/>
                      <a:r>
                        <a:rPr lang="en-SG" sz="1000" b="1" i="0" u="none" strike="noStrike">
                          <a:solidFill>
                            <a:srgbClr val="000000"/>
                          </a:solidFill>
                          <a:effectLst/>
                          <a:latin typeface="Calibri" panose="020F0502020204030204" pitchFamily="34" charset="0"/>
                        </a:rPr>
                        <a:t>TP / (TP+FN)</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tc>
                  <a:txBody>
                    <a:bodyPr/>
                    <a:lstStyle/>
                    <a:p>
                      <a:pPr algn="ctr" fontAlgn="b"/>
                      <a:r>
                        <a:rPr lang="en-SG" sz="1000" b="0" i="0" u="none" strike="noStrike" dirty="0">
                          <a:solidFill>
                            <a:srgbClr val="000000"/>
                          </a:solidFill>
                          <a:effectLst/>
                          <a:latin typeface="Calibri" panose="020F0502020204030204" pitchFamily="34" charset="0"/>
                        </a:rPr>
                        <a:t>0.7277</a:t>
                      </a:r>
                    </a:p>
                  </a:txBody>
                  <a:tcPr marL="9525" marR="9525" marT="9525" marB="0" anchor="b">
                    <a:lnL>
                      <a:noFill/>
                    </a:lnL>
                    <a:lnR>
                      <a:noFill/>
                    </a:lnR>
                    <a:lnT>
                      <a:noFill/>
                    </a:lnT>
                    <a:lnB>
                      <a:noFill/>
                    </a:lnB>
                  </a:tcPr>
                </a:tc>
                <a:extLst>
                  <a:ext uri="{0D108BD9-81ED-4DB2-BD59-A6C34878D82A}">
                    <a16:rowId xmlns:a16="http://schemas.microsoft.com/office/drawing/2014/main" val="699586312"/>
                  </a:ext>
                </a:extLst>
              </a:tr>
              <a:tr h="159334">
                <a:tc>
                  <a:txBody>
                    <a:bodyPr/>
                    <a:lstStyle/>
                    <a:p>
                      <a:pPr algn="l" rtl="0" fontAlgn="b"/>
                      <a:r>
                        <a:rPr lang="en-SG" sz="1000" b="1" i="0" u="none" strike="noStrike">
                          <a:solidFill>
                            <a:srgbClr val="000000"/>
                          </a:solidFill>
                          <a:effectLst/>
                          <a:latin typeface="Calibri" panose="020F0502020204030204" pitchFamily="34" charset="0"/>
                        </a:rPr>
                        <a:t>Specificity</a:t>
                      </a:r>
                    </a:p>
                  </a:txBody>
                  <a:tcPr marL="9525" marR="9525" marT="9525" marB="0" anchor="b">
                    <a:lnL>
                      <a:noFill/>
                    </a:lnL>
                    <a:lnR>
                      <a:noFill/>
                    </a:lnR>
                    <a:lnT>
                      <a:noFill/>
                    </a:lnT>
                    <a:lnB>
                      <a:noFill/>
                    </a:lnB>
                    <a:solidFill>
                      <a:srgbClr val="F4B084"/>
                    </a:solidFill>
                  </a:tcPr>
                </a:tc>
                <a:tc>
                  <a:txBody>
                    <a:bodyPr/>
                    <a:lstStyle/>
                    <a:p>
                      <a:pPr algn="l" rtl="0" fontAlgn="b"/>
                      <a:r>
                        <a:rPr lang="en-SG" sz="1000" b="1" i="0" u="none" strike="noStrike">
                          <a:solidFill>
                            <a:srgbClr val="000000"/>
                          </a:solidFill>
                          <a:effectLst/>
                          <a:latin typeface="Calibri" panose="020F0502020204030204" pitchFamily="34" charset="0"/>
                        </a:rPr>
                        <a:t>TN / (TN+FN)</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tc>
                  <a:txBody>
                    <a:bodyPr/>
                    <a:lstStyle/>
                    <a:p>
                      <a:pPr algn="ctr" fontAlgn="b"/>
                      <a:r>
                        <a:rPr lang="en-SG" sz="1000" b="0" i="0" u="none" strike="noStrike" dirty="0">
                          <a:solidFill>
                            <a:srgbClr val="000000"/>
                          </a:solidFill>
                          <a:effectLst/>
                          <a:latin typeface="Calibri" panose="020F0502020204030204" pitchFamily="34" charset="0"/>
                        </a:rPr>
                        <a:t>0.7222</a:t>
                      </a:r>
                    </a:p>
                  </a:txBody>
                  <a:tcPr marL="9525" marR="9525" marT="9525" marB="0" anchor="b">
                    <a:lnL>
                      <a:noFill/>
                    </a:lnL>
                    <a:lnR>
                      <a:noFill/>
                    </a:lnR>
                    <a:lnT>
                      <a:noFill/>
                    </a:lnT>
                    <a:lnB>
                      <a:noFill/>
                    </a:lnB>
                  </a:tcPr>
                </a:tc>
                <a:extLst>
                  <a:ext uri="{0D108BD9-81ED-4DB2-BD59-A6C34878D82A}">
                    <a16:rowId xmlns:a16="http://schemas.microsoft.com/office/drawing/2014/main" val="721500457"/>
                  </a:ext>
                </a:extLst>
              </a:tr>
              <a:tr h="159334">
                <a:tc>
                  <a:txBody>
                    <a:bodyPr/>
                    <a:lstStyle/>
                    <a:p>
                      <a:pPr algn="l" rtl="0" fontAlgn="b"/>
                      <a:r>
                        <a:rPr lang="en-SG" sz="1000" b="1" i="0" u="none" strike="noStrike">
                          <a:solidFill>
                            <a:srgbClr val="000000"/>
                          </a:solidFill>
                          <a:effectLst/>
                          <a:latin typeface="Calibri" panose="020F0502020204030204" pitchFamily="34" charset="0"/>
                        </a:rPr>
                        <a:t>False Positive Rate</a:t>
                      </a:r>
                    </a:p>
                  </a:txBody>
                  <a:tcPr marL="9525" marR="9525" marT="9525" marB="0" anchor="b">
                    <a:lnL>
                      <a:noFill/>
                    </a:lnL>
                    <a:lnR>
                      <a:noFill/>
                    </a:lnR>
                    <a:lnT>
                      <a:noFill/>
                    </a:lnT>
                    <a:lnB>
                      <a:noFill/>
                    </a:lnB>
                    <a:solidFill>
                      <a:srgbClr val="F4B084"/>
                    </a:solidFill>
                  </a:tcPr>
                </a:tc>
                <a:tc>
                  <a:txBody>
                    <a:bodyPr/>
                    <a:lstStyle/>
                    <a:p>
                      <a:pPr algn="l" rtl="0" fontAlgn="b"/>
                      <a:r>
                        <a:rPr lang="en-SG" sz="1000" b="1" i="0" u="none" strike="noStrike">
                          <a:solidFill>
                            <a:srgbClr val="000000"/>
                          </a:solidFill>
                          <a:effectLst/>
                          <a:latin typeface="Calibri" panose="020F0502020204030204" pitchFamily="34" charset="0"/>
                        </a:rPr>
                        <a:t>FP / (TN + FP)</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a:solidFill>
                            <a:srgbClr val="000000"/>
                          </a:solidFill>
                          <a:effectLst/>
                          <a:latin typeface="Calibri" panose="020F0502020204030204" pitchFamily="34" charset="0"/>
                        </a:rPr>
                        <a:t>0.0000</a:t>
                      </a:r>
                    </a:p>
                  </a:txBody>
                  <a:tcPr marL="9525" marR="9525" marT="9525" marB="0" anchor="b">
                    <a:lnL>
                      <a:noFill/>
                    </a:lnL>
                    <a:lnR>
                      <a:noFill/>
                    </a:lnR>
                    <a:lnT>
                      <a:noFill/>
                    </a:lnT>
                    <a:lnB>
                      <a:noFill/>
                    </a:lnB>
                  </a:tcPr>
                </a:tc>
                <a:tc>
                  <a:txBody>
                    <a:bodyPr/>
                    <a:lstStyle/>
                    <a:p>
                      <a:pPr algn="ctr" fontAlgn="b"/>
                      <a:r>
                        <a:rPr lang="en-SG" sz="1000" b="0" i="0" u="none" strike="noStrike" dirty="0">
                          <a:solidFill>
                            <a:srgbClr val="000000"/>
                          </a:solidFill>
                          <a:effectLst/>
                          <a:latin typeface="Calibri" panose="020F0502020204030204" pitchFamily="34" charset="0"/>
                        </a:rPr>
                        <a:t>0.3223</a:t>
                      </a:r>
                    </a:p>
                  </a:txBody>
                  <a:tcPr marL="9525" marR="9525" marT="9525" marB="0" anchor="b">
                    <a:lnL>
                      <a:noFill/>
                    </a:lnL>
                    <a:lnR>
                      <a:noFill/>
                    </a:lnR>
                    <a:lnT>
                      <a:noFill/>
                    </a:lnT>
                    <a:lnB>
                      <a:noFill/>
                    </a:lnB>
                  </a:tcPr>
                </a:tc>
                <a:extLst>
                  <a:ext uri="{0D108BD9-81ED-4DB2-BD59-A6C34878D82A}">
                    <a16:rowId xmlns:a16="http://schemas.microsoft.com/office/drawing/2014/main" val="3891563771"/>
                  </a:ext>
                </a:extLst>
              </a:tr>
            </a:tbl>
          </a:graphicData>
        </a:graphic>
      </p:graphicFrame>
    </p:spTree>
    <p:extLst>
      <p:ext uri="{BB962C8B-B14F-4D97-AF65-F5344CB8AC3E}">
        <p14:creationId xmlns:p14="http://schemas.microsoft.com/office/powerpoint/2010/main" val="1359924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383D1C-99F8-47F8-AA48-4367463A6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Title 1">
            <a:extLst>
              <a:ext uri="{FF2B5EF4-FFF2-40B4-BE49-F238E27FC236}">
                <a16:creationId xmlns:a16="http://schemas.microsoft.com/office/drawing/2014/main" id="{0ECD04C8-0512-4F63-A6C6-FFF2F2F83E83}"/>
              </a:ext>
            </a:extLst>
          </p:cNvPr>
          <p:cNvSpPr txBox="1">
            <a:spLocks/>
          </p:cNvSpPr>
          <p:nvPr/>
        </p:nvSpPr>
        <p:spPr>
          <a:xfrm>
            <a:off x="1143000" y="1629335"/>
            <a:ext cx="6858000" cy="1790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7200" dirty="0">
                <a:solidFill>
                  <a:schemeClr val="bg1"/>
                </a:solidFill>
              </a:rPr>
              <a:t>The Models</a:t>
            </a:r>
            <a:endParaRPr lang="en-SG" sz="7200" dirty="0">
              <a:solidFill>
                <a:schemeClr val="bg1"/>
              </a:solidFill>
            </a:endParaRPr>
          </a:p>
        </p:txBody>
      </p:sp>
      <p:sp>
        <p:nvSpPr>
          <p:cNvPr id="4" name="Title 1">
            <a:extLst>
              <a:ext uri="{FF2B5EF4-FFF2-40B4-BE49-F238E27FC236}">
                <a16:creationId xmlns:a16="http://schemas.microsoft.com/office/drawing/2014/main" id="{59F7AFAA-DA56-4C96-A6B3-4012397FD6CA}"/>
              </a:ext>
            </a:extLst>
          </p:cNvPr>
          <p:cNvSpPr txBox="1">
            <a:spLocks/>
          </p:cNvSpPr>
          <p:nvPr/>
        </p:nvSpPr>
        <p:spPr>
          <a:xfrm>
            <a:off x="2844053" y="2991971"/>
            <a:ext cx="3455894" cy="68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3600" dirty="0">
                <a:solidFill>
                  <a:schemeClr val="bg1"/>
                </a:solidFill>
              </a:rPr>
              <a:t>Neural Networks</a:t>
            </a:r>
            <a:endParaRPr lang="en-SG" sz="3600" dirty="0">
              <a:solidFill>
                <a:schemeClr val="bg1"/>
              </a:solidFill>
            </a:endParaRPr>
          </a:p>
        </p:txBody>
      </p:sp>
    </p:spTree>
    <p:extLst>
      <p:ext uri="{BB962C8B-B14F-4D97-AF65-F5344CB8AC3E}">
        <p14:creationId xmlns:p14="http://schemas.microsoft.com/office/powerpoint/2010/main" val="1538403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310824" y="2870201"/>
            <a:ext cx="8613775" cy="1742140"/>
          </a:xfrm>
          <a:solidFill>
            <a:schemeClr val="bg1">
              <a:alpha val="81000"/>
            </a:schemeClr>
          </a:solidFill>
          <a:ln>
            <a:solidFill>
              <a:schemeClr val="accent1"/>
            </a:solidFill>
            <a:prstDash val="lgDash"/>
          </a:ln>
        </p:spPr>
        <p:txBody>
          <a:bodyPr/>
          <a:lstStyle/>
          <a:p>
            <a:pPr>
              <a:buSzPct val="100000"/>
            </a:pPr>
            <a:r>
              <a:rPr lang="en-SG" sz="1100" dirty="0"/>
              <a:t>Our first neural network is the MLP, which is a supposedly good model for mapping inputs to outputs in a classification problem.</a:t>
            </a:r>
          </a:p>
          <a:p>
            <a:pPr>
              <a:buSzPct val="100000"/>
            </a:pPr>
            <a:r>
              <a:rPr lang="en-SG" sz="1100" dirty="0"/>
              <a:t>However, one of its pitfalls is that it is a </a:t>
            </a:r>
            <a:r>
              <a:rPr lang="en-SG" sz="1100" b="1" dirty="0"/>
              <a:t>non-sequential model</a:t>
            </a:r>
            <a:r>
              <a:rPr lang="en-SG" sz="1100" dirty="0"/>
              <a:t> that usually handles </a:t>
            </a:r>
            <a:r>
              <a:rPr lang="en-SG" sz="1100" b="1" dirty="0"/>
              <a:t>non-sequential data</a:t>
            </a:r>
            <a:r>
              <a:rPr lang="en-SG" sz="1100" dirty="0"/>
              <a:t>. While it </a:t>
            </a:r>
            <a:r>
              <a:rPr lang="en-SG" sz="1100" i="1" dirty="0"/>
              <a:t>can</a:t>
            </a:r>
            <a:r>
              <a:rPr lang="en-SG" sz="1100" dirty="0"/>
              <a:t> handle sequential data, it will not perform well.</a:t>
            </a:r>
          </a:p>
          <a:p>
            <a:pPr>
              <a:buSzPct val="100000"/>
            </a:pPr>
            <a:r>
              <a:rPr lang="en-SG" sz="1100" dirty="0"/>
              <a:t>This is as seen by its weak trainset and </a:t>
            </a:r>
            <a:r>
              <a:rPr lang="en-SG" sz="1100" dirty="0" err="1"/>
              <a:t>testset</a:t>
            </a:r>
            <a:r>
              <a:rPr lang="en-SG" sz="1100" dirty="0"/>
              <a:t> accuracy at 52% and 48% respectively. This shows that it is not a very reliable model to use, and is only marginally better (or some say worse) than a random guess.</a:t>
            </a:r>
          </a:p>
          <a:p>
            <a:pPr>
              <a:buSzPct val="100000"/>
            </a:pPr>
            <a:r>
              <a:rPr lang="en-SG" sz="1100" dirty="0"/>
              <a:t>Looking at the confusion matrices for both trainset and </a:t>
            </a:r>
            <a:r>
              <a:rPr lang="en-SG" sz="1100" dirty="0" err="1"/>
              <a:t>testset</a:t>
            </a:r>
            <a:r>
              <a:rPr lang="en-SG" sz="1100" dirty="0"/>
              <a:t>, it was heavily favouring the target of “1”. Perhaps the model was not tweaked as efficiently as it could be, or the model just does not perform well with sequential data.</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5400349"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10) MLP (Multi Layer Perceptron)</a:t>
            </a:r>
            <a:endParaRPr lang="en-SG" dirty="0"/>
          </a:p>
        </p:txBody>
      </p:sp>
      <p:graphicFrame>
        <p:nvGraphicFramePr>
          <p:cNvPr id="10" name="Table 9">
            <a:extLst>
              <a:ext uri="{FF2B5EF4-FFF2-40B4-BE49-F238E27FC236}">
                <a16:creationId xmlns:a16="http://schemas.microsoft.com/office/drawing/2014/main" id="{6429F45B-2AB1-41FE-9B71-B5C29C932C3F}"/>
              </a:ext>
            </a:extLst>
          </p:cNvPr>
          <p:cNvGraphicFramePr>
            <a:graphicFrameLocks noGrp="1"/>
          </p:cNvGraphicFramePr>
          <p:nvPr>
            <p:extLst>
              <p:ext uri="{D42A27DB-BD31-4B8C-83A1-F6EECF244321}">
                <p14:modId xmlns:p14="http://schemas.microsoft.com/office/powerpoint/2010/main" val="1811159010"/>
              </p:ext>
            </p:extLst>
          </p:nvPr>
        </p:nvGraphicFramePr>
        <p:xfrm>
          <a:off x="310824" y="1809750"/>
          <a:ext cx="3873500" cy="762000"/>
        </p:xfrm>
        <a:graphic>
          <a:graphicData uri="http://schemas.openxmlformats.org/drawingml/2006/table">
            <a:tbl>
              <a:tblPr/>
              <a:tblGrid>
                <a:gridCol w="609600">
                  <a:extLst>
                    <a:ext uri="{9D8B030D-6E8A-4147-A177-3AD203B41FA5}">
                      <a16:colId xmlns:a16="http://schemas.microsoft.com/office/drawing/2014/main" val="4280910681"/>
                    </a:ext>
                  </a:extLst>
                </a:gridCol>
                <a:gridCol w="609600">
                  <a:extLst>
                    <a:ext uri="{9D8B030D-6E8A-4147-A177-3AD203B41FA5}">
                      <a16:colId xmlns:a16="http://schemas.microsoft.com/office/drawing/2014/main" val="331758019"/>
                    </a:ext>
                  </a:extLst>
                </a:gridCol>
                <a:gridCol w="609600">
                  <a:extLst>
                    <a:ext uri="{9D8B030D-6E8A-4147-A177-3AD203B41FA5}">
                      <a16:colId xmlns:a16="http://schemas.microsoft.com/office/drawing/2014/main" val="2420901766"/>
                    </a:ext>
                  </a:extLst>
                </a:gridCol>
                <a:gridCol w="215900">
                  <a:extLst>
                    <a:ext uri="{9D8B030D-6E8A-4147-A177-3AD203B41FA5}">
                      <a16:colId xmlns:a16="http://schemas.microsoft.com/office/drawing/2014/main" val="2743509670"/>
                    </a:ext>
                  </a:extLst>
                </a:gridCol>
                <a:gridCol w="609600">
                  <a:extLst>
                    <a:ext uri="{9D8B030D-6E8A-4147-A177-3AD203B41FA5}">
                      <a16:colId xmlns:a16="http://schemas.microsoft.com/office/drawing/2014/main" val="190765411"/>
                    </a:ext>
                  </a:extLst>
                </a:gridCol>
                <a:gridCol w="609600">
                  <a:extLst>
                    <a:ext uri="{9D8B030D-6E8A-4147-A177-3AD203B41FA5}">
                      <a16:colId xmlns:a16="http://schemas.microsoft.com/office/drawing/2014/main" val="596346565"/>
                    </a:ext>
                  </a:extLst>
                </a:gridCol>
                <a:gridCol w="609600">
                  <a:extLst>
                    <a:ext uri="{9D8B030D-6E8A-4147-A177-3AD203B41FA5}">
                      <a16:colId xmlns:a16="http://schemas.microsoft.com/office/drawing/2014/main" val="3408375603"/>
                    </a:ext>
                  </a:extLst>
                </a:gridCol>
              </a:tblGrid>
              <a:tr h="190500">
                <a:tc gridSpan="3">
                  <a:txBody>
                    <a:bodyPr/>
                    <a:lstStyle/>
                    <a:p>
                      <a:pPr algn="ctr" fontAlgn="b"/>
                      <a:r>
                        <a:rPr lang="en-SG" sz="1100" b="1" i="0" u="none" strike="noStrike">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ctr" fontAlgn="b"/>
                      <a:r>
                        <a:rPr lang="en-SG" sz="1100" b="1" i="0" u="none" strike="noStrike" dirty="0" err="1">
                          <a:solidFill>
                            <a:srgbClr val="000000"/>
                          </a:solidFill>
                          <a:effectLst/>
                          <a:latin typeface="Calibri" panose="020F0502020204030204" pitchFamily="34" charset="0"/>
                        </a:rPr>
                        <a:t>Testset</a:t>
                      </a:r>
                      <a:endParaRPr lang="en-SG"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28067106"/>
                  </a:ext>
                </a:extLst>
              </a:tr>
              <a:tr h="190500">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endParaRPr lang="en-SG"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extLst>
                  <a:ext uri="{0D108BD9-81ED-4DB2-BD59-A6C34878D82A}">
                    <a16:rowId xmlns:a16="http://schemas.microsoft.com/office/drawing/2014/main" val="2675809011"/>
                  </a:ext>
                </a:extLst>
              </a:tr>
              <a:tr h="190500">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626</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321</a:t>
                      </a:r>
                    </a:p>
                  </a:txBody>
                  <a:tcPr marL="9525" marR="9525" marT="9525" marB="0" anchor="b">
                    <a:lnL>
                      <a:noFill/>
                    </a:lnL>
                    <a:lnR>
                      <a:noFill/>
                    </a:lnR>
                    <a:lnT>
                      <a:noFill/>
                    </a:lnT>
                    <a:lnB>
                      <a:noFill/>
                    </a:lnB>
                  </a:tcPr>
                </a:tc>
                <a:extLst>
                  <a:ext uri="{0D108BD9-81ED-4DB2-BD59-A6C34878D82A}">
                    <a16:rowId xmlns:a16="http://schemas.microsoft.com/office/drawing/2014/main" val="4029230176"/>
                  </a:ext>
                </a:extLst>
              </a:tr>
              <a:tr h="190500">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66</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680</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299</a:t>
                      </a:r>
                    </a:p>
                  </a:txBody>
                  <a:tcPr marL="9525" marR="9525" marT="9525" marB="0" anchor="b">
                    <a:lnL>
                      <a:noFill/>
                    </a:lnL>
                    <a:lnR>
                      <a:noFill/>
                    </a:lnR>
                    <a:lnT>
                      <a:noFill/>
                    </a:lnT>
                    <a:lnB>
                      <a:noFill/>
                    </a:lnB>
                  </a:tcPr>
                </a:tc>
                <a:extLst>
                  <a:ext uri="{0D108BD9-81ED-4DB2-BD59-A6C34878D82A}">
                    <a16:rowId xmlns:a16="http://schemas.microsoft.com/office/drawing/2014/main" val="1728260199"/>
                  </a:ext>
                </a:extLst>
              </a:tr>
            </a:tbl>
          </a:graphicData>
        </a:graphic>
      </p:graphicFrame>
      <p:graphicFrame>
        <p:nvGraphicFramePr>
          <p:cNvPr id="12" name="Table 11">
            <a:extLst>
              <a:ext uri="{FF2B5EF4-FFF2-40B4-BE49-F238E27FC236}">
                <a16:creationId xmlns:a16="http://schemas.microsoft.com/office/drawing/2014/main" id="{F7C64C83-4722-4C29-8D13-AF3DAE0BBACC}"/>
              </a:ext>
            </a:extLst>
          </p:cNvPr>
          <p:cNvGraphicFramePr>
            <a:graphicFrameLocks noGrp="1"/>
          </p:cNvGraphicFramePr>
          <p:nvPr>
            <p:extLst>
              <p:ext uri="{D42A27DB-BD31-4B8C-83A1-F6EECF244321}">
                <p14:modId xmlns:p14="http://schemas.microsoft.com/office/powerpoint/2010/main" val="2467202528"/>
              </p:ext>
            </p:extLst>
          </p:nvPr>
        </p:nvGraphicFramePr>
        <p:xfrm>
          <a:off x="4416099" y="1428750"/>
          <a:ext cx="4508500" cy="1143000"/>
        </p:xfrm>
        <a:graphic>
          <a:graphicData uri="http://schemas.openxmlformats.org/drawingml/2006/table">
            <a:tbl>
              <a:tblPr/>
              <a:tblGrid>
                <a:gridCol w="1192121">
                  <a:extLst>
                    <a:ext uri="{9D8B030D-6E8A-4147-A177-3AD203B41FA5}">
                      <a16:colId xmlns:a16="http://schemas.microsoft.com/office/drawing/2014/main" val="3063630868"/>
                    </a:ext>
                  </a:extLst>
                </a:gridCol>
                <a:gridCol w="1585267">
                  <a:extLst>
                    <a:ext uri="{9D8B030D-6E8A-4147-A177-3AD203B41FA5}">
                      <a16:colId xmlns:a16="http://schemas.microsoft.com/office/drawing/2014/main" val="183459449"/>
                    </a:ext>
                  </a:extLst>
                </a:gridCol>
                <a:gridCol w="865556">
                  <a:extLst>
                    <a:ext uri="{9D8B030D-6E8A-4147-A177-3AD203B41FA5}">
                      <a16:colId xmlns:a16="http://schemas.microsoft.com/office/drawing/2014/main" val="1349725970"/>
                    </a:ext>
                  </a:extLst>
                </a:gridCol>
                <a:gridCol w="865556">
                  <a:extLst>
                    <a:ext uri="{9D8B030D-6E8A-4147-A177-3AD203B41FA5}">
                      <a16:colId xmlns:a16="http://schemas.microsoft.com/office/drawing/2014/main" val="334839926"/>
                    </a:ext>
                  </a:extLst>
                </a:gridCol>
              </a:tblGrid>
              <a:tr h="190500">
                <a:tc>
                  <a:txBody>
                    <a:bodyPr/>
                    <a:lstStyle/>
                    <a:p>
                      <a:pPr algn="ctr"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dirty="0">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extLst>
                  <a:ext uri="{0D108BD9-81ED-4DB2-BD59-A6C34878D82A}">
                    <a16:rowId xmlns:a16="http://schemas.microsoft.com/office/drawing/2014/main" val="881434006"/>
                  </a:ext>
                </a:extLst>
              </a:tr>
              <a:tr h="190500">
                <a:tc>
                  <a:txBody>
                    <a:bodyPr/>
                    <a:lstStyle/>
                    <a:p>
                      <a:pPr algn="l" rtl="0" fontAlgn="b"/>
                      <a:r>
                        <a:rPr lang="en-SG" sz="110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(TP+TN) / (TP+TN+FP+FN)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0.5211</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0.4823</a:t>
                      </a:r>
                    </a:p>
                  </a:txBody>
                  <a:tcPr marL="9525" marR="9525" marT="9525" marB="0" anchor="b">
                    <a:lnL>
                      <a:noFill/>
                    </a:lnL>
                    <a:lnR>
                      <a:noFill/>
                    </a:lnR>
                    <a:lnT>
                      <a:noFill/>
                    </a:lnT>
                    <a:lnB>
                      <a:noFill/>
                    </a:lnB>
                  </a:tcPr>
                </a:tc>
                <a:extLst>
                  <a:ext uri="{0D108BD9-81ED-4DB2-BD59-A6C34878D82A}">
                    <a16:rowId xmlns:a16="http://schemas.microsoft.com/office/drawing/2014/main" val="3556345106"/>
                  </a:ext>
                </a:extLst>
              </a:tr>
              <a:tr h="190500">
                <a:tc>
                  <a:txBody>
                    <a:bodyPr/>
                    <a:lstStyle/>
                    <a:p>
                      <a:pPr algn="l" rtl="0" fontAlgn="b"/>
                      <a:r>
                        <a:rPr lang="en-SG" sz="1100" b="1"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0.5207</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0.4823</a:t>
                      </a:r>
                    </a:p>
                  </a:txBody>
                  <a:tcPr marL="9525" marR="9525" marT="9525" marB="0" anchor="b">
                    <a:lnL>
                      <a:noFill/>
                    </a:lnL>
                    <a:lnR>
                      <a:noFill/>
                    </a:lnR>
                    <a:lnT>
                      <a:noFill/>
                    </a:lnT>
                    <a:lnB>
                      <a:noFill/>
                    </a:lnB>
                  </a:tcPr>
                </a:tc>
                <a:extLst>
                  <a:ext uri="{0D108BD9-81ED-4DB2-BD59-A6C34878D82A}">
                    <a16:rowId xmlns:a16="http://schemas.microsoft.com/office/drawing/2014/main" val="3129014066"/>
                  </a:ext>
                </a:extLst>
              </a:tr>
              <a:tr h="190500">
                <a:tc>
                  <a:txBody>
                    <a:bodyPr/>
                    <a:lstStyle/>
                    <a:p>
                      <a:pPr algn="l" rtl="0" fontAlgn="b"/>
                      <a:r>
                        <a:rPr lang="en-SG" sz="1100" b="1"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0.9115</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extLst>
                  <a:ext uri="{0D108BD9-81ED-4DB2-BD59-A6C34878D82A}">
                    <a16:rowId xmlns:a16="http://schemas.microsoft.com/office/drawing/2014/main" val="1040654727"/>
                  </a:ext>
                </a:extLst>
              </a:tr>
              <a:tr h="190500">
                <a:tc>
                  <a:txBody>
                    <a:bodyPr/>
                    <a:lstStyle/>
                    <a:p>
                      <a:pPr algn="l" rtl="0" fontAlgn="b"/>
                      <a:r>
                        <a:rPr lang="en-SG" sz="1100" b="1" i="0" u="none" strike="noStrike">
                          <a:solidFill>
                            <a:srgbClr val="000000"/>
                          </a:solidFill>
                          <a:effectLst/>
                          <a:latin typeface="Calibri" panose="020F0502020204030204" pitchFamily="34" charset="0"/>
                        </a:rPr>
                        <a:t>Specificity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TN / (TN+FN)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0.5252</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0.0000</a:t>
                      </a:r>
                    </a:p>
                  </a:txBody>
                  <a:tcPr marL="9525" marR="9525" marT="9525" marB="0" anchor="b">
                    <a:lnL>
                      <a:noFill/>
                    </a:lnL>
                    <a:lnR>
                      <a:noFill/>
                    </a:lnR>
                    <a:lnT>
                      <a:noFill/>
                    </a:lnT>
                    <a:lnB>
                      <a:noFill/>
                    </a:lnB>
                  </a:tcPr>
                </a:tc>
                <a:extLst>
                  <a:ext uri="{0D108BD9-81ED-4DB2-BD59-A6C34878D82A}">
                    <a16:rowId xmlns:a16="http://schemas.microsoft.com/office/drawing/2014/main" val="3254440749"/>
                  </a:ext>
                </a:extLst>
              </a:tr>
              <a:tr h="190500">
                <a:tc>
                  <a:txBody>
                    <a:bodyPr/>
                    <a:lstStyle/>
                    <a:p>
                      <a:pPr algn="l" rtl="0" fontAlgn="b"/>
                      <a:r>
                        <a:rPr lang="en-SG" sz="1100" b="1" i="0" u="none" strike="noStrike">
                          <a:solidFill>
                            <a:srgbClr val="000000"/>
                          </a:solidFill>
                          <a:effectLst/>
                          <a:latin typeface="Calibri" panose="020F0502020204030204" pitchFamily="34" charset="0"/>
                        </a:rPr>
                        <a:t>False Positive Rate</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dirty="0">
                          <a:solidFill>
                            <a:srgbClr val="000000"/>
                          </a:solidFill>
                          <a:effectLst/>
                          <a:latin typeface="Calibri" panose="020F0502020204030204" pitchFamily="34" charset="0"/>
                        </a:rPr>
                        <a:t>FP / (TN + 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0.8956</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extLst>
                  <a:ext uri="{0D108BD9-81ED-4DB2-BD59-A6C34878D82A}">
                    <a16:rowId xmlns:a16="http://schemas.microsoft.com/office/drawing/2014/main" val="874051043"/>
                  </a:ext>
                </a:extLst>
              </a:tr>
            </a:tbl>
          </a:graphicData>
        </a:graphic>
      </p:graphicFrame>
      <p:graphicFrame>
        <p:nvGraphicFramePr>
          <p:cNvPr id="16" name="Table 15">
            <a:extLst>
              <a:ext uri="{FF2B5EF4-FFF2-40B4-BE49-F238E27FC236}">
                <a16:creationId xmlns:a16="http://schemas.microsoft.com/office/drawing/2014/main" id="{CF495C3E-EAE6-4F21-90AB-EB3F1BDB1E17}"/>
              </a:ext>
            </a:extLst>
          </p:cNvPr>
          <p:cNvGraphicFramePr>
            <a:graphicFrameLocks noGrp="1"/>
          </p:cNvGraphicFramePr>
          <p:nvPr>
            <p:extLst>
              <p:ext uri="{D42A27DB-BD31-4B8C-83A1-F6EECF244321}">
                <p14:modId xmlns:p14="http://schemas.microsoft.com/office/powerpoint/2010/main" val="4164745995"/>
              </p:ext>
            </p:extLst>
          </p:nvPr>
        </p:nvGraphicFramePr>
        <p:xfrm>
          <a:off x="310824" y="739589"/>
          <a:ext cx="2451100" cy="952500"/>
        </p:xfrm>
        <a:graphic>
          <a:graphicData uri="http://schemas.openxmlformats.org/drawingml/2006/table">
            <a:tbl>
              <a:tblPr/>
              <a:tblGrid>
                <a:gridCol w="1585446">
                  <a:extLst>
                    <a:ext uri="{9D8B030D-6E8A-4147-A177-3AD203B41FA5}">
                      <a16:colId xmlns:a16="http://schemas.microsoft.com/office/drawing/2014/main" val="3044088068"/>
                    </a:ext>
                  </a:extLst>
                </a:gridCol>
                <a:gridCol w="865654">
                  <a:extLst>
                    <a:ext uri="{9D8B030D-6E8A-4147-A177-3AD203B41FA5}">
                      <a16:colId xmlns:a16="http://schemas.microsoft.com/office/drawing/2014/main" val="1801797205"/>
                    </a:ext>
                  </a:extLst>
                </a:gridCol>
              </a:tblGrid>
              <a:tr h="190500">
                <a:tc>
                  <a:txBody>
                    <a:bodyPr/>
                    <a:lstStyle/>
                    <a:p>
                      <a:pPr algn="l" rtl="0" fontAlgn="b"/>
                      <a:r>
                        <a:rPr lang="en-SG" sz="1100" b="1" i="0" u="none" strike="noStrike">
                          <a:solidFill>
                            <a:srgbClr val="000000"/>
                          </a:solidFill>
                          <a:effectLst/>
                          <a:latin typeface="Calibri" panose="020F0502020204030204" pitchFamily="34" charset="0"/>
                        </a:rPr>
                        <a:t>Batch</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2418596238"/>
                  </a:ext>
                </a:extLst>
              </a:tr>
              <a:tr h="190500">
                <a:tc>
                  <a:txBody>
                    <a:bodyPr/>
                    <a:lstStyle/>
                    <a:p>
                      <a:pPr algn="l" rtl="0" fontAlgn="b"/>
                      <a:r>
                        <a:rPr lang="en-SG" sz="1100" b="1" i="0" u="none" strike="noStrike">
                          <a:solidFill>
                            <a:srgbClr val="000000"/>
                          </a:solidFill>
                          <a:effectLst/>
                          <a:latin typeface="Calibri" panose="020F0502020204030204" pitchFamily="34" charset="0"/>
                        </a:rPr>
                        <a:t>Epoch</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extLst>
                  <a:ext uri="{0D108BD9-81ED-4DB2-BD59-A6C34878D82A}">
                    <a16:rowId xmlns:a16="http://schemas.microsoft.com/office/drawing/2014/main" val="2552324408"/>
                  </a:ext>
                </a:extLst>
              </a:tr>
              <a:tr h="190500">
                <a:tc>
                  <a:txBody>
                    <a:bodyPr/>
                    <a:lstStyle/>
                    <a:p>
                      <a:pPr algn="l" rtl="0" fontAlgn="b"/>
                      <a:r>
                        <a:rPr lang="en-SG" sz="1100" b="1" i="0" u="none" strike="noStrike">
                          <a:solidFill>
                            <a:srgbClr val="000000"/>
                          </a:solidFill>
                          <a:effectLst/>
                          <a:latin typeface="Calibri" panose="020F0502020204030204" pitchFamily="34" charset="0"/>
                        </a:rPr>
                        <a:t>Timestep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4264190848"/>
                  </a:ext>
                </a:extLst>
              </a:tr>
              <a:tr h="190500">
                <a:tc>
                  <a:txBody>
                    <a:bodyPr/>
                    <a:lstStyle/>
                    <a:p>
                      <a:pPr algn="l" rtl="0" fontAlgn="b"/>
                      <a:r>
                        <a:rPr lang="en-SG" sz="1100" b="1" i="0" u="none" strike="noStrike">
                          <a:solidFill>
                            <a:srgbClr val="000000"/>
                          </a:solidFill>
                          <a:effectLst/>
                          <a:latin typeface="Calibri" panose="020F0502020204030204" pitchFamily="34" charset="0"/>
                        </a:rPr>
                        <a:t># Hidden Layers</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3101831575"/>
                  </a:ext>
                </a:extLst>
              </a:tr>
              <a:tr h="190500">
                <a:tc>
                  <a:txBody>
                    <a:bodyPr/>
                    <a:lstStyle/>
                    <a:p>
                      <a:pPr algn="l" rtl="0" fontAlgn="b"/>
                      <a:r>
                        <a:rPr lang="en-SG" sz="1100" b="1" i="0" u="none" strike="noStrike">
                          <a:solidFill>
                            <a:srgbClr val="000000"/>
                          </a:solidFill>
                          <a:effectLst/>
                          <a:latin typeface="Calibri" panose="020F0502020204030204" pitchFamily="34" charset="0"/>
                        </a:rPr>
                        <a:t># Neurons Per Layer</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10, 8, 6, 1</a:t>
                      </a:r>
                    </a:p>
                  </a:txBody>
                  <a:tcPr marL="9525" marR="9525" marT="9525" marB="0" anchor="b">
                    <a:lnL>
                      <a:noFill/>
                    </a:lnL>
                    <a:lnR>
                      <a:noFill/>
                    </a:lnR>
                    <a:lnT>
                      <a:noFill/>
                    </a:lnT>
                    <a:lnB>
                      <a:noFill/>
                    </a:lnB>
                  </a:tcPr>
                </a:tc>
                <a:extLst>
                  <a:ext uri="{0D108BD9-81ED-4DB2-BD59-A6C34878D82A}">
                    <a16:rowId xmlns:a16="http://schemas.microsoft.com/office/drawing/2014/main" val="455717133"/>
                  </a:ext>
                </a:extLst>
              </a:tr>
            </a:tbl>
          </a:graphicData>
        </a:graphic>
      </p:graphicFrame>
    </p:spTree>
    <p:extLst>
      <p:ext uri="{BB962C8B-B14F-4D97-AF65-F5344CB8AC3E}">
        <p14:creationId xmlns:p14="http://schemas.microsoft.com/office/powerpoint/2010/main" val="2990909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168088" y="1877799"/>
            <a:ext cx="8807824" cy="3198466"/>
          </a:xfrm>
          <a:solidFill>
            <a:schemeClr val="bg1">
              <a:alpha val="81000"/>
            </a:schemeClr>
          </a:solidFill>
          <a:ln>
            <a:solidFill>
              <a:schemeClr val="accent1"/>
            </a:solidFill>
            <a:prstDash val="lgDash"/>
          </a:ln>
        </p:spPr>
        <p:txBody>
          <a:bodyPr/>
          <a:lstStyle/>
          <a:p>
            <a:pPr>
              <a:buSzPct val="100000"/>
            </a:pPr>
            <a:r>
              <a:rPr lang="en-SG" sz="1050" dirty="0"/>
              <a:t>LSTM is one of the top sequential neural network models because of its key attributes: it is able to remember the earlier parts of the sequential data due to its unique forget gate. It then has this short-term and long-term memory components to help it better analyse data and not forget early data unlike the ordinary neural networks.</a:t>
            </a:r>
          </a:p>
          <a:p>
            <a:pPr>
              <a:buSzPct val="100000"/>
            </a:pPr>
            <a:endParaRPr lang="en-SG" sz="1050" dirty="0"/>
          </a:p>
          <a:p>
            <a:pPr marL="88900" indent="0">
              <a:buSzPct val="100000"/>
              <a:buNone/>
            </a:pPr>
            <a:br>
              <a:rPr lang="en-SG" sz="1050" dirty="0"/>
            </a:br>
            <a:endParaRPr lang="en-SG" sz="1050" dirty="0"/>
          </a:p>
          <a:p>
            <a:pPr marL="88900" indent="0">
              <a:buSzPct val="100000"/>
              <a:buNone/>
            </a:pPr>
            <a:endParaRPr lang="en-SG" sz="1050" dirty="0"/>
          </a:p>
          <a:p>
            <a:pPr marL="88900" indent="0">
              <a:buSzPct val="100000"/>
              <a:buNone/>
            </a:pPr>
            <a:endParaRPr lang="en-SG" sz="1050" dirty="0"/>
          </a:p>
          <a:p>
            <a:pPr>
              <a:buSzPct val="100000"/>
            </a:pPr>
            <a:r>
              <a:rPr lang="en-SG" sz="1050" dirty="0"/>
              <a:t>Unfortunately, the results from our LSTM are not that great. The trainset accuracy is 62% (this is quite good actually) but the </a:t>
            </a:r>
            <a:r>
              <a:rPr lang="en-SG" sz="1050" dirty="0" err="1"/>
              <a:t>testset</a:t>
            </a:r>
            <a:r>
              <a:rPr lang="en-SG" sz="1050" dirty="0"/>
              <a:t> comes out at only 50%. This means that our model does not have a good predicting accuracy, unlike some of our earlier models.</a:t>
            </a:r>
          </a:p>
          <a:p>
            <a:pPr>
              <a:buSzPct val="100000"/>
            </a:pPr>
            <a:r>
              <a:rPr lang="en-SG" sz="1050" dirty="0"/>
              <a:t>Some reasons for this low </a:t>
            </a:r>
            <a:r>
              <a:rPr lang="en-SG" sz="1050" dirty="0" err="1"/>
              <a:t>testset</a:t>
            </a:r>
            <a:r>
              <a:rPr lang="en-SG" sz="1050" dirty="0"/>
              <a:t> accuracy could be due to the hyperparameters may not be the most optimal ones. Another reason could be that the random weight initialisations might have been onerous for the model training as LSTMs are very sensitive to the random weight initialisations. Or another reason is that the Dropout layers that were meant for regularisation were too high a number and caused many things to be</a:t>
            </a:r>
          </a:p>
          <a:p>
            <a:pPr>
              <a:buSzPct val="100000"/>
            </a:pPr>
            <a:r>
              <a:rPr lang="en-SG" sz="1050" dirty="0"/>
              <a:t>Nevertheless,  our LSTM shows improvement over the MLP model.</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7221071"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11) LSTM Long Short-Term Memory</a:t>
            </a:r>
            <a:endParaRPr lang="en-SG" dirty="0"/>
          </a:p>
        </p:txBody>
      </p:sp>
      <p:pic>
        <p:nvPicPr>
          <p:cNvPr id="2" name="Picture 1">
            <a:extLst>
              <a:ext uri="{FF2B5EF4-FFF2-40B4-BE49-F238E27FC236}">
                <a16:creationId xmlns:a16="http://schemas.microsoft.com/office/drawing/2014/main" id="{94ECE604-B53B-405D-86E3-11FFC56AE3F8}"/>
              </a:ext>
            </a:extLst>
          </p:cNvPr>
          <p:cNvPicPr>
            <a:picLocks noChangeAspect="1"/>
          </p:cNvPicPr>
          <p:nvPr/>
        </p:nvPicPr>
        <p:blipFill>
          <a:blip r:embed="rId3"/>
          <a:stretch>
            <a:fillRect/>
          </a:stretch>
        </p:blipFill>
        <p:spPr>
          <a:xfrm>
            <a:off x="2312894" y="816304"/>
            <a:ext cx="6663018" cy="984779"/>
          </a:xfrm>
          <a:prstGeom prst="rect">
            <a:avLst/>
          </a:prstGeom>
        </p:spPr>
      </p:pic>
      <p:graphicFrame>
        <p:nvGraphicFramePr>
          <p:cNvPr id="6" name="Table 5">
            <a:extLst>
              <a:ext uri="{FF2B5EF4-FFF2-40B4-BE49-F238E27FC236}">
                <a16:creationId xmlns:a16="http://schemas.microsoft.com/office/drawing/2014/main" id="{A7141D65-BC9F-45D9-A426-8513D9AAF5D3}"/>
              </a:ext>
            </a:extLst>
          </p:cNvPr>
          <p:cNvGraphicFramePr>
            <a:graphicFrameLocks noGrp="1"/>
          </p:cNvGraphicFramePr>
          <p:nvPr>
            <p:extLst>
              <p:ext uri="{D42A27DB-BD31-4B8C-83A1-F6EECF244321}">
                <p14:modId xmlns:p14="http://schemas.microsoft.com/office/powerpoint/2010/main" val="4017197332"/>
              </p:ext>
            </p:extLst>
          </p:nvPr>
        </p:nvGraphicFramePr>
        <p:xfrm>
          <a:off x="522981" y="2562951"/>
          <a:ext cx="3423733" cy="708660"/>
        </p:xfrm>
        <a:graphic>
          <a:graphicData uri="http://schemas.openxmlformats.org/drawingml/2006/table">
            <a:tbl>
              <a:tblPr/>
              <a:tblGrid>
                <a:gridCol w="538817">
                  <a:extLst>
                    <a:ext uri="{9D8B030D-6E8A-4147-A177-3AD203B41FA5}">
                      <a16:colId xmlns:a16="http://schemas.microsoft.com/office/drawing/2014/main" val="591561739"/>
                    </a:ext>
                  </a:extLst>
                </a:gridCol>
                <a:gridCol w="538817">
                  <a:extLst>
                    <a:ext uri="{9D8B030D-6E8A-4147-A177-3AD203B41FA5}">
                      <a16:colId xmlns:a16="http://schemas.microsoft.com/office/drawing/2014/main" val="4150966527"/>
                    </a:ext>
                  </a:extLst>
                </a:gridCol>
                <a:gridCol w="538817">
                  <a:extLst>
                    <a:ext uri="{9D8B030D-6E8A-4147-A177-3AD203B41FA5}">
                      <a16:colId xmlns:a16="http://schemas.microsoft.com/office/drawing/2014/main" val="2564339480"/>
                    </a:ext>
                  </a:extLst>
                </a:gridCol>
                <a:gridCol w="190831">
                  <a:extLst>
                    <a:ext uri="{9D8B030D-6E8A-4147-A177-3AD203B41FA5}">
                      <a16:colId xmlns:a16="http://schemas.microsoft.com/office/drawing/2014/main" val="2331282999"/>
                    </a:ext>
                  </a:extLst>
                </a:gridCol>
                <a:gridCol w="538817">
                  <a:extLst>
                    <a:ext uri="{9D8B030D-6E8A-4147-A177-3AD203B41FA5}">
                      <a16:colId xmlns:a16="http://schemas.microsoft.com/office/drawing/2014/main" val="2846986805"/>
                    </a:ext>
                  </a:extLst>
                </a:gridCol>
                <a:gridCol w="538817">
                  <a:extLst>
                    <a:ext uri="{9D8B030D-6E8A-4147-A177-3AD203B41FA5}">
                      <a16:colId xmlns:a16="http://schemas.microsoft.com/office/drawing/2014/main" val="3558131235"/>
                    </a:ext>
                  </a:extLst>
                </a:gridCol>
                <a:gridCol w="538817">
                  <a:extLst>
                    <a:ext uri="{9D8B030D-6E8A-4147-A177-3AD203B41FA5}">
                      <a16:colId xmlns:a16="http://schemas.microsoft.com/office/drawing/2014/main" val="2813211273"/>
                    </a:ext>
                  </a:extLst>
                </a:gridCol>
              </a:tblGrid>
              <a:tr h="134989">
                <a:tc gridSpan="3">
                  <a:txBody>
                    <a:bodyPr/>
                    <a:lstStyle/>
                    <a:p>
                      <a:pPr algn="ctr" fontAlgn="b"/>
                      <a:r>
                        <a:rPr lang="en-SG" sz="1100" b="1" i="0" u="none" strike="noStrike">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ctr" fontAlgn="b"/>
                      <a:r>
                        <a:rPr lang="en-SG" sz="1100" b="1" i="0" u="none" strike="noStrike" dirty="0" err="1">
                          <a:solidFill>
                            <a:srgbClr val="000000"/>
                          </a:solidFill>
                          <a:effectLst/>
                          <a:latin typeface="Calibri" panose="020F0502020204030204" pitchFamily="34" charset="0"/>
                        </a:rPr>
                        <a:t>Testset</a:t>
                      </a:r>
                      <a:endParaRPr lang="en-SG"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92848017"/>
                  </a:ext>
                </a:extLst>
              </a:tr>
              <a:tr h="134989">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endParaRPr lang="en-SG"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extLst>
                  <a:ext uri="{0D108BD9-81ED-4DB2-BD59-A6C34878D82A}">
                    <a16:rowId xmlns:a16="http://schemas.microsoft.com/office/drawing/2014/main" val="3296642902"/>
                  </a:ext>
                </a:extLst>
              </a:tr>
              <a:tr h="134989">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389</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323</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130</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178</a:t>
                      </a:r>
                    </a:p>
                  </a:txBody>
                  <a:tcPr marL="9525" marR="9525" marT="9525" marB="0" anchor="b">
                    <a:lnL>
                      <a:noFill/>
                    </a:lnL>
                    <a:lnR>
                      <a:noFill/>
                    </a:lnR>
                    <a:lnT>
                      <a:noFill/>
                    </a:lnT>
                    <a:lnB>
                      <a:noFill/>
                    </a:lnB>
                  </a:tcPr>
                </a:tc>
                <a:extLst>
                  <a:ext uri="{0D108BD9-81ED-4DB2-BD59-A6C34878D82A}">
                    <a16:rowId xmlns:a16="http://schemas.microsoft.com/office/drawing/2014/main" val="4186906065"/>
                  </a:ext>
                </a:extLst>
              </a:tr>
              <a:tr h="134989">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499</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138</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extLst>
                  <a:ext uri="{0D108BD9-81ED-4DB2-BD59-A6C34878D82A}">
                    <a16:rowId xmlns:a16="http://schemas.microsoft.com/office/drawing/2014/main" val="3587303397"/>
                  </a:ext>
                </a:extLst>
              </a:tr>
            </a:tbl>
          </a:graphicData>
        </a:graphic>
      </p:graphicFrame>
      <p:graphicFrame>
        <p:nvGraphicFramePr>
          <p:cNvPr id="9" name="Table 8">
            <a:extLst>
              <a:ext uri="{FF2B5EF4-FFF2-40B4-BE49-F238E27FC236}">
                <a16:creationId xmlns:a16="http://schemas.microsoft.com/office/drawing/2014/main" id="{37B21793-D05B-4BFB-AF70-D30631714A36}"/>
              </a:ext>
            </a:extLst>
          </p:cNvPr>
          <p:cNvGraphicFramePr>
            <a:graphicFrameLocks noGrp="1"/>
          </p:cNvGraphicFramePr>
          <p:nvPr>
            <p:extLst>
              <p:ext uri="{D42A27DB-BD31-4B8C-83A1-F6EECF244321}">
                <p14:modId xmlns:p14="http://schemas.microsoft.com/office/powerpoint/2010/main" val="4166320604"/>
              </p:ext>
            </p:extLst>
          </p:nvPr>
        </p:nvGraphicFramePr>
        <p:xfrm>
          <a:off x="4301607" y="2562951"/>
          <a:ext cx="4371282" cy="1136170"/>
        </p:xfrm>
        <a:graphic>
          <a:graphicData uri="http://schemas.openxmlformats.org/drawingml/2006/table">
            <a:tbl>
              <a:tblPr/>
              <a:tblGrid>
                <a:gridCol w="1155838">
                  <a:extLst>
                    <a:ext uri="{9D8B030D-6E8A-4147-A177-3AD203B41FA5}">
                      <a16:colId xmlns:a16="http://schemas.microsoft.com/office/drawing/2014/main" val="542011893"/>
                    </a:ext>
                  </a:extLst>
                </a:gridCol>
                <a:gridCol w="1537018">
                  <a:extLst>
                    <a:ext uri="{9D8B030D-6E8A-4147-A177-3AD203B41FA5}">
                      <a16:colId xmlns:a16="http://schemas.microsoft.com/office/drawing/2014/main" val="614244798"/>
                    </a:ext>
                  </a:extLst>
                </a:gridCol>
                <a:gridCol w="839213">
                  <a:extLst>
                    <a:ext uri="{9D8B030D-6E8A-4147-A177-3AD203B41FA5}">
                      <a16:colId xmlns:a16="http://schemas.microsoft.com/office/drawing/2014/main" val="3121345428"/>
                    </a:ext>
                  </a:extLst>
                </a:gridCol>
                <a:gridCol w="839213">
                  <a:extLst>
                    <a:ext uri="{9D8B030D-6E8A-4147-A177-3AD203B41FA5}">
                      <a16:colId xmlns:a16="http://schemas.microsoft.com/office/drawing/2014/main" val="540809037"/>
                    </a:ext>
                  </a:extLst>
                </a:gridCol>
              </a:tblGrid>
              <a:tr h="130096">
                <a:tc>
                  <a:txBody>
                    <a:bodyPr/>
                    <a:lstStyle/>
                    <a:p>
                      <a:pPr algn="ctr" fontAlgn="b"/>
                      <a:r>
                        <a:rPr lang="en-SG"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dirty="0">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extLst>
                  <a:ext uri="{0D108BD9-81ED-4DB2-BD59-A6C34878D82A}">
                    <a16:rowId xmlns:a16="http://schemas.microsoft.com/office/drawing/2014/main" val="3320095406"/>
                  </a:ext>
                </a:extLst>
              </a:tr>
              <a:tr h="231562">
                <a:tc>
                  <a:txBody>
                    <a:bodyPr/>
                    <a:lstStyle/>
                    <a:p>
                      <a:pPr algn="l" rtl="0" fontAlgn="b"/>
                      <a:r>
                        <a:rPr lang="en-SG" sz="110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(TP+TN) / (TP+TN+FP+FN)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0.6188</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0.4984</a:t>
                      </a:r>
                    </a:p>
                  </a:txBody>
                  <a:tcPr marL="9525" marR="9525" marT="9525" marB="0" anchor="b">
                    <a:lnL>
                      <a:noFill/>
                    </a:lnL>
                    <a:lnR>
                      <a:noFill/>
                    </a:lnR>
                    <a:lnT>
                      <a:noFill/>
                    </a:lnT>
                    <a:lnB>
                      <a:noFill/>
                    </a:lnB>
                  </a:tcPr>
                </a:tc>
                <a:extLst>
                  <a:ext uri="{0D108BD9-81ED-4DB2-BD59-A6C34878D82A}">
                    <a16:rowId xmlns:a16="http://schemas.microsoft.com/office/drawing/2014/main" val="3833515859"/>
                  </a:ext>
                </a:extLst>
              </a:tr>
              <a:tr h="130096">
                <a:tc>
                  <a:txBody>
                    <a:bodyPr/>
                    <a:lstStyle/>
                    <a:p>
                      <a:pPr algn="l" rtl="0" fontAlgn="b"/>
                      <a:r>
                        <a:rPr lang="en-SG" sz="1100" b="1"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0.6071</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0.5083</a:t>
                      </a:r>
                    </a:p>
                  </a:txBody>
                  <a:tcPr marL="9525" marR="9525" marT="9525" marB="0" anchor="b">
                    <a:lnL>
                      <a:noFill/>
                    </a:lnL>
                    <a:lnR>
                      <a:noFill/>
                    </a:lnR>
                    <a:lnT>
                      <a:noFill/>
                    </a:lnT>
                    <a:lnB>
                      <a:noFill/>
                    </a:lnB>
                  </a:tcPr>
                </a:tc>
                <a:extLst>
                  <a:ext uri="{0D108BD9-81ED-4DB2-BD59-A6C34878D82A}">
                    <a16:rowId xmlns:a16="http://schemas.microsoft.com/office/drawing/2014/main" val="2009849140"/>
                  </a:ext>
                </a:extLst>
              </a:tr>
              <a:tr h="130096">
                <a:tc>
                  <a:txBody>
                    <a:bodyPr/>
                    <a:lstStyle/>
                    <a:p>
                      <a:pPr algn="l" rtl="0" fontAlgn="b"/>
                      <a:r>
                        <a:rPr lang="en-SG" sz="1100" b="1"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0.6902</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0.5714</a:t>
                      </a:r>
                    </a:p>
                  </a:txBody>
                  <a:tcPr marL="9525" marR="9525" marT="9525" marB="0" anchor="b">
                    <a:lnL>
                      <a:noFill/>
                    </a:lnL>
                    <a:lnR>
                      <a:noFill/>
                    </a:lnR>
                    <a:lnT>
                      <a:noFill/>
                    </a:lnT>
                    <a:lnB>
                      <a:noFill/>
                    </a:lnB>
                  </a:tcPr>
                </a:tc>
                <a:extLst>
                  <a:ext uri="{0D108BD9-81ED-4DB2-BD59-A6C34878D82A}">
                    <a16:rowId xmlns:a16="http://schemas.microsoft.com/office/drawing/2014/main" val="428798499"/>
                  </a:ext>
                </a:extLst>
              </a:tr>
              <a:tr h="130096">
                <a:tc>
                  <a:txBody>
                    <a:bodyPr/>
                    <a:lstStyle/>
                    <a:p>
                      <a:pPr algn="l" rtl="0" fontAlgn="b"/>
                      <a:r>
                        <a:rPr lang="en-SG" sz="1100" b="1" i="0" u="none" strike="noStrike">
                          <a:solidFill>
                            <a:srgbClr val="000000"/>
                          </a:solidFill>
                          <a:effectLst/>
                          <a:latin typeface="Calibri" panose="020F0502020204030204" pitchFamily="34" charset="0"/>
                        </a:rPr>
                        <a:t>Specificity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TN / (TN+FN)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0.6346</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0.4851</a:t>
                      </a:r>
                    </a:p>
                  </a:txBody>
                  <a:tcPr marL="9525" marR="9525" marT="9525" marB="0" anchor="b">
                    <a:lnL>
                      <a:noFill/>
                    </a:lnL>
                    <a:lnR>
                      <a:noFill/>
                    </a:lnR>
                    <a:lnT>
                      <a:noFill/>
                    </a:lnT>
                    <a:lnB>
                      <a:noFill/>
                    </a:lnB>
                  </a:tcPr>
                </a:tc>
                <a:extLst>
                  <a:ext uri="{0D108BD9-81ED-4DB2-BD59-A6C34878D82A}">
                    <a16:rowId xmlns:a16="http://schemas.microsoft.com/office/drawing/2014/main" val="513856244"/>
                  </a:ext>
                </a:extLst>
              </a:tr>
              <a:tr h="195948">
                <a:tc>
                  <a:txBody>
                    <a:bodyPr/>
                    <a:lstStyle/>
                    <a:p>
                      <a:pPr algn="l" rtl="0" fontAlgn="b"/>
                      <a:r>
                        <a:rPr lang="en-SG" sz="1100" b="1" i="0" u="none" strike="noStrike">
                          <a:solidFill>
                            <a:srgbClr val="000000"/>
                          </a:solidFill>
                          <a:effectLst/>
                          <a:latin typeface="Calibri" panose="020F0502020204030204" pitchFamily="34" charset="0"/>
                        </a:rPr>
                        <a:t>False Positive Rate</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FP / (TN + 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0.4537</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0.5779</a:t>
                      </a:r>
                    </a:p>
                  </a:txBody>
                  <a:tcPr marL="9525" marR="9525" marT="9525" marB="0" anchor="b">
                    <a:lnL>
                      <a:noFill/>
                    </a:lnL>
                    <a:lnR>
                      <a:noFill/>
                    </a:lnR>
                    <a:lnT>
                      <a:noFill/>
                    </a:lnT>
                    <a:lnB>
                      <a:noFill/>
                    </a:lnB>
                  </a:tcPr>
                </a:tc>
                <a:extLst>
                  <a:ext uri="{0D108BD9-81ED-4DB2-BD59-A6C34878D82A}">
                    <a16:rowId xmlns:a16="http://schemas.microsoft.com/office/drawing/2014/main" val="3575441043"/>
                  </a:ext>
                </a:extLst>
              </a:tr>
            </a:tbl>
          </a:graphicData>
        </a:graphic>
      </p:graphicFrame>
      <p:graphicFrame>
        <p:nvGraphicFramePr>
          <p:cNvPr id="13" name="Table 12">
            <a:extLst>
              <a:ext uri="{FF2B5EF4-FFF2-40B4-BE49-F238E27FC236}">
                <a16:creationId xmlns:a16="http://schemas.microsoft.com/office/drawing/2014/main" id="{CD4B21CF-1E47-48EA-9694-DBF1192B2099}"/>
              </a:ext>
            </a:extLst>
          </p:cNvPr>
          <p:cNvGraphicFramePr>
            <a:graphicFrameLocks noGrp="1"/>
          </p:cNvGraphicFramePr>
          <p:nvPr>
            <p:extLst>
              <p:ext uri="{D42A27DB-BD31-4B8C-83A1-F6EECF244321}">
                <p14:modId xmlns:p14="http://schemas.microsoft.com/office/powerpoint/2010/main" val="1051827568"/>
              </p:ext>
            </p:extLst>
          </p:nvPr>
        </p:nvGraphicFramePr>
        <p:xfrm>
          <a:off x="168088" y="820149"/>
          <a:ext cx="2077571" cy="980935"/>
        </p:xfrm>
        <a:graphic>
          <a:graphicData uri="http://schemas.openxmlformats.org/drawingml/2006/table">
            <a:tbl>
              <a:tblPr/>
              <a:tblGrid>
                <a:gridCol w="1343836">
                  <a:extLst>
                    <a:ext uri="{9D8B030D-6E8A-4147-A177-3AD203B41FA5}">
                      <a16:colId xmlns:a16="http://schemas.microsoft.com/office/drawing/2014/main" val="1119225607"/>
                    </a:ext>
                  </a:extLst>
                </a:gridCol>
                <a:gridCol w="733735">
                  <a:extLst>
                    <a:ext uri="{9D8B030D-6E8A-4147-A177-3AD203B41FA5}">
                      <a16:colId xmlns:a16="http://schemas.microsoft.com/office/drawing/2014/main" val="1151983353"/>
                    </a:ext>
                  </a:extLst>
                </a:gridCol>
              </a:tblGrid>
              <a:tr h="196187">
                <a:tc>
                  <a:txBody>
                    <a:bodyPr/>
                    <a:lstStyle/>
                    <a:p>
                      <a:pPr algn="l" rtl="0" fontAlgn="b"/>
                      <a:r>
                        <a:rPr lang="en-SG" sz="1000" b="1" i="0" u="none" strike="noStrike">
                          <a:solidFill>
                            <a:srgbClr val="000000"/>
                          </a:solidFill>
                          <a:effectLst/>
                          <a:latin typeface="Calibri" panose="020F0502020204030204" pitchFamily="34" charset="0"/>
                        </a:rPr>
                        <a:t>Batch</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833586831"/>
                  </a:ext>
                </a:extLst>
              </a:tr>
              <a:tr h="196187">
                <a:tc>
                  <a:txBody>
                    <a:bodyPr/>
                    <a:lstStyle/>
                    <a:p>
                      <a:pPr algn="l" rtl="0" fontAlgn="b"/>
                      <a:r>
                        <a:rPr lang="en-SG" sz="1000" b="1" i="0" u="none" strike="noStrike">
                          <a:solidFill>
                            <a:srgbClr val="000000"/>
                          </a:solidFill>
                          <a:effectLst/>
                          <a:latin typeface="Calibri" panose="020F0502020204030204" pitchFamily="34" charset="0"/>
                        </a:rPr>
                        <a:t>Epoch</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extLst>
                  <a:ext uri="{0D108BD9-81ED-4DB2-BD59-A6C34878D82A}">
                    <a16:rowId xmlns:a16="http://schemas.microsoft.com/office/drawing/2014/main" val="3419218351"/>
                  </a:ext>
                </a:extLst>
              </a:tr>
              <a:tr h="196187">
                <a:tc>
                  <a:txBody>
                    <a:bodyPr/>
                    <a:lstStyle/>
                    <a:p>
                      <a:pPr algn="l" rtl="0" fontAlgn="b"/>
                      <a:r>
                        <a:rPr lang="en-SG" sz="1000" b="1" i="0" u="none" strike="noStrike">
                          <a:solidFill>
                            <a:srgbClr val="000000"/>
                          </a:solidFill>
                          <a:effectLst/>
                          <a:latin typeface="Calibri" panose="020F0502020204030204" pitchFamily="34" charset="0"/>
                        </a:rPr>
                        <a:t>Timestep</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dirty="0">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extLst>
                  <a:ext uri="{0D108BD9-81ED-4DB2-BD59-A6C34878D82A}">
                    <a16:rowId xmlns:a16="http://schemas.microsoft.com/office/drawing/2014/main" val="458481950"/>
                  </a:ext>
                </a:extLst>
              </a:tr>
              <a:tr h="196187">
                <a:tc>
                  <a:txBody>
                    <a:bodyPr/>
                    <a:lstStyle/>
                    <a:p>
                      <a:pPr algn="l" rtl="0" fontAlgn="b"/>
                      <a:r>
                        <a:rPr lang="en-SG" sz="1000" b="1" i="0" u="none" strike="noStrike">
                          <a:solidFill>
                            <a:srgbClr val="000000"/>
                          </a:solidFill>
                          <a:effectLst/>
                          <a:latin typeface="Calibri" panose="020F0502020204030204" pitchFamily="34" charset="0"/>
                        </a:rPr>
                        <a:t># Hidden Layers</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2345334069"/>
                  </a:ext>
                </a:extLst>
              </a:tr>
              <a:tr h="196187">
                <a:tc>
                  <a:txBody>
                    <a:bodyPr/>
                    <a:lstStyle/>
                    <a:p>
                      <a:pPr algn="l" rtl="0" fontAlgn="b"/>
                      <a:r>
                        <a:rPr lang="en-SG" sz="1000" b="1" i="0" u="none" strike="noStrike">
                          <a:solidFill>
                            <a:srgbClr val="000000"/>
                          </a:solidFill>
                          <a:effectLst/>
                          <a:latin typeface="Calibri" panose="020F0502020204030204" pitchFamily="34" charset="0"/>
                        </a:rPr>
                        <a:t># Neurons Per Layer</a:t>
                      </a:r>
                    </a:p>
                  </a:txBody>
                  <a:tcPr marL="9525" marR="9525" marT="9525" marB="0" anchor="b">
                    <a:lnL>
                      <a:noFill/>
                    </a:lnL>
                    <a:lnR>
                      <a:noFill/>
                    </a:lnR>
                    <a:lnT>
                      <a:noFill/>
                    </a:lnT>
                    <a:lnB>
                      <a:noFill/>
                    </a:lnB>
                    <a:solidFill>
                      <a:srgbClr val="F4B084"/>
                    </a:solidFill>
                  </a:tcPr>
                </a:tc>
                <a:tc>
                  <a:txBody>
                    <a:bodyPr/>
                    <a:lstStyle/>
                    <a:p>
                      <a:pPr algn="ctr" fontAlgn="b"/>
                      <a:r>
                        <a:rPr lang="en-SG" sz="1000" b="0" i="0" u="none" strike="noStrike" dirty="0">
                          <a:solidFill>
                            <a:srgbClr val="000000"/>
                          </a:solidFill>
                          <a:effectLst/>
                          <a:latin typeface="Calibri" panose="020F0502020204030204" pitchFamily="34" charset="0"/>
                        </a:rPr>
                        <a:t>36, 24, 16, 10</a:t>
                      </a:r>
                    </a:p>
                  </a:txBody>
                  <a:tcPr marL="9525" marR="9525" marT="9525" marB="0" anchor="b">
                    <a:lnL>
                      <a:noFill/>
                    </a:lnL>
                    <a:lnR>
                      <a:noFill/>
                    </a:lnR>
                    <a:lnT>
                      <a:noFill/>
                    </a:lnT>
                    <a:lnB>
                      <a:noFill/>
                    </a:lnB>
                  </a:tcPr>
                </a:tc>
                <a:extLst>
                  <a:ext uri="{0D108BD9-81ED-4DB2-BD59-A6C34878D82A}">
                    <a16:rowId xmlns:a16="http://schemas.microsoft.com/office/drawing/2014/main" val="1598987486"/>
                  </a:ext>
                </a:extLst>
              </a:tr>
            </a:tbl>
          </a:graphicData>
        </a:graphic>
      </p:graphicFrame>
    </p:spTree>
    <p:extLst>
      <p:ext uri="{BB962C8B-B14F-4D97-AF65-F5344CB8AC3E}">
        <p14:creationId xmlns:p14="http://schemas.microsoft.com/office/powerpoint/2010/main" val="168161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CC57-C8C9-49D8-8062-3B8ECAAE2395}"/>
              </a:ext>
            </a:extLst>
          </p:cNvPr>
          <p:cNvSpPr>
            <a:spLocks noGrp="1"/>
          </p:cNvSpPr>
          <p:nvPr>
            <p:ph type="title" idx="4294967295"/>
          </p:nvPr>
        </p:nvSpPr>
        <p:spPr>
          <a:xfrm>
            <a:off x="1964531" y="519766"/>
            <a:ext cx="5214938" cy="717550"/>
          </a:xfrm>
        </p:spPr>
        <p:txBody>
          <a:bodyPr/>
          <a:lstStyle/>
          <a:p>
            <a:r>
              <a:rPr lang="en-US" dirty="0"/>
              <a:t>Content</a:t>
            </a:r>
            <a:endParaRPr lang="en-SG" dirty="0"/>
          </a:p>
        </p:txBody>
      </p:sp>
      <p:sp>
        <p:nvSpPr>
          <p:cNvPr id="3" name="Content Placeholder 2">
            <a:extLst>
              <a:ext uri="{FF2B5EF4-FFF2-40B4-BE49-F238E27FC236}">
                <a16:creationId xmlns:a16="http://schemas.microsoft.com/office/drawing/2014/main" id="{59CDE498-546C-43EC-8B97-CDED3B395F69}"/>
              </a:ext>
            </a:extLst>
          </p:cNvPr>
          <p:cNvSpPr>
            <a:spLocks noGrp="1"/>
          </p:cNvSpPr>
          <p:nvPr>
            <p:ph idx="4294967295"/>
          </p:nvPr>
        </p:nvSpPr>
        <p:spPr>
          <a:xfrm>
            <a:off x="1964531" y="1410725"/>
            <a:ext cx="5214938" cy="3262127"/>
          </a:xfrm>
        </p:spPr>
        <p:txBody>
          <a:bodyPr>
            <a:noAutofit/>
          </a:bodyPr>
          <a:lstStyle/>
          <a:p>
            <a:r>
              <a:rPr lang="en-US" sz="1200" dirty="0"/>
              <a:t>Objective</a:t>
            </a:r>
          </a:p>
          <a:p>
            <a:r>
              <a:rPr lang="en-US" sz="1200" dirty="0"/>
              <a:t>Data Set</a:t>
            </a:r>
          </a:p>
          <a:p>
            <a:r>
              <a:rPr lang="en-US" sz="1200" dirty="0"/>
              <a:t>Model</a:t>
            </a:r>
          </a:p>
          <a:p>
            <a:pPr lvl="1"/>
            <a:r>
              <a:rPr lang="en-US" sz="1200" dirty="0"/>
              <a:t>Data Visualization</a:t>
            </a:r>
          </a:p>
          <a:p>
            <a:pPr lvl="1"/>
            <a:r>
              <a:rPr lang="en-US" sz="1200" dirty="0"/>
              <a:t>Feature Selection</a:t>
            </a:r>
          </a:p>
          <a:p>
            <a:pPr lvl="1"/>
            <a:r>
              <a:rPr lang="en-US" sz="1200" dirty="0"/>
              <a:t>Prediction Models (Continuous or/and Categorical)</a:t>
            </a:r>
          </a:p>
          <a:p>
            <a:r>
              <a:rPr lang="en-US" sz="1200" dirty="0"/>
              <a:t>Performance Measurement (Continuous and/or categorical)</a:t>
            </a:r>
          </a:p>
          <a:p>
            <a:r>
              <a:rPr lang="en-US" sz="1200" dirty="0"/>
              <a:t>Text Analytics (At least 10 Article)</a:t>
            </a:r>
          </a:p>
          <a:p>
            <a:r>
              <a:rPr lang="en-US" sz="1200" dirty="0"/>
              <a:t>Discussions &amp; Questions</a:t>
            </a:r>
          </a:p>
        </p:txBody>
      </p:sp>
    </p:spTree>
    <p:extLst>
      <p:ext uri="{BB962C8B-B14F-4D97-AF65-F5344CB8AC3E}">
        <p14:creationId xmlns:p14="http://schemas.microsoft.com/office/powerpoint/2010/main" val="3934031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383D1C-99F8-47F8-AA48-4367463A6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Title 1">
            <a:extLst>
              <a:ext uri="{FF2B5EF4-FFF2-40B4-BE49-F238E27FC236}">
                <a16:creationId xmlns:a16="http://schemas.microsoft.com/office/drawing/2014/main" id="{0ECD04C8-0512-4F63-A6C6-FFF2F2F83E83}"/>
              </a:ext>
            </a:extLst>
          </p:cNvPr>
          <p:cNvSpPr txBox="1">
            <a:spLocks/>
          </p:cNvSpPr>
          <p:nvPr/>
        </p:nvSpPr>
        <p:spPr>
          <a:xfrm>
            <a:off x="1143000" y="1629335"/>
            <a:ext cx="6858000" cy="1790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7200" dirty="0">
                <a:solidFill>
                  <a:schemeClr val="bg1"/>
                </a:solidFill>
              </a:rPr>
              <a:t>The Models</a:t>
            </a:r>
            <a:endParaRPr lang="en-SG" sz="7200" dirty="0">
              <a:solidFill>
                <a:schemeClr val="bg1"/>
              </a:solidFill>
            </a:endParaRPr>
          </a:p>
        </p:txBody>
      </p:sp>
      <p:sp>
        <p:nvSpPr>
          <p:cNvPr id="4" name="Title 1">
            <a:extLst>
              <a:ext uri="{FF2B5EF4-FFF2-40B4-BE49-F238E27FC236}">
                <a16:creationId xmlns:a16="http://schemas.microsoft.com/office/drawing/2014/main" id="{59F7AFAA-DA56-4C96-A6B3-4012397FD6CA}"/>
              </a:ext>
            </a:extLst>
          </p:cNvPr>
          <p:cNvSpPr txBox="1">
            <a:spLocks/>
          </p:cNvSpPr>
          <p:nvPr/>
        </p:nvSpPr>
        <p:spPr>
          <a:xfrm>
            <a:off x="2844053" y="2991971"/>
            <a:ext cx="3455894" cy="68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3600" dirty="0">
                <a:solidFill>
                  <a:schemeClr val="bg1"/>
                </a:solidFill>
              </a:rPr>
              <a:t>Others</a:t>
            </a:r>
            <a:endParaRPr lang="en-SG" sz="3600" dirty="0">
              <a:solidFill>
                <a:schemeClr val="bg1"/>
              </a:solidFill>
            </a:endParaRPr>
          </a:p>
        </p:txBody>
      </p:sp>
    </p:spTree>
    <p:extLst>
      <p:ext uri="{BB962C8B-B14F-4D97-AF65-F5344CB8AC3E}">
        <p14:creationId xmlns:p14="http://schemas.microsoft.com/office/powerpoint/2010/main" val="2771958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349624" y="3570194"/>
            <a:ext cx="8424582" cy="1329951"/>
          </a:xfrm>
          <a:solidFill>
            <a:schemeClr val="bg1">
              <a:alpha val="81000"/>
            </a:schemeClr>
          </a:solidFill>
          <a:ln>
            <a:solidFill>
              <a:schemeClr val="accent1"/>
            </a:solidFill>
            <a:prstDash val="lgDash"/>
          </a:ln>
        </p:spPr>
        <p:txBody>
          <a:bodyPr/>
          <a:lstStyle/>
          <a:p>
            <a:pPr>
              <a:buSzPct val="100000"/>
            </a:pPr>
            <a:r>
              <a:rPr lang="en-SG" sz="1050" dirty="0"/>
              <a:t>The Gaussian Mixture Model is one of the better clustering algorithm models. As such, its strength lies in accurately clustering data points into different sets.</a:t>
            </a:r>
          </a:p>
          <a:p>
            <a:pPr>
              <a:buSzPct val="100000"/>
            </a:pPr>
            <a:r>
              <a:rPr lang="en-SG" sz="1050" dirty="0"/>
              <a:t>This model did not score very well with our dataset. Its trainset and </a:t>
            </a:r>
            <a:r>
              <a:rPr lang="en-SG" sz="1050" dirty="0" err="1"/>
              <a:t>testset</a:t>
            </a:r>
            <a:r>
              <a:rPr lang="en-SG" sz="1050" dirty="0"/>
              <a:t> accuracy stand at 49% and 48% respectively. It is just predicting a “1” throughout.</a:t>
            </a:r>
          </a:p>
          <a:p>
            <a:pPr>
              <a:buSzPct val="100000"/>
            </a:pPr>
            <a:r>
              <a:rPr lang="en-SG" sz="1050" dirty="0"/>
              <a:t>Perhaps the reason for the poor scores is because we are using the wrong model for the wrong dataset. The GMM will probably do better in other sorts of clustering problems, but probably not for sequential time series data.</a:t>
            </a:r>
          </a:p>
          <a:p>
            <a:pPr marL="88900" indent="0">
              <a:buSzPct val="100000"/>
              <a:buNone/>
            </a:pPr>
            <a:endParaRPr lang="en-SG" sz="1050" dirty="0"/>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7221071"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12) GMM Gaussian Mixture Model</a:t>
            </a:r>
            <a:endParaRPr lang="en-SG" dirty="0"/>
          </a:p>
        </p:txBody>
      </p:sp>
      <p:pic>
        <p:nvPicPr>
          <p:cNvPr id="2" name="Picture 1">
            <a:extLst>
              <a:ext uri="{FF2B5EF4-FFF2-40B4-BE49-F238E27FC236}">
                <a16:creationId xmlns:a16="http://schemas.microsoft.com/office/drawing/2014/main" id="{8F610991-4DE8-4DB6-A046-D13EAF15A3EB}"/>
              </a:ext>
            </a:extLst>
          </p:cNvPr>
          <p:cNvPicPr>
            <a:picLocks noChangeAspect="1"/>
          </p:cNvPicPr>
          <p:nvPr/>
        </p:nvPicPr>
        <p:blipFill>
          <a:blip r:embed="rId3"/>
          <a:stretch>
            <a:fillRect/>
          </a:stretch>
        </p:blipFill>
        <p:spPr>
          <a:xfrm>
            <a:off x="615202" y="715054"/>
            <a:ext cx="7049622" cy="496114"/>
          </a:xfrm>
          <a:prstGeom prst="rect">
            <a:avLst/>
          </a:prstGeom>
        </p:spPr>
      </p:pic>
      <p:graphicFrame>
        <p:nvGraphicFramePr>
          <p:cNvPr id="7" name="Table 6">
            <a:extLst>
              <a:ext uri="{FF2B5EF4-FFF2-40B4-BE49-F238E27FC236}">
                <a16:creationId xmlns:a16="http://schemas.microsoft.com/office/drawing/2014/main" id="{2F2E1FB5-FD6D-4478-8C43-BC79B92D5600}"/>
              </a:ext>
            </a:extLst>
          </p:cNvPr>
          <p:cNvGraphicFramePr>
            <a:graphicFrameLocks noGrp="1"/>
          </p:cNvGraphicFramePr>
          <p:nvPr>
            <p:extLst>
              <p:ext uri="{D42A27DB-BD31-4B8C-83A1-F6EECF244321}">
                <p14:modId xmlns:p14="http://schemas.microsoft.com/office/powerpoint/2010/main" val="3039937610"/>
              </p:ext>
            </p:extLst>
          </p:nvPr>
        </p:nvGraphicFramePr>
        <p:xfrm>
          <a:off x="2635250" y="1392831"/>
          <a:ext cx="3873500" cy="762000"/>
        </p:xfrm>
        <a:graphic>
          <a:graphicData uri="http://schemas.openxmlformats.org/drawingml/2006/table">
            <a:tbl>
              <a:tblPr/>
              <a:tblGrid>
                <a:gridCol w="609600">
                  <a:extLst>
                    <a:ext uri="{9D8B030D-6E8A-4147-A177-3AD203B41FA5}">
                      <a16:colId xmlns:a16="http://schemas.microsoft.com/office/drawing/2014/main" val="1155162662"/>
                    </a:ext>
                  </a:extLst>
                </a:gridCol>
                <a:gridCol w="609600">
                  <a:extLst>
                    <a:ext uri="{9D8B030D-6E8A-4147-A177-3AD203B41FA5}">
                      <a16:colId xmlns:a16="http://schemas.microsoft.com/office/drawing/2014/main" val="2745355381"/>
                    </a:ext>
                  </a:extLst>
                </a:gridCol>
                <a:gridCol w="609600">
                  <a:extLst>
                    <a:ext uri="{9D8B030D-6E8A-4147-A177-3AD203B41FA5}">
                      <a16:colId xmlns:a16="http://schemas.microsoft.com/office/drawing/2014/main" val="2886630611"/>
                    </a:ext>
                  </a:extLst>
                </a:gridCol>
                <a:gridCol w="215900">
                  <a:extLst>
                    <a:ext uri="{9D8B030D-6E8A-4147-A177-3AD203B41FA5}">
                      <a16:colId xmlns:a16="http://schemas.microsoft.com/office/drawing/2014/main" val="953767467"/>
                    </a:ext>
                  </a:extLst>
                </a:gridCol>
                <a:gridCol w="609600">
                  <a:extLst>
                    <a:ext uri="{9D8B030D-6E8A-4147-A177-3AD203B41FA5}">
                      <a16:colId xmlns:a16="http://schemas.microsoft.com/office/drawing/2014/main" val="46288952"/>
                    </a:ext>
                  </a:extLst>
                </a:gridCol>
                <a:gridCol w="609600">
                  <a:extLst>
                    <a:ext uri="{9D8B030D-6E8A-4147-A177-3AD203B41FA5}">
                      <a16:colId xmlns:a16="http://schemas.microsoft.com/office/drawing/2014/main" val="3883972823"/>
                    </a:ext>
                  </a:extLst>
                </a:gridCol>
                <a:gridCol w="609600">
                  <a:extLst>
                    <a:ext uri="{9D8B030D-6E8A-4147-A177-3AD203B41FA5}">
                      <a16:colId xmlns:a16="http://schemas.microsoft.com/office/drawing/2014/main" val="3521602923"/>
                    </a:ext>
                  </a:extLst>
                </a:gridCol>
              </a:tblGrid>
              <a:tr h="190500">
                <a:tc gridSpan="3">
                  <a:txBody>
                    <a:bodyPr/>
                    <a:lstStyle/>
                    <a:p>
                      <a:pPr algn="ctr" fontAlgn="b"/>
                      <a:r>
                        <a:rPr lang="en-SG" sz="1100" b="1" i="0" u="none" strike="noStrike">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ctr" fontAlgn="b"/>
                      <a:r>
                        <a:rPr lang="en-SG" sz="1100" b="1" i="0" u="none" strike="noStrike" dirty="0" err="1">
                          <a:solidFill>
                            <a:srgbClr val="000000"/>
                          </a:solidFill>
                          <a:effectLst/>
                          <a:latin typeface="Calibri" panose="020F0502020204030204" pitchFamily="34" charset="0"/>
                        </a:rPr>
                        <a:t>Testset</a:t>
                      </a:r>
                      <a:endParaRPr lang="en-SG"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372351703"/>
                  </a:ext>
                </a:extLst>
              </a:tr>
              <a:tr h="190500">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endParaRPr lang="en-SG"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extLst>
                  <a:ext uri="{0D108BD9-81ED-4DB2-BD59-A6C34878D82A}">
                    <a16:rowId xmlns:a16="http://schemas.microsoft.com/office/drawing/2014/main" val="285242119"/>
                  </a:ext>
                </a:extLst>
              </a:tr>
              <a:tr h="190500">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315</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384</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321</a:t>
                      </a:r>
                    </a:p>
                  </a:txBody>
                  <a:tcPr marL="9525" marR="9525" marT="9525" marB="0" anchor="b">
                    <a:lnL>
                      <a:noFill/>
                    </a:lnL>
                    <a:lnR>
                      <a:noFill/>
                    </a:lnR>
                    <a:lnT>
                      <a:noFill/>
                    </a:lnT>
                    <a:lnB>
                      <a:noFill/>
                    </a:lnB>
                  </a:tcPr>
                </a:tc>
                <a:extLst>
                  <a:ext uri="{0D108BD9-81ED-4DB2-BD59-A6C34878D82A}">
                    <a16:rowId xmlns:a16="http://schemas.microsoft.com/office/drawing/2014/main" val="3978467937"/>
                  </a:ext>
                </a:extLst>
              </a:tr>
              <a:tr h="190500">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347</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399</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299</a:t>
                      </a:r>
                    </a:p>
                  </a:txBody>
                  <a:tcPr marL="9525" marR="9525" marT="9525" marB="0" anchor="b">
                    <a:lnL>
                      <a:noFill/>
                    </a:lnL>
                    <a:lnR>
                      <a:noFill/>
                    </a:lnR>
                    <a:lnT>
                      <a:noFill/>
                    </a:lnT>
                    <a:lnB>
                      <a:noFill/>
                    </a:lnB>
                  </a:tcPr>
                </a:tc>
                <a:extLst>
                  <a:ext uri="{0D108BD9-81ED-4DB2-BD59-A6C34878D82A}">
                    <a16:rowId xmlns:a16="http://schemas.microsoft.com/office/drawing/2014/main" val="2071258496"/>
                  </a:ext>
                </a:extLst>
              </a:tr>
            </a:tbl>
          </a:graphicData>
        </a:graphic>
      </p:graphicFrame>
      <p:graphicFrame>
        <p:nvGraphicFramePr>
          <p:cNvPr id="10" name="Table 9">
            <a:extLst>
              <a:ext uri="{FF2B5EF4-FFF2-40B4-BE49-F238E27FC236}">
                <a16:creationId xmlns:a16="http://schemas.microsoft.com/office/drawing/2014/main" id="{B911DD12-5A07-4B85-8CE9-510890248F48}"/>
              </a:ext>
            </a:extLst>
          </p:cNvPr>
          <p:cNvGraphicFramePr>
            <a:graphicFrameLocks noGrp="1"/>
          </p:cNvGraphicFramePr>
          <p:nvPr>
            <p:extLst>
              <p:ext uri="{D42A27DB-BD31-4B8C-83A1-F6EECF244321}">
                <p14:modId xmlns:p14="http://schemas.microsoft.com/office/powerpoint/2010/main" val="739446274"/>
              </p:ext>
            </p:extLst>
          </p:nvPr>
        </p:nvGraphicFramePr>
        <p:xfrm>
          <a:off x="2317750" y="2245530"/>
          <a:ext cx="4508500" cy="1143000"/>
        </p:xfrm>
        <a:graphic>
          <a:graphicData uri="http://schemas.openxmlformats.org/drawingml/2006/table">
            <a:tbl>
              <a:tblPr/>
              <a:tblGrid>
                <a:gridCol w="1192121">
                  <a:extLst>
                    <a:ext uri="{9D8B030D-6E8A-4147-A177-3AD203B41FA5}">
                      <a16:colId xmlns:a16="http://schemas.microsoft.com/office/drawing/2014/main" val="4172796492"/>
                    </a:ext>
                  </a:extLst>
                </a:gridCol>
                <a:gridCol w="1585267">
                  <a:extLst>
                    <a:ext uri="{9D8B030D-6E8A-4147-A177-3AD203B41FA5}">
                      <a16:colId xmlns:a16="http://schemas.microsoft.com/office/drawing/2014/main" val="3526195367"/>
                    </a:ext>
                  </a:extLst>
                </a:gridCol>
                <a:gridCol w="865556">
                  <a:extLst>
                    <a:ext uri="{9D8B030D-6E8A-4147-A177-3AD203B41FA5}">
                      <a16:colId xmlns:a16="http://schemas.microsoft.com/office/drawing/2014/main" val="4059012189"/>
                    </a:ext>
                  </a:extLst>
                </a:gridCol>
                <a:gridCol w="865556">
                  <a:extLst>
                    <a:ext uri="{9D8B030D-6E8A-4147-A177-3AD203B41FA5}">
                      <a16:colId xmlns:a16="http://schemas.microsoft.com/office/drawing/2014/main" val="3217689808"/>
                    </a:ext>
                  </a:extLst>
                </a:gridCol>
              </a:tblGrid>
              <a:tr h="190500">
                <a:tc>
                  <a:txBody>
                    <a:bodyPr/>
                    <a:lstStyle/>
                    <a:p>
                      <a:pPr algn="ctr"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dirty="0">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extLst>
                  <a:ext uri="{0D108BD9-81ED-4DB2-BD59-A6C34878D82A}">
                    <a16:rowId xmlns:a16="http://schemas.microsoft.com/office/drawing/2014/main" val="4007317632"/>
                  </a:ext>
                </a:extLst>
              </a:tr>
              <a:tr h="190500">
                <a:tc>
                  <a:txBody>
                    <a:bodyPr/>
                    <a:lstStyle/>
                    <a:p>
                      <a:pPr algn="l" rtl="0" fontAlgn="b"/>
                      <a:r>
                        <a:rPr lang="en-SG" sz="110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(TP+TN) / (TP+TN+FP+FN)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0.4941</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0.4823</a:t>
                      </a:r>
                    </a:p>
                  </a:txBody>
                  <a:tcPr marL="9525" marR="9525" marT="9525" marB="0" anchor="b">
                    <a:lnL>
                      <a:noFill/>
                    </a:lnL>
                    <a:lnR>
                      <a:noFill/>
                    </a:lnR>
                    <a:lnT>
                      <a:noFill/>
                    </a:lnT>
                    <a:lnB>
                      <a:noFill/>
                    </a:lnB>
                  </a:tcPr>
                </a:tc>
                <a:extLst>
                  <a:ext uri="{0D108BD9-81ED-4DB2-BD59-A6C34878D82A}">
                    <a16:rowId xmlns:a16="http://schemas.microsoft.com/office/drawing/2014/main" val="2479834609"/>
                  </a:ext>
                </a:extLst>
              </a:tr>
              <a:tr h="190500">
                <a:tc>
                  <a:txBody>
                    <a:bodyPr/>
                    <a:lstStyle/>
                    <a:p>
                      <a:pPr algn="l" rtl="0" fontAlgn="b"/>
                      <a:r>
                        <a:rPr lang="en-SG" sz="1100" b="1"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0.5096</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0.4823</a:t>
                      </a:r>
                    </a:p>
                  </a:txBody>
                  <a:tcPr marL="9525" marR="9525" marT="9525" marB="0" anchor="b">
                    <a:lnL>
                      <a:noFill/>
                    </a:lnL>
                    <a:lnR>
                      <a:noFill/>
                    </a:lnR>
                    <a:lnT>
                      <a:noFill/>
                    </a:lnT>
                    <a:lnB>
                      <a:noFill/>
                    </a:lnB>
                  </a:tcPr>
                </a:tc>
                <a:extLst>
                  <a:ext uri="{0D108BD9-81ED-4DB2-BD59-A6C34878D82A}">
                    <a16:rowId xmlns:a16="http://schemas.microsoft.com/office/drawing/2014/main" val="295184247"/>
                  </a:ext>
                </a:extLst>
              </a:tr>
              <a:tr h="190500">
                <a:tc>
                  <a:txBody>
                    <a:bodyPr/>
                    <a:lstStyle/>
                    <a:p>
                      <a:pPr algn="l" rtl="0" fontAlgn="b"/>
                      <a:r>
                        <a:rPr lang="en-SG" sz="1100" b="1"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0.5349</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extLst>
                  <a:ext uri="{0D108BD9-81ED-4DB2-BD59-A6C34878D82A}">
                    <a16:rowId xmlns:a16="http://schemas.microsoft.com/office/drawing/2014/main" val="4214317257"/>
                  </a:ext>
                </a:extLst>
              </a:tr>
              <a:tr h="190500">
                <a:tc>
                  <a:txBody>
                    <a:bodyPr/>
                    <a:lstStyle/>
                    <a:p>
                      <a:pPr algn="l" rtl="0" fontAlgn="b"/>
                      <a:r>
                        <a:rPr lang="en-SG" sz="1100" b="1" i="0" u="none" strike="noStrike">
                          <a:solidFill>
                            <a:srgbClr val="000000"/>
                          </a:solidFill>
                          <a:effectLst/>
                          <a:latin typeface="Calibri" panose="020F0502020204030204" pitchFamily="34" charset="0"/>
                        </a:rPr>
                        <a:t>Specificity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TN / (TN+FN)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0.4758</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0.0000</a:t>
                      </a:r>
                    </a:p>
                  </a:txBody>
                  <a:tcPr marL="9525" marR="9525" marT="9525" marB="0" anchor="b">
                    <a:lnL>
                      <a:noFill/>
                    </a:lnL>
                    <a:lnR>
                      <a:noFill/>
                    </a:lnR>
                    <a:lnT>
                      <a:noFill/>
                    </a:lnT>
                    <a:lnB>
                      <a:noFill/>
                    </a:lnB>
                  </a:tcPr>
                </a:tc>
                <a:extLst>
                  <a:ext uri="{0D108BD9-81ED-4DB2-BD59-A6C34878D82A}">
                    <a16:rowId xmlns:a16="http://schemas.microsoft.com/office/drawing/2014/main" val="1429254614"/>
                  </a:ext>
                </a:extLst>
              </a:tr>
              <a:tr h="190500">
                <a:tc>
                  <a:txBody>
                    <a:bodyPr/>
                    <a:lstStyle/>
                    <a:p>
                      <a:pPr algn="l" rtl="0" fontAlgn="b"/>
                      <a:r>
                        <a:rPr lang="en-SG" sz="1100" b="1" i="0" u="none" strike="noStrike">
                          <a:solidFill>
                            <a:srgbClr val="000000"/>
                          </a:solidFill>
                          <a:effectLst/>
                          <a:latin typeface="Calibri" panose="020F0502020204030204" pitchFamily="34" charset="0"/>
                        </a:rPr>
                        <a:t>False Positive Rate</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FP / (TN + 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0.5494</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extLst>
                  <a:ext uri="{0D108BD9-81ED-4DB2-BD59-A6C34878D82A}">
                    <a16:rowId xmlns:a16="http://schemas.microsoft.com/office/drawing/2014/main" val="305542942"/>
                  </a:ext>
                </a:extLst>
              </a:tr>
            </a:tbl>
          </a:graphicData>
        </a:graphic>
      </p:graphicFrame>
    </p:spTree>
    <p:extLst>
      <p:ext uri="{BB962C8B-B14F-4D97-AF65-F5344CB8AC3E}">
        <p14:creationId xmlns:p14="http://schemas.microsoft.com/office/powerpoint/2010/main" val="4172865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4800599" y="1909481"/>
            <a:ext cx="4101353" cy="2990664"/>
          </a:xfrm>
          <a:solidFill>
            <a:schemeClr val="bg1">
              <a:alpha val="81000"/>
            </a:schemeClr>
          </a:solidFill>
          <a:ln>
            <a:solidFill>
              <a:schemeClr val="accent1"/>
            </a:solidFill>
            <a:prstDash val="lgDash"/>
          </a:ln>
        </p:spPr>
        <p:txBody>
          <a:bodyPr/>
          <a:lstStyle/>
          <a:p>
            <a:pPr>
              <a:buSzPct val="100000"/>
            </a:pPr>
            <a:r>
              <a:rPr lang="en-SG" sz="1050" dirty="0"/>
              <a:t>The Naïve Bayesian model is a probabilistic classifier model that helps to categorise data into different targets.</a:t>
            </a:r>
          </a:p>
          <a:p>
            <a:pPr>
              <a:buSzPct val="100000"/>
            </a:pPr>
            <a:r>
              <a:rPr lang="en-SG" sz="1050" dirty="0"/>
              <a:t>One key feature / disadvantage is that it relies extremely strongly on the feature independence assumption. It means that it assumes there is </a:t>
            </a:r>
            <a:r>
              <a:rPr lang="en-SG" sz="1050" u="sng" dirty="0"/>
              <a:t>zero</a:t>
            </a:r>
            <a:r>
              <a:rPr lang="en-SG" sz="1050" dirty="0"/>
              <a:t> multicollinearity between each feature / x-variable.</a:t>
            </a:r>
          </a:p>
          <a:p>
            <a:pPr>
              <a:buSzPct val="100000"/>
            </a:pPr>
            <a:r>
              <a:rPr lang="en-SG" sz="1050" dirty="0"/>
              <a:t>As we have seen, this is obviously not the case as we called VIF in the linear regression model. Using common sense and general knowledge, we can tell that many of the economic indicators all rely somewhat on one another.</a:t>
            </a:r>
          </a:p>
          <a:p>
            <a:pPr>
              <a:buSzPct val="100000"/>
            </a:pPr>
            <a:r>
              <a:rPr lang="en-SG" sz="1050" dirty="0"/>
              <a:t>This is why this model has a poor trainset and </a:t>
            </a:r>
            <a:r>
              <a:rPr lang="en-SG" sz="1050" dirty="0" err="1"/>
              <a:t>testset</a:t>
            </a:r>
            <a:r>
              <a:rPr lang="en-SG" sz="1050" dirty="0"/>
              <a:t> accuracy of 54% and 49% respectively. In fact, we can see from the confusion matrix that it is mainly just predicting “1” throughout. </a:t>
            </a:r>
          </a:p>
          <a:p>
            <a:pPr>
              <a:buSzPct val="100000"/>
            </a:pPr>
            <a:r>
              <a:rPr lang="en-SG" sz="1050" dirty="0"/>
              <a:t>It is a slight improvement from the Gaussian Mixture Model though.</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7221071"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13) Naïve Bayesian</a:t>
            </a:r>
            <a:endParaRPr lang="en-SG" dirty="0"/>
          </a:p>
        </p:txBody>
      </p:sp>
      <p:pic>
        <p:nvPicPr>
          <p:cNvPr id="2" name="Picture 1">
            <a:extLst>
              <a:ext uri="{FF2B5EF4-FFF2-40B4-BE49-F238E27FC236}">
                <a16:creationId xmlns:a16="http://schemas.microsoft.com/office/drawing/2014/main" id="{60E08990-C8F4-45F7-8DD0-C4356C801589}"/>
              </a:ext>
            </a:extLst>
          </p:cNvPr>
          <p:cNvPicPr>
            <a:picLocks noChangeAspect="1"/>
          </p:cNvPicPr>
          <p:nvPr/>
        </p:nvPicPr>
        <p:blipFill>
          <a:blip r:embed="rId3"/>
          <a:stretch>
            <a:fillRect/>
          </a:stretch>
        </p:blipFill>
        <p:spPr>
          <a:xfrm>
            <a:off x="242047" y="735480"/>
            <a:ext cx="8667677" cy="849966"/>
          </a:xfrm>
          <a:prstGeom prst="rect">
            <a:avLst/>
          </a:prstGeom>
        </p:spPr>
      </p:pic>
      <p:graphicFrame>
        <p:nvGraphicFramePr>
          <p:cNvPr id="6" name="Table 5">
            <a:extLst>
              <a:ext uri="{FF2B5EF4-FFF2-40B4-BE49-F238E27FC236}">
                <a16:creationId xmlns:a16="http://schemas.microsoft.com/office/drawing/2014/main" id="{26377287-331A-4206-8333-591EFA50A1C0}"/>
              </a:ext>
            </a:extLst>
          </p:cNvPr>
          <p:cNvGraphicFramePr>
            <a:graphicFrameLocks noGrp="1"/>
          </p:cNvGraphicFramePr>
          <p:nvPr>
            <p:extLst>
              <p:ext uri="{D42A27DB-BD31-4B8C-83A1-F6EECF244321}">
                <p14:modId xmlns:p14="http://schemas.microsoft.com/office/powerpoint/2010/main" val="1720205586"/>
              </p:ext>
            </p:extLst>
          </p:nvPr>
        </p:nvGraphicFramePr>
        <p:xfrm>
          <a:off x="242047" y="2190750"/>
          <a:ext cx="3873500" cy="762000"/>
        </p:xfrm>
        <a:graphic>
          <a:graphicData uri="http://schemas.openxmlformats.org/drawingml/2006/table">
            <a:tbl>
              <a:tblPr/>
              <a:tblGrid>
                <a:gridCol w="609600">
                  <a:extLst>
                    <a:ext uri="{9D8B030D-6E8A-4147-A177-3AD203B41FA5}">
                      <a16:colId xmlns:a16="http://schemas.microsoft.com/office/drawing/2014/main" val="1198187306"/>
                    </a:ext>
                  </a:extLst>
                </a:gridCol>
                <a:gridCol w="609600">
                  <a:extLst>
                    <a:ext uri="{9D8B030D-6E8A-4147-A177-3AD203B41FA5}">
                      <a16:colId xmlns:a16="http://schemas.microsoft.com/office/drawing/2014/main" val="1979291646"/>
                    </a:ext>
                  </a:extLst>
                </a:gridCol>
                <a:gridCol w="609600">
                  <a:extLst>
                    <a:ext uri="{9D8B030D-6E8A-4147-A177-3AD203B41FA5}">
                      <a16:colId xmlns:a16="http://schemas.microsoft.com/office/drawing/2014/main" val="3714708253"/>
                    </a:ext>
                  </a:extLst>
                </a:gridCol>
                <a:gridCol w="215900">
                  <a:extLst>
                    <a:ext uri="{9D8B030D-6E8A-4147-A177-3AD203B41FA5}">
                      <a16:colId xmlns:a16="http://schemas.microsoft.com/office/drawing/2014/main" val="2797849756"/>
                    </a:ext>
                  </a:extLst>
                </a:gridCol>
                <a:gridCol w="609600">
                  <a:extLst>
                    <a:ext uri="{9D8B030D-6E8A-4147-A177-3AD203B41FA5}">
                      <a16:colId xmlns:a16="http://schemas.microsoft.com/office/drawing/2014/main" val="2149355846"/>
                    </a:ext>
                  </a:extLst>
                </a:gridCol>
                <a:gridCol w="609600">
                  <a:extLst>
                    <a:ext uri="{9D8B030D-6E8A-4147-A177-3AD203B41FA5}">
                      <a16:colId xmlns:a16="http://schemas.microsoft.com/office/drawing/2014/main" val="662255148"/>
                    </a:ext>
                  </a:extLst>
                </a:gridCol>
                <a:gridCol w="609600">
                  <a:extLst>
                    <a:ext uri="{9D8B030D-6E8A-4147-A177-3AD203B41FA5}">
                      <a16:colId xmlns:a16="http://schemas.microsoft.com/office/drawing/2014/main" val="1917068877"/>
                    </a:ext>
                  </a:extLst>
                </a:gridCol>
              </a:tblGrid>
              <a:tr h="190500">
                <a:tc gridSpan="3">
                  <a:txBody>
                    <a:bodyPr/>
                    <a:lstStyle/>
                    <a:p>
                      <a:pPr algn="ctr" fontAlgn="b"/>
                      <a:r>
                        <a:rPr lang="en-SG" sz="1100" b="1" i="0" u="none" strike="noStrike">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466837885"/>
                  </a:ext>
                </a:extLst>
              </a:tr>
              <a:tr h="190500">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endParaRPr lang="en-SG"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extLst>
                  <a:ext uri="{0D108BD9-81ED-4DB2-BD59-A6C34878D82A}">
                    <a16:rowId xmlns:a16="http://schemas.microsoft.com/office/drawing/2014/main" val="3853916556"/>
                  </a:ext>
                </a:extLst>
              </a:tr>
              <a:tr h="190500">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325</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374</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317</a:t>
                      </a:r>
                    </a:p>
                  </a:txBody>
                  <a:tcPr marL="9525" marR="9525" marT="9525" marB="0" anchor="b">
                    <a:lnL>
                      <a:noFill/>
                    </a:lnL>
                    <a:lnR>
                      <a:noFill/>
                    </a:lnR>
                    <a:lnT>
                      <a:noFill/>
                    </a:lnT>
                    <a:lnB>
                      <a:noFill/>
                    </a:lnB>
                  </a:tcPr>
                </a:tc>
                <a:extLst>
                  <a:ext uri="{0D108BD9-81ED-4DB2-BD59-A6C34878D82A}">
                    <a16:rowId xmlns:a16="http://schemas.microsoft.com/office/drawing/2014/main" val="2197534440"/>
                  </a:ext>
                </a:extLst>
              </a:tr>
              <a:tr h="190500">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294</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452</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298</a:t>
                      </a:r>
                    </a:p>
                  </a:txBody>
                  <a:tcPr marL="9525" marR="9525" marT="9525" marB="0" anchor="b">
                    <a:lnL>
                      <a:noFill/>
                    </a:lnL>
                    <a:lnR>
                      <a:noFill/>
                    </a:lnR>
                    <a:lnT>
                      <a:noFill/>
                    </a:lnT>
                    <a:lnB>
                      <a:noFill/>
                    </a:lnB>
                  </a:tcPr>
                </a:tc>
                <a:extLst>
                  <a:ext uri="{0D108BD9-81ED-4DB2-BD59-A6C34878D82A}">
                    <a16:rowId xmlns:a16="http://schemas.microsoft.com/office/drawing/2014/main" val="1340175109"/>
                  </a:ext>
                </a:extLst>
              </a:tr>
            </a:tbl>
          </a:graphicData>
        </a:graphic>
      </p:graphicFrame>
      <p:graphicFrame>
        <p:nvGraphicFramePr>
          <p:cNvPr id="9" name="Table 8">
            <a:extLst>
              <a:ext uri="{FF2B5EF4-FFF2-40B4-BE49-F238E27FC236}">
                <a16:creationId xmlns:a16="http://schemas.microsoft.com/office/drawing/2014/main" id="{A99580B5-125D-416E-B5B1-F99C7851D2B4}"/>
              </a:ext>
            </a:extLst>
          </p:cNvPr>
          <p:cNvGraphicFramePr>
            <a:graphicFrameLocks noGrp="1"/>
          </p:cNvGraphicFramePr>
          <p:nvPr>
            <p:extLst>
              <p:ext uri="{D42A27DB-BD31-4B8C-83A1-F6EECF244321}">
                <p14:modId xmlns:p14="http://schemas.microsoft.com/office/powerpoint/2010/main" val="367724559"/>
              </p:ext>
            </p:extLst>
          </p:nvPr>
        </p:nvGraphicFramePr>
        <p:xfrm>
          <a:off x="242047" y="3346542"/>
          <a:ext cx="4101354" cy="1407274"/>
        </p:xfrm>
        <a:graphic>
          <a:graphicData uri="http://schemas.openxmlformats.org/drawingml/2006/table">
            <a:tbl>
              <a:tblPr/>
              <a:tblGrid>
                <a:gridCol w="1084465">
                  <a:extLst>
                    <a:ext uri="{9D8B030D-6E8A-4147-A177-3AD203B41FA5}">
                      <a16:colId xmlns:a16="http://schemas.microsoft.com/office/drawing/2014/main" val="3842278886"/>
                    </a:ext>
                  </a:extLst>
                </a:gridCol>
                <a:gridCol w="1442107">
                  <a:extLst>
                    <a:ext uri="{9D8B030D-6E8A-4147-A177-3AD203B41FA5}">
                      <a16:colId xmlns:a16="http://schemas.microsoft.com/office/drawing/2014/main" val="965214726"/>
                    </a:ext>
                  </a:extLst>
                </a:gridCol>
                <a:gridCol w="787391">
                  <a:extLst>
                    <a:ext uri="{9D8B030D-6E8A-4147-A177-3AD203B41FA5}">
                      <a16:colId xmlns:a16="http://schemas.microsoft.com/office/drawing/2014/main" val="3699365606"/>
                    </a:ext>
                  </a:extLst>
                </a:gridCol>
                <a:gridCol w="787391">
                  <a:extLst>
                    <a:ext uri="{9D8B030D-6E8A-4147-A177-3AD203B41FA5}">
                      <a16:colId xmlns:a16="http://schemas.microsoft.com/office/drawing/2014/main" val="534981258"/>
                    </a:ext>
                  </a:extLst>
                </a:gridCol>
              </a:tblGrid>
              <a:tr h="178306">
                <a:tc>
                  <a:txBody>
                    <a:bodyPr/>
                    <a:lstStyle/>
                    <a:p>
                      <a:pPr algn="ctr"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dirty="0">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extLst>
                  <a:ext uri="{0D108BD9-81ED-4DB2-BD59-A6C34878D82A}">
                    <a16:rowId xmlns:a16="http://schemas.microsoft.com/office/drawing/2014/main" val="864623244"/>
                  </a:ext>
                </a:extLst>
              </a:tr>
              <a:tr h="347025">
                <a:tc>
                  <a:txBody>
                    <a:bodyPr/>
                    <a:lstStyle/>
                    <a:p>
                      <a:pPr algn="l" rtl="0" fontAlgn="b"/>
                      <a:r>
                        <a:rPr lang="en-SG" sz="110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(TP+TN) / (TP+TN+FP+FN)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0.5377</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0.4871</a:t>
                      </a:r>
                    </a:p>
                  </a:txBody>
                  <a:tcPr marL="9525" marR="9525" marT="9525" marB="0" anchor="b">
                    <a:lnL>
                      <a:noFill/>
                    </a:lnL>
                    <a:lnR>
                      <a:noFill/>
                    </a:lnR>
                    <a:lnT>
                      <a:noFill/>
                    </a:lnT>
                    <a:lnB>
                      <a:noFill/>
                    </a:lnB>
                  </a:tcPr>
                </a:tc>
                <a:extLst>
                  <a:ext uri="{0D108BD9-81ED-4DB2-BD59-A6C34878D82A}">
                    <a16:rowId xmlns:a16="http://schemas.microsoft.com/office/drawing/2014/main" val="251537825"/>
                  </a:ext>
                </a:extLst>
              </a:tr>
              <a:tr h="178306">
                <a:tc>
                  <a:txBody>
                    <a:bodyPr/>
                    <a:lstStyle/>
                    <a:p>
                      <a:pPr algn="l" rtl="0" fontAlgn="b"/>
                      <a:r>
                        <a:rPr lang="en-SG" sz="1100" b="1"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0.5472</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0.4846</a:t>
                      </a:r>
                    </a:p>
                  </a:txBody>
                  <a:tcPr marL="9525" marR="9525" marT="9525" marB="0" anchor="b">
                    <a:lnL>
                      <a:noFill/>
                    </a:lnL>
                    <a:lnR>
                      <a:noFill/>
                    </a:lnR>
                    <a:lnT>
                      <a:noFill/>
                    </a:lnT>
                    <a:lnB>
                      <a:noFill/>
                    </a:lnB>
                  </a:tcPr>
                </a:tc>
                <a:extLst>
                  <a:ext uri="{0D108BD9-81ED-4DB2-BD59-A6C34878D82A}">
                    <a16:rowId xmlns:a16="http://schemas.microsoft.com/office/drawing/2014/main" val="2123553669"/>
                  </a:ext>
                </a:extLst>
              </a:tr>
              <a:tr h="178306">
                <a:tc>
                  <a:txBody>
                    <a:bodyPr/>
                    <a:lstStyle/>
                    <a:p>
                      <a:pPr algn="l" rtl="0" fontAlgn="b"/>
                      <a:r>
                        <a:rPr lang="en-SG" sz="1100" b="1"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0.6059</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0.9967</a:t>
                      </a:r>
                    </a:p>
                  </a:txBody>
                  <a:tcPr marL="9525" marR="9525" marT="9525" marB="0" anchor="b">
                    <a:lnL>
                      <a:noFill/>
                    </a:lnL>
                    <a:lnR>
                      <a:noFill/>
                    </a:lnR>
                    <a:lnT>
                      <a:noFill/>
                    </a:lnT>
                    <a:lnB>
                      <a:noFill/>
                    </a:lnB>
                  </a:tcPr>
                </a:tc>
                <a:extLst>
                  <a:ext uri="{0D108BD9-81ED-4DB2-BD59-A6C34878D82A}">
                    <a16:rowId xmlns:a16="http://schemas.microsoft.com/office/drawing/2014/main" val="237156894"/>
                  </a:ext>
                </a:extLst>
              </a:tr>
              <a:tr h="178306">
                <a:tc>
                  <a:txBody>
                    <a:bodyPr/>
                    <a:lstStyle/>
                    <a:p>
                      <a:pPr algn="l" rtl="0" fontAlgn="b"/>
                      <a:r>
                        <a:rPr lang="en-SG" sz="1100" b="1" i="0" u="none" strike="noStrike">
                          <a:solidFill>
                            <a:srgbClr val="000000"/>
                          </a:solidFill>
                          <a:effectLst/>
                          <a:latin typeface="Calibri" panose="020F0502020204030204" pitchFamily="34" charset="0"/>
                        </a:rPr>
                        <a:t>Specificity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TN / (TN+FN)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0.5250</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0.8000</a:t>
                      </a:r>
                    </a:p>
                  </a:txBody>
                  <a:tcPr marL="9525" marR="9525" marT="9525" marB="0" anchor="b">
                    <a:lnL>
                      <a:noFill/>
                    </a:lnL>
                    <a:lnR>
                      <a:noFill/>
                    </a:lnR>
                    <a:lnT>
                      <a:noFill/>
                    </a:lnT>
                    <a:lnB>
                      <a:noFill/>
                    </a:lnB>
                  </a:tcPr>
                </a:tc>
                <a:extLst>
                  <a:ext uri="{0D108BD9-81ED-4DB2-BD59-A6C34878D82A}">
                    <a16:rowId xmlns:a16="http://schemas.microsoft.com/office/drawing/2014/main" val="4294153917"/>
                  </a:ext>
                </a:extLst>
              </a:tr>
              <a:tr h="347025">
                <a:tc>
                  <a:txBody>
                    <a:bodyPr/>
                    <a:lstStyle/>
                    <a:p>
                      <a:pPr algn="l" rtl="0" fontAlgn="b"/>
                      <a:r>
                        <a:rPr lang="en-SG" sz="1100" b="1" i="0" u="none" strike="noStrike">
                          <a:solidFill>
                            <a:srgbClr val="000000"/>
                          </a:solidFill>
                          <a:effectLst/>
                          <a:latin typeface="Calibri" panose="020F0502020204030204" pitchFamily="34" charset="0"/>
                        </a:rPr>
                        <a:t>False Positive Rate</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dirty="0">
                          <a:solidFill>
                            <a:srgbClr val="000000"/>
                          </a:solidFill>
                          <a:effectLst/>
                          <a:latin typeface="Calibri" panose="020F0502020204030204" pitchFamily="34" charset="0"/>
                        </a:rPr>
                        <a:t>FP / (TN + 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0.5351</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0.9875</a:t>
                      </a:r>
                    </a:p>
                  </a:txBody>
                  <a:tcPr marL="9525" marR="9525" marT="9525" marB="0" anchor="b">
                    <a:lnL>
                      <a:noFill/>
                    </a:lnL>
                    <a:lnR>
                      <a:noFill/>
                    </a:lnR>
                    <a:lnT>
                      <a:noFill/>
                    </a:lnT>
                    <a:lnB>
                      <a:noFill/>
                    </a:lnB>
                  </a:tcPr>
                </a:tc>
                <a:extLst>
                  <a:ext uri="{0D108BD9-81ED-4DB2-BD59-A6C34878D82A}">
                    <a16:rowId xmlns:a16="http://schemas.microsoft.com/office/drawing/2014/main" val="3625458325"/>
                  </a:ext>
                </a:extLst>
              </a:tr>
            </a:tbl>
          </a:graphicData>
        </a:graphic>
      </p:graphicFrame>
    </p:spTree>
    <p:extLst>
      <p:ext uri="{BB962C8B-B14F-4D97-AF65-F5344CB8AC3E}">
        <p14:creationId xmlns:p14="http://schemas.microsoft.com/office/powerpoint/2010/main" val="3325564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5AC-64CD-40DF-B905-8DEBCE43A09E}"/>
              </a:ext>
            </a:extLst>
          </p:cNvPr>
          <p:cNvSpPr>
            <a:spLocks noGrp="1"/>
          </p:cNvSpPr>
          <p:nvPr>
            <p:ph idx="4294967295"/>
          </p:nvPr>
        </p:nvSpPr>
        <p:spPr>
          <a:xfrm>
            <a:off x="210905" y="1674812"/>
            <a:ext cx="4999830" cy="3361112"/>
          </a:xfrm>
          <a:solidFill>
            <a:schemeClr val="bg1">
              <a:alpha val="81000"/>
            </a:schemeClr>
          </a:solidFill>
          <a:ln>
            <a:solidFill>
              <a:schemeClr val="accent1"/>
            </a:solidFill>
            <a:prstDash val="lgDash"/>
          </a:ln>
        </p:spPr>
        <p:txBody>
          <a:bodyPr/>
          <a:lstStyle/>
          <a:p>
            <a:pPr>
              <a:buSzPct val="100000"/>
            </a:pPr>
            <a:r>
              <a:rPr lang="en-SG" sz="1200" dirty="0"/>
              <a:t>The support vector machine is another classification algorithm model that attempts to classify trained data into different groups. It uses a separating hyperplane that separates data points into different groups.</a:t>
            </a:r>
          </a:p>
          <a:p>
            <a:pPr>
              <a:buSzPct val="100000"/>
            </a:pPr>
            <a:r>
              <a:rPr lang="en-SG" sz="1200" dirty="0"/>
              <a:t>The SVM model did not work very well on our dataset. While on the trainset it has a spectacular accuracy of 72%, it did poorly on the </a:t>
            </a:r>
            <a:r>
              <a:rPr lang="en-SG" sz="1200" dirty="0" err="1"/>
              <a:t>testset</a:t>
            </a:r>
            <a:r>
              <a:rPr lang="en-SG" sz="1200" dirty="0"/>
              <a:t> of 49%.</a:t>
            </a:r>
          </a:p>
          <a:p>
            <a:pPr>
              <a:buSzPct val="100000"/>
            </a:pPr>
            <a:r>
              <a:rPr lang="en-SG" sz="1200" dirty="0"/>
              <a:t>This could be because the model is very sensitive to noise – it attempts to fit itself onto so many data points that its separating hyperplane is so distorted by the noise.</a:t>
            </a:r>
          </a:p>
          <a:p>
            <a:pPr>
              <a:buSzPct val="100000"/>
            </a:pPr>
            <a:r>
              <a:rPr lang="en-SG" sz="1200" dirty="0"/>
              <a:t>That could be why as seen in the </a:t>
            </a:r>
            <a:r>
              <a:rPr lang="en-SG" sz="1200" dirty="0" err="1"/>
              <a:t>testset</a:t>
            </a:r>
            <a:r>
              <a:rPr lang="en-SG" sz="1200" dirty="0"/>
              <a:t> confusion matrix, most of the predictions are all just “1”.</a:t>
            </a:r>
          </a:p>
          <a:p>
            <a:pPr>
              <a:buSzPct val="100000"/>
            </a:pPr>
            <a:r>
              <a:rPr lang="en-SG" sz="1200" dirty="0"/>
              <a:t>Another reason could be that the hyperparameters were not fine-tuned to be as optimal as they could be as well. However, the “linear” kernel was the best performing option for our dataset.</a:t>
            </a:r>
          </a:p>
        </p:txBody>
      </p:sp>
      <p:sp>
        <p:nvSpPr>
          <p:cNvPr id="5" name="Title 1">
            <a:extLst>
              <a:ext uri="{FF2B5EF4-FFF2-40B4-BE49-F238E27FC236}">
                <a16:creationId xmlns:a16="http://schemas.microsoft.com/office/drawing/2014/main" id="{89B93013-9B36-478B-80D6-56C32797758D}"/>
              </a:ext>
            </a:extLst>
          </p:cNvPr>
          <p:cNvSpPr txBox="1">
            <a:spLocks/>
          </p:cNvSpPr>
          <p:nvPr/>
        </p:nvSpPr>
        <p:spPr>
          <a:xfrm>
            <a:off x="168088" y="243355"/>
            <a:ext cx="7221071" cy="4962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r>
              <a:rPr lang="en-US" dirty="0"/>
              <a:t>14) SVM Support Vector Machine</a:t>
            </a:r>
            <a:endParaRPr lang="en-SG" dirty="0"/>
          </a:p>
        </p:txBody>
      </p:sp>
      <p:pic>
        <p:nvPicPr>
          <p:cNvPr id="2" name="Picture 1">
            <a:extLst>
              <a:ext uri="{FF2B5EF4-FFF2-40B4-BE49-F238E27FC236}">
                <a16:creationId xmlns:a16="http://schemas.microsoft.com/office/drawing/2014/main" id="{03341B19-09AC-4AF4-9863-0B2DBA880356}"/>
              </a:ext>
            </a:extLst>
          </p:cNvPr>
          <p:cNvPicPr>
            <a:picLocks noChangeAspect="1"/>
          </p:cNvPicPr>
          <p:nvPr/>
        </p:nvPicPr>
        <p:blipFill>
          <a:blip r:embed="rId3"/>
          <a:stretch>
            <a:fillRect/>
          </a:stretch>
        </p:blipFill>
        <p:spPr>
          <a:xfrm>
            <a:off x="400050" y="739589"/>
            <a:ext cx="8343900" cy="800100"/>
          </a:xfrm>
          <a:prstGeom prst="rect">
            <a:avLst/>
          </a:prstGeom>
        </p:spPr>
      </p:pic>
      <p:graphicFrame>
        <p:nvGraphicFramePr>
          <p:cNvPr id="6" name="Table 5">
            <a:extLst>
              <a:ext uri="{FF2B5EF4-FFF2-40B4-BE49-F238E27FC236}">
                <a16:creationId xmlns:a16="http://schemas.microsoft.com/office/drawing/2014/main" id="{B1CCB521-C0FB-47F2-ADC3-3A7542D4FAC5}"/>
              </a:ext>
            </a:extLst>
          </p:cNvPr>
          <p:cNvGraphicFramePr>
            <a:graphicFrameLocks noGrp="1"/>
          </p:cNvGraphicFramePr>
          <p:nvPr>
            <p:extLst>
              <p:ext uri="{D42A27DB-BD31-4B8C-83A1-F6EECF244321}">
                <p14:modId xmlns:p14="http://schemas.microsoft.com/office/powerpoint/2010/main" val="683346918"/>
              </p:ext>
            </p:extLst>
          </p:nvPr>
        </p:nvGraphicFramePr>
        <p:xfrm>
          <a:off x="5484368" y="2135207"/>
          <a:ext cx="3360878" cy="708660"/>
        </p:xfrm>
        <a:graphic>
          <a:graphicData uri="http://schemas.openxmlformats.org/drawingml/2006/table">
            <a:tbl>
              <a:tblPr/>
              <a:tblGrid>
                <a:gridCol w="528925">
                  <a:extLst>
                    <a:ext uri="{9D8B030D-6E8A-4147-A177-3AD203B41FA5}">
                      <a16:colId xmlns:a16="http://schemas.microsoft.com/office/drawing/2014/main" val="122289151"/>
                    </a:ext>
                  </a:extLst>
                </a:gridCol>
                <a:gridCol w="528925">
                  <a:extLst>
                    <a:ext uri="{9D8B030D-6E8A-4147-A177-3AD203B41FA5}">
                      <a16:colId xmlns:a16="http://schemas.microsoft.com/office/drawing/2014/main" val="2233432137"/>
                    </a:ext>
                  </a:extLst>
                </a:gridCol>
                <a:gridCol w="528925">
                  <a:extLst>
                    <a:ext uri="{9D8B030D-6E8A-4147-A177-3AD203B41FA5}">
                      <a16:colId xmlns:a16="http://schemas.microsoft.com/office/drawing/2014/main" val="2766852606"/>
                    </a:ext>
                  </a:extLst>
                </a:gridCol>
                <a:gridCol w="187328">
                  <a:extLst>
                    <a:ext uri="{9D8B030D-6E8A-4147-A177-3AD203B41FA5}">
                      <a16:colId xmlns:a16="http://schemas.microsoft.com/office/drawing/2014/main" val="929417003"/>
                    </a:ext>
                  </a:extLst>
                </a:gridCol>
                <a:gridCol w="528925">
                  <a:extLst>
                    <a:ext uri="{9D8B030D-6E8A-4147-A177-3AD203B41FA5}">
                      <a16:colId xmlns:a16="http://schemas.microsoft.com/office/drawing/2014/main" val="3492938286"/>
                    </a:ext>
                  </a:extLst>
                </a:gridCol>
                <a:gridCol w="528925">
                  <a:extLst>
                    <a:ext uri="{9D8B030D-6E8A-4147-A177-3AD203B41FA5}">
                      <a16:colId xmlns:a16="http://schemas.microsoft.com/office/drawing/2014/main" val="1573044433"/>
                    </a:ext>
                  </a:extLst>
                </a:gridCol>
                <a:gridCol w="528925">
                  <a:extLst>
                    <a:ext uri="{9D8B030D-6E8A-4147-A177-3AD203B41FA5}">
                      <a16:colId xmlns:a16="http://schemas.microsoft.com/office/drawing/2014/main" val="220276963"/>
                    </a:ext>
                  </a:extLst>
                </a:gridCol>
              </a:tblGrid>
              <a:tr h="150999">
                <a:tc gridSpan="3">
                  <a:txBody>
                    <a:bodyPr/>
                    <a:lstStyle/>
                    <a:p>
                      <a:pPr algn="ctr" fontAlgn="b"/>
                      <a:r>
                        <a:rPr lang="en-SG" sz="1100" b="1" i="0" u="none" strike="noStrike">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9742341"/>
                  </a:ext>
                </a:extLst>
              </a:tr>
              <a:tr h="150999">
                <a:tc>
                  <a:txBody>
                    <a:bodyPr/>
                    <a:lstStyle/>
                    <a:p>
                      <a:pPr algn="ctr" rtl="0" fontAlgn="b"/>
                      <a:r>
                        <a:rPr lang="en-SG" sz="1100" b="1"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endParaRPr lang="en-SG"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extLst>
                  <a:ext uri="{0D108BD9-81ED-4DB2-BD59-A6C34878D82A}">
                    <a16:rowId xmlns:a16="http://schemas.microsoft.com/office/drawing/2014/main" val="4206774572"/>
                  </a:ext>
                </a:extLst>
              </a:tr>
              <a:tr h="150999">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485</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214</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315</a:t>
                      </a:r>
                    </a:p>
                  </a:txBody>
                  <a:tcPr marL="9525" marR="9525" marT="9525" marB="0" anchor="b">
                    <a:lnL>
                      <a:noFill/>
                    </a:lnL>
                    <a:lnR>
                      <a:noFill/>
                    </a:lnR>
                    <a:lnT>
                      <a:noFill/>
                    </a:lnT>
                    <a:lnB>
                      <a:noFill/>
                    </a:lnB>
                  </a:tcPr>
                </a:tc>
                <a:extLst>
                  <a:ext uri="{0D108BD9-81ED-4DB2-BD59-A6C34878D82A}">
                    <a16:rowId xmlns:a16="http://schemas.microsoft.com/office/drawing/2014/main" val="1896083978"/>
                  </a:ext>
                </a:extLst>
              </a:tr>
              <a:tr h="150999">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194</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552</a:t>
                      </a:r>
                    </a:p>
                  </a:txBody>
                  <a:tcPr marL="9525" marR="9525" marT="9525" marB="0" anchor="b">
                    <a:lnL>
                      <a:noFill/>
                    </a:lnL>
                    <a:lnR>
                      <a:noFill/>
                    </a:lnR>
                    <a:lnT>
                      <a:noFill/>
                    </a:lnT>
                    <a:lnB>
                      <a:noFill/>
                    </a:lnB>
                  </a:tcPr>
                </a:tc>
                <a:tc>
                  <a:txBody>
                    <a:bodyPr/>
                    <a:lstStyle/>
                    <a:p>
                      <a:pPr algn="ctr" fontAlgn="b"/>
                      <a:endParaRPr lang="en-SG"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rtl="0" fontAlgn="b"/>
                      <a:r>
                        <a:rPr lang="en-SG"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299</a:t>
                      </a:r>
                    </a:p>
                  </a:txBody>
                  <a:tcPr marL="9525" marR="9525" marT="9525" marB="0" anchor="b">
                    <a:lnL>
                      <a:noFill/>
                    </a:lnL>
                    <a:lnR>
                      <a:noFill/>
                    </a:lnR>
                    <a:lnT>
                      <a:noFill/>
                    </a:lnT>
                    <a:lnB>
                      <a:noFill/>
                    </a:lnB>
                  </a:tcPr>
                </a:tc>
                <a:extLst>
                  <a:ext uri="{0D108BD9-81ED-4DB2-BD59-A6C34878D82A}">
                    <a16:rowId xmlns:a16="http://schemas.microsoft.com/office/drawing/2014/main" val="111871842"/>
                  </a:ext>
                </a:extLst>
              </a:tr>
            </a:tbl>
          </a:graphicData>
        </a:graphic>
      </p:graphicFrame>
      <p:graphicFrame>
        <p:nvGraphicFramePr>
          <p:cNvPr id="9" name="Table 8">
            <a:extLst>
              <a:ext uri="{FF2B5EF4-FFF2-40B4-BE49-F238E27FC236}">
                <a16:creationId xmlns:a16="http://schemas.microsoft.com/office/drawing/2014/main" id="{983A3DC7-8DE1-45B8-8EA3-48951EC4C460}"/>
              </a:ext>
            </a:extLst>
          </p:cNvPr>
          <p:cNvGraphicFramePr>
            <a:graphicFrameLocks noGrp="1"/>
          </p:cNvGraphicFramePr>
          <p:nvPr>
            <p:extLst>
              <p:ext uri="{D42A27DB-BD31-4B8C-83A1-F6EECF244321}">
                <p14:modId xmlns:p14="http://schemas.microsoft.com/office/powerpoint/2010/main" val="1429449379"/>
              </p:ext>
            </p:extLst>
          </p:nvPr>
        </p:nvGraphicFramePr>
        <p:xfrm>
          <a:off x="5383071" y="3227293"/>
          <a:ext cx="3563471" cy="1398270"/>
        </p:xfrm>
        <a:graphic>
          <a:graphicData uri="http://schemas.openxmlformats.org/drawingml/2006/table">
            <a:tbl>
              <a:tblPr/>
              <a:tblGrid>
                <a:gridCol w="942240">
                  <a:extLst>
                    <a:ext uri="{9D8B030D-6E8A-4147-A177-3AD203B41FA5}">
                      <a16:colId xmlns:a16="http://schemas.microsoft.com/office/drawing/2014/main" val="1328816305"/>
                    </a:ext>
                  </a:extLst>
                </a:gridCol>
                <a:gridCol w="1252979">
                  <a:extLst>
                    <a:ext uri="{9D8B030D-6E8A-4147-A177-3AD203B41FA5}">
                      <a16:colId xmlns:a16="http://schemas.microsoft.com/office/drawing/2014/main" val="3595462747"/>
                    </a:ext>
                  </a:extLst>
                </a:gridCol>
                <a:gridCol w="684126">
                  <a:extLst>
                    <a:ext uri="{9D8B030D-6E8A-4147-A177-3AD203B41FA5}">
                      <a16:colId xmlns:a16="http://schemas.microsoft.com/office/drawing/2014/main" val="4169369403"/>
                    </a:ext>
                  </a:extLst>
                </a:gridCol>
                <a:gridCol w="684126">
                  <a:extLst>
                    <a:ext uri="{9D8B030D-6E8A-4147-A177-3AD203B41FA5}">
                      <a16:colId xmlns:a16="http://schemas.microsoft.com/office/drawing/2014/main" val="1190494666"/>
                    </a:ext>
                  </a:extLst>
                </a:gridCol>
              </a:tblGrid>
              <a:tr h="147918">
                <a:tc>
                  <a:txBody>
                    <a:bodyPr/>
                    <a:lstStyle/>
                    <a:p>
                      <a:pPr algn="ctr"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l" fontAlgn="b"/>
                      <a:r>
                        <a:rPr lang="en-SG"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dirty="0">
                          <a:solidFill>
                            <a:srgbClr val="000000"/>
                          </a:solidFill>
                          <a:effectLst/>
                          <a:latin typeface="Calibri" panose="020F0502020204030204" pitchFamily="34" charset="0"/>
                        </a:rPr>
                        <a:t>Trainset</a:t>
                      </a:r>
                    </a:p>
                  </a:txBody>
                  <a:tcPr marL="9525" marR="9525" marT="9525" marB="0" anchor="b">
                    <a:lnL>
                      <a:noFill/>
                    </a:lnL>
                    <a:lnR>
                      <a:noFill/>
                    </a:lnR>
                    <a:lnT>
                      <a:noFill/>
                    </a:lnT>
                    <a:lnB>
                      <a:noFill/>
                    </a:lnB>
                    <a:solidFill>
                      <a:srgbClr val="FFD966"/>
                    </a:solidFill>
                  </a:tcPr>
                </a:tc>
                <a:tc>
                  <a:txBody>
                    <a:bodyPr/>
                    <a:lstStyle/>
                    <a:p>
                      <a:pPr algn="ctr" fontAlgn="b"/>
                      <a:r>
                        <a:rPr lang="en-SG" sz="1100" b="1" i="0" u="none" strike="noStrike">
                          <a:solidFill>
                            <a:srgbClr val="000000"/>
                          </a:solidFill>
                          <a:effectLst/>
                          <a:latin typeface="Calibri" panose="020F0502020204030204" pitchFamily="34" charset="0"/>
                        </a:rPr>
                        <a:t>Testset</a:t>
                      </a:r>
                    </a:p>
                  </a:txBody>
                  <a:tcPr marL="9525" marR="9525" marT="9525" marB="0" anchor="b">
                    <a:lnL>
                      <a:noFill/>
                    </a:lnL>
                    <a:lnR>
                      <a:noFill/>
                    </a:lnR>
                    <a:lnT>
                      <a:noFill/>
                    </a:lnT>
                    <a:lnB>
                      <a:noFill/>
                    </a:lnB>
                    <a:solidFill>
                      <a:srgbClr val="FFD966"/>
                    </a:solidFill>
                  </a:tcPr>
                </a:tc>
                <a:extLst>
                  <a:ext uri="{0D108BD9-81ED-4DB2-BD59-A6C34878D82A}">
                    <a16:rowId xmlns:a16="http://schemas.microsoft.com/office/drawing/2014/main" val="1202678754"/>
                  </a:ext>
                </a:extLst>
              </a:tr>
              <a:tr h="147918">
                <a:tc>
                  <a:txBody>
                    <a:bodyPr/>
                    <a:lstStyle/>
                    <a:p>
                      <a:pPr algn="l" rtl="0" fontAlgn="b"/>
                      <a:r>
                        <a:rPr lang="en-SG" sz="1100" b="1"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(TP+TN) / (TP+TN+FP+FN)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0.7176</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0.4919</a:t>
                      </a:r>
                    </a:p>
                  </a:txBody>
                  <a:tcPr marL="9525" marR="9525" marT="9525" marB="0" anchor="b">
                    <a:lnL>
                      <a:noFill/>
                    </a:lnL>
                    <a:lnR>
                      <a:noFill/>
                    </a:lnR>
                    <a:lnT>
                      <a:noFill/>
                    </a:lnT>
                    <a:lnB>
                      <a:noFill/>
                    </a:lnB>
                  </a:tcPr>
                </a:tc>
                <a:extLst>
                  <a:ext uri="{0D108BD9-81ED-4DB2-BD59-A6C34878D82A}">
                    <a16:rowId xmlns:a16="http://schemas.microsoft.com/office/drawing/2014/main" val="4053810008"/>
                  </a:ext>
                </a:extLst>
              </a:tr>
              <a:tr h="147918">
                <a:tc>
                  <a:txBody>
                    <a:bodyPr/>
                    <a:lstStyle/>
                    <a:p>
                      <a:pPr algn="l" rtl="0" fontAlgn="b"/>
                      <a:r>
                        <a:rPr lang="en-SG" sz="1100" b="1"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dirty="0">
                          <a:solidFill>
                            <a:srgbClr val="000000"/>
                          </a:solidFill>
                          <a:effectLst/>
                          <a:latin typeface="Calibri" panose="020F0502020204030204" pitchFamily="34" charset="0"/>
                        </a:rPr>
                        <a:t>0.7206</a:t>
                      </a:r>
                    </a:p>
                  </a:txBody>
                  <a:tcPr marL="9525" marR="9525" marT="9525" marB="0" anchor="b">
                    <a:lnL>
                      <a:noFill/>
                    </a:lnL>
                    <a:lnR>
                      <a:noFill/>
                    </a:lnR>
                    <a:lnT>
                      <a:noFill/>
                    </a:lnT>
                    <a:lnB>
                      <a:noFill/>
                    </a:lnB>
                  </a:tcPr>
                </a:tc>
                <a:tc>
                  <a:txBody>
                    <a:bodyPr/>
                    <a:lstStyle/>
                    <a:p>
                      <a:pPr algn="ctr" fontAlgn="b"/>
                      <a:r>
                        <a:rPr lang="en-SG" sz="1100" b="0" i="0" u="none" strike="noStrike">
                          <a:solidFill>
                            <a:srgbClr val="000000"/>
                          </a:solidFill>
                          <a:effectLst/>
                          <a:latin typeface="Calibri" panose="020F0502020204030204" pitchFamily="34" charset="0"/>
                        </a:rPr>
                        <a:t>0.4870</a:t>
                      </a:r>
                    </a:p>
                  </a:txBody>
                  <a:tcPr marL="9525" marR="9525" marT="9525" marB="0" anchor="b">
                    <a:lnL>
                      <a:noFill/>
                    </a:lnL>
                    <a:lnR>
                      <a:noFill/>
                    </a:lnR>
                    <a:lnT>
                      <a:noFill/>
                    </a:lnT>
                    <a:lnB>
                      <a:noFill/>
                    </a:lnB>
                  </a:tcPr>
                </a:tc>
                <a:extLst>
                  <a:ext uri="{0D108BD9-81ED-4DB2-BD59-A6C34878D82A}">
                    <a16:rowId xmlns:a16="http://schemas.microsoft.com/office/drawing/2014/main" val="2791640321"/>
                  </a:ext>
                </a:extLst>
              </a:tr>
              <a:tr h="147918">
                <a:tc>
                  <a:txBody>
                    <a:bodyPr/>
                    <a:lstStyle/>
                    <a:p>
                      <a:pPr algn="l" rtl="0" fontAlgn="b"/>
                      <a:r>
                        <a:rPr lang="en-SG" sz="1100" b="1"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TP / (TP+FN)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0.7399</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extLst>
                  <a:ext uri="{0D108BD9-81ED-4DB2-BD59-A6C34878D82A}">
                    <a16:rowId xmlns:a16="http://schemas.microsoft.com/office/drawing/2014/main" val="4171725864"/>
                  </a:ext>
                </a:extLst>
              </a:tr>
              <a:tr h="147918">
                <a:tc>
                  <a:txBody>
                    <a:bodyPr/>
                    <a:lstStyle/>
                    <a:p>
                      <a:pPr algn="l" rtl="0" fontAlgn="b"/>
                      <a:r>
                        <a:rPr lang="en-SG" sz="1100" b="1" i="0" u="none" strike="noStrike">
                          <a:solidFill>
                            <a:srgbClr val="000000"/>
                          </a:solidFill>
                          <a:effectLst/>
                          <a:latin typeface="Calibri" panose="020F0502020204030204" pitchFamily="34" charset="0"/>
                        </a:rPr>
                        <a:t>Specificity</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TN / (TN+FN)</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0.7143</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1.0000</a:t>
                      </a:r>
                    </a:p>
                  </a:txBody>
                  <a:tcPr marL="9525" marR="9525" marT="9525" marB="0" anchor="b">
                    <a:lnL>
                      <a:noFill/>
                    </a:lnL>
                    <a:lnR>
                      <a:noFill/>
                    </a:lnR>
                    <a:lnT>
                      <a:noFill/>
                    </a:lnT>
                    <a:lnB>
                      <a:noFill/>
                    </a:lnB>
                  </a:tcPr>
                </a:tc>
                <a:extLst>
                  <a:ext uri="{0D108BD9-81ED-4DB2-BD59-A6C34878D82A}">
                    <a16:rowId xmlns:a16="http://schemas.microsoft.com/office/drawing/2014/main" val="1850017348"/>
                  </a:ext>
                </a:extLst>
              </a:tr>
              <a:tr h="147918">
                <a:tc>
                  <a:txBody>
                    <a:bodyPr/>
                    <a:lstStyle/>
                    <a:p>
                      <a:pPr algn="l" rtl="0" fontAlgn="b"/>
                      <a:r>
                        <a:rPr lang="en-SG" sz="1100" b="1" i="0" u="none" strike="noStrike">
                          <a:solidFill>
                            <a:srgbClr val="000000"/>
                          </a:solidFill>
                          <a:effectLst/>
                          <a:latin typeface="Calibri" panose="020F0502020204030204" pitchFamily="34" charset="0"/>
                        </a:rPr>
                        <a:t>False Positive Rate</a:t>
                      </a:r>
                    </a:p>
                  </a:txBody>
                  <a:tcPr marL="9525" marR="9525" marT="9525" marB="0" anchor="b">
                    <a:lnL>
                      <a:noFill/>
                    </a:lnL>
                    <a:lnR>
                      <a:noFill/>
                    </a:lnR>
                    <a:lnT>
                      <a:noFill/>
                    </a:lnT>
                    <a:lnB>
                      <a:noFill/>
                    </a:lnB>
                    <a:solidFill>
                      <a:srgbClr val="F4B084"/>
                    </a:solidFill>
                  </a:tcPr>
                </a:tc>
                <a:tc>
                  <a:txBody>
                    <a:bodyPr/>
                    <a:lstStyle/>
                    <a:p>
                      <a:pPr algn="l" rtl="0" fontAlgn="b"/>
                      <a:r>
                        <a:rPr lang="en-SG" sz="1100" b="1" i="0" u="none" strike="noStrike">
                          <a:solidFill>
                            <a:srgbClr val="000000"/>
                          </a:solidFill>
                          <a:effectLst/>
                          <a:latin typeface="Calibri" panose="020F0502020204030204" pitchFamily="34" charset="0"/>
                        </a:rPr>
                        <a:t>FP / (TN + FP)</a:t>
                      </a:r>
                    </a:p>
                  </a:txBody>
                  <a:tcPr marL="9525" marR="9525" marT="9525" marB="0" anchor="b">
                    <a:lnL>
                      <a:noFill/>
                    </a:lnL>
                    <a:lnR>
                      <a:noFill/>
                    </a:lnR>
                    <a:lnT>
                      <a:noFill/>
                    </a:lnT>
                    <a:lnB>
                      <a:noFill/>
                    </a:lnB>
                    <a:solidFill>
                      <a:srgbClr val="F4B084"/>
                    </a:solidFill>
                  </a:tcPr>
                </a:tc>
                <a:tc>
                  <a:txBody>
                    <a:bodyPr/>
                    <a:lstStyle/>
                    <a:p>
                      <a:pPr algn="ctr" fontAlgn="b"/>
                      <a:r>
                        <a:rPr lang="en-SG" sz="1100" b="0" i="0" u="none" strike="noStrike">
                          <a:solidFill>
                            <a:srgbClr val="000000"/>
                          </a:solidFill>
                          <a:effectLst/>
                          <a:latin typeface="Calibri" panose="020F0502020204030204" pitchFamily="34" charset="0"/>
                        </a:rPr>
                        <a:t>0.3062</a:t>
                      </a:r>
                    </a:p>
                  </a:txBody>
                  <a:tcPr marL="9525" marR="9525" marT="9525" marB="0" anchor="b">
                    <a:lnL>
                      <a:noFill/>
                    </a:lnL>
                    <a:lnR>
                      <a:noFill/>
                    </a:lnR>
                    <a:lnT>
                      <a:noFill/>
                    </a:lnT>
                    <a:lnB>
                      <a:noFill/>
                    </a:lnB>
                  </a:tcPr>
                </a:tc>
                <a:tc>
                  <a:txBody>
                    <a:bodyPr/>
                    <a:lstStyle/>
                    <a:p>
                      <a:pPr algn="ctr" fontAlgn="b"/>
                      <a:r>
                        <a:rPr lang="en-SG" sz="1100" b="0" i="0" u="none" strike="noStrike" dirty="0">
                          <a:solidFill>
                            <a:srgbClr val="000000"/>
                          </a:solidFill>
                          <a:effectLst/>
                          <a:latin typeface="Calibri" panose="020F0502020204030204" pitchFamily="34" charset="0"/>
                        </a:rPr>
                        <a:t>0.9813</a:t>
                      </a:r>
                    </a:p>
                  </a:txBody>
                  <a:tcPr marL="9525" marR="9525" marT="9525" marB="0" anchor="b">
                    <a:lnL>
                      <a:noFill/>
                    </a:lnL>
                    <a:lnR>
                      <a:noFill/>
                    </a:lnR>
                    <a:lnT>
                      <a:noFill/>
                    </a:lnT>
                    <a:lnB>
                      <a:noFill/>
                    </a:lnB>
                  </a:tcPr>
                </a:tc>
                <a:extLst>
                  <a:ext uri="{0D108BD9-81ED-4DB2-BD59-A6C34878D82A}">
                    <a16:rowId xmlns:a16="http://schemas.microsoft.com/office/drawing/2014/main" val="1324962104"/>
                  </a:ext>
                </a:extLst>
              </a:tr>
            </a:tbl>
          </a:graphicData>
        </a:graphic>
      </p:graphicFrame>
    </p:spTree>
    <p:extLst>
      <p:ext uri="{BB962C8B-B14F-4D97-AF65-F5344CB8AC3E}">
        <p14:creationId xmlns:p14="http://schemas.microsoft.com/office/powerpoint/2010/main" val="1050355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383D1C-99F8-47F8-AA48-4367463A6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5" name="Title 1">
            <a:extLst>
              <a:ext uri="{FF2B5EF4-FFF2-40B4-BE49-F238E27FC236}">
                <a16:creationId xmlns:a16="http://schemas.microsoft.com/office/drawing/2014/main" id="{0ECD04C8-0512-4F63-A6C6-FFF2F2F83E83}"/>
              </a:ext>
            </a:extLst>
          </p:cNvPr>
          <p:cNvSpPr txBox="1">
            <a:spLocks/>
          </p:cNvSpPr>
          <p:nvPr/>
        </p:nvSpPr>
        <p:spPr>
          <a:xfrm>
            <a:off x="1143000" y="1629335"/>
            <a:ext cx="6858000" cy="1790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7200" dirty="0">
                <a:solidFill>
                  <a:schemeClr val="bg1"/>
                </a:solidFill>
              </a:rPr>
              <a:t>The Models</a:t>
            </a:r>
            <a:endParaRPr lang="en-SG" sz="7200" dirty="0">
              <a:solidFill>
                <a:schemeClr val="bg1"/>
              </a:solidFill>
            </a:endParaRPr>
          </a:p>
        </p:txBody>
      </p:sp>
      <p:sp>
        <p:nvSpPr>
          <p:cNvPr id="4" name="Title 1">
            <a:extLst>
              <a:ext uri="{FF2B5EF4-FFF2-40B4-BE49-F238E27FC236}">
                <a16:creationId xmlns:a16="http://schemas.microsoft.com/office/drawing/2014/main" id="{59F7AFAA-DA56-4C96-A6B3-4012397FD6CA}"/>
              </a:ext>
            </a:extLst>
          </p:cNvPr>
          <p:cNvSpPr txBox="1">
            <a:spLocks/>
          </p:cNvSpPr>
          <p:nvPr/>
        </p:nvSpPr>
        <p:spPr>
          <a:xfrm>
            <a:off x="2844053" y="3077135"/>
            <a:ext cx="3455894" cy="68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3600" dirty="0">
                <a:solidFill>
                  <a:schemeClr val="bg1"/>
                </a:solidFill>
              </a:rPr>
              <a:t>Performance Measurement</a:t>
            </a:r>
            <a:endParaRPr lang="en-SG" sz="3600" dirty="0">
              <a:solidFill>
                <a:schemeClr val="bg1"/>
              </a:solidFill>
            </a:endParaRPr>
          </a:p>
        </p:txBody>
      </p:sp>
    </p:spTree>
    <p:extLst>
      <p:ext uri="{BB962C8B-B14F-4D97-AF65-F5344CB8AC3E}">
        <p14:creationId xmlns:p14="http://schemas.microsoft.com/office/powerpoint/2010/main" val="4077736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3433-5CD1-4486-BA6D-219A065C26DE}"/>
              </a:ext>
            </a:extLst>
          </p:cNvPr>
          <p:cNvSpPr>
            <a:spLocks noGrp="1"/>
          </p:cNvSpPr>
          <p:nvPr>
            <p:ph type="title" idx="4294967295"/>
          </p:nvPr>
        </p:nvSpPr>
        <p:spPr>
          <a:xfrm>
            <a:off x="221876" y="425637"/>
            <a:ext cx="6320118" cy="428251"/>
          </a:xfrm>
        </p:spPr>
        <p:txBody>
          <a:bodyPr/>
          <a:lstStyle/>
          <a:p>
            <a:r>
              <a:rPr lang="en-US" dirty="0"/>
              <a:t>Performance Measurement (Continuous)</a:t>
            </a:r>
            <a:endParaRPr lang="en-SG" dirty="0"/>
          </a:p>
        </p:txBody>
      </p:sp>
      <p:graphicFrame>
        <p:nvGraphicFramePr>
          <p:cNvPr id="5" name="Table 4">
            <a:extLst>
              <a:ext uri="{FF2B5EF4-FFF2-40B4-BE49-F238E27FC236}">
                <a16:creationId xmlns:a16="http://schemas.microsoft.com/office/drawing/2014/main" id="{DDBF0360-6B6D-495F-9737-24C1A600C795}"/>
              </a:ext>
            </a:extLst>
          </p:cNvPr>
          <p:cNvGraphicFramePr>
            <a:graphicFrameLocks noGrp="1"/>
          </p:cNvGraphicFramePr>
          <p:nvPr>
            <p:extLst>
              <p:ext uri="{D42A27DB-BD31-4B8C-83A1-F6EECF244321}">
                <p14:modId xmlns:p14="http://schemas.microsoft.com/office/powerpoint/2010/main" val="508046076"/>
              </p:ext>
            </p:extLst>
          </p:nvPr>
        </p:nvGraphicFramePr>
        <p:xfrm>
          <a:off x="1926920" y="1120159"/>
          <a:ext cx="5290159" cy="1538997"/>
        </p:xfrm>
        <a:graphic>
          <a:graphicData uri="http://schemas.openxmlformats.org/drawingml/2006/table">
            <a:tbl>
              <a:tblPr/>
              <a:tblGrid>
                <a:gridCol w="835563">
                  <a:extLst>
                    <a:ext uri="{9D8B030D-6E8A-4147-A177-3AD203B41FA5}">
                      <a16:colId xmlns:a16="http://schemas.microsoft.com/office/drawing/2014/main" val="3043953230"/>
                    </a:ext>
                  </a:extLst>
                </a:gridCol>
                <a:gridCol w="524838">
                  <a:extLst>
                    <a:ext uri="{9D8B030D-6E8A-4147-A177-3AD203B41FA5}">
                      <a16:colId xmlns:a16="http://schemas.microsoft.com/office/drawing/2014/main" val="3289299181"/>
                    </a:ext>
                  </a:extLst>
                </a:gridCol>
                <a:gridCol w="524838">
                  <a:extLst>
                    <a:ext uri="{9D8B030D-6E8A-4147-A177-3AD203B41FA5}">
                      <a16:colId xmlns:a16="http://schemas.microsoft.com/office/drawing/2014/main" val="3845362282"/>
                    </a:ext>
                  </a:extLst>
                </a:gridCol>
                <a:gridCol w="524838">
                  <a:extLst>
                    <a:ext uri="{9D8B030D-6E8A-4147-A177-3AD203B41FA5}">
                      <a16:colId xmlns:a16="http://schemas.microsoft.com/office/drawing/2014/main" val="269988180"/>
                    </a:ext>
                  </a:extLst>
                </a:gridCol>
                <a:gridCol w="744174">
                  <a:extLst>
                    <a:ext uri="{9D8B030D-6E8A-4147-A177-3AD203B41FA5}">
                      <a16:colId xmlns:a16="http://schemas.microsoft.com/office/drawing/2014/main" val="3721524728"/>
                    </a:ext>
                  </a:extLst>
                </a:gridCol>
                <a:gridCol w="587505">
                  <a:extLst>
                    <a:ext uri="{9D8B030D-6E8A-4147-A177-3AD203B41FA5}">
                      <a16:colId xmlns:a16="http://schemas.microsoft.com/office/drawing/2014/main" val="1826570890"/>
                    </a:ext>
                  </a:extLst>
                </a:gridCol>
                <a:gridCol w="595339">
                  <a:extLst>
                    <a:ext uri="{9D8B030D-6E8A-4147-A177-3AD203B41FA5}">
                      <a16:colId xmlns:a16="http://schemas.microsoft.com/office/drawing/2014/main" val="2201949614"/>
                    </a:ext>
                  </a:extLst>
                </a:gridCol>
                <a:gridCol w="587505">
                  <a:extLst>
                    <a:ext uri="{9D8B030D-6E8A-4147-A177-3AD203B41FA5}">
                      <a16:colId xmlns:a16="http://schemas.microsoft.com/office/drawing/2014/main" val="2767658997"/>
                    </a:ext>
                  </a:extLst>
                </a:gridCol>
                <a:gridCol w="365559">
                  <a:extLst>
                    <a:ext uri="{9D8B030D-6E8A-4147-A177-3AD203B41FA5}">
                      <a16:colId xmlns:a16="http://schemas.microsoft.com/office/drawing/2014/main" val="2413049275"/>
                    </a:ext>
                  </a:extLst>
                </a:gridCol>
              </a:tblGrid>
              <a:tr h="464698">
                <a:tc>
                  <a:txBody>
                    <a:bodyPr/>
                    <a:lstStyle/>
                    <a:p>
                      <a:pPr algn="l" fontAlgn="b"/>
                      <a:r>
                        <a:rPr lang="en-SG" sz="900" b="0" i="0" u="none" strike="noStrike">
                          <a:solidFill>
                            <a:srgbClr val="000000"/>
                          </a:solidFill>
                          <a:effectLst/>
                          <a:latin typeface="Calibri" panose="020F0502020204030204" pitchFamily="34" charset="0"/>
                        </a:rPr>
                        <a:t> </a:t>
                      </a:r>
                    </a:p>
                  </a:txBody>
                  <a:tcPr marL="7745" marR="7745" marT="77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900" b="1" i="0" u="none" strike="noStrike">
                          <a:solidFill>
                            <a:srgbClr val="000000"/>
                          </a:solidFill>
                          <a:effectLst/>
                          <a:latin typeface="Calibri" panose="020F0502020204030204" pitchFamily="34" charset="0"/>
                        </a:rPr>
                        <a:t>MA10</a:t>
                      </a:r>
                    </a:p>
                  </a:txBody>
                  <a:tcPr marL="7745" marR="7745" marT="77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900" b="1" i="0" u="none" strike="noStrike" dirty="0">
                          <a:solidFill>
                            <a:srgbClr val="000000"/>
                          </a:solidFill>
                          <a:effectLst/>
                          <a:latin typeface="Calibri" panose="020F0502020204030204" pitchFamily="34" charset="0"/>
                        </a:rPr>
                        <a:t>MA21</a:t>
                      </a:r>
                    </a:p>
                  </a:txBody>
                  <a:tcPr marL="7745" marR="7745" marT="77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900" b="1" i="0" u="none" strike="noStrike">
                          <a:solidFill>
                            <a:srgbClr val="000000"/>
                          </a:solidFill>
                          <a:effectLst/>
                          <a:latin typeface="Calibri" panose="020F0502020204030204" pitchFamily="34" charset="0"/>
                        </a:rPr>
                        <a:t>MA50</a:t>
                      </a:r>
                    </a:p>
                  </a:txBody>
                  <a:tcPr marL="7745" marR="7745" marT="77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900" b="1" i="0" u="none" strike="noStrike" dirty="0">
                          <a:solidFill>
                            <a:srgbClr val="000000"/>
                          </a:solidFill>
                          <a:effectLst/>
                          <a:latin typeface="Calibri" panose="020F0502020204030204" pitchFamily="34" charset="0"/>
                        </a:rPr>
                        <a:t>Autoregression</a:t>
                      </a:r>
                    </a:p>
                  </a:txBody>
                  <a:tcPr marL="7745" marR="7745" marT="77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900" b="1" i="0" u="none" strike="noStrike">
                          <a:solidFill>
                            <a:srgbClr val="000000"/>
                          </a:solidFill>
                          <a:effectLst/>
                          <a:latin typeface="Calibri" panose="020F0502020204030204" pitchFamily="34" charset="0"/>
                        </a:rPr>
                        <a:t>Linear Regression (Full)</a:t>
                      </a:r>
                    </a:p>
                  </a:txBody>
                  <a:tcPr marL="7745" marR="7745" marT="77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900" b="1" i="0" u="none" strike="noStrike">
                          <a:solidFill>
                            <a:srgbClr val="000000"/>
                          </a:solidFill>
                          <a:effectLst/>
                          <a:latin typeface="Calibri" panose="020F0502020204030204" pitchFamily="34" charset="0"/>
                        </a:rPr>
                        <a:t>Linear Regression (Backward)</a:t>
                      </a:r>
                    </a:p>
                  </a:txBody>
                  <a:tcPr marL="7745" marR="7745" marT="77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900" b="1" i="0" u="none" strike="noStrike">
                          <a:solidFill>
                            <a:srgbClr val="000000"/>
                          </a:solidFill>
                          <a:effectLst/>
                          <a:latin typeface="Calibri" panose="020F0502020204030204" pitchFamily="34" charset="0"/>
                        </a:rPr>
                        <a:t>Linear Regression (Forward)</a:t>
                      </a:r>
                    </a:p>
                  </a:txBody>
                  <a:tcPr marL="7745" marR="7745" marT="77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900" b="1" i="0" u="none" strike="noStrike">
                          <a:solidFill>
                            <a:srgbClr val="000000"/>
                          </a:solidFill>
                          <a:effectLst/>
                          <a:latin typeface="Calibri" panose="020F0502020204030204" pitchFamily="34" charset="0"/>
                        </a:rPr>
                        <a:t>MARS</a:t>
                      </a:r>
                    </a:p>
                  </a:txBody>
                  <a:tcPr marL="7745" marR="7745" marT="77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195785161"/>
                  </a:ext>
                </a:extLst>
              </a:tr>
              <a:tr h="154899">
                <a:tc>
                  <a:txBody>
                    <a:bodyPr/>
                    <a:lstStyle/>
                    <a:p>
                      <a:pPr algn="l" rtl="0" fontAlgn="b"/>
                      <a:r>
                        <a:rPr lang="en-SG" sz="900" b="1" i="0" u="none" strike="noStrike">
                          <a:solidFill>
                            <a:srgbClr val="000000"/>
                          </a:solidFill>
                          <a:effectLst/>
                          <a:latin typeface="Calibri" panose="020F0502020204030204" pitchFamily="34" charset="0"/>
                        </a:rPr>
                        <a:t>RMSE (Trainset)</a:t>
                      </a:r>
                    </a:p>
                  </a:txBody>
                  <a:tcPr marL="7745" marR="7745" marT="774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ctr" rtl="0" fontAlgn="b"/>
                      <a:r>
                        <a:rPr lang="en-SG" sz="900" b="0" i="0" u="none" strike="noStrike">
                          <a:solidFill>
                            <a:srgbClr val="000000"/>
                          </a:solidFill>
                          <a:effectLst/>
                          <a:latin typeface="Calibri" panose="020F0502020204030204" pitchFamily="34" charset="0"/>
                        </a:rPr>
                        <a:t>143814.46</a:t>
                      </a:r>
                    </a:p>
                  </a:txBody>
                  <a:tcPr marL="7745" marR="7745" marT="77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900" b="0" i="0" u="none" strike="noStrike">
                          <a:solidFill>
                            <a:srgbClr val="000000"/>
                          </a:solidFill>
                          <a:effectLst/>
                          <a:latin typeface="Calibri" panose="020F0502020204030204" pitchFamily="34" charset="0"/>
                        </a:rPr>
                        <a:t>283418.79</a:t>
                      </a:r>
                    </a:p>
                  </a:txBody>
                  <a:tcPr marL="7745" marR="7745" marT="77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900" b="0" i="0" u="none" strike="noStrike">
                          <a:solidFill>
                            <a:srgbClr val="000000"/>
                          </a:solidFill>
                          <a:effectLst/>
                          <a:latin typeface="Calibri" panose="020F0502020204030204" pitchFamily="34" charset="0"/>
                        </a:rPr>
                        <a:t>527360.61</a:t>
                      </a:r>
                    </a:p>
                  </a:txBody>
                  <a:tcPr marL="7745" marR="7745" marT="77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900" b="0" i="0" u="none" strike="noStrike">
                          <a:solidFill>
                            <a:srgbClr val="000000"/>
                          </a:solidFill>
                          <a:effectLst/>
                          <a:latin typeface="Calibri" panose="020F0502020204030204" pitchFamily="34" charset="0"/>
                        </a:rPr>
                        <a:t>30128.47</a:t>
                      </a:r>
                    </a:p>
                  </a:txBody>
                  <a:tcPr marL="7745" marR="7745" marT="77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900" b="0" i="0" u="none" strike="noStrike">
                          <a:solidFill>
                            <a:srgbClr val="000000"/>
                          </a:solidFill>
                          <a:effectLst/>
                          <a:latin typeface="Calibri" panose="020F0502020204030204" pitchFamily="34" charset="0"/>
                        </a:rPr>
                        <a:t>16.12</a:t>
                      </a:r>
                    </a:p>
                  </a:txBody>
                  <a:tcPr marL="7745" marR="7745" marT="77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900" b="0" i="0" u="none" strike="noStrike">
                          <a:solidFill>
                            <a:srgbClr val="000000"/>
                          </a:solidFill>
                          <a:effectLst/>
                          <a:latin typeface="Calibri" panose="020F0502020204030204" pitchFamily="34" charset="0"/>
                        </a:rPr>
                        <a:t>16.12</a:t>
                      </a:r>
                    </a:p>
                  </a:txBody>
                  <a:tcPr marL="7745" marR="7745" marT="77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900" b="0" i="0" u="none" strike="noStrike">
                          <a:solidFill>
                            <a:srgbClr val="000000"/>
                          </a:solidFill>
                          <a:effectLst/>
                          <a:latin typeface="Calibri" panose="020F0502020204030204" pitchFamily="34" charset="0"/>
                        </a:rPr>
                        <a:t>16.12</a:t>
                      </a:r>
                    </a:p>
                  </a:txBody>
                  <a:tcPr marL="7745" marR="7745" marT="77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900" b="0" i="0" u="none" strike="noStrike">
                          <a:solidFill>
                            <a:srgbClr val="000000"/>
                          </a:solidFill>
                          <a:effectLst/>
                          <a:latin typeface="Calibri" panose="020F0502020204030204" pitchFamily="34" charset="0"/>
                        </a:rPr>
                        <a:t>16.24</a:t>
                      </a:r>
                    </a:p>
                  </a:txBody>
                  <a:tcPr marL="7745" marR="7745" marT="77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0378648"/>
                  </a:ext>
                </a:extLst>
              </a:tr>
              <a:tr h="154899">
                <a:tc>
                  <a:txBody>
                    <a:bodyPr/>
                    <a:lstStyle/>
                    <a:p>
                      <a:pPr algn="l" rtl="0" fontAlgn="b"/>
                      <a:r>
                        <a:rPr lang="en-SG" sz="900" b="1" i="0" u="none" strike="noStrike">
                          <a:solidFill>
                            <a:srgbClr val="000000"/>
                          </a:solidFill>
                          <a:effectLst/>
                          <a:latin typeface="Calibri" panose="020F0502020204030204" pitchFamily="34" charset="0"/>
                        </a:rPr>
                        <a:t>RMSE (Testset)</a:t>
                      </a:r>
                    </a:p>
                  </a:txBody>
                  <a:tcPr marL="7745" marR="7745" marT="7745"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16.43</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16.44</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16.44</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9141615"/>
                  </a:ext>
                </a:extLst>
              </a:tr>
              <a:tr h="154899">
                <a:tc>
                  <a:txBody>
                    <a:bodyPr/>
                    <a:lstStyle/>
                    <a:p>
                      <a:pPr algn="l" rtl="0" fontAlgn="b"/>
                      <a:r>
                        <a:rPr lang="en-SG" sz="900" b="1" i="0" u="none" strike="noStrike" dirty="0">
                          <a:solidFill>
                            <a:srgbClr val="000000"/>
                          </a:solidFill>
                          <a:effectLst/>
                          <a:latin typeface="Calibri" panose="020F0502020204030204" pitchFamily="34" charset="0"/>
                        </a:rPr>
                        <a:t>R-Squared</a:t>
                      </a:r>
                    </a:p>
                  </a:txBody>
                  <a:tcPr marL="7745" marR="7745" marT="7745"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0.9873</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0.9944</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0.9944</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0.9944</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0.9944</a:t>
                      </a:r>
                    </a:p>
                  </a:txBody>
                  <a:tcPr marL="7745" marR="7745" marT="774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47546358"/>
                  </a:ext>
                </a:extLst>
              </a:tr>
              <a:tr h="0">
                <a:tc>
                  <a:txBody>
                    <a:bodyPr/>
                    <a:lstStyle/>
                    <a:p>
                      <a:pPr algn="l" rtl="0" fontAlgn="b"/>
                      <a:r>
                        <a:rPr lang="en-SG" sz="900" b="1" i="0" u="none" strike="noStrike" dirty="0" err="1">
                          <a:solidFill>
                            <a:srgbClr val="000000"/>
                          </a:solidFill>
                          <a:effectLst/>
                          <a:latin typeface="Calibri" panose="020F0502020204030204" pitchFamily="34" charset="0"/>
                        </a:rPr>
                        <a:t>Adj</a:t>
                      </a:r>
                      <a:r>
                        <a:rPr lang="en-SG" sz="900" b="1" i="0" u="none" strike="noStrike" dirty="0">
                          <a:solidFill>
                            <a:srgbClr val="000000"/>
                          </a:solidFill>
                          <a:effectLst/>
                          <a:latin typeface="Calibri" panose="020F0502020204030204" pitchFamily="34" charset="0"/>
                        </a:rPr>
                        <a:t> R-Squared</a:t>
                      </a:r>
                    </a:p>
                  </a:txBody>
                  <a:tcPr marL="7745" marR="7745" marT="7745"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0.9873</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0.9943</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0.9943</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0.9943</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58570824"/>
                  </a:ext>
                </a:extLst>
              </a:tr>
              <a:tr h="154899">
                <a:tc>
                  <a:txBody>
                    <a:bodyPr/>
                    <a:lstStyle/>
                    <a:p>
                      <a:r>
                        <a:rPr lang="en-SG" sz="900" b="1" i="0" u="none" strike="noStrike" cap="none" dirty="0">
                          <a:solidFill>
                            <a:srgbClr val="000000"/>
                          </a:solidFill>
                          <a:effectLst/>
                          <a:latin typeface="Calibri" panose="020F0502020204030204" pitchFamily="34" charset="0"/>
                          <a:ea typeface="+mn-ea"/>
                          <a:cs typeface="+mn-cs"/>
                          <a:sym typeface="Arial"/>
                        </a:rPr>
                        <a:t>AIC</a:t>
                      </a:r>
                    </a:p>
                  </a:txBody>
                  <a:tcPr marL="7745" marR="7745" marT="7745"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8063.9500</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8058.2400</a:t>
                      </a:r>
                    </a:p>
                  </a:txBody>
                  <a:tcPr marL="7745" marR="7745" marT="7745" marB="0" anchor="b">
                    <a:lnL>
                      <a:noFill/>
                    </a:lnL>
                    <a:lnR>
                      <a:noFill/>
                    </a:lnR>
                    <a:lnT>
                      <a:noFill/>
                    </a:lnT>
                    <a:lnB>
                      <a:noFill/>
                    </a:lnB>
                  </a:tcPr>
                </a:tc>
                <a:tc>
                  <a:txBody>
                    <a:bodyPr/>
                    <a:lstStyle/>
                    <a:p>
                      <a:pPr algn="ctr"/>
                      <a:r>
                        <a:rPr lang="en-SG" sz="900" b="0" i="0" u="none" strike="noStrike" cap="none" dirty="0">
                          <a:solidFill>
                            <a:srgbClr val="000000"/>
                          </a:solidFill>
                          <a:effectLst/>
                          <a:latin typeface="Calibri" panose="020F0502020204030204" pitchFamily="34" charset="0"/>
                          <a:ea typeface="+mn-ea"/>
                          <a:cs typeface="+mn-cs"/>
                          <a:sym typeface="Arial"/>
                        </a:rPr>
                        <a:t>8060.12</a:t>
                      </a:r>
                    </a:p>
                  </a:txBody>
                  <a:tcPr marL="7745" marR="7745" marT="7745" marB="0" anchor="b">
                    <a:lnL>
                      <a:noFill/>
                    </a:lnL>
                    <a:lnR>
                      <a:noFill/>
                    </a:lnR>
                    <a:lnT>
                      <a:noFill/>
                    </a:lnT>
                    <a:lnB>
                      <a:noFill/>
                    </a:lnB>
                  </a:tcPr>
                </a:tc>
                <a:tc>
                  <a:txBody>
                    <a:bodyPr/>
                    <a:lstStyle/>
                    <a:p>
                      <a:pPr algn="ctr" rtl="0" fontAlgn="b"/>
                      <a:r>
                        <a:rPr lang="en-SG" sz="900" b="0" i="0" u="none" strike="noStrike" cap="none" dirty="0">
                          <a:solidFill>
                            <a:srgbClr val="000000"/>
                          </a:solidFill>
                          <a:effectLst/>
                          <a:latin typeface="Calibri" panose="020F0502020204030204" pitchFamily="34" charset="0"/>
                          <a:ea typeface="+mn-ea"/>
                          <a:cs typeface="+mn-cs"/>
                          <a:sym typeface="Arial"/>
                        </a:rPr>
                        <a:t>-</a:t>
                      </a:r>
                    </a:p>
                  </a:txBody>
                  <a:tcPr marL="7745" marR="7745" marT="774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89499839"/>
                  </a:ext>
                </a:extLst>
              </a:tr>
              <a:tr h="154899">
                <a:tc>
                  <a:txBody>
                    <a:bodyPr/>
                    <a:lstStyle/>
                    <a:p>
                      <a:pPr algn="l" rtl="0" fontAlgn="b"/>
                      <a:r>
                        <a:rPr lang="en-SG" sz="900" b="1" i="0" u="none" strike="noStrike">
                          <a:solidFill>
                            <a:srgbClr val="000000"/>
                          </a:solidFill>
                          <a:effectLst/>
                          <a:latin typeface="Calibri" panose="020F0502020204030204" pitchFamily="34" charset="0"/>
                        </a:rPr>
                        <a:t>p-value</a:t>
                      </a:r>
                    </a:p>
                  </a:txBody>
                  <a:tcPr marL="7745" marR="7745" marT="7745"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&lt; 2.2e-16</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&lt; 2.2e-16</a:t>
                      </a:r>
                    </a:p>
                  </a:txBody>
                  <a:tcPr marL="7745" marR="7745" marT="7745" marB="0" anchor="b">
                    <a:lnL>
                      <a:noFill/>
                    </a:lnL>
                    <a:lnR>
                      <a:noFill/>
                    </a:lnR>
                    <a:lnT>
                      <a:noFill/>
                    </a:lnT>
                    <a:lnB>
                      <a:noFill/>
                    </a:lnB>
                  </a:tcPr>
                </a:tc>
                <a:tc>
                  <a:txBody>
                    <a:bodyPr/>
                    <a:lstStyle/>
                    <a:p>
                      <a:pPr algn="ctr" rtl="0" fontAlgn="b"/>
                      <a:r>
                        <a:rPr lang="en-SG" sz="900" b="0" i="0" u="none" strike="noStrike">
                          <a:solidFill>
                            <a:srgbClr val="000000"/>
                          </a:solidFill>
                          <a:effectLst/>
                          <a:latin typeface="Calibri" panose="020F0502020204030204" pitchFamily="34" charset="0"/>
                        </a:rPr>
                        <a:t>&lt; 2.2e-16</a:t>
                      </a:r>
                    </a:p>
                  </a:txBody>
                  <a:tcPr marL="7745" marR="7745" marT="7745" marB="0" anchor="b">
                    <a:lnL>
                      <a:noFill/>
                    </a:lnL>
                    <a:lnR>
                      <a:noFill/>
                    </a:lnR>
                    <a:lnT>
                      <a:noFill/>
                    </a:lnT>
                    <a:lnB>
                      <a:noFill/>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03332017"/>
                  </a:ext>
                </a:extLst>
              </a:tr>
              <a:tr h="154899">
                <a:tc>
                  <a:txBody>
                    <a:bodyPr/>
                    <a:lstStyle/>
                    <a:p>
                      <a:pPr algn="l" rtl="0" fontAlgn="b"/>
                      <a:r>
                        <a:rPr lang="en-SG" sz="900" b="1" i="0" u="none" strike="noStrike">
                          <a:solidFill>
                            <a:srgbClr val="000000"/>
                          </a:solidFill>
                          <a:effectLst/>
                          <a:latin typeface="Calibri" panose="020F0502020204030204" pitchFamily="34" charset="0"/>
                        </a:rPr>
                        <a:t>Accuracy</a:t>
                      </a:r>
                    </a:p>
                  </a:txBody>
                  <a:tcPr marL="7745" marR="7745" marT="774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ctr" rtl="0" fontAlgn="b"/>
                      <a:r>
                        <a:rPr lang="en-SG" sz="900" b="0" i="0" u="none" strike="noStrike">
                          <a:solidFill>
                            <a:srgbClr val="000000"/>
                          </a:solidFill>
                          <a:effectLst/>
                          <a:latin typeface="Calibri" panose="020F0502020204030204" pitchFamily="34" charset="0"/>
                        </a:rPr>
                        <a:t>48.03</a:t>
                      </a:r>
                    </a:p>
                  </a:txBody>
                  <a:tcPr marL="7745" marR="7745" marT="77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900" b="0" i="0" u="none" strike="noStrike">
                          <a:solidFill>
                            <a:srgbClr val="000000"/>
                          </a:solidFill>
                          <a:effectLst/>
                          <a:latin typeface="Calibri" panose="020F0502020204030204" pitchFamily="34" charset="0"/>
                        </a:rPr>
                        <a:t>50.85</a:t>
                      </a:r>
                    </a:p>
                  </a:txBody>
                  <a:tcPr marL="7745" marR="7745" marT="77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900" b="0" i="0" u="none" strike="noStrike">
                          <a:solidFill>
                            <a:srgbClr val="000000"/>
                          </a:solidFill>
                          <a:effectLst/>
                          <a:latin typeface="Calibri" panose="020F0502020204030204" pitchFamily="34" charset="0"/>
                        </a:rPr>
                        <a:t>49.68</a:t>
                      </a:r>
                    </a:p>
                  </a:txBody>
                  <a:tcPr marL="7745" marR="7745" marT="77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900" b="0" i="0" u="none" strike="noStrike">
                          <a:solidFill>
                            <a:srgbClr val="000000"/>
                          </a:solidFill>
                          <a:effectLst/>
                          <a:latin typeface="Calibri" panose="020F0502020204030204" pitchFamily="34" charset="0"/>
                        </a:rPr>
                        <a:t>52.11</a:t>
                      </a:r>
                    </a:p>
                  </a:txBody>
                  <a:tcPr marL="7745" marR="7745" marT="77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900" b="0" i="0" u="none" strike="noStrike">
                          <a:solidFill>
                            <a:srgbClr val="000000"/>
                          </a:solidFill>
                          <a:effectLst/>
                          <a:latin typeface="Calibri" panose="020F0502020204030204" pitchFamily="34" charset="0"/>
                        </a:rPr>
                        <a:t>-</a:t>
                      </a:r>
                    </a:p>
                  </a:txBody>
                  <a:tcPr marL="7745" marR="7745" marT="77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900" b="0" i="0" u="none" strike="noStrike" dirty="0">
                          <a:solidFill>
                            <a:srgbClr val="000000"/>
                          </a:solidFill>
                          <a:effectLst/>
                          <a:latin typeface="Calibri" panose="020F0502020204030204" pitchFamily="34" charset="0"/>
                        </a:rPr>
                        <a:t>-</a:t>
                      </a:r>
                    </a:p>
                  </a:txBody>
                  <a:tcPr marL="7745" marR="7745" marT="774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2703877"/>
                  </a:ext>
                </a:extLst>
              </a:tr>
            </a:tbl>
          </a:graphicData>
        </a:graphic>
      </p:graphicFrame>
      <p:sp>
        <p:nvSpPr>
          <p:cNvPr id="6" name="Content Placeholder 2">
            <a:extLst>
              <a:ext uri="{FF2B5EF4-FFF2-40B4-BE49-F238E27FC236}">
                <a16:creationId xmlns:a16="http://schemas.microsoft.com/office/drawing/2014/main" id="{160E8B06-60EB-4C8D-84D6-070419B4C356}"/>
              </a:ext>
            </a:extLst>
          </p:cNvPr>
          <p:cNvSpPr txBox="1">
            <a:spLocks/>
          </p:cNvSpPr>
          <p:nvPr/>
        </p:nvSpPr>
        <p:spPr>
          <a:xfrm>
            <a:off x="239923" y="2925428"/>
            <a:ext cx="8664154" cy="1667436"/>
          </a:xfrm>
          <a:prstGeom prst="rect">
            <a:avLst/>
          </a:prstGeom>
          <a:solidFill>
            <a:schemeClr val="bg1">
              <a:alpha val="81000"/>
            </a:schemeClr>
          </a:solidFill>
          <a:ln>
            <a:solidFill>
              <a:schemeClr val="accent1"/>
            </a:solidFill>
            <a:prstDash val="lgDash"/>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a:buSzPct val="100000"/>
            </a:pPr>
            <a:r>
              <a:rPr lang="en-SG" sz="1200" dirty="0"/>
              <a:t>From the continuous models (especially the models to the right of the box), it seems that they are all pretty similar sharing the </a:t>
            </a:r>
            <a:r>
              <a:rPr lang="en-SG" sz="1200" b="1" dirty="0"/>
              <a:t>same R-Squared value of 0.9944.</a:t>
            </a:r>
            <a:r>
              <a:rPr lang="en-SG" sz="1200" dirty="0"/>
              <a:t> They too share the </a:t>
            </a:r>
            <a:r>
              <a:rPr lang="en-SG" sz="1200" b="1" dirty="0"/>
              <a:t>same Adjusted R-Squared value of 0.9943 as well</a:t>
            </a:r>
            <a:r>
              <a:rPr lang="en-SG" sz="1200" dirty="0"/>
              <a:t>.</a:t>
            </a:r>
          </a:p>
          <a:p>
            <a:pPr>
              <a:buSzPct val="100000"/>
            </a:pPr>
            <a:r>
              <a:rPr lang="en-SG" sz="1200" dirty="0"/>
              <a:t>Even the autoregression model performed well enough with an </a:t>
            </a:r>
            <a:r>
              <a:rPr lang="en-SG" sz="1200" b="1" dirty="0"/>
              <a:t>R</a:t>
            </a:r>
            <a:r>
              <a:rPr lang="en-SG" sz="1200" b="1" baseline="30000" dirty="0"/>
              <a:t>2</a:t>
            </a:r>
            <a:r>
              <a:rPr lang="en-SG" sz="1200" b="1" dirty="0"/>
              <a:t> of 0.9873</a:t>
            </a:r>
            <a:r>
              <a:rPr lang="en-SG" sz="1200" dirty="0"/>
              <a:t>.</a:t>
            </a:r>
          </a:p>
          <a:p>
            <a:pPr>
              <a:buSzPct val="100000"/>
            </a:pPr>
            <a:r>
              <a:rPr lang="en-SG" sz="1200" dirty="0"/>
              <a:t>If we had to pick just </a:t>
            </a:r>
            <a:r>
              <a:rPr lang="en-SG" sz="1200" u="sng" dirty="0"/>
              <a:t>one</a:t>
            </a:r>
            <a:r>
              <a:rPr lang="en-SG" sz="1200" dirty="0"/>
              <a:t> model, it would probably be the </a:t>
            </a:r>
            <a:r>
              <a:rPr lang="en-SG" sz="1200" b="1" dirty="0"/>
              <a:t>Linear Regression (Backward) model</a:t>
            </a:r>
            <a:r>
              <a:rPr lang="en-SG" sz="1200" dirty="0"/>
              <a:t>, because out of all the models, it has the </a:t>
            </a:r>
            <a:r>
              <a:rPr lang="en-SG" sz="1200" b="1" dirty="0"/>
              <a:t>lowest AIC value</a:t>
            </a:r>
            <a:r>
              <a:rPr lang="en-SG" sz="1200" dirty="0"/>
              <a:t>. </a:t>
            </a:r>
          </a:p>
          <a:p>
            <a:pPr>
              <a:buSzPct val="100000"/>
            </a:pPr>
            <a:r>
              <a:rPr lang="en-SG" sz="1200" dirty="0"/>
              <a:t>The model can be further improved though by checking for multicollinearity and removing the offending columns.</a:t>
            </a:r>
          </a:p>
        </p:txBody>
      </p:sp>
    </p:spTree>
    <p:extLst>
      <p:ext uri="{BB962C8B-B14F-4D97-AF65-F5344CB8AC3E}">
        <p14:creationId xmlns:p14="http://schemas.microsoft.com/office/powerpoint/2010/main" val="2117766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3433-5CD1-4486-BA6D-219A065C26DE}"/>
              </a:ext>
            </a:extLst>
          </p:cNvPr>
          <p:cNvSpPr>
            <a:spLocks noGrp="1"/>
          </p:cNvSpPr>
          <p:nvPr>
            <p:ph type="title" idx="4294967295"/>
          </p:nvPr>
        </p:nvSpPr>
        <p:spPr>
          <a:xfrm>
            <a:off x="221876" y="425637"/>
            <a:ext cx="6320118" cy="428251"/>
          </a:xfrm>
        </p:spPr>
        <p:txBody>
          <a:bodyPr/>
          <a:lstStyle/>
          <a:p>
            <a:r>
              <a:rPr lang="en-US" dirty="0"/>
              <a:t>Performance Measurement (Categorical)</a:t>
            </a:r>
            <a:endParaRPr lang="en-SG" dirty="0"/>
          </a:p>
        </p:txBody>
      </p:sp>
      <p:graphicFrame>
        <p:nvGraphicFramePr>
          <p:cNvPr id="7" name="Table 6">
            <a:extLst>
              <a:ext uri="{FF2B5EF4-FFF2-40B4-BE49-F238E27FC236}">
                <a16:creationId xmlns:a16="http://schemas.microsoft.com/office/drawing/2014/main" id="{D47F1F57-E3DC-455B-9521-15A7C3C2CECF}"/>
              </a:ext>
            </a:extLst>
          </p:cNvPr>
          <p:cNvGraphicFramePr>
            <a:graphicFrameLocks noGrp="1"/>
          </p:cNvGraphicFramePr>
          <p:nvPr>
            <p:extLst>
              <p:ext uri="{D42A27DB-BD31-4B8C-83A1-F6EECF244321}">
                <p14:modId xmlns:p14="http://schemas.microsoft.com/office/powerpoint/2010/main" val="4283198089"/>
              </p:ext>
            </p:extLst>
          </p:nvPr>
        </p:nvGraphicFramePr>
        <p:xfrm>
          <a:off x="94130" y="914401"/>
          <a:ext cx="8942296" cy="1290919"/>
        </p:xfrm>
        <a:graphic>
          <a:graphicData uri="http://schemas.openxmlformats.org/drawingml/2006/table">
            <a:tbl>
              <a:tblPr/>
              <a:tblGrid>
                <a:gridCol w="768702">
                  <a:extLst>
                    <a:ext uri="{9D8B030D-6E8A-4147-A177-3AD203B41FA5}">
                      <a16:colId xmlns:a16="http://schemas.microsoft.com/office/drawing/2014/main" val="2881662551"/>
                    </a:ext>
                  </a:extLst>
                </a:gridCol>
                <a:gridCol w="1022209">
                  <a:extLst>
                    <a:ext uri="{9D8B030D-6E8A-4147-A177-3AD203B41FA5}">
                      <a16:colId xmlns:a16="http://schemas.microsoft.com/office/drawing/2014/main" val="841432662"/>
                    </a:ext>
                  </a:extLst>
                </a:gridCol>
                <a:gridCol w="351640">
                  <a:extLst>
                    <a:ext uri="{9D8B030D-6E8A-4147-A177-3AD203B41FA5}">
                      <a16:colId xmlns:a16="http://schemas.microsoft.com/office/drawing/2014/main" val="2388730367"/>
                    </a:ext>
                  </a:extLst>
                </a:gridCol>
                <a:gridCol w="327106">
                  <a:extLst>
                    <a:ext uri="{9D8B030D-6E8A-4147-A177-3AD203B41FA5}">
                      <a16:colId xmlns:a16="http://schemas.microsoft.com/office/drawing/2014/main" val="2009624780"/>
                    </a:ext>
                  </a:extLst>
                </a:gridCol>
                <a:gridCol w="386395">
                  <a:extLst>
                    <a:ext uri="{9D8B030D-6E8A-4147-A177-3AD203B41FA5}">
                      <a16:colId xmlns:a16="http://schemas.microsoft.com/office/drawing/2014/main" val="631336582"/>
                    </a:ext>
                  </a:extLst>
                </a:gridCol>
                <a:gridCol w="386395">
                  <a:extLst>
                    <a:ext uri="{9D8B030D-6E8A-4147-A177-3AD203B41FA5}">
                      <a16:colId xmlns:a16="http://schemas.microsoft.com/office/drawing/2014/main" val="544341996"/>
                    </a:ext>
                  </a:extLst>
                </a:gridCol>
                <a:gridCol w="327106">
                  <a:extLst>
                    <a:ext uri="{9D8B030D-6E8A-4147-A177-3AD203B41FA5}">
                      <a16:colId xmlns:a16="http://schemas.microsoft.com/office/drawing/2014/main" val="818101178"/>
                    </a:ext>
                  </a:extLst>
                </a:gridCol>
                <a:gridCol w="376174">
                  <a:extLst>
                    <a:ext uri="{9D8B030D-6E8A-4147-A177-3AD203B41FA5}">
                      <a16:colId xmlns:a16="http://schemas.microsoft.com/office/drawing/2014/main" val="2593987245"/>
                    </a:ext>
                  </a:extLst>
                </a:gridCol>
                <a:gridCol w="318931">
                  <a:extLst>
                    <a:ext uri="{9D8B030D-6E8A-4147-A177-3AD203B41FA5}">
                      <a16:colId xmlns:a16="http://schemas.microsoft.com/office/drawing/2014/main" val="213398815"/>
                    </a:ext>
                  </a:extLst>
                </a:gridCol>
                <a:gridCol w="351640">
                  <a:extLst>
                    <a:ext uri="{9D8B030D-6E8A-4147-A177-3AD203B41FA5}">
                      <a16:colId xmlns:a16="http://schemas.microsoft.com/office/drawing/2014/main" val="3110029530"/>
                    </a:ext>
                  </a:extLst>
                </a:gridCol>
                <a:gridCol w="318931">
                  <a:extLst>
                    <a:ext uri="{9D8B030D-6E8A-4147-A177-3AD203B41FA5}">
                      <a16:colId xmlns:a16="http://schemas.microsoft.com/office/drawing/2014/main" val="809322695"/>
                    </a:ext>
                  </a:extLst>
                </a:gridCol>
                <a:gridCol w="327106">
                  <a:extLst>
                    <a:ext uri="{9D8B030D-6E8A-4147-A177-3AD203B41FA5}">
                      <a16:colId xmlns:a16="http://schemas.microsoft.com/office/drawing/2014/main" val="2454751604"/>
                    </a:ext>
                  </a:extLst>
                </a:gridCol>
                <a:gridCol w="327106">
                  <a:extLst>
                    <a:ext uri="{9D8B030D-6E8A-4147-A177-3AD203B41FA5}">
                      <a16:colId xmlns:a16="http://schemas.microsoft.com/office/drawing/2014/main" val="3110278540"/>
                    </a:ext>
                  </a:extLst>
                </a:gridCol>
                <a:gridCol w="351640">
                  <a:extLst>
                    <a:ext uri="{9D8B030D-6E8A-4147-A177-3AD203B41FA5}">
                      <a16:colId xmlns:a16="http://schemas.microsoft.com/office/drawing/2014/main" val="317693068"/>
                    </a:ext>
                  </a:extLst>
                </a:gridCol>
                <a:gridCol w="318931">
                  <a:extLst>
                    <a:ext uri="{9D8B030D-6E8A-4147-A177-3AD203B41FA5}">
                      <a16:colId xmlns:a16="http://schemas.microsoft.com/office/drawing/2014/main" val="656251499"/>
                    </a:ext>
                  </a:extLst>
                </a:gridCol>
                <a:gridCol w="351640">
                  <a:extLst>
                    <a:ext uri="{9D8B030D-6E8A-4147-A177-3AD203B41FA5}">
                      <a16:colId xmlns:a16="http://schemas.microsoft.com/office/drawing/2014/main" val="2519633534"/>
                    </a:ext>
                  </a:extLst>
                </a:gridCol>
                <a:gridCol w="318931">
                  <a:extLst>
                    <a:ext uri="{9D8B030D-6E8A-4147-A177-3AD203B41FA5}">
                      <a16:colId xmlns:a16="http://schemas.microsoft.com/office/drawing/2014/main" val="2792832012"/>
                    </a:ext>
                  </a:extLst>
                </a:gridCol>
                <a:gridCol w="351640">
                  <a:extLst>
                    <a:ext uri="{9D8B030D-6E8A-4147-A177-3AD203B41FA5}">
                      <a16:colId xmlns:a16="http://schemas.microsoft.com/office/drawing/2014/main" val="1757847579"/>
                    </a:ext>
                  </a:extLst>
                </a:gridCol>
                <a:gridCol w="318931">
                  <a:extLst>
                    <a:ext uri="{9D8B030D-6E8A-4147-A177-3AD203B41FA5}">
                      <a16:colId xmlns:a16="http://schemas.microsoft.com/office/drawing/2014/main" val="1770564395"/>
                    </a:ext>
                  </a:extLst>
                </a:gridCol>
                <a:gridCol w="351640">
                  <a:extLst>
                    <a:ext uri="{9D8B030D-6E8A-4147-A177-3AD203B41FA5}">
                      <a16:colId xmlns:a16="http://schemas.microsoft.com/office/drawing/2014/main" val="3791456000"/>
                    </a:ext>
                  </a:extLst>
                </a:gridCol>
                <a:gridCol w="318931">
                  <a:extLst>
                    <a:ext uri="{9D8B030D-6E8A-4147-A177-3AD203B41FA5}">
                      <a16:colId xmlns:a16="http://schemas.microsoft.com/office/drawing/2014/main" val="3969926494"/>
                    </a:ext>
                  </a:extLst>
                </a:gridCol>
                <a:gridCol w="351640">
                  <a:extLst>
                    <a:ext uri="{9D8B030D-6E8A-4147-A177-3AD203B41FA5}">
                      <a16:colId xmlns:a16="http://schemas.microsoft.com/office/drawing/2014/main" val="2443688502"/>
                    </a:ext>
                  </a:extLst>
                </a:gridCol>
                <a:gridCol w="318931">
                  <a:extLst>
                    <a:ext uri="{9D8B030D-6E8A-4147-A177-3AD203B41FA5}">
                      <a16:colId xmlns:a16="http://schemas.microsoft.com/office/drawing/2014/main" val="1544783482"/>
                    </a:ext>
                  </a:extLst>
                </a:gridCol>
              </a:tblGrid>
              <a:tr h="484094">
                <a:tc>
                  <a:txBody>
                    <a:bodyPr/>
                    <a:lstStyle/>
                    <a:p>
                      <a:pPr algn="ctr" fontAlgn="b"/>
                      <a:r>
                        <a:rPr lang="en-SG" sz="700" b="0" i="0" u="none" strike="noStrike">
                          <a:solidFill>
                            <a:srgbClr val="000000"/>
                          </a:solidFill>
                          <a:effectLst/>
                          <a:latin typeface="Calibri" panose="020F0502020204030204" pitchFamily="34" charset="0"/>
                        </a:rPr>
                        <a:t> </a:t>
                      </a:r>
                    </a:p>
                  </a:txBody>
                  <a:tcPr marL="3578" marR="3578" marT="357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SG" sz="700" b="0" i="0" u="none" strike="noStrike">
                          <a:solidFill>
                            <a:srgbClr val="000000"/>
                          </a:solidFill>
                          <a:effectLst/>
                          <a:latin typeface="Calibri" panose="020F0502020204030204" pitchFamily="34" charset="0"/>
                        </a:rPr>
                        <a:t> </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700" b="1" i="0" u="none" strike="noStrike">
                          <a:solidFill>
                            <a:srgbClr val="000000"/>
                          </a:solidFill>
                          <a:effectLst/>
                          <a:latin typeface="Calibri" panose="020F0502020204030204" pitchFamily="34" charset="0"/>
                        </a:rPr>
                        <a:t>Logistic (Full)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700" b="1" i="0" u="none" strike="noStrike">
                          <a:solidFill>
                            <a:srgbClr val="000000"/>
                          </a:solidFill>
                          <a:effectLst/>
                          <a:latin typeface="Calibri" panose="020F0502020204030204" pitchFamily="34" charset="0"/>
                        </a:rPr>
                        <a:t>Logistic (Full)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Logistic (Reduced)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Logistic (Reduced)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CART Default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CART Maximal</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CART Pruned</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RF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RF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XGBoost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XGBoost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MLP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MLP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LSTM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LSTM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GMM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GMM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NB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NB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SVM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SVM Testset</a:t>
                      </a:r>
                    </a:p>
                  </a:txBody>
                  <a:tcPr marL="3578" marR="3578" marT="35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443140995"/>
                  </a:ext>
                </a:extLst>
              </a:tr>
              <a:tr h="161365">
                <a:tc>
                  <a:txBody>
                    <a:bodyPr/>
                    <a:lstStyle/>
                    <a:p>
                      <a:pPr algn="l" rtl="0" fontAlgn="b"/>
                      <a:r>
                        <a:rPr lang="en-SG" sz="700" b="1" i="0" u="none" strike="noStrike">
                          <a:solidFill>
                            <a:srgbClr val="000000"/>
                          </a:solidFill>
                          <a:effectLst/>
                          <a:latin typeface="Calibri" panose="020F0502020204030204" pitchFamily="34" charset="0"/>
                        </a:rPr>
                        <a:t>Accuracy</a:t>
                      </a:r>
                    </a:p>
                  </a:txBody>
                  <a:tcPr marL="3578" marR="3578" marT="357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(TP+TN) / (TP+TN+FP+FN)</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0.7683</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0.7512</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dirty="0">
                          <a:solidFill>
                            <a:srgbClr val="000000"/>
                          </a:solidFill>
                          <a:effectLst/>
                          <a:latin typeface="Calibri" panose="020F0502020204030204" pitchFamily="34" charset="0"/>
                        </a:rPr>
                        <a:t>0.7365</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0.7205</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0.6634</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0.8131</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0.5258</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0.7022</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0.5211</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0.4823</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0.6188</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0.4984</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0.4941</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0.4823</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0.5377</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0.4871</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0.7176</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0.4919</a:t>
                      </a:r>
                    </a:p>
                  </a:txBody>
                  <a:tcPr marL="3578" marR="3578" marT="35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80910254"/>
                  </a:ext>
                </a:extLst>
              </a:tr>
              <a:tr h="161365">
                <a:tc>
                  <a:txBody>
                    <a:bodyPr/>
                    <a:lstStyle/>
                    <a:p>
                      <a:pPr algn="l" rtl="0" fontAlgn="b"/>
                      <a:r>
                        <a:rPr lang="en-SG" sz="700" b="1" i="0" u="none" strike="noStrike">
                          <a:solidFill>
                            <a:srgbClr val="000000"/>
                          </a:solidFill>
                          <a:effectLst/>
                          <a:latin typeface="Calibri" panose="020F0502020204030204" pitchFamily="34" charset="0"/>
                        </a:rPr>
                        <a:t>Precision</a:t>
                      </a:r>
                    </a:p>
                  </a:txBody>
                  <a:tcPr marL="3578" marR="3578" marT="3578"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TP / (TP+FP)</a:t>
                      </a:r>
                    </a:p>
                  </a:txBody>
                  <a:tcPr marL="3578" marR="3578" marT="3578" marB="0" anchor="b">
                    <a:lnL>
                      <a:noFill/>
                    </a:lnL>
                    <a:lnR>
                      <a:noFill/>
                    </a:lnR>
                    <a:lnT>
                      <a:noFill/>
                    </a:lnT>
                    <a:lnB>
                      <a:noFill/>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0.7753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0.7446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0.7421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0.7147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0.6420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0.8071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0.5051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0.6837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0.5207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0.4823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0.6071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0.5083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0.5096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0.4823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0.5472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0.4846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0.7206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0.4870</a:t>
                      </a:r>
                    </a:p>
                  </a:txBody>
                  <a:tcPr marL="3578" marR="3578" marT="3578"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48477731"/>
                  </a:ext>
                </a:extLst>
              </a:tr>
              <a:tr h="161365">
                <a:tc>
                  <a:txBody>
                    <a:bodyPr/>
                    <a:lstStyle/>
                    <a:p>
                      <a:pPr algn="l" rtl="0" fontAlgn="b"/>
                      <a:r>
                        <a:rPr lang="en-SG" sz="700" b="1" i="0" u="none" strike="noStrike">
                          <a:solidFill>
                            <a:srgbClr val="000000"/>
                          </a:solidFill>
                          <a:effectLst/>
                          <a:latin typeface="Calibri" panose="020F0502020204030204" pitchFamily="34" charset="0"/>
                        </a:rPr>
                        <a:t>Recall</a:t>
                      </a:r>
                    </a:p>
                  </a:txBody>
                  <a:tcPr marL="3578" marR="3578" marT="3578"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TP / (TP+FN)</a:t>
                      </a:r>
                    </a:p>
                  </a:txBody>
                  <a:tcPr marL="3578" marR="3578" marT="3578" marB="0" anchor="b">
                    <a:lnL>
                      <a:noFill/>
                    </a:lnL>
                    <a:lnR>
                      <a:noFill/>
                    </a:lnR>
                    <a:lnT>
                      <a:noFill/>
                    </a:lnT>
                    <a:lnB>
                      <a:noFill/>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0.7637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0.7732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0.7350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0.7444</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0.7569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0.8287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0.8328</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0.7277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0.9115</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0.6902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0.5714</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0.5349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0.6059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0.9967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0.7399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7401181"/>
                  </a:ext>
                </a:extLst>
              </a:tr>
              <a:tr h="161365">
                <a:tc>
                  <a:txBody>
                    <a:bodyPr/>
                    <a:lstStyle/>
                    <a:p>
                      <a:pPr algn="l" rtl="0" fontAlgn="b"/>
                      <a:r>
                        <a:rPr lang="en-SG" sz="700" b="1" i="0" u="none" strike="noStrike">
                          <a:solidFill>
                            <a:srgbClr val="000000"/>
                          </a:solidFill>
                          <a:effectLst/>
                          <a:latin typeface="Calibri" panose="020F0502020204030204" pitchFamily="34" charset="0"/>
                        </a:rPr>
                        <a:t>Specificity</a:t>
                      </a:r>
                    </a:p>
                  </a:txBody>
                  <a:tcPr marL="3578" marR="3578" marT="3578"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TN / (TN+FN)</a:t>
                      </a:r>
                    </a:p>
                  </a:txBody>
                  <a:tcPr marL="3578" marR="3578" marT="3578" marB="0" anchor="b">
                    <a:lnL>
                      <a:noFill/>
                    </a:lnL>
                    <a:lnR>
                      <a:noFill/>
                    </a:lnR>
                    <a:lnT>
                      <a:noFill/>
                    </a:lnT>
                    <a:lnB>
                      <a:noFill/>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0.7614</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0.7585</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0.7309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0.7270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0.6951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0.8196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0.6063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0.7222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0.5252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0.6346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0.4851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0.4758</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0.5250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0.7143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1938935"/>
                  </a:ext>
                </a:extLst>
              </a:tr>
              <a:tr h="161365">
                <a:tc>
                  <a:txBody>
                    <a:bodyPr/>
                    <a:lstStyle/>
                    <a:p>
                      <a:pPr algn="l" rtl="0" fontAlgn="b"/>
                      <a:r>
                        <a:rPr lang="en-SG" sz="700" b="1" i="0" u="none" strike="noStrike">
                          <a:solidFill>
                            <a:srgbClr val="000000"/>
                          </a:solidFill>
                          <a:effectLst/>
                          <a:latin typeface="Calibri" panose="020F0502020204030204" pitchFamily="34" charset="0"/>
                        </a:rPr>
                        <a:t>False Positive Rate</a:t>
                      </a:r>
                    </a:p>
                  </a:txBody>
                  <a:tcPr marL="3578" marR="3578" marT="357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FP / (TN + FP)</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0.2269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0.2712</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0.2619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0.3039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0.4324</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0.2029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0.7601</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0.3223</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0.8956</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0.4537</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0.5779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0.5494</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0.5351</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0.9875</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0.3062</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dirty="0">
                          <a:solidFill>
                            <a:srgbClr val="000000"/>
                          </a:solidFill>
                          <a:effectLst/>
                          <a:latin typeface="Calibri" panose="020F0502020204030204" pitchFamily="34" charset="0"/>
                        </a:rPr>
                        <a:t>0.9813</a:t>
                      </a:r>
                    </a:p>
                  </a:txBody>
                  <a:tcPr marL="3578" marR="3578" marT="357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119505"/>
                  </a:ext>
                </a:extLst>
              </a:tr>
            </a:tbl>
          </a:graphicData>
        </a:graphic>
      </p:graphicFrame>
      <p:graphicFrame>
        <p:nvGraphicFramePr>
          <p:cNvPr id="9" name="Table 8">
            <a:extLst>
              <a:ext uri="{FF2B5EF4-FFF2-40B4-BE49-F238E27FC236}">
                <a16:creationId xmlns:a16="http://schemas.microsoft.com/office/drawing/2014/main" id="{0CF18716-0F96-46FB-ACC8-948E22F82937}"/>
              </a:ext>
            </a:extLst>
          </p:cNvPr>
          <p:cNvGraphicFramePr>
            <a:graphicFrameLocks noGrp="1"/>
          </p:cNvGraphicFramePr>
          <p:nvPr>
            <p:extLst>
              <p:ext uri="{D42A27DB-BD31-4B8C-83A1-F6EECF244321}">
                <p14:modId xmlns:p14="http://schemas.microsoft.com/office/powerpoint/2010/main" val="2069963205"/>
              </p:ext>
            </p:extLst>
          </p:nvPr>
        </p:nvGraphicFramePr>
        <p:xfrm>
          <a:off x="1243853" y="2326343"/>
          <a:ext cx="6656293" cy="1053602"/>
        </p:xfrm>
        <a:graphic>
          <a:graphicData uri="http://schemas.openxmlformats.org/drawingml/2006/table">
            <a:tbl>
              <a:tblPr/>
              <a:tblGrid>
                <a:gridCol w="934217">
                  <a:extLst>
                    <a:ext uri="{9D8B030D-6E8A-4147-A177-3AD203B41FA5}">
                      <a16:colId xmlns:a16="http://schemas.microsoft.com/office/drawing/2014/main" val="3952457163"/>
                    </a:ext>
                  </a:extLst>
                </a:gridCol>
                <a:gridCol w="1242310">
                  <a:extLst>
                    <a:ext uri="{9D8B030D-6E8A-4147-A177-3AD203B41FA5}">
                      <a16:colId xmlns:a16="http://schemas.microsoft.com/office/drawing/2014/main" val="4131661913"/>
                    </a:ext>
                  </a:extLst>
                </a:gridCol>
                <a:gridCol w="486984">
                  <a:extLst>
                    <a:ext uri="{9D8B030D-6E8A-4147-A177-3AD203B41FA5}">
                      <a16:colId xmlns:a16="http://schemas.microsoft.com/office/drawing/2014/main" val="4073801237"/>
                    </a:ext>
                  </a:extLst>
                </a:gridCol>
                <a:gridCol w="526741">
                  <a:extLst>
                    <a:ext uri="{9D8B030D-6E8A-4147-A177-3AD203B41FA5}">
                      <a16:colId xmlns:a16="http://schemas.microsoft.com/office/drawing/2014/main" val="2856733917"/>
                    </a:ext>
                  </a:extLst>
                </a:gridCol>
                <a:gridCol w="469592">
                  <a:extLst>
                    <a:ext uri="{9D8B030D-6E8A-4147-A177-3AD203B41FA5}">
                      <a16:colId xmlns:a16="http://schemas.microsoft.com/office/drawing/2014/main" val="408604998"/>
                    </a:ext>
                  </a:extLst>
                </a:gridCol>
                <a:gridCol w="469592">
                  <a:extLst>
                    <a:ext uri="{9D8B030D-6E8A-4147-A177-3AD203B41FA5}">
                      <a16:colId xmlns:a16="http://schemas.microsoft.com/office/drawing/2014/main" val="1739203101"/>
                    </a:ext>
                  </a:extLst>
                </a:gridCol>
                <a:gridCol w="469592">
                  <a:extLst>
                    <a:ext uri="{9D8B030D-6E8A-4147-A177-3AD203B41FA5}">
                      <a16:colId xmlns:a16="http://schemas.microsoft.com/office/drawing/2014/main" val="621987630"/>
                    </a:ext>
                  </a:extLst>
                </a:gridCol>
                <a:gridCol w="457170">
                  <a:extLst>
                    <a:ext uri="{9D8B030D-6E8A-4147-A177-3AD203B41FA5}">
                      <a16:colId xmlns:a16="http://schemas.microsoft.com/office/drawing/2014/main" val="2894823416"/>
                    </a:ext>
                  </a:extLst>
                </a:gridCol>
                <a:gridCol w="387600">
                  <a:extLst>
                    <a:ext uri="{9D8B030D-6E8A-4147-A177-3AD203B41FA5}">
                      <a16:colId xmlns:a16="http://schemas.microsoft.com/office/drawing/2014/main" val="1258422129"/>
                    </a:ext>
                  </a:extLst>
                </a:gridCol>
                <a:gridCol w="427355">
                  <a:extLst>
                    <a:ext uri="{9D8B030D-6E8A-4147-A177-3AD203B41FA5}">
                      <a16:colId xmlns:a16="http://schemas.microsoft.com/office/drawing/2014/main" val="2697123056"/>
                    </a:ext>
                  </a:extLst>
                </a:gridCol>
                <a:gridCol w="387600">
                  <a:extLst>
                    <a:ext uri="{9D8B030D-6E8A-4147-A177-3AD203B41FA5}">
                      <a16:colId xmlns:a16="http://schemas.microsoft.com/office/drawing/2014/main" val="921119746"/>
                    </a:ext>
                  </a:extLst>
                </a:gridCol>
                <a:gridCol w="397540">
                  <a:extLst>
                    <a:ext uri="{9D8B030D-6E8A-4147-A177-3AD203B41FA5}">
                      <a16:colId xmlns:a16="http://schemas.microsoft.com/office/drawing/2014/main" val="2125207935"/>
                    </a:ext>
                  </a:extLst>
                </a:gridCol>
              </a:tblGrid>
              <a:tr h="350046">
                <a:tc>
                  <a:txBody>
                    <a:bodyPr/>
                    <a:lstStyle/>
                    <a:p>
                      <a:pPr algn="ctr" fontAlgn="b"/>
                      <a:r>
                        <a:rPr lang="en-SG" sz="800" b="1" i="0" u="none" strike="noStrike" dirty="0" err="1">
                          <a:solidFill>
                            <a:srgbClr val="000000"/>
                          </a:solidFill>
                          <a:effectLst/>
                          <a:latin typeface="Calibri" panose="020F0502020204030204" pitchFamily="34" charset="0"/>
                        </a:rPr>
                        <a:t>Testsets</a:t>
                      </a:r>
                      <a:r>
                        <a:rPr lang="en-SG" sz="800" b="1" i="0" u="none" strike="noStrike" dirty="0">
                          <a:solidFill>
                            <a:srgbClr val="000000"/>
                          </a:solidFill>
                          <a:effectLst/>
                          <a:latin typeface="Calibri" panose="020F0502020204030204" pitchFamily="34" charset="0"/>
                        </a:rPr>
                        <a:t> Only </a:t>
                      </a:r>
                    </a:p>
                  </a:txBody>
                  <a:tcPr marL="5846" marR="5846" marT="5846"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SG" sz="800" b="0" i="0" u="none" strike="noStrike">
                          <a:solidFill>
                            <a:srgbClr val="000000"/>
                          </a:solidFill>
                          <a:effectLst/>
                          <a:latin typeface="Calibri" panose="020F0502020204030204" pitchFamily="34" charset="0"/>
                        </a:rPr>
                        <a:t> </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Logistic (Full)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Logistic (Reduced)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CART Pruned</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RF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XGBoost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MLP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LSTM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GMM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NB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SVM Testset</a:t>
                      </a:r>
                    </a:p>
                  </a:txBody>
                  <a:tcPr marL="5846" marR="5846" marT="584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75305553"/>
                  </a:ext>
                </a:extLst>
              </a:tr>
              <a:tr h="170932">
                <a:tc>
                  <a:txBody>
                    <a:bodyPr/>
                    <a:lstStyle/>
                    <a:p>
                      <a:pPr algn="l" rtl="0" fontAlgn="b"/>
                      <a:r>
                        <a:rPr lang="en-SG" sz="800" b="1" i="0" u="none" strike="noStrike">
                          <a:solidFill>
                            <a:srgbClr val="000000"/>
                          </a:solidFill>
                          <a:effectLst/>
                          <a:latin typeface="Calibri" panose="020F0502020204030204" pitchFamily="34" charset="0"/>
                        </a:rPr>
                        <a:t>Accuracy</a:t>
                      </a:r>
                    </a:p>
                  </a:txBody>
                  <a:tcPr marL="5846" marR="5846" marT="5846"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l" rtl="0" fontAlgn="b"/>
                      <a:r>
                        <a:rPr lang="en-SG" sz="800" b="1" i="0" u="none" strike="noStrike">
                          <a:solidFill>
                            <a:srgbClr val="000000"/>
                          </a:solidFill>
                          <a:effectLst/>
                          <a:latin typeface="Calibri" panose="020F0502020204030204" pitchFamily="34" charset="0"/>
                        </a:rPr>
                        <a:t>(TP+TN) / (TP+TN+FP+FN)</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ctr" rtl="0" fontAlgn="b"/>
                      <a:r>
                        <a:rPr lang="en-SG" sz="800" b="0" i="0" u="none" strike="noStrike" dirty="0">
                          <a:solidFill>
                            <a:srgbClr val="000000"/>
                          </a:solidFill>
                          <a:effectLst/>
                          <a:highlight>
                            <a:srgbClr val="FFFF00"/>
                          </a:highlight>
                          <a:latin typeface="Calibri" panose="020F0502020204030204" pitchFamily="34" charset="0"/>
                        </a:rPr>
                        <a:t>0.7512</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0.7205</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dirty="0">
                          <a:solidFill>
                            <a:srgbClr val="000000"/>
                          </a:solidFill>
                          <a:effectLst/>
                          <a:highlight>
                            <a:srgbClr val="FFFF00"/>
                          </a:highlight>
                          <a:latin typeface="Calibri" panose="020F0502020204030204" pitchFamily="34" charset="0"/>
                        </a:rPr>
                        <a:t>0.8131</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0.5258</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dirty="0">
                          <a:solidFill>
                            <a:srgbClr val="000000"/>
                          </a:solidFill>
                          <a:effectLst/>
                          <a:highlight>
                            <a:srgbClr val="FFFF00"/>
                          </a:highlight>
                          <a:latin typeface="Calibri" panose="020F0502020204030204" pitchFamily="34" charset="0"/>
                        </a:rPr>
                        <a:t>0.7022</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0.4823</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0.4984</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0.4823</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0.4871</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0.4919</a:t>
                      </a:r>
                    </a:p>
                  </a:txBody>
                  <a:tcPr marL="5846" marR="5846" marT="5846"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25325855"/>
                  </a:ext>
                </a:extLst>
              </a:tr>
              <a:tr h="114418">
                <a:tc>
                  <a:txBody>
                    <a:bodyPr/>
                    <a:lstStyle/>
                    <a:p>
                      <a:pPr algn="l" rtl="0" fontAlgn="b"/>
                      <a:r>
                        <a:rPr lang="en-SG" sz="800" b="1" i="0" u="none" strike="noStrike">
                          <a:solidFill>
                            <a:srgbClr val="000000"/>
                          </a:solidFill>
                          <a:effectLst/>
                          <a:latin typeface="Calibri" panose="020F0502020204030204" pitchFamily="34" charset="0"/>
                        </a:rPr>
                        <a:t>Precision</a:t>
                      </a:r>
                    </a:p>
                  </a:txBody>
                  <a:tcPr marL="5846" marR="5846" marT="5846"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800" b="1" i="0" u="none" strike="noStrike">
                          <a:solidFill>
                            <a:srgbClr val="000000"/>
                          </a:solidFill>
                          <a:effectLst/>
                          <a:latin typeface="Calibri" panose="020F0502020204030204" pitchFamily="34" charset="0"/>
                        </a:rPr>
                        <a:t>TP / (TP+FP)</a:t>
                      </a:r>
                    </a:p>
                  </a:txBody>
                  <a:tcPr marL="5846" marR="5846" marT="5846" marB="0" anchor="b">
                    <a:lnL>
                      <a:noFill/>
                    </a:lnL>
                    <a:lnR>
                      <a:noFill/>
                    </a:lnR>
                    <a:lnT>
                      <a:noFill/>
                    </a:lnT>
                    <a:lnB>
                      <a:noFill/>
                    </a:lnB>
                    <a:solidFill>
                      <a:srgbClr val="F4B084"/>
                    </a:solidFill>
                  </a:tcPr>
                </a:tc>
                <a:tc>
                  <a:txBody>
                    <a:bodyPr/>
                    <a:lstStyle/>
                    <a:p>
                      <a:pPr algn="ctr" rtl="0" fontAlgn="b"/>
                      <a:r>
                        <a:rPr lang="en-SG" sz="800" b="0" i="0" u="none" strike="noStrike">
                          <a:solidFill>
                            <a:srgbClr val="000000"/>
                          </a:solidFill>
                          <a:effectLst/>
                          <a:latin typeface="Calibri" panose="020F0502020204030204" pitchFamily="34" charset="0"/>
                        </a:rPr>
                        <a:t>0.7446</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0.7147</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0.8071</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0.5051</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0.6837</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0.4823</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0.5083</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0.4823</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0.4846</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0.4870</a:t>
                      </a:r>
                    </a:p>
                  </a:txBody>
                  <a:tcPr marL="5846" marR="5846" marT="584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33179869"/>
                  </a:ext>
                </a:extLst>
              </a:tr>
              <a:tr h="114418">
                <a:tc>
                  <a:txBody>
                    <a:bodyPr/>
                    <a:lstStyle/>
                    <a:p>
                      <a:pPr algn="l" rtl="0" fontAlgn="b"/>
                      <a:r>
                        <a:rPr lang="en-SG" sz="800" b="1" i="0" u="none" strike="noStrike">
                          <a:solidFill>
                            <a:srgbClr val="000000"/>
                          </a:solidFill>
                          <a:effectLst/>
                          <a:latin typeface="Calibri" panose="020F0502020204030204" pitchFamily="34" charset="0"/>
                        </a:rPr>
                        <a:t>Recall</a:t>
                      </a:r>
                    </a:p>
                  </a:txBody>
                  <a:tcPr marL="5846" marR="5846" marT="5846"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800" b="1" i="0" u="none" strike="noStrike">
                          <a:solidFill>
                            <a:srgbClr val="000000"/>
                          </a:solidFill>
                          <a:effectLst/>
                          <a:latin typeface="Calibri" panose="020F0502020204030204" pitchFamily="34" charset="0"/>
                        </a:rPr>
                        <a:t>TP / (TP+FN)</a:t>
                      </a:r>
                    </a:p>
                  </a:txBody>
                  <a:tcPr marL="5846" marR="5846" marT="5846" marB="0" anchor="b">
                    <a:lnL>
                      <a:noFill/>
                    </a:lnL>
                    <a:lnR>
                      <a:noFill/>
                    </a:lnR>
                    <a:lnT>
                      <a:noFill/>
                    </a:lnT>
                    <a:lnB>
                      <a:noFill/>
                    </a:lnB>
                    <a:solidFill>
                      <a:srgbClr val="F4B084"/>
                    </a:solidFill>
                  </a:tcPr>
                </a:tc>
                <a:tc>
                  <a:txBody>
                    <a:bodyPr/>
                    <a:lstStyle/>
                    <a:p>
                      <a:pPr algn="ctr" rtl="0" fontAlgn="b"/>
                      <a:r>
                        <a:rPr lang="en-SG" sz="800" b="0" i="0" u="none" strike="noStrike">
                          <a:solidFill>
                            <a:srgbClr val="000000"/>
                          </a:solidFill>
                          <a:effectLst/>
                          <a:latin typeface="Calibri" panose="020F0502020204030204" pitchFamily="34" charset="0"/>
                        </a:rPr>
                        <a:t>0.7732</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0.7444</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0.8287</a:t>
                      </a:r>
                    </a:p>
                  </a:txBody>
                  <a:tcPr marL="5846" marR="5846" marT="5846" marB="0" anchor="b">
                    <a:lnL>
                      <a:noFill/>
                    </a:lnL>
                    <a:lnR>
                      <a:noFill/>
                    </a:lnR>
                    <a:lnT>
                      <a:noFill/>
                    </a:lnT>
                    <a:lnB>
                      <a:noFill/>
                    </a:lnB>
                  </a:tcPr>
                </a:tc>
                <a:tc>
                  <a:txBody>
                    <a:bodyPr/>
                    <a:lstStyle/>
                    <a:p>
                      <a:pPr algn="ctr" rtl="0" fontAlgn="b"/>
                      <a:r>
                        <a:rPr lang="en-SG" sz="800" b="0" i="0" u="none" strike="noStrike" dirty="0">
                          <a:solidFill>
                            <a:srgbClr val="000000"/>
                          </a:solidFill>
                          <a:effectLst/>
                          <a:latin typeface="Calibri" panose="020F0502020204030204" pitchFamily="34" charset="0"/>
                        </a:rPr>
                        <a:t>0.8328</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0.7277</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0.5714</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0.9967</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13323129"/>
                  </a:ext>
                </a:extLst>
              </a:tr>
              <a:tr h="114418">
                <a:tc>
                  <a:txBody>
                    <a:bodyPr/>
                    <a:lstStyle/>
                    <a:p>
                      <a:pPr algn="l" rtl="0" fontAlgn="b"/>
                      <a:r>
                        <a:rPr lang="en-SG" sz="800" b="1" i="0" u="none" strike="noStrike">
                          <a:solidFill>
                            <a:srgbClr val="000000"/>
                          </a:solidFill>
                          <a:effectLst/>
                          <a:latin typeface="Calibri" panose="020F0502020204030204" pitchFamily="34" charset="0"/>
                        </a:rPr>
                        <a:t>Specificity</a:t>
                      </a:r>
                    </a:p>
                  </a:txBody>
                  <a:tcPr marL="5846" marR="5846" marT="5846"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800" b="1" i="0" u="none" strike="noStrike">
                          <a:solidFill>
                            <a:srgbClr val="000000"/>
                          </a:solidFill>
                          <a:effectLst/>
                          <a:latin typeface="Calibri" panose="020F0502020204030204" pitchFamily="34" charset="0"/>
                        </a:rPr>
                        <a:t>TN / (TN+FN)</a:t>
                      </a:r>
                    </a:p>
                  </a:txBody>
                  <a:tcPr marL="5846" marR="5846" marT="5846" marB="0" anchor="b">
                    <a:lnL>
                      <a:noFill/>
                    </a:lnL>
                    <a:lnR>
                      <a:noFill/>
                    </a:lnR>
                    <a:lnT>
                      <a:noFill/>
                    </a:lnT>
                    <a:lnB>
                      <a:noFill/>
                    </a:lnB>
                    <a:solidFill>
                      <a:srgbClr val="F4B084"/>
                    </a:solidFill>
                  </a:tcPr>
                </a:tc>
                <a:tc>
                  <a:txBody>
                    <a:bodyPr/>
                    <a:lstStyle/>
                    <a:p>
                      <a:pPr algn="ctr" rtl="0" fontAlgn="b"/>
                      <a:r>
                        <a:rPr lang="en-SG" sz="800" b="0" i="0" u="none" strike="noStrike">
                          <a:solidFill>
                            <a:srgbClr val="000000"/>
                          </a:solidFill>
                          <a:effectLst/>
                          <a:latin typeface="Calibri" panose="020F0502020204030204" pitchFamily="34" charset="0"/>
                        </a:rPr>
                        <a:t>0.7585</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0.7270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0.8196</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0.6063</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0.7222</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0.0000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0.4851</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0.0000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0.8000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32863988"/>
                  </a:ext>
                </a:extLst>
              </a:tr>
              <a:tr h="55797">
                <a:tc>
                  <a:txBody>
                    <a:bodyPr/>
                    <a:lstStyle/>
                    <a:p>
                      <a:pPr algn="l" rtl="0" fontAlgn="b"/>
                      <a:r>
                        <a:rPr lang="en-SG" sz="800" b="1" i="0" u="none" strike="noStrike">
                          <a:solidFill>
                            <a:srgbClr val="000000"/>
                          </a:solidFill>
                          <a:effectLst/>
                          <a:latin typeface="Calibri" panose="020F0502020204030204" pitchFamily="34" charset="0"/>
                        </a:rPr>
                        <a:t>False Positive Rate</a:t>
                      </a:r>
                    </a:p>
                  </a:txBody>
                  <a:tcPr marL="5846" marR="5846" marT="584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4B084"/>
                    </a:solidFill>
                  </a:tcPr>
                </a:tc>
                <a:tc>
                  <a:txBody>
                    <a:bodyPr/>
                    <a:lstStyle/>
                    <a:p>
                      <a:pPr algn="l" rtl="0" fontAlgn="b"/>
                      <a:r>
                        <a:rPr lang="en-SG" sz="800" b="1" i="0" u="none" strike="noStrike" dirty="0">
                          <a:solidFill>
                            <a:srgbClr val="000000"/>
                          </a:solidFill>
                          <a:effectLst/>
                          <a:latin typeface="Calibri" panose="020F0502020204030204" pitchFamily="34" charset="0"/>
                        </a:rPr>
                        <a:t>FP / (TN + FP)</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solidFill>
                      <a:srgbClr val="F4B084"/>
                    </a:solidFill>
                  </a:tcPr>
                </a:tc>
                <a:tc>
                  <a:txBody>
                    <a:bodyPr/>
                    <a:lstStyle/>
                    <a:p>
                      <a:pPr algn="ctr" rtl="0" fontAlgn="b"/>
                      <a:r>
                        <a:rPr lang="en-SG" sz="800" b="0" i="0" u="none" strike="noStrike">
                          <a:solidFill>
                            <a:srgbClr val="000000"/>
                          </a:solidFill>
                          <a:effectLst/>
                          <a:latin typeface="Calibri" panose="020F0502020204030204" pitchFamily="34" charset="0"/>
                        </a:rPr>
                        <a:t>0.2712</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0.3039</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0.2029</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0.7601</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dirty="0">
                          <a:solidFill>
                            <a:srgbClr val="000000"/>
                          </a:solidFill>
                          <a:effectLst/>
                          <a:latin typeface="Calibri" panose="020F0502020204030204" pitchFamily="34" charset="0"/>
                        </a:rPr>
                        <a:t>0.3223</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0.5779</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0.9875</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dirty="0">
                          <a:solidFill>
                            <a:srgbClr val="000000"/>
                          </a:solidFill>
                          <a:effectLst/>
                          <a:latin typeface="Calibri" panose="020F0502020204030204" pitchFamily="34" charset="0"/>
                        </a:rPr>
                        <a:t>0.9813</a:t>
                      </a:r>
                    </a:p>
                  </a:txBody>
                  <a:tcPr marL="5846" marR="5846" marT="584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82044"/>
                  </a:ext>
                </a:extLst>
              </a:tr>
            </a:tbl>
          </a:graphicData>
        </a:graphic>
      </p:graphicFrame>
      <p:sp>
        <p:nvSpPr>
          <p:cNvPr id="10" name="Content Placeholder 2">
            <a:extLst>
              <a:ext uri="{FF2B5EF4-FFF2-40B4-BE49-F238E27FC236}">
                <a16:creationId xmlns:a16="http://schemas.microsoft.com/office/drawing/2014/main" id="{0B71CFEA-A746-4BB2-B8EC-D7CD67AFD2FE}"/>
              </a:ext>
            </a:extLst>
          </p:cNvPr>
          <p:cNvSpPr txBox="1">
            <a:spLocks/>
          </p:cNvSpPr>
          <p:nvPr/>
        </p:nvSpPr>
        <p:spPr>
          <a:xfrm>
            <a:off x="239922" y="3500967"/>
            <a:ext cx="8664154" cy="1600201"/>
          </a:xfrm>
          <a:prstGeom prst="rect">
            <a:avLst/>
          </a:prstGeom>
          <a:solidFill>
            <a:schemeClr val="bg1">
              <a:alpha val="81000"/>
            </a:schemeClr>
          </a:solidFill>
          <a:ln>
            <a:solidFill>
              <a:schemeClr val="accent1"/>
            </a:solidFill>
            <a:prstDash val="lgDash"/>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a:buSzPct val="100000"/>
            </a:pPr>
            <a:r>
              <a:rPr lang="en-SG" sz="1000" dirty="0"/>
              <a:t>From the categorical models, we have so much information that we shall zoom in on the </a:t>
            </a:r>
            <a:r>
              <a:rPr lang="en-SG" sz="1000" b="1" dirty="0" err="1"/>
              <a:t>testsets</a:t>
            </a:r>
            <a:r>
              <a:rPr lang="en-SG" sz="1000" b="1" dirty="0"/>
              <a:t>’ results only</a:t>
            </a:r>
            <a:r>
              <a:rPr lang="en-SG" sz="1000" dirty="0"/>
              <a:t> so as to reduce the scope and keep focus on choosing a model that can predict the direction of STI.</a:t>
            </a:r>
          </a:p>
          <a:p>
            <a:pPr>
              <a:buSzPct val="100000"/>
            </a:pPr>
            <a:r>
              <a:rPr lang="en-SG" sz="1000" dirty="0"/>
              <a:t>Three of the best performing models include the </a:t>
            </a:r>
            <a:r>
              <a:rPr lang="en-SG" sz="1000" b="1" dirty="0"/>
              <a:t>Logistic (Full) Regression, CART (Pruned), and </a:t>
            </a:r>
            <a:r>
              <a:rPr lang="en-SG" sz="1000" b="1" dirty="0" err="1"/>
              <a:t>XGBoost</a:t>
            </a:r>
            <a:r>
              <a:rPr lang="en-SG" sz="1000" dirty="0"/>
              <a:t> with accuracies of </a:t>
            </a:r>
            <a:r>
              <a:rPr lang="en-SG" sz="1000" b="1" dirty="0"/>
              <a:t>75%, 81% and 70% respectively</a:t>
            </a:r>
            <a:r>
              <a:rPr lang="en-SG" sz="1000" dirty="0"/>
              <a:t>.</a:t>
            </a:r>
          </a:p>
          <a:p>
            <a:pPr>
              <a:buSzPct val="100000"/>
            </a:pPr>
            <a:r>
              <a:rPr lang="en-SG" sz="1000" dirty="0"/>
              <a:t>In fact, the model with the most consistent performance is the </a:t>
            </a:r>
            <a:r>
              <a:rPr lang="en-SG" sz="1000" b="1" dirty="0"/>
              <a:t>Logistic (Full) Regression</a:t>
            </a:r>
            <a:r>
              <a:rPr lang="en-SG" sz="1000" dirty="0"/>
              <a:t> one as its trainset and </a:t>
            </a:r>
            <a:r>
              <a:rPr lang="en-SG" sz="1000" dirty="0" err="1"/>
              <a:t>testset</a:t>
            </a:r>
            <a:r>
              <a:rPr lang="en-SG" sz="1000" dirty="0"/>
              <a:t> results are the closest amongst all the other models. If I were to choose a model for this dataset, this model could be it.</a:t>
            </a:r>
          </a:p>
          <a:p>
            <a:pPr>
              <a:buSzPct val="100000"/>
            </a:pPr>
            <a:r>
              <a:rPr lang="en-SG" sz="1000" dirty="0"/>
              <a:t>That said, perhaps the other more complex models could have performed better but did not due to not selecting the best hyperparameters. With more time and resources, we probably can raise the results of those other models.</a:t>
            </a:r>
          </a:p>
        </p:txBody>
      </p:sp>
    </p:spTree>
    <p:extLst>
      <p:ext uri="{BB962C8B-B14F-4D97-AF65-F5344CB8AC3E}">
        <p14:creationId xmlns:p14="http://schemas.microsoft.com/office/powerpoint/2010/main" val="2851254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3433-5CD1-4486-BA6D-219A065C26DE}"/>
              </a:ext>
            </a:extLst>
          </p:cNvPr>
          <p:cNvSpPr>
            <a:spLocks noGrp="1"/>
          </p:cNvSpPr>
          <p:nvPr>
            <p:ph type="title" idx="4294967295"/>
          </p:nvPr>
        </p:nvSpPr>
        <p:spPr>
          <a:xfrm>
            <a:off x="221876" y="425637"/>
            <a:ext cx="6320118" cy="428251"/>
          </a:xfrm>
        </p:spPr>
        <p:txBody>
          <a:bodyPr/>
          <a:lstStyle/>
          <a:p>
            <a:r>
              <a:rPr lang="en-US" dirty="0"/>
              <a:t>Performance Measurement (Categorical)</a:t>
            </a:r>
            <a:endParaRPr lang="en-SG" dirty="0"/>
          </a:p>
        </p:txBody>
      </p:sp>
      <p:graphicFrame>
        <p:nvGraphicFramePr>
          <p:cNvPr id="7" name="Table 6">
            <a:extLst>
              <a:ext uri="{FF2B5EF4-FFF2-40B4-BE49-F238E27FC236}">
                <a16:creationId xmlns:a16="http://schemas.microsoft.com/office/drawing/2014/main" id="{D47F1F57-E3DC-455B-9521-15A7C3C2CECF}"/>
              </a:ext>
            </a:extLst>
          </p:cNvPr>
          <p:cNvGraphicFramePr>
            <a:graphicFrameLocks noGrp="1"/>
          </p:cNvGraphicFramePr>
          <p:nvPr/>
        </p:nvGraphicFramePr>
        <p:xfrm>
          <a:off x="94130" y="914401"/>
          <a:ext cx="8942296" cy="1290919"/>
        </p:xfrm>
        <a:graphic>
          <a:graphicData uri="http://schemas.openxmlformats.org/drawingml/2006/table">
            <a:tbl>
              <a:tblPr/>
              <a:tblGrid>
                <a:gridCol w="768702">
                  <a:extLst>
                    <a:ext uri="{9D8B030D-6E8A-4147-A177-3AD203B41FA5}">
                      <a16:colId xmlns:a16="http://schemas.microsoft.com/office/drawing/2014/main" val="2881662551"/>
                    </a:ext>
                  </a:extLst>
                </a:gridCol>
                <a:gridCol w="1022209">
                  <a:extLst>
                    <a:ext uri="{9D8B030D-6E8A-4147-A177-3AD203B41FA5}">
                      <a16:colId xmlns:a16="http://schemas.microsoft.com/office/drawing/2014/main" val="841432662"/>
                    </a:ext>
                  </a:extLst>
                </a:gridCol>
                <a:gridCol w="351640">
                  <a:extLst>
                    <a:ext uri="{9D8B030D-6E8A-4147-A177-3AD203B41FA5}">
                      <a16:colId xmlns:a16="http://schemas.microsoft.com/office/drawing/2014/main" val="2388730367"/>
                    </a:ext>
                  </a:extLst>
                </a:gridCol>
                <a:gridCol w="327106">
                  <a:extLst>
                    <a:ext uri="{9D8B030D-6E8A-4147-A177-3AD203B41FA5}">
                      <a16:colId xmlns:a16="http://schemas.microsoft.com/office/drawing/2014/main" val="2009624780"/>
                    </a:ext>
                  </a:extLst>
                </a:gridCol>
                <a:gridCol w="386395">
                  <a:extLst>
                    <a:ext uri="{9D8B030D-6E8A-4147-A177-3AD203B41FA5}">
                      <a16:colId xmlns:a16="http://schemas.microsoft.com/office/drawing/2014/main" val="631336582"/>
                    </a:ext>
                  </a:extLst>
                </a:gridCol>
                <a:gridCol w="386395">
                  <a:extLst>
                    <a:ext uri="{9D8B030D-6E8A-4147-A177-3AD203B41FA5}">
                      <a16:colId xmlns:a16="http://schemas.microsoft.com/office/drawing/2014/main" val="544341996"/>
                    </a:ext>
                  </a:extLst>
                </a:gridCol>
                <a:gridCol w="327106">
                  <a:extLst>
                    <a:ext uri="{9D8B030D-6E8A-4147-A177-3AD203B41FA5}">
                      <a16:colId xmlns:a16="http://schemas.microsoft.com/office/drawing/2014/main" val="818101178"/>
                    </a:ext>
                  </a:extLst>
                </a:gridCol>
                <a:gridCol w="376174">
                  <a:extLst>
                    <a:ext uri="{9D8B030D-6E8A-4147-A177-3AD203B41FA5}">
                      <a16:colId xmlns:a16="http://schemas.microsoft.com/office/drawing/2014/main" val="2593987245"/>
                    </a:ext>
                  </a:extLst>
                </a:gridCol>
                <a:gridCol w="318931">
                  <a:extLst>
                    <a:ext uri="{9D8B030D-6E8A-4147-A177-3AD203B41FA5}">
                      <a16:colId xmlns:a16="http://schemas.microsoft.com/office/drawing/2014/main" val="213398815"/>
                    </a:ext>
                  </a:extLst>
                </a:gridCol>
                <a:gridCol w="351640">
                  <a:extLst>
                    <a:ext uri="{9D8B030D-6E8A-4147-A177-3AD203B41FA5}">
                      <a16:colId xmlns:a16="http://schemas.microsoft.com/office/drawing/2014/main" val="3110029530"/>
                    </a:ext>
                  </a:extLst>
                </a:gridCol>
                <a:gridCol w="318931">
                  <a:extLst>
                    <a:ext uri="{9D8B030D-6E8A-4147-A177-3AD203B41FA5}">
                      <a16:colId xmlns:a16="http://schemas.microsoft.com/office/drawing/2014/main" val="809322695"/>
                    </a:ext>
                  </a:extLst>
                </a:gridCol>
                <a:gridCol w="327106">
                  <a:extLst>
                    <a:ext uri="{9D8B030D-6E8A-4147-A177-3AD203B41FA5}">
                      <a16:colId xmlns:a16="http://schemas.microsoft.com/office/drawing/2014/main" val="2454751604"/>
                    </a:ext>
                  </a:extLst>
                </a:gridCol>
                <a:gridCol w="327106">
                  <a:extLst>
                    <a:ext uri="{9D8B030D-6E8A-4147-A177-3AD203B41FA5}">
                      <a16:colId xmlns:a16="http://schemas.microsoft.com/office/drawing/2014/main" val="3110278540"/>
                    </a:ext>
                  </a:extLst>
                </a:gridCol>
                <a:gridCol w="351640">
                  <a:extLst>
                    <a:ext uri="{9D8B030D-6E8A-4147-A177-3AD203B41FA5}">
                      <a16:colId xmlns:a16="http://schemas.microsoft.com/office/drawing/2014/main" val="317693068"/>
                    </a:ext>
                  </a:extLst>
                </a:gridCol>
                <a:gridCol w="318931">
                  <a:extLst>
                    <a:ext uri="{9D8B030D-6E8A-4147-A177-3AD203B41FA5}">
                      <a16:colId xmlns:a16="http://schemas.microsoft.com/office/drawing/2014/main" val="656251499"/>
                    </a:ext>
                  </a:extLst>
                </a:gridCol>
                <a:gridCol w="351640">
                  <a:extLst>
                    <a:ext uri="{9D8B030D-6E8A-4147-A177-3AD203B41FA5}">
                      <a16:colId xmlns:a16="http://schemas.microsoft.com/office/drawing/2014/main" val="2519633534"/>
                    </a:ext>
                  </a:extLst>
                </a:gridCol>
                <a:gridCol w="318931">
                  <a:extLst>
                    <a:ext uri="{9D8B030D-6E8A-4147-A177-3AD203B41FA5}">
                      <a16:colId xmlns:a16="http://schemas.microsoft.com/office/drawing/2014/main" val="2792832012"/>
                    </a:ext>
                  </a:extLst>
                </a:gridCol>
                <a:gridCol w="351640">
                  <a:extLst>
                    <a:ext uri="{9D8B030D-6E8A-4147-A177-3AD203B41FA5}">
                      <a16:colId xmlns:a16="http://schemas.microsoft.com/office/drawing/2014/main" val="1757847579"/>
                    </a:ext>
                  </a:extLst>
                </a:gridCol>
                <a:gridCol w="318931">
                  <a:extLst>
                    <a:ext uri="{9D8B030D-6E8A-4147-A177-3AD203B41FA5}">
                      <a16:colId xmlns:a16="http://schemas.microsoft.com/office/drawing/2014/main" val="1770564395"/>
                    </a:ext>
                  </a:extLst>
                </a:gridCol>
                <a:gridCol w="351640">
                  <a:extLst>
                    <a:ext uri="{9D8B030D-6E8A-4147-A177-3AD203B41FA5}">
                      <a16:colId xmlns:a16="http://schemas.microsoft.com/office/drawing/2014/main" val="3791456000"/>
                    </a:ext>
                  </a:extLst>
                </a:gridCol>
                <a:gridCol w="318931">
                  <a:extLst>
                    <a:ext uri="{9D8B030D-6E8A-4147-A177-3AD203B41FA5}">
                      <a16:colId xmlns:a16="http://schemas.microsoft.com/office/drawing/2014/main" val="3969926494"/>
                    </a:ext>
                  </a:extLst>
                </a:gridCol>
                <a:gridCol w="351640">
                  <a:extLst>
                    <a:ext uri="{9D8B030D-6E8A-4147-A177-3AD203B41FA5}">
                      <a16:colId xmlns:a16="http://schemas.microsoft.com/office/drawing/2014/main" val="2443688502"/>
                    </a:ext>
                  </a:extLst>
                </a:gridCol>
                <a:gridCol w="318931">
                  <a:extLst>
                    <a:ext uri="{9D8B030D-6E8A-4147-A177-3AD203B41FA5}">
                      <a16:colId xmlns:a16="http://schemas.microsoft.com/office/drawing/2014/main" val="1544783482"/>
                    </a:ext>
                  </a:extLst>
                </a:gridCol>
              </a:tblGrid>
              <a:tr h="484094">
                <a:tc>
                  <a:txBody>
                    <a:bodyPr/>
                    <a:lstStyle/>
                    <a:p>
                      <a:pPr algn="ctr" fontAlgn="b"/>
                      <a:r>
                        <a:rPr lang="en-SG" sz="700" b="0" i="0" u="none" strike="noStrike">
                          <a:solidFill>
                            <a:srgbClr val="000000"/>
                          </a:solidFill>
                          <a:effectLst/>
                          <a:latin typeface="Calibri" panose="020F0502020204030204" pitchFamily="34" charset="0"/>
                        </a:rPr>
                        <a:t> </a:t>
                      </a:r>
                    </a:p>
                  </a:txBody>
                  <a:tcPr marL="3578" marR="3578" marT="357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SG" sz="700" b="0" i="0" u="none" strike="noStrike">
                          <a:solidFill>
                            <a:srgbClr val="000000"/>
                          </a:solidFill>
                          <a:effectLst/>
                          <a:latin typeface="Calibri" panose="020F0502020204030204" pitchFamily="34" charset="0"/>
                        </a:rPr>
                        <a:t> </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700" b="1" i="0" u="none" strike="noStrike">
                          <a:solidFill>
                            <a:srgbClr val="000000"/>
                          </a:solidFill>
                          <a:effectLst/>
                          <a:latin typeface="Calibri" panose="020F0502020204030204" pitchFamily="34" charset="0"/>
                        </a:rPr>
                        <a:t>Logistic (Full)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700" b="1" i="0" u="none" strike="noStrike">
                          <a:solidFill>
                            <a:srgbClr val="000000"/>
                          </a:solidFill>
                          <a:effectLst/>
                          <a:latin typeface="Calibri" panose="020F0502020204030204" pitchFamily="34" charset="0"/>
                        </a:rPr>
                        <a:t>Logistic (Full)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Logistic (Reduced)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Logistic (Reduced)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CART Default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CART Maximal</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CART Pruned</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RF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RF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XGBoost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XGBoost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MLP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MLP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LSTM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LSTM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GMM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GMM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NB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NB Testset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SVM Trainset</a:t>
                      </a:r>
                    </a:p>
                  </a:txBody>
                  <a:tcPr marL="3578" marR="3578" marT="35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700" b="1" i="0" u="none" strike="noStrike">
                          <a:solidFill>
                            <a:srgbClr val="000000"/>
                          </a:solidFill>
                          <a:effectLst/>
                          <a:latin typeface="Calibri" panose="020F0502020204030204" pitchFamily="34" charset="0"/>
                        </a:rPr>
                        <a:t>SVM Testset</a:t>
                      </a:r>
                    </a:p>
                  </a:txBody>
                  <a:tcPr marL="3578" marR="3578" marT="35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443140995"/>
                  </a:ext>
                </a:extLst>
              </a:tr>
              <a:tr h="161365">
                <a:tc>
                  <a:txBody>
                    <a:bodyPr/>
                    <a:lstStyle/>
                    <a:p>
                      <a:pPr algn="l" rtl="0" fontAlgn="b"/>
                      <a:r>
                        <a:rPr lang="en-SG" sz="700" b="1" i="0" u="none" strike="noStrike">
                          <a:solidFill>
                            <a:srgbClr val="000000"/>
                          </a:solidFill>
                          <a:effectLst/>
                          <a:latin typeface="Calibri" panose="020F0502020204030204" pitchFamily="34" charset="0"/>
                        </a:rPr>
                        <a:t>Accuracy</a:t>
                      </a:r>
                    </a:p>
                  </a:txBody>
                  <a:tcPr marL="3578" marR="3578" marT="357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(TP+TN) / (TP+TN+FP+FN)</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0.7683</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0.7512</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dirty="0">
                          <a:solidFill>
                            <a:srgbClr val="000000"/>
                          </a:solidFill>
                          <a:effectLst/>
                          <a:latin typeface="Calibri" panose="020F0502020204030204" pitchFamily="34" charset="0"/>
                        </a:rPr>
                        <a:t>0.7365</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0.7205</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0.6634</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0.8131</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0.5258</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0.7022</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0.5211</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0.4823</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0.6188</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0.4984</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0.4941</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0.4823</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0.5377</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0.4871</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0.7176</a:t>
                      </a:r>
                    </a:p>
                  </a:txBody>
                  <a:tcPr marL="3578" marR="3578" marT="35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700" b="0" i="0" u="none" strike="noStrike">
                          <a:solidFill>
                            <a:srgbClr val="000000"/>
                          </a:solidFill>
                          <a:effectLst/>
                          <a:latin typeface="Calibri" panose="020F0502020204030204" pitchFamily="34" charset="0"/>
                        </a:rPr>
                        <a:t>0.4919</a:t>
                      </a:r>
                    </a:p>
                  </a:txBody>
                  <a:tcPr marL="3578" marR="3578" marT="35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80910254"/>
                  </a:ext>
                </a:extLst>
              </a:tr>
              <a:tr h="161365">
                <a:tc>
                  <a:txBody>
                    <a:bodyPr/>
                    <a:lstStyle/>
                    <a:p>
                      <a:pPr algn="l" rtl="0" fontAlgn="b"/>
                      <a:r>
                        <a:rPr lang="en-SG" sz="700" b="1" i="0" u="none" strike="noStrike">
                          <a:solidFill>
                            <a:srgbClr val="000000"/>
                          </a:solidFill>
                          <a:effectLst/>
                          <a:latin typeface="Calibri" panose="020F0502020204030204" pitchFamily="34" charset="0"/>
                        </a:rPr>
                        <a:t>Precision</a:t>
                      </a:r>
                    </a:p>
                  </a:txBody>
                  <a:tcPr marL="3578" marR="3578" marT="3578"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TP / (TP+FP)</a:t>
                      </a:r>
                    </a:p>
                  </a:txBody>
                  <a:tcPr marL="3578" marR="3578" marT="3578" marB="0" anchor="b">
                    <a:lnL>
                      <a:noFill/>
                    </a:lnL>
                    <a:lnR>
                      <a:noFill/>
                    </a:lnR>
                    <a:lnT>
                      <a:noFill/>
                    </a:lnT>
                    <a:lnB>
                      <a:noFill/>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0.7753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0.7446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0.7421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0.7147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0.6420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0.8071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0.5051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0.6837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0.5207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0.4823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0.6071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0.5083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0.5096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0.4823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0.5472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0.4846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0.7206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0.4870</a:t>
                      </a:r>
                    </a:p>
                  </a:txBody>
                  <a:tcPr marL="3578" marR="3578" marT="3578"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48477731"/>
                  </a:ext>
                </a:extLst>
              </a:tr>
              <a:tr h="161365">
                <a:tc>
                  <a:txBody>
                    <a:bodyPr/>
                    <a:lstStyle/>
                    <a:p>
                      <a:pPr algn="l" rtl="0" fontAlgn="b"/>
                      <a:r>
                        <a:rPr lang="en-SG" sz="700" b="1" i="0" u="none" strike="noStrike">
                          <a:solidFill>
                            <a:srgbClr val="000000"/>
                          </a:solidFill>
                          <a:effectLst/>
                          <a:latin typeface="Calibri" panose="020F0502020204030204" pitchFamily="34" charset="0"/>
                        </a:rPr>
                        <a:t>Recall</a:t>
                      </a:r>
                    </a:p>
                  </a:txBody>
                  <a:tcPr marL="3578" marR="3578" marT="3578"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TP / (TP+FN)</a:t>
                      </a:r>
                    </a:p>
                  </a:txBody>
                  <a:tcPr marL="3578" marR="3578" marT="3578" marB="0" anchor="b">
                    <a:lnL>
                      <a:noFill/>
                    </a:lnL>
                    <a:lnR>
                      <a:noFill/>
                    </a:lnR>
                    <a:lnT>
                      <a:noFill/>
                    </a:lnT>
                    <a:lnB>
                      <a:noFill/>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0.7637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0.7732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0.7350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0.7444</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0.7569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0.8287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0.8328</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0.7277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0.9115</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0.6902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0.5714</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0.5349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0.6059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0.9967</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0.7399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7401181"/>
                  </a:ext>
                </a:extLst>
              </a:tr>
              <a:tr h="161365">
                <a:tc>
                  <a:txBody>
                    <a:bodyPr/>
                    <a:lstStyle/>
                    <a:p>
                      <a:pPr algn="l" rtl="0" fontAlgn="b"/>
                      <a:r>
                        <a:rPr lang="en-SG" sz="700" b="1" i="0" u="none" strike="noStrike">
                          <a:solidFill>
                            <a:srgbClr val="000000"/>
                          </a:solidFill>
                          <a:effectLst/>
                          <a:latin typeface="Calibri" panose="020F0502020204030204" pitchFamily="34" charset="0"/>
                        </a:rPr>
                        <a:t>Specificity</a:t>
                      </a:r>
                    </a:p>
                  </a:txBody>
                  <a:tcPr marL="3578" marR="3578" marT="3578" marB="0" anchor="b">
                    <a:lnL w="6350" cap="flat" cmpd="sng" algn="ctr">
                      <a:solidFill>
                        <a:srgbClr val="000000"/>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TN / (TN+FN)</a:t>
                      </a:r>
                    </a:p>
                  </a:txBody>
                  <a:tcPr marL="3578" marR="3578" marT="3578" marB="0" anchor="b">
                    <a:lnL>
                      <a:noFill/>
                    </a:lnL>
                    <a:lnR>
                      <a:noFill/>
                    </a:lnR>
                    <a:lnT>
                      <a:noFill/>
                    </a:lnT>
                    <a:lnB>
                      <a:noFill/>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0.7614</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0.7585</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0.7309</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0.7270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0.6951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0.8196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0.6063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0.7222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0.5252</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0.6346</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0.4851</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0.4758</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0.5250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0.8000</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0.7143</a:t>
                      </a:r>
                    </a:p>
                  </a:txBody>
                  <a:tcPr marL="3578" marR="3578" marT="3578" marB="0" anchor="b">
                    <a:lnL>
                      <a:noFill/>
                    </a:lnL>
                    <a:lnR>
                      <a:noFill/>
                    </a:lnR>
                    <a:lnT>
                      <a:noFill/>
                    </a:lnT>
                    <a:lnB>
                      <a:noFill/>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1938935"/>
                  </a:ext>
                </a:extLst>
              </a:tr>
              <a:tr h="161365">
                <a:tc>
                  <a:txBody>
                    <a:bodyPr/>
                    <a:lstStyle/>
                    <a:p>
                      <a:pPr algn="l" rtl="0" fontAlgn="b"/>
                      <a:r>
                        <a:rPr lang="en-SG" sz="700" b="1" i="0" u="none" strike="noStrike">
                          <a:solidFill>
                            <a:srgbClr val="000000"/>
                          </a:solidFill>
                          <a:effectLst/>
                          <a:latin typeface="Calibri" panose="020F0502020204030204" pitchFamily="34" charset="0"/>
                        </a:rPr>
                        <a:t>False Positive Rate</a:t>
                      </a:r>
                    </a:p>
                  </a:txBody>
                  <a:tcPr marL="3578" marR="3578" marT="357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l" rtl="0" fontAlgn="b"/>
                      <a:r>
                        <a:rPr lang="en-SG" sz="700" b="1" i="0" u="none" strike="noStrike">
                          <a:solidFill>
                            <a:srgbClr val="000000"/>
                          </a:solidFill>
                          <a:effectLst/>
                          <a:latin typeface="Calibri" panose="020F0502020204030204" pitchFamily="34" charset="0"/>
                        </a:rPr>
                        <a:t>FP / (TN + FP)</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solidFill>
                      <a:srgbClr val="F4B084"/>
                    </a:solidFill>
                  </a:tcPr>
                </a:tc>
                <a:tc>
                  <a:txBody>
                    <a:bodyPr/>
                    <a:lstStyle/>
                    <a:p>
                      <a:pPr algn="ctr" rtl="0" fontAlgn="b"/>
                      <a:r>
                        <a:rPr lang="en-SG" sz="700" b="0" i="0" u="none" strike="noStrike">
                          <a:solidFill>
                            <a:srgbClr val="000000"/>
                          </a:solidFill>
                          <a:effectLst/>
                          <a:latin typeface="Calibri" panose="020F0502020204030204" pitchFamily="34" charset="0"/>
                        </a:rPr>
                        <a:t>0.2269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0.2712</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0.2619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0.3039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0.4324</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0.2029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0.7601</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0.3223</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0.8956</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0.4537</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0.5779</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0.5494</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1.0000</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0.5351</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0.9875</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a:solidFill>
                            <a:srgbClr val="000000"/>
                          </a:solidFill>
                          <a:effectLst/>
                          <a:latin typeface="Calibri" panose="020F0502020204030204" pitchFamily="34" charset="0"/>
                        </a:rPr>
                        <a:t>0.3062</a:t>
                      </a:r>
                    </a:p>
                  </a:txBody>
                  <a:tcPr marL="3578" marR="3578" marT="3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SG" sz="700" b="0" i="0" u="none" strike="noStrike" dirty="0">
                          <a:solidFill>
                            <a:srgbClr val="000000"/>
                          </a:solidFill>
                          <a:effectLst/>
                          <a:latin typeface="Calibri" panose="020F0502020204030204" pitchFamily="34" charset="0"/>
                        </a:rPr>
                        <a:t>0.9813</a:t>
                      </a:r>
                    </a:p>
                  </a:txBody>
                  <a:tcPr marL="3578" marR="3578" marT="357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119505"/>
                  </a:ext>
                </a:extLst>
              </a:tr>
            </a:tbl>
          </a:graphicData>
        </a:graphic>
      </p:graphicFrame>
      <p:graphicFrame>
        <p:nvGraphicFramePr>
          <p:cNvPr id="9" name="Table 8">
            <a:extLst>
              <a:ext uri="{FF2B5EF4-FFF2-40B4-BE49-F238E27FC236}">
                <a16:creationId xmlns:a16="http://schemas.microsoft.com/office/drawing/2014/main" id="{0CF18716-0F96-46FB-ACC8-948E22F82937}"/>
              </a:ext>
            </a:extLst>
          </p:cNvPr>
          <p:cNvGraphicFramePr>
            <a:graphicFrameLocks noGrp="1"/>
          </p:cNvGraphicFramePr>
          <p:nvPr/>
        </p:nvGraphicFramePr>
        <p:xfrm>
          <a:off x="1243853" y="2326343"/>
          <a:ext cx="6656293" cy="1053602"/>
        </p:xfrm>
        <a:graphic>
          <a:graphicData uri="http://schemas.openxmlformats.org/drawingml/2006/table">
            <a:tbl>
              <a:tblPr/>
              <a:tblGrid>
                <a:gridCol w="934217">
                  <a:extLst>
                    <a:ext uri="{9D8B030D-6E8A-4147-A177-3AD203B41FA5}">
                      <a16:colId xmlns:a16="http://schemas.microsoft.com/office/drawing/2014/main" val="3952457163"/>
                    </a:ext>
                  </a:extLst>
                </a:gridCol>
                <a:gridCol w="1242310">
                  <a:extLst>
                    <a:ext uri="{9D8B030D-6E8A-4147-A177-3AD203B41FA5}">
                      <a16:colId xmlns:a16="http://schemas.microsoft.com/office/drawing/2014/main" val="4131661913"/>
                    </a:ext>
                  </a:extLst>
                </a:gridCol>
                <a:gridCol w="486984">
                  <a:extLst>
                    <a:ext uri="{9D8B030D-6E8A-4147-A177-3AD203B41FA5}">
                      <a16:colId xmlns:a16="http://schemas.microsoft.com/office/drawing/2014/main" val="4073801237"/>
                    </a:ext>
                  </a:extLst>
                </a:gridCol>
                <a:gridCol w="526741">
                  <a:extLst>
                    <a:ext uri="{9D8B030D-6E8A-4147-A177-3AD203B41FA5}">
                      <a16:colId xmlns:a16="http://schemas.microsoft.com/office/drawing/2014/main" val="2856733917"/>
                    </a:ext>
                  </a:extLst>
                </a:gridCol>
                <a:gridCol w="469592">
                  <a:extLst>
                    <a:ext uri="{9D8B030D-6E8A-4147-A177-3AD203B41FA5}">
                      <a16:colId xmlns:a16="http://schemas.microsoft.com/office/drawing/2014/main" val="408604998"/>
                    </a:ext>
                  </a:extLst>
                </a:gridCol>
                <a:gridCol w="469592">
                  <a:extLst>
                    <a:ext uri="{9D8B030D-6E8A-4147-A177-3AD203B41FA5}">
                      <a16:colId xmlns:a16="http://schemas.microsoft.com/office/drawing/2014/main" val="1739203101"/>
                    </a:ext>
                  </a:extLst>
                </a:gridCol>
                <a:gridCol w="469592">
                  <a:extLst>
                    <a:ext uri="{9D8B030D-6E8A-4147-A177-3AD203B41FA5}">
                      <a16:colId xmlns:a16="http://schemas.microsoft.com/office/drawing/2014/main" val="621987630"/>
                    </a:ext>
                  </a:extLst>
                </a:gridCol>
                <a:gridCol w="457170">
                  <a:extLst>
                    <a:ext uri="{9D8B030D-6E8A-4147-A177-3AD203B41FA5}">
                      <a16:colId xmlns:a16="http://schemas.microsoft.com/office/drawing/2014/main" val="2894823416"/>
                    </a:ext>
                  </a:extLst>
                </a:gridCol>
                <a:gridCol w="387600">
                  <a:extLst>
                    <a:ext uri="{9D8B030D-6E8A-4147-A177-3AD203B41FA5}">
                      <a16:colId xmlns:a16="http://schemas.microsoft.com/office/drawing/2014/main" val="1258422129"/>
                    </a:ext>
                  </a:extLst>
                </a:gridCol>
                <a:gridCol w="427355">
                  <a:extLst>
                    <a:ext uri="{9D8B030D-6E8A-4147-A177-3AD203B41FA5}">
                      <a16:colId xmlns:a16="http://schemas.microsoft.com/office/drawing/2014/main" val="2697123056"/>
                    </a:ext>
                  </a:extLst>
                </a:gridCol>
                <a:gridCol w="387600">
                  <a:extLst>
                    <a:ext uri="{9D8B030D-6E8A-4147-A177-3AD203B41FA5}">
                      <a16:colId xmlns:a16="http://schemas.microsoft.com/office/drawing/2014/main" val="921119746"/>
                    </a:ext>
                  </a:extLst>
                </a:gridCol>
                <a:gridCol w="397540">
                  <a:extLst>
                    <a:ext uri="{9D8B030D-6E8A-4147-A177-3AD203B41FA5}">
                      <a16:colId xmlns:a16="http://schemas.microsoft.com/office/drawing/2014/main" val="2125207935"/>
                    </a:ext>
                  </a:extLst>
                </a:gridCol>
              </a:tblGrid>
              <a:tr h="350046">
                <a:tc>
                  <a:txBody>
                    <a:bodyPr/>
                    <a:lstStyle/>
                    <a:p>
                      <a:pPr algn="ctr" fontAlgn="b"/>
                      <a:r>
                        <a:rPr lang="en-SG" sz="800" b="1" i="0" u="none" strike="noStrike" dirty="0" err="1">
                          <a:solidFill>
                            <a:srgbClr val="000000"/>
                          </a:solidFill>
                          <a:effectLst/>
                          <a:latin typeface="Calibri" panose="020F0502020204030204" pitchFamily="34" charset="0"/>
                        </a:rPr>
                        <a:t>Testsets</a:t>
                      </a:r>
                      <a:r>
                        <a:rPr lang="en-SG" sz="800" b="1" i="0" u="none" strike="noStrike" dirty="0">
                          <a:solidFill>
                            <a:srgbClr val="000000"/>
                          </a:solidFill>
                          <a:effectLst/>
                          <a:latin typeface="Calibri" panose="020F0502020204030204" pitchFamily="34" charset="0"/>
                        </a:rPr>
                        <a:t> Only </a:t>
                      </a:r>
                    </a:p>
                  </a:txBody>
                  <a:tcPr marL="5846" marR="5846" marT="5846"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SG" sz="800" b="0" i="0" u="none" strike="noStrike">
                          <a:solidFill>
                            <a:srgbClr val="000000"/>
                          </a:solidFill>
                          <a:effectLst/>
                          <a:latin typeface="Calibri" panose="020F0502020204030204" pitchFamily="34" charset="0"/>
                        </a:rPr>
                        <a:t> </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Logistic (Full)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Logistic (Reduced)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CART Pruned</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RF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XGBoost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MLP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LSTM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GMM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NB Testset</a:t>
                      </a:r>
                    </a:p>
                  </a:txBody>
                  <a:tcPr marL="5846" marR="5846" marT="5846"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b"/>
                      <a:r>
                        <a:rPr lang="en-SG" sz="800" b="1" i="0" u="none" strike="noStrike">
                          <a:solidFill>
                            <a:srgbClr val="000000"/>
                          </a:solidFill>
                          <a:effectLst/>
                          <a:latin typeface="Calibri" panose="020F0502020204030204" pitchFamily="34" charset="0"/>
                        </a:rPr>
                        <a:t>SVM Testset</a:t>
                      </a:r>
                    </a:p>
                  </a:txBody>
                  <a:tcPr marL="5846" marR="5846" marT="584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75305553"/>
                  </a:ext>
                </a:extLst>
              </a:tr>
              <a:tr h="170932">
                <a:tc>
                  <a:txBody>
                    <a:bodyPr/>
                    <a:lstStyle/>
                    <a:p>
                      <a:pPr algn="l" rtl="0" fontAlgn="b"/>
                      <a:r>
                        <a:rPr lang="en-SG" sz="800" b="1" i="0" u="none" strike="noStrike">
                          <a:solidFill>
                            <a:srgbClr val="000000"/>
                          </a:solidFill>
                          <a:effectLst/>
                          <a:latin typeface="Calibri" panose="020F0502020204030204" pitchFamily="34" charset="0"/>
                        </a:rPr>
                        <a:t>Accuracy</a:t>
                      </a:r>
                    </a:p>
                  </a:txBody>
                  <a:tcPr marL="5846" marR="5846" marT="5846"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l" rtl="0" fontAlgn="b"/>
                      <a:r>
                        <a:rPr lang="en-SG" sz="800" b="1" i="0" u="none" strike="noStrike">
                          <a:solidFill>
                            <a:srgbClr val="000000"/>
                          </a:solidFill>
                          <a:effectLst/>
                          <a:latin typeface="Calibri" panose="020F0502020204030204" pitchFamily="34" charset="0"/>
                        </a:rPr>
                        <a:t>(TP+TN) / (TP+TN+FP+FN)</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solidFill>
                      <a:srgbClr val="F4B084"/>
                    </a:solidFill>
                  </a:tcPr>
                </a:tc>
                <a:tc>
                  <a:txBody>
                    <a:bodyPr/>
                    <a:lstStyle/>
                    <a:p>
                      <a:pPr algn="ctr" rtl="0" fontAlgn="b"/>
                      <a:r>
                        <a:rPr lang="en-SG" sz="800" b="0" i="0" u="none" strike="noStrike" dirty="0">
                          <a:solidFill>
                            <a:srgbClr val="000000"/>
                          </a:solidFill>
                          <a:effectLst/>
                          <a:highlight>
                            <a:srgbClr val="FFFF00"/>
                          </a:highlight>
                          <a:latin typeface="Calibri" panose="020F0502020204030204" pitchFamily="34" charset="0"/>
                        </a:rPr>
                        <a:t>0.7512</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0.7205</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dirty="0">
                          <a:solidFill>
                            <a:srgbClr val="000000"/>
                          </a:solidFill>
                          <a:effectLst/>
                          <a:highlight>
                            <a:srgbClr val="FFFF00"/>
                          </a:highlight>
                          <a:latin typeface="Calibri" panose="020F0502020204030204" pitchFamily="34" charset="0"/>
                        </a:rPr>
                        <a:t>0.8131</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0.5258</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dirty="0">
                          <a:solidFill>
                            <a:srgbClr val="000000"/>
                          </a:solidFill>
                          <a:effectLst/>
                          <a:highlight>
                            <a:srgbClr val="FFFF00"/>
                          </a:highlight>
                          <a:latin typeface="Calibri" panose="020F0502020204030204" pitchFamily="34" charset="0"/>
                        </a:rPr>
                        <a:t>0.7022</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0.4823</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0.4984</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0.4823</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0.4871</a:t>
                      </a:r>
                    </a:p>
                  </a:txBody>
                  <a:tcPr marL="5846" marR="5846" marT="584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SG" sz="800" b="0" i="0" u="none" strike="noStrike">
                          <a:solidFill>
                            <a:srgbClr val="000000"/>
                          </a:solidFill>
                          <a:effectLst/>
                          <a:latin typeface="Calibri" panose="020F0502020204030204" pitchFamily="34" charset="0"/>
                        </a:rPr>
                        <a:t>0.4919</a:t>
                      </a:r>
                    </a:p>
                  </a:txBody>
                  <a:tcPr marL="5846" marR="5846" marT="5846"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25325855"/>
                  </a:ext>
                </a:extLst>
              </a:tr>
              <a:tr h="114418">
                <a:tc>
                  <a:txBody>
                    <a:bodyPr/>
                    <a:lstStyle/>
                    <a:p>
                      <a:pPr algn="l" rtl="0" fontAlgn="b"/>
                      <a:r>
                        <a:rPr lang="en-SG" sz="800" b="1" i="0" u="none" strike="noStrike">
                          <a:solidFill>
                            <a:srgbClr val="000000"/>
                          </a:solidFill>
                          <a:effectLst/>
                          <a:latin typeface="Calibri" panose="020F0502020204030204" pitchFamily="34" charset="0"/>
                        </a:rPr>
                        <a:t>Precision</a:t>
                      </a:r>
                    </a:p>
                  </a:txBody>
                  <a:tcPr marL="5846" marR="5846" marT="5846"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800" b="1" i="0" u="none" strike="noStrike">
                          <a:solidFill>
                            <a:srgbClr val="000000"/>
                          </a:solidFill>
                          <a:effectLst/>
                          <a:latin typeface="Calibri" panose="020F0502020204030204" pitchFamily="34" charset="0"/>
                        </a:rPr>
                        <a:t>TP / (TP+FP)</a:t>
                      </a:r>
                    </a:p>
                  </a:txBody>
                  <a:tcPr marL="5846" marR="5846" marT="5846" marB="0" anchor="b">
                    <a:lnL>
                      <a:noFill/>
                    </a:lnL>
                    <a:lnR>
                      <a:noFill/>
                    </a:lnR>
                    <a:lnT>
                      <a:noFill/>
                    </a:lnT>
                    <a:lnB>
                      <a:noFill/>
                    </a:lnB>
                    <a:solidFill>
                      <a:srgbClr val="F4B084"/>
                    </a:solidFill>
                  </a:tcPr>
                </a:tc>
                <a:tc>
                  <a:txBody>
                    <a:bodyPr/>
                    <a:lstStyle/>
                    <a:p>
                      <a:pPr algn="ctr" rtl="0" fontAlgn="b"/>
                      <a:r>
                        <a:rPr lang="en-SG" sz="800" b="0" i="0" u="none" strike="noStrike">
                          <a:solidFill>
                            <a:srgbClr val="000000"/>
                          </a:solidFill>
                          <a:effectLst/>
                          <a:latin typeface="Calibri" panose="020F0502020204030204" pitchFamily="34" charset="0"/>
                        </a:rPr>
                        <a:t>0.7446</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0.7147</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0.8071</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0.5051</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0.6837</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0.4823</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0.5083</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0.4823</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0.4846</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0.4870</a:t>
                      </a:r>
                    </a:p>
                  </a:txBody>
                  <a:tcPr marL="5846" marR="5846" marT="584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33179869"/>
                  </a:ext>
                </a:extLst>
              </a:tr>
              <a:tr h="114418">
                <a:tc>
                  <a:txBody>
                    <a:bodyPr/>
                    <a:lstStyle/>
                    <a:p>
                      <a:pPr algn="l" rtl="0" fontAlgn="b"/>
                      <a:r>
                        <a:rPr lang="en-SG" sz="800" b="1" i="0" u="none" strike="noStrike">
                          <a:solidFill>
                            <a:srgbClr val="000000"/>
                          </a:solidFill>
                          <a:effectLst/>
                          <a:latin typeface="Calibri" panose="020F0502020204030204" pitchFamily="34" charset="0"/>
                        </a:rPr>
                        <a:t>Recall</a:t>
                      </a:r>
                    </a:p>
                  </a:txBody>
                  <a:tcPr marL="5846" marR="5846" marT="5846"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800" b="1" i="0" u="none" strike="noStrike">
                          <a:solidFill>
                            <a:srgbClr val="000000"/>
                          </a:solidFill>
                          <a:effectLst/>
                          <a:latin typeface="Calibri" panose="020F0502020204030204" pitchFamily="34" charset="0"/>
                        </a:rPr>
                        <a:t>TP / (TP+FN)</a:t>
                      </a:r>
                    </a:p>
                  </a:txBody>
                  <a:tcPr marL="5846" marR="5846" marT="5846" marB="0" anchor="b">
                    <a:lnL>
                      <a:noFill/>
                    </a:lnL>
                    <a:lnR>
                      <a:noFill/>
                    </a:lnR>
                    <a:lnT>
                      <a:noFill/>
                    </a:lnT>
                    <a:lnB>
                      <a:noFill/>
                    </a:lnB>
                    <a:solidFill>
                      <a:srgbClr val="F4B084"/>
                    </a:solidFill>
                  </a:tcPr>
                </a:tc>
                <a:tc>
                  <a:txBody>
                    <a:bodyPr/>
                    <a:lstStyle/>
                    <a:p>
                      <a:pPr algn="ctr" rtl="0" fontAlgn="b"/>
                      <a:r>
                        <a:rPr lang="en-SG" sz="800" b="0" i="0" u="none" strike="noStrike">
                          <a:solidFill>
                            <a:srgbClr val="000000"/>
                          </a:solidFill>
                          <a:effectLst/>
                          <a:latin typeface="Calibri" panose="020F0502020204030204" pitchFamily="34" charset="0"/>
                        </a:rPr>
                        <a:t>0.7732</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0.7444</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0.8287</a:t>
                      </a:r>
                    </a:p>
                  </a:txBody>
                  <a:tcPr marL="5846" marR="5846" marT="5846" marB="0" anchor="b">
                    <a:lnL>
                      <a:noFill/>
                    </a:lnL>
                    <a:lnR>
                      <a:noFill/>
                    </a:lnR>
                    <a:lnT>
                      <a:noFill/>
                    </a:lnT>
                    <a:lnB>
                      <a:noFill/>
                    </a:lnB>
                  </a:tcPr>
                </a:tc>
                <a:tc>
                  <a:txBody>
                    <a:bodyPr/>
                    <a:lstStyle/>
                    <a:p>
                      <a:pPr algn="ctr" rtl="0" fontAlgn="b"/>
                      <a:r>
                        <a:rPr lang="en-SG" sz="800" b="0" i="0" u="none" strike="noStrike" dirty="0">
                          <a:solidFill>
                            <a:srgbClr val="000000"/>
                          </a:solidFill>
                          <a:effectLst/>
                          <a:latin typeface="Calibri" panose="020F0502020204030204" pitchFamily="34" charset="0"/>
                        </a:rPr>
                        <a:t>0.8328</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0.7277</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0.5714</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0.9967</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13323129"/>
                  </a:ext>
                </a:extLst>
              </a:tr>
              <a:tr h="114418">
                <a:tc>
                  <a:txBody>
                    <a:bodyPr/>
                    <a:lstStyle/>
                    <a:p>
                      <a:pPr algn="l" rtl="0" fontAlgn="b"/>
                      <a:r>
                        <a:rPr lang="en-SG" sz="800" b="1" i="0" u="none" strike="noStrike">
                          <a:solidFill>
                            <a:srgbClr val="000000"/>
                          </a:solidFill>
                          <a:effectLst/>
                          <a:latin typeface="Calibri" panose="020F0502020204030204" pitchFamily="34" charset="0"/>
                        </a:rPr>
                        <a:t>Specificity</a:t>
                      </a:r>
                    </a:p>
                  </a:txBody>
                  <a:tcPr marL="5846" marR="5846" marT="5846" marB="0" anchor="b">
                    <a:lnL w="12700" cap="flat" cmpd="sng" algn="ctr">
                      <a:solidFill>
                        <a:schemeClr val="tx1"/>
                      </a:solidFill>
                      <a:prstDash val="solid"/>
                      <a:round/>
                      <a:headEnd type="none" w="med" len="med"/>
                      <a:tailEnd type="none" w="med" len="med"/>
                    </a:lnL>
                    <a:lnR>
                      <a:noFill/>
                    </a:lnR>
                    <a:lnT>
                      <a:noFill/>
                    </a:lnT>
                    <a:lnB>
                      <a:noFill/>
                    </a:lnB>
                    <a:solidFill>
                      <a:srgbClr val="F4B084"/>
                    </a:solidFill>
                  </a:tcPr>
                </a:tc>
                <a:tc>
                  <a:txBody>
                    <a:bodyPr/>
                    <a:lstStyle/>
                    <a:p>
                      <a:pPr algn="l" rtl="0" fontAlgn="b"/>
                      <a:r>
                        <a:rPr lang="en-SG" sz="800" b="1" i="0" u="none" strike="noStrike">
                          <a:solidFill>
                            <a:srgbClr val="000000"/>
                          </a:solidFill>
                          <a:effectLst/>
                          <a:latin typeface="Calibri" panose="020F0502020204030204" pitchFamily="34" charset="0"/>
                        </a:rPr>
                        <a:t>TN / (TN+FN)</a:t>
                      </a:r>
                    </a:p>
                  </a:txBody>
                  <a:tcPr marL="5846" marR="5846" marT="5846" marB="0" anchor="b">
                    <a:lnL>
                      <a:noFill/>
                    </a:lnL>
                    <a:lnR>
                      <a:noFill/>
                    </a:lnR>
                    <a:lnT>
                      <a:noFill/>
                    </a:lnT>
                    <a:lnB>
                      <a:noFill/>
                    </a:lnB>
                    <a:solidFill>
                      <a:srgbClr val="F4B084"/>
                    </a:solidFill>
                  </a:tcPr>
                </a:tc>
                <a:tc>
                  <a:txBody>
                    <a:bodyPr/>
                    <a:lstStyle/>
                    <a:p>
                      <a:pPr algn="ctr" rtl="0" fontAlgn="b"/>
                      <a:r>
                        <a:rPr lang="en-SG" sz="800" b="0" i="0" u="none" strike="noStrike">
                          <a:solidFill>
                            <a:srgbClr val="000000"/>
                          </a:solidFill>
                          <a:effectLst/>
                          <a:latin typeface="Calibri" panose="020F0502020204030204" pitchFamily="34" charset="0"/>
                        </a:rPr>
                        <a:t>0.7585</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0.7270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0.8196</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0.6063</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0.7222</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0.0000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0.4851</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0.0000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0.8000</a:t>
                      </a:r>
                    </a:p>
                  </a:txBody>
                  <a:tcPr marL="5846" marR="5846" marT="5846" marB="0" anchor="b">
                    <a:lnL>
                      <a:noFill/>
                    </a:lnL>
                    <a:lnR>
                      <a:noFill/>
                    </a:lnR>
                    <a:lnT>
                      <a:noFill/>
                    </a:lnT>
                    <a:lnB>
                      <a:noFill/>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32863988"/>
                  </a:ext>
                </a:extLst>
              </a:tr>
              <a:tr h="55797">
                <a:tc>
                  <a:txBody>
                    <a:bodyPr/>
                    <a:lstStyle/>
                    <a:p>
                      <a:pPr algn="l" rtl="0" fontAlgn="b"/>
                      <a:r>
                        <a:rPr lang="en-SG" sz="800" b="1" i="0" u="none" strike="noStrike">
                          <a:solidFill>
                            <a:srgbClr val="000000"/>
                          </a:solidFill>
                          <a:effectLst/>
                          <a:latin typeface="Calibri" panose="020F0502020204030204" pitchFamily="34" charset="0"/>
                        </a:rPr>
                        <a:t>False Positive Rate</a:t>
                      </a:r>
                    </a:p>
                  </a:txBody>
                  <a:tcPr marL="5846" marR="5846" marT="584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4B084"/>
                    </a:solidFill>
                  </a:tcPr>
                </a:tc>
                <a:tc>
                  <a:txBody>
                    <a:bodyPr/>
                    <a:lstStyle/>
                    <a:p>
                      <a:pPr algn="l" rtl="0" fontAlgn="b"/>
                      <a:r>
                        <a:rPr lang="en-SG" sz="800" b="1" i="0" u="none" strike="noStrike" dirty="0">
                          <a:solidFill>
                            <a:srgbClr val="000000"/>
                          </a:solidFill>
                          <a:effectLst/>
                          <a:latin typeface="Calibri" panose="020F0502020204030204" pitchFamily="34" charset="0"/>
                        </a:rPr>
                        <a:t>FP / (TN + FP)</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solidFill>
                      <a:srgbClr val="F4B084"/>
                    </a:solidFill>
                  </a:tcPr>
                </a:tc>
                <a:tc>
                  <a:txBody>
                    <a:bodyPr/>
                    <a:lstStyle/>
                    <a:p>
                      <a:pPr algn="ctr" rtl="0" fontAlgn="b"/>
                      <a:r>
                        <a:rPr lang="en-SG" sz="800" b="0" i="0" u="none" strike="noStrike">
                          <a:solidFill>
                            <a:srgbClr val="000000"/>
                          </a:solidFill>
                          <a:effectLst/>
                          <a:latin typeface="Calibri" panose="020F0502020204030204" pitchFamily="34" charset="0"/>
                        </a:rPr>
                        <a:t>0.2712</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0.3039</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0.2029</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0.7601</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dirty="0">
                          <a:solidFill>
                            <a:srgbClr val="000000"/>
                          </a:solidFill>
                          <a:effectLst/>
                          <a:latin typeface="Calibri" panose="020F0502020204030204" pitchFamily="34" charset="0"/>
                        </a:rPr>
                        <a:t>0.3223</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0.5779</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1.0000</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a:solidFill>
                            <a:srgbClr val="000000"/>
                          </a:solidFill>
                          <a:effectLst/>
                          <a:latin typeface="Calibri" panose="020F0502020204030204" pitchFamily="34" charset="0"/>
                        </a:rPr>
                        <a:t>0.9875</a:t>
                      </a:r>
                    </a:p>
                  </a:txBody>
                  <a:tcPr marL="5846" marR="5846" marT="584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SG" sz="800" b="0" i="0" u="none" strike="noStrike" dirty="0">
                          <a:solidFill>
                            <a:srgbClr val="000000"/>
                          </a:solidFill>
                          <a:effectLst/>
                          <a:latin typeface="Calibri" panose="020F0502020204030204" pitchFamily="34" charset="0"/>
                        </a:rPr>
                        <a:t>0.9813</a:t>
                      </a:r>
                    </a:p>
                  </a:txBody>
                  <a:tcPr marL="5846" marR="5846" marT="584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82044"/>
                  </a:ext>
                </a:extLst>
              </a:tr>
            </a:tbl>
          </a:graphicData>
        </a:graphic>
      </p:graphicFrame>
      <p:sp>
        <p:nvSpPr>
          <p:cNvPr id="10" name="Content Placeholder 2">
            <a:extLst>
              <a:ext uri="{FF2B5EF4-FFF2-40B4-BE49-F238E27FC236}">
                <a16:creationId xmlns:a16="http://schemas.microsoft.com/office/drawing/2014/main" id="{0B71CFEA-A746-4BB2-B8EC-D7CD67AFD2FE}"/>
              </a:ext>
            </a:extLst>
          </p:cNvPr>
          <p:cNvSpPr txBox="1">
            <a:spLocks/>
          </p:cNvSpPr>
          <p:nvPr/>
        </p:nvSpPr>
        <p:spPr>
          <a:xfrm>
            <a:off x="239922" y="3500967"/>
            <a:ext cx="8664154" cy="1600201"/>
          </a:xfrm>
          <a:prstGeom prst="rect">
            <a:avLst/>
          </a:prstGeom>
          <a:solidFill>
            <a:schemeClr val="bg1">
              <a:alpha val="81000"/>
            </a:schemeClr>
          </a:solidFill>
          <a:ln>
            <a:solidFill>
              <a:schemeClr val="accent1"/>
            </a:solidFill>
            <a:prstDash val="lgDash"/>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a:buSzPct val="100000"/>
            </a:pPr>
            <a:r>
              <a:rPr lang="en-SG" sz="1200" dirty="0"/>
              <a:t>One may even argue that those models with high trainset accuracies may have overfitted to the data, such as the </a:t>
            </a:r>
            <a:r>
              <a:rPr lang="en-SG" sz="1200" b="1" dirty="0"/>
              <a:t>CART, </a:t>
            </a:r>
            <a:r>
              <a:rPr lang="en-SG" sz="1200" b="1" dirty="0" err="1"/>
              <a:t>RandomForest</a:t>
            </a:r>
            <a:r>
              <a:rPr lang="en-SG" sz="1200" b="1" dirty="0"/>
              <a:t>, and </a:t>
            </a:r>
            <a:r>
              <a:rPr lang="en-SG" sz="1200" b="1" dirty="0" err="1"/>
              <a:t>XGBoost</a:t>
            </a:r>
            <a:r>
              <a:rPr lang="en-SG" sz="1200" dirty="0"/>
              <a:t>. This is seen more pronounced so as with </a:t>
            </a:r>
            <a:r>
              <a:rPr lang="en-SG" sz="1200" dirty="0" err="1"/>
              <a:t>RandomForest’s</a:t>
            </a:r>
            <a:r>
              <a:rPr lang="en-SG" sz="1200" dirty="0"/>
              <a:t> 100% trainset accuracy but only 53% </a:t>
            </a:r>
            <a:r>
              <a:rPr lang="en-SG" sz="1200" dirty="0" err="1"/>
              <a:t>testset</a:t>
            </a:r>
            <a:r>
              <a:rPr lang="en-SG" sz="1200" dirty="0"/>
              <a:t> accuracy. This means that such models may not be effective in the long run.</a:t>
            </a:r>
          </a:p>
          <a:p>
            <a:pPr>
              <a:buSzPct val="100000"/>
            </a:pPr>
            <a:r>
              <a:rPr lang="en-SG" sz="1200" dirty="0"/>
              <a:t>As such, perhaps models that did moderately well like </a:t>
            </a:r>
            <a:r>
              <a:rPr lang="en-SG" sz="1200" b="1" dirty="0"/>
              <a:t>LSTM</a:t>
            </a:r>
            <a:r>
              <a:rPr lang="en-SG" sz="1200" dirty="0"/>
              <a:t> and </a:t>
            </a:r>
            <a:r>
              <a:rPr lang="en-SG" sz="1200" b="1" dirty="0"/>
              <a:t>SVM</a:t>
            </a:r>
            <a:r>
              <a:rPr lang="en-SG" sz="1200" dirty="0"/>
              <a:t> could be looked into (trainset accuracies of 62% and 72% respectively). Perhaps the reason for their poor </a:t>
            </a:r>
            <a:r>
              <a:rPr lang="en-SG" sz="1200" dirty="0" err="1"/>
              <a:t>testset</a:t>
            </a:r>
            <a:r>
              <a:rPr lang="en-SG" sz="1200" dirty="0"/>
              <a:t> accuracies were due to the suboptimal hyperparameters being chosen, as mentioned earlier. We should do more research into such model and see if they will pay off any good results.</a:t>
            </a:r>
          </a:p>
        </p:txBody>
      </p:sp>
    </p:spTree>
    <p:extLst>
      <p:ext uri="{BB962C8B-B14F-4D97-AF65-F5344CB8AC3E}">
        <p14:creationId xmlns:p14="http://schemas.microsoft.com/office/powerpoint/2010/main" val="3830454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383D1C-99F8-47F8-AA48-4367463A6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5" name="Title 1">
            <a:extLst>
              <a:ext uri="{FF2B5EF4-FFF2-40B4-BE49-F238E27FC236}">
                <a16:creationId xmlns:a16="http://schemas.microsoft.com/office/drawing/2014/main" id="{0ECD04C8-0512-4F63-A6C6-FFF2F2F83E83}"/>
              </a:ext>
            </a:extLst>
          </p:cNvPr>
          <p:cNvSpPr txBox="1">
            <a:spLocks/>
          </p:cNvSpPr>
          <p:nvPr/>
        </p:nvSpPr>
        <p:spPr>
          <a:xfrm>
            <a:off x="1143000" y="1629335"/>
            <a:ext cx="6858000" cy="1790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7200" dirty="0">
                <a:solidFill>
                  <a:schemeClr val="bg1"/>
                </a:solidFill>
              </a:rPr>
              <a:t>Text Analytics</a:t>
            </a:r>
            <a:endParaRPr lang="en-SG" sz="7200" dirty="0">
              <a:solidFill>
                <a:schemeClr val="bg1"/>
              </a:solidFill>
            </a:endParaRPr>
          </a:p>
        </p:txBody>
      </p:sp>
      <p:sp>
        <p:nvSpPr>
          <p:cNvPr id="4" name="Title 1">
            <a:extLst>
              <a:ext uri="{FF2B5EF4-FFF2-40B4-BE49-F238E27FC236}">
                <a16:creationId xmlns:a16="http://schemas.microsoft.com/office/drawing/2014/main" id="{59F7AFAA-DA56-4C96-A6B3-4012397FD6CA}"/>
              </a:ext>
            </a:extLst>
          </p:cNvPr>
          <p:cNvSpPr txBox="1">
            <a:spLocks/>
          </p:cNvSpPr>
          <p:nvPr/>
        </p:nvSpPr>
        <p:spPr>
          <a:xfrm>
            <a:off x="2844053" y="3077135"/>
            <a:ext cx="3455894" cy="68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endParaRPr lang="en-SG" sz="3600" dirty="0">
              <a:solidFill>
                <a:schemeClr val="bg1"/>
              </a:solidFill>
            </a:endParaRPr>
          </a:p>
        </p:txBody>
      </p:sp>
    </p:spTree>
    <p:extLst>
      <p:ext uri="{BB962C8B-B14F-4D97-AF65-F5344CB8AC3E}">
        <p14:creationId xmlns:p14="http://schemas.microsoft.com/office/powerpoint/2010/main" val="1556680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6284-9C6E-4FF2-9E54-656A389F642D}"/>
              </a:ext>
            </a:extLst>
          </p:cNvPr>
          <p:cNvSpPr>
            <a:spLocks noGrp="1"/>
          </p:cNvSpPr>
          <p:nvPr>
            <p:ph type="title" idx="4294967295"/>
          </p:nvPr>
        </p:nvSpPr>
        <p:spPr>
          <a:xfrm>
            <a:off x="239922" y="230655"/>
            <a:ext cx="5412441" cy="542551"/>
          </a:xfrm>
        </p:spPr>
        <p:txBody>
          <a:bodyPr/>
          <a:lstStyle/>
          <a:p>
            <a:r>
              <a:rPr lang="en-US" dirty="0"/>
              <a:t>Structured VS Unstructured Data</a:t>
            </a:r>
            <a:endParaRPr lang="en-SG" dirty="0"/>
          </a:p>
        </p:txBody>
      </p:sp>
      <p:sp>
        <p:nvSpPr>
          <p:cNvPr id="4" name="Content Placeholder 2">
            <a:extLst>
              <a:ext uri="{FF2B5EF4-FFF2-40B4-BE49-F238E27FC236}">
                <a16:creationId xmlns:a16="http://schemas.microsoft.com/office/drawing/2014/main" id="{CD5AAE3B-BCB5-494B-B771-440B7DE3F513}"/>
              </a:ext>
            </a:extLst>
          </p:cNvPr>
          <p:cNvSpPr txBox="1">
            <a:spLocks/>
          </p:cNvSpPr>
          <p:nvPr/>
        </p:nvSpPr>
        <p:spPr>
          <a:xfrm>
            <a:off x="239923" y="1015439"/>
            <a:ext cx="8664154" cy="3789893"/>
          </a:xfrm>
          <a:prstGeom prst="rect">
            <a:avLst/>
          </a:prstGeom>
          <a:solidFill>
            <a:schemeClr val="bg1">
              <a:alpha val="81000"/>
            </a:schemeClr>
          </a:solidFill>
          <a:ln>
            <a:solidFill>
              <a:schemeClr val="accent1"/>
            </a:solidFill>
            <a:prstDash val="lgDash"/>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a:buSzPct val="100000"/>
            </a:pPr>
            <a:r>
              <a:rPr lang="en-SG" sz="1200" dirty="0"/>
              <a:t>For this part, we shall use </a:t>
            </a:r>
            <a:r>
              <a:rPr lang="en-SG" sz="1200" b="1" dirty="0"/>
              <a:t>text analytics</a:t>
            </a:r>
            <a:r>
              <a:rPr lang="en-SG" sz="1200" dirty="0"/>
              <a:t> to do </a:t>
            </a:r>
            <a:r>
              <a:rPr lang="en-SG" sz="1200" b="1" dirty="0"/>
              <a:t>sentiment analysis</a:t>
            </a:r>
            <a:r>
              <a:rPr lang="en-SG" sz="1200" dirty="0"/>
              <a:t> (a form of </a:t>
            </a:r>
            <a:r>
              <a:rPr lang="en-SG" sz="1200" b="1" dirty="0"/>
              <a:t>natural language processing NLP</a:t>
            </a:r>
            <a:r>
              <a:rPr lang="en-SG" sz="1200" dirty="0"/>
              <a:t>) on </a:t>
            </a:r>
            <a:r>
              <a:rPr lang="en-SG" sz="1200" b="1" dirty="0"/>
              <a:t>30 text articles of the STI</a:t>
            </a:r>
            <a:r>
              <a:rPr lang="en-SG" sz="1200" dirty="0"/>
              <a:t> over the years. We will then plot a model and see if there is any linear relationship between the stock price of STI and the sentiment analysis.</a:t>
            </a:r>
          </a:p>
          <a:p>
            <a:pPr>
              <a:buSzPct val="100000"/>
            </a:pPr>
            <a:r>
              <a:rPr lang="en-SG" sz="1200" dirty="0"/>
              <a:t>This is different from the before part of the project because we are dealing with </a:t>
            </a:r>
            <a:r>
              <a:rPr lang="en-SG" sz="1200" b="1" dirty="0"/>
              <a:t>unstructured data</a:t>
            </a:r>
            <a:r>
              <a:rPr lang="en-SG" sz="1200" dirty="0"/>
              <a:t> in the form of </a:t>
            </a:r>
            <a:r>
              <a:rPr lang="en-SG" sz="1200" b="1" dirty="0"/>
              <a:t>texts / words</a:t>
            </a:r>
            <a:r>
              <a:rPr lang="en-SG" sz="1200" dirty="0"/>
              <a:t>. In the earlier portions, we dealt with </a:t>
            </a:r>
            <a:r>
              <a:rPr lang="en-SG" sz="1200" b="1" dirty="0"/>
              <a:t>numbers</a:t>
            </a:r>
            <a:r>
              <a:rPr lang="en-SG" sz="1200" dirty="0"/>
              <a:t> which are </a:t>
            </a:r>
            <a:r>
              <a:rPr lang="en-SG" sz="1200" b="1" dirty="0"/>
              <a:t>structured data</a:t>
            </a:r>
            <a:r>
              <a:rPr lang="en-SG" sz="1200" dirty="0"/>
              <a:t> and can be easily manipulated and processed through equations. Structured data is highly organised and follows a format of fixed columns, so it is easy to do analysis on them. Unstructured data (words / images / videos), on the other hand, has no predefined format so it more difficult to collect and analyse them.</a:t>
            </a:r>
          </a:p>
          <a:p>
            <a:pPr>
              <a:buSzPct val="100000"/>
            </a:pPr>
            <a:r>
              <a:rPr lang="en-SG" sz="1200" dirty="0"/>
              <a:t>In machine learning, there are some ways in how we deal with unstructured data. We can transform images and videos into matrices / tensors of numbers to represent the image or video (a video is a string of images) based on the colour scheme such as </a:t>
            </a:r>
            <a:r>
              <a:rPr lang="en-SG" sz="1200" b="1" dirty="0"/>
              <a:t>RGB</a:t>
            </a:r>
            <a:r>
              <a:rPr lang="en-SG" sz="1200" dirty="0"/>
              <a:t> or </a:t>
            </a:r>
            <a:r>
              <a:rPr lang="en-SG" sz="1200" b="1" dirty="0"/>
              <a:t>grayscale</a:t>
            </a:r>
            <a:r>
              <a:rPr lang="en-SG" sz="1200" dirty="0"/>
              <a:t>.</a:t>
            </a:r>
          </a:p>
          <a:p>
            <a:pPr>
              <a:buSzPct val="100000"/>
            </a:pPr>
            <a:r>
              <a:rPr lang="en-SG" sz="1200" dirty="0"/>
              <a:t>For text analytics, we can use certain programming packages to break down the full text into individual words (in a process known as </a:t>
            </a:r>
            <a:r>
              <a:rPr lang="en-SG" sz="1200" b="1" dirty="0"/>
              <a:t>tokenisation</a:t>
            </a:r>
            <a:r>
              <a:rPr lang="en-SG" sz="1200" dirty="0"/>
              <a:t>, where each individual word is a </a:t>
            </a:r>
            <a:r>
              <a:rPr lang="en-SG" sz="1200" b="1" dirty="0"/>
              <a:t>token</a:t>
            </a:r>
            <a:r>
              <a:rPr lang="en-SG" sz="1200" dirty="0"/>
              <a:t>). We then do further processing on the tokens we output. For today, we will do </a:t>
            </a:r>
            <a:r>
              <a:rPr lang="en-SG" sz="1200" b="1" dirty="0"/>
              <a:t>sentiment analysis</a:t>
            </a:r>
            <a:r>
              <a:rPr lang="en-SG" sz="1200" dirty="0"/>
              <a:t>. This is done using the R script provided.</a:t>
            </a:r>
          </a:p>
          <a:p>
            <a:pPr>
              <a:buSzPct val="100000"/>
            </a:pPr>
            <a:endParaRPr lang="en-SG" sz="1200" dirty="0"/>
          </a:p>
        </p:txBody>
      </p:sp>
    </p:spTree>
    <p:extLst>
      <p:ext uri="{BB962C8B-B14F-4D97-AF65-F5344CB8AC3E}">
        <p14:creationId xmlns:p14="http://schemas.microsoft.com/office/powerpoint/2010/main" val="80933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D15EE-A6ED-4E14-85D2-96532ED8AA19}"/>
              </a:ext>
            </a:extLst>
          </p:cNvPr>
          <p:cNvSpPr>
            <a:spLocks noGrp="1"/>
          </p:cNvSpPr>
          <p:nvPr>
            <p:ph type="body" idx="1"/>
          </p:nvPr>
        </p:nvSpPr>
        <p:spPr>
          <a:xfrm>
            <a:off x="2447364" y="1677892"/>
            <a:ext cx="4249272" cy="819900"/>
          </a:xfrm>
        </p:spPr>
        <p:txBody>
          <a:bodyPr anchor="t"/>
          <a:lstStyle/>
          <a:p>
            <a:pPr marL="0" indent="0" algn="l">
              <a:buNone/>
            </a:pPr>
            <a:r>
              <a:rPr lang="en-SG" sz="1200" dirty="0"/>
              <a:t>The objective of this project is to use several indicators, including economic indices, commodity prices, futures prices, interest rates and others to predict the </a:t>
            </a:r>
            <a:r>
              <a:rPr lang="en-SG" sz="1200" b="1" dirty="0"/>
              <a:t>Straits Time Index (STI)’s:</a:t>
            </a:r>
          </a:p>
          <a:p>
            <a:pPr marL="0" indent="0" algn="l">
              <a:buNone/>
            </a:pPr>
            <a:r>
              <a:rPr lang="en-SG" sz="1200" dirty="0"/>
              <a:t>1) Stock Price Value (continuous)</a:t>
            </a:r>
          </a:p>
          <a:p>
            <a:pPr marL="0" indent="0" algn="l">
              <a:buNone/>
            </a:pPr>
            <a:r>
              <a:rPr lang="en-SG" sz="1200" b="1" dirty="0"/>
              <a:t>2) </a:t>
            </a:r>
            <a:r>
              <a:rPr lang="en-SG" sz="1200" b="1" dirty="0">
                <a:sym typeface="Wingdings" panose="05000000000000000000" pitchFamily="2" charset="2"/>
              </a:rPr>
              <a:t> </a:t>
            </a:r>
            <a:r>
              <a:rPr lang="en-SG" sz="1200" b="1" dirty="0"/>
              <a:t>If STI Will Go Up (1) or Down (0) (categorical)</a:t>
            </a:r>
          </a:p>
          <a:p>
            <a:pPr marL="0" indent="0" algn="l">
              <a:buNone/>
            </a:pPr>
            <a:endParaRPr lang="en-SG" sz="1200" dirty="0"/>
          </a:p>
          <a:p>
            <a:pPr marL="0" indent="0" algn="l">
              <a:buNone/>
            </a:pPr>
            <a:r>
              <a:rPr lang="en-SG" sz="1200" dirty="0"/>
              <a:t>We will be focusing more on the second option as it is easier and more feasible.</a:t>
            </a:r>
          </a:p>
        </p:txBody>
      </p:sp>
      <p:sp>
        <p:nvSpPr>
          <p:cNvPr id="2" name="Title 1">
            <a:extLst>
              <a:ext uri="{FF2B5EF4-FFF2-40B4-BE49-F238E27FC236}">
                <a16:creationId xmlns:a16="http://schemas.microsoft.com/office/drawing/2014/main" id="{944A7CC0-6C10-446C-B223-F70CDDD890B4}"/>
              </a:ext>
            </a:extLst>
          </p:cNvPr>
          <p:cNvSpPr>
            <a:spLocks noGrp="1"/>
          </p:cNvSpPr>
          <p:nvPr>
            <p:ph type="title" idx="4294967295"/>
          </p:nvPr>
        </p:nvSpPr>
        <p:spPr>
          <a:xfrm>
            <a:off x="490818" y="0"/>
            <a:ext cx="4724120" cy="717550"/>
          </a:xfrm>
        </p:spPr>
        <p:txBody>
          <a:bodyPr/>
          <a:lstStyle/>
          <a:p>
            <a:r>
              <a:rPr lang="en-US" dirty="0"/>
              <a:t>Objective</a:t>
            </a:r>
            <a:endParaRPr lang="en-SG" dirty="0"/>
          </a:p>
        </p:txBody>
      </p:sp>
    </p:spTree>
    <p:extLst>
      <p:ext uri="{BB962C8B-B14F-4D97-AF65-F5344CB8AC3E}">
        <p14:creationId xmlns:p14="http://schemas.microsoft.com/office/powerpoint/2010/main" val="2067400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0947-7C1D-4709-BF82-AC49F4BBCB29}"/>
              </a:ext>
            </a:extLst>
          </p:cNvPr>
          <p:cNvSpPr>
            <a:spLocks noGrp="1"/>
          </p:cNvSpPr>
          <p:nvPr>
            <p:ph type="title" idx="4294967295"/>
          </p:nvPr>
        </p:nvSpPr>
        <p:spPr>
          <a:xfrm>
            <a:off x="0" y="0"/>
            <a:ext cx="5214938" cy="421528"/>
          </a:xfrm>
        </p:spPr>
        <p:txBody>
          <a:bodyPr/>
          <a:lstStyle/>
          <a:p>
            <a:r>
              <a:rPr lang="en-US" dirty="0"/>
              <a:t>Text Analytics (Unstructured Data)</a:t>
            </a:r>
            <a:endParaRPr lang="en-SG" dirty="0"/>
          </a:p>
        </p:txBody>
      </p:sp>
      <p:pic>
        <p:nvPicPr>
          <p:cNvPr id="4" name="Picture 3">
            <a:extLst>
              <a:ext uri="{FF2B5EF4-FFF2-40B4-BE49-F238E27FC236}">
                <a16:creationId xmlns:a16="http://schemas.microsoft.com/office/drawing/2014/main" id="{1EE25BDF-7AA1-4E2C-BFA3-1154A7C0074D}"/>
              </a:ext>
            </a:extLst>
          </p:cNvPr>
          <p:cNvPicPr>
            <a:picLocks noChangeAspect="1"/>
          </p:cNvPicPr>
          <p:nvPr/>
        </p:nvPicPr>
        <p:blipFill>
          <a:blip r:embed="rId2"/>
          <a:stretch>
            <a:fillRect/>
          </a:stretch>
        </p:blipFill>
        <p:spPr>
          <a:xfrm>
            <a:off x="110535" y="1308048"/>
            <a:ext cx="3217612" cy="2877484"/>
          </a:xfrm>
          <a:prstGeom prst="rect">
            <a:avLst/>
          </a:prstGeom>
        </p:spPr>
      </p:pic>
      <p:pic>
        <p:nvPicPr>
          <p:cNvPr id="5" name="Picture 4">
            <a:extLst>
              <a:ext uri="{FF2B5EF4-FFF2-40B4-BE49-F238E27FC236}">
                <a16:creationId xmlns:a16="http://schemas.microsoft.com/office/drawing/2014/main" id="{37A60BD9-0B62-4FB6-A63F-7446CFC019E9}"/>
              </a:ext>
            </a:extLst>
          </p:cNvPr>
          <p:cNvPicPr>
            <a:picLocks noChangeAspect="1"/>
          </p:cNvPicPr>
          <p:nvPr/>
        </p:nvPicPr>
        <p:blipFill>
          <a:blip r:embed="rId3"/>
          <a:stretch>
            <a:fillRect/>
          </a:stretch>
        </p:blipFill>
        <p:spPr>
          <a:xfrm>
            <a:off x="0" y="4331841"/>
            <a:ext cx="9144000" cy="679373"/>
          </a:xfrm>
          <a:prstGeom prst="rect">
            <a:avLst/>
          </a:prstGeom>
        </p:spPr>
      </p:pic>
      <p:pic>
        <p:nvPicPr>
          <p:cNvPr id="8" name="Picture 7">
            <a:extLst>
              <a:ext uri="{FF2B5EF4-FFF2-40B4-BE49-F238E27FC236}">
                <a16:creationId xmlns:a16="http://schemas.microsoft.com/office/drawing/2014/main" id="{9EFBF7CE-3D4F-4FB1-AB56-1DC72B08508D}"/>
              </a:ext>
            </a:extLst>
          </p:cNvPr>
          <p:cNvPicPr>
            <a:picLocks noChangeAspect="1"/>
          </p:cNvPicPr>
          <p:nvPr/>
        </p:nvPicPr>
        <p:blipFill>
          <a:blip r:embed="rId4"/>
          <a:stretch>
            <a:fillRect/>
          </a:stretch>
        </p:blipFill>
        <p:spPr>
          <a:xfrm>
            <a:off x="0" y="449460"/>
            <a:ext cx="9144000" cy="705556"/>
          </a:xfrm>
          <a:prstGeom prst="rect">
            <a:avLst/>
          </a:prstGeom>
        </p:spPr>
      </p:pic>
      <p:sp>
        <p:nvSpPr>
          <p:cNvPr id="9" name="Content Placeholder 2">
            <a:extLst>
              <a:ext uri="{FF2B5EF4-FFF2-40B4-BE49-F238E27FC236}">
                <a16:creationId xmlns:a16="http://schemas.microsoft.com/office/drawing/2014/main" id="{CA93B94C-1DC9-492D-934A-EB239ADAE2F5}"/>
              </a:ext>
            </a:extLst>
          </p:cNvPr>
          <p:cNvSpPr txBox="1">
            <a:spLocks/>
          </p:cNvSpPr>
          <p:nvPr/>
        </p:nvSpPr>
        <p:spPr>
          <a:xfrm>
            <a:off x="3428999" y="1301324"/>
            <a:ext cx="5475077" cy="2974841"/>
          </a:xfrm>
          <a:prstGeom prst="rect">
            <a:avLst/>
          </a:prstGeom>
          <a:solidFill>
            <a:schemeClr val="bg1">
              <a:alpha val="81000"/>
            </a:schemeClr>
          </a:solidFill>
          <a:ln>
            <a:solidFill>
              <a:schemeClr val="accent1"/>
            </a:solidFill>
            <a:prstDash val="lgDash"/>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a:buSzPct val="100000"/>
            </a:pPr>
            <a:r>
              <a:rPr lang="en-SG" sz="1200" dirty="0"/>
              <a:t>After the tokenisation process and sentiment analysis, we end up with the above table that shows us the various scores each text article achieved based on each column.</a:t>
            </a:r>
          </a:p>
          <a:p>
            <a:pPr>
              <a:buSzPct val="100000"/>
            </a:pPr>
            <a:r>
              <a:rPr lang="en-SG" sz="1200" dirty="0"/>
              <a:t>For example, the </a:t>
            </a:r>
            <a:r>
              <a:rPr lang="en-SG" sz="1200" b="1" dirty="0" err="1"/>
              <a:t>Sentiment.Bing</a:t>
            </a:r>
            <a:r>
              <a:rPr lang="en-SG" sz="1200" dirty="0"/>
              <a:t> gives an overall view on how positive or negative a text article is based on the words used in it. It is thought that a negative-sentiment article on a stock would mean that it would do badly and hence have a lower future value / downward pressure on its price.</a:t>
            </a:r>
          </a:p>
          <a:p>
            <a:pPr>
              <a:buSzPct val="100000"/>
            </a:pPr>
            <a:r>
              <a:rPr lang="en-SG" sz="1200" dirty="0"/>
              <a:t>A quick linear regression on the data showed that at a 10% yardstick, the only statistically significant predictors of the stock price will be </a:t>
            </a:r>
            <a:r>
              <a:rPr lang="en-SG" sz="1200" b="1" dirty="0" err="1"/>
              <a:t>Sentiment.Joy</a:t>
            </a:r>
            <a:r>
              <a:rPr lang="en-SG" sz="1200" b="1" dirty="0"/>
              <a:t>, </a:t>
            </a:r>
            <a:r>
              <a:rPr lang="en-SG" sz="1200" b="1" dirty="0" err="1"/>
              <a:t>Sentiment.Trust</a:t>
            </a:r>
            <a:r>
              <a:rPr lang="en-SG" sz="1200" b="1" dirty="0"/>
              <a:t>, </a:t>
            </a:r>
            <a:r>
              <a:rPr lang="en-SG" sz="1200" b="1" dirty="0" err="1"/>
              <a:t>Sentiment.Negative</a:t>
            </a:r>
            <a:r>
              <a:rPr lang="en-SG" sz="1200" b="1" dirty="0"/>
              <a:t>, and </a:t>
            </a:r>
            <a:r>
              <a:rPr lang="en-SG" sz="1200" b="1" dirty="0" err="1"/>
              <a:t>Sentiment.Anticipation</a:t>
            </a:r>
            <a:r>
              <a:rPr lang="en-SG" sz="1200" dirty="0"/>
              <a:t>. This shows that the most common influencers of the STI price is based on how joyful, trustworthy, negative, or anticipatory emotions that news articles give out.</a:t>
            </a:r>
          </a:p>
        </p:txBody>
      </p:sp>
    </p:spTree>
    <p:extLst>
      <p:ext uri="{BB962C8B-B14F-4D97-AF65-F5344CB8AC3E}">
        <p14:creationId xmlns:p14="http://schemas.microsoft.com/office/powerpoint/2010/main" val="4278123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383D1C-99F8-47F8-AA48-4367463A6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5" name="Title 1">
            <a:extLst>
              <a:ext uri="{FF2B5EF4-FFF2-40B4-BE49-F238E27FC236}">
                <a16:creationId xmlns:a16="http://schemas.microsoft.com/office/drawing/2014/main" id="{0ECD04C8-0512-4F63-A6C6-FFF2F2F83E83}"/>
              </a:ext>
            </a:extLst>
          </p:cNvPr>
          <p:cNvSpPr txBox="1">
            <a:spLocks/>
          </p:cNvSpPr>
          <p:nvPr/>
        </p:nvSpPr>
        <p:spPr>
          <a:xfrm>
            <a:off x="1143000" y="1629335"/>
            <a:ext cx="6858000" cy="1790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7200" dirty="0">
                <a:solidFill>
                  <a:schemeClr val="bg1"/>
                </a:solidFill>
              </a:rPr>
              <a:t>Other Questions</a:t>
            </a:r>
            <a:endParaRPr lang="en-SG" sz="7200" dirty="0">
              <a:solidFill>
                <a:schemeClr val="bg1"/>
              </a:solidFill>
            </a:endParaRPr>
          </a:p>
        </p:txBody>
      </p:sp>
      <p:sp>
        <p:nvSpPr>
          <p:cNvPr id="4" name="Title 1">
            <a:extLst>
              <a:ext uri="{FF2B5EF4-FFF2-40B4-BE49-F238E27FC236}">
                <a16:creationId xmlns:a16="http://schemas.microsoft.com/office/drawing/2014/main" id="{59F7AFAA-DA56-4C96-A6B3-4012397FD6CA}"/>
              </a:ext>
            </a:extLst>
          </p:cNvPr>
          <p:cNvSpPr txBox="1">
            <a:spLocks/>
          </p:cNvSpPr>
          <p:nvPr/>
        </p:nvSpPr>
        <p:spPr>
          <a:xfrm>
            <a:off x="2844053" y="3077135"/>
            <a:ext cx="3455894" cy="68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endParaRPr lang="en-SG" sz="3600" dirty="0">
              <a:solidFill>
                <a:schemeClr val="bg1"/>
              </a:solidFill>
            </a:endParaRPr>
          </a:p>
        </p:txBody>
      </p:sp>
    </p:spTree>
    <p:extLst>
      <p:ext uri="{BB962C8B-B14F-4D97-AF65-F5344CB8AC3E}">
        <p14:creationId xmlns:p14="http://schemas.microsoft.com/office/powerpoint/2010/main" val="1394110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0AF-7557-4B62-89BE-F3805A006F43}"/>
              </a:ext>
            </a:extLst>
          </p:cNvPr>
          <p:cNvSpPr>
            <a:spLocks noGrp="1"/>
          </p:cNvSpPr>
          <p:nvPr>
            <p:ph type="title" idx="4294967295"/>
          </p:nvPr>
        </p:nvSpPr>
        <p:spPr>
          <a:xfrm>
            <a:off x="0" y="237378"/>
            <a:ext cx="8565776" cy="555999"/>
          </a:xfrm>
        </p:spPr>
        <p:txBody>
          <a:bodyPr/>
          <a:lstStyle/>
          <a:p>
            <a:r>
              <a:rPr lang="en-US" dirty="0"/>
              <a:t>Sequential VS Non-Sequential Models on Sequential Data</a:t>
            </a:r>
            <a:endParaRPr lang="en-SG" dirty="0"/>
          </a:p>
        </p:txBody>
      </p:sp>
      <p:sp>
        <p:nvSpPr>
          <p:cNvPr id="3" name="Content Placeholder 2">
            <a:extLst>
              <a:ext uri="{FF2B5EF4-FFF2-40B4-BE49-F238E27FC236}">
                <a16:creationId xmlns:a16="http://schemas.microsoft.com/office/drawing/2014/main" id="{2B71C4D2-0450-40CD-944B-2C1B40DB2064}"/>
              </a:ext>
            </a:extLst>
          </p:cNvPr>
          <p:cNvSpPr>
            <a:spLocks noGrp="1"/>
          </p:cNvSpPr>
          <p:nvPr>
            <p:ph idx="4294967295"/>
          </p:nvPr>
        </p:nvSpPr>
        <p:spPr>
          <a:xfrm>
            <a:off x="416859" y="1073710"/>
            <a:ext cx="8310282" cy="3832412"/>
          </a:xfrm>
        </p:spPr>
        <p:txBody>
          <a:bodyPr/>
          <a:lstStyle/>
          <a:p>
            <a:r>
              <a:rPr lang="en-US" sz="1600" dirty="0"/>
              <a:t>When we use sequential models on non-sequential data:</a:t>
            </a:r>
          </a:p>
          <a:p>
            <a:pPr lvl="1"/>
            <a:r>
              <a:rPr lang="en-US" sz="1600" dirty="0"/>
              <a:t>The whole classification process will still happen regardless, producing outputs from the inputs.</a:t>
            </a:r>
          </a:p>
          <a:p>
            <a:pPr lvl="1"/>
            <a:r>
              <a:rPr lang="en-US" sz="1600" dirty="0"/>
              <a:t>However, there may be underperformance from the sequential models compared to non-sequential models.</a:t>
            </a:r>
          </a:p>
          <a:p>
            <a:pPr lvl="1"/>
            <a:r>
              <a:rPr lang="en-US" sz="1600" dirty="0"/>
              <a:t>Any recurrent value is essentially random, and so the weights assigned to it will go towards zero after several epochs.</a:t>
            </a:r>
          </a:p>
          <a:p>
            <a:r>
              <a:rPr lang="en-US" sz="1600" dirty="0"/>
              <a:t>When we use non-sequential models on sequential data:</a:t>
            </a:r>
          </a:p>
          <a:p>
            <a:pPr lvl="1"/>
            <a:r>
              <a:rPr lang="en-US" sz="1600" dirty="0"/>
              <a:t>The model will still read in the data and process as usual, but it will not consider the sequential relationship between a row and the next.</a:t>
            </a:r>
          </a:p>
          <a:p>
            <a:pPr lvl="1"/>
            <a:r>
              <a:rPr lang="en-US" sz="1600" dirty="0"/>
              <a:t>I would have expected the accuracy for such non-sequential models to be lower, but they turned out to be higher than the sequential ones. As mentioned, it could be a choice of hyperparameters that did not </a:t>
            </a:r>
            <a:r>
              <a:rPr lang="en-US" sz="1600" dirty="0" err="1"/>
              <a:t>optimise</a:t>
            </a:r>
            <a:r>
              <a:rPr lang="en-US" sz="1600" dirty="0"/>
              <a:t> the models as hoped.</a:t>
            </a:r>
          </a:p>
          <a:p>
            <a:pPr lvl="1"/>
            <a:endParaRPr lang="en-SG" sz="1600" dirty="0"/>
          </a:p>
        </p:txBody>
      </p:sp>
    </p:spTree>
    <p:extLst>
      <p:ext uri="{BB962C8B-B14F-4D97-AF65-F5344CB8AC3E}">
        <p14:creationId xmlns:p14="http://schemas.microsoft.com/office/powerpoint/2010/main" val="579587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0AF-7557-4B62-89BE-F3805A006F43}"/>
              </a:ext>
            </a:extLst>
          </p:cNvPr>
          <p:cNvSpPr>
            <a:spLocks noGrp="1"/>
          </p:cNvSpPr>
          <p:nvPr>
            <p:ph type="title" idx="4294967295"/>
          </p:nvPr>
        </p:nvSpPr>
        <p:spPr>
          <a:xfrm>
            <a:off x="100853" y="171450"/>
            <a:ext cx="5214938" cy="434975"/>
          </a:xfrm>
        </p:spPr>
        <p:txBody>
          <a:bodyPr/>
          <a:lstStyle/>
          <a:p>
            <a:r>
              <a:rPr lang="en-US" dirty="0"/>
              <a:t>Volatility of STI</a:t>
            </a:r>
            <a:endParaRPr lang="en-SG" dirty="0"/>
          </a:p>
        </p:txBody>
      </p:sp>
      <p:sp>
        <p:nvSpPr>
          <p:cNvPr id="3" name="Content Placeholder 2">
            <a:extLst>
              <a:ext uri="{FF2B5EF4-FFF2-40B4-BE49-F238E27FC236}">
                <a16:creationId xmlns:a16="http://schemas.microsoft.com/office/drawing/2014/main" id="{2B71C4D2-0450-40CD-944B-2C1B40DB2064}"/>
              </a:ext>
            </a:extLst>
          </p:cNvPr>
          <p:cNvSpPr>
            <a:spLocks noGrp="1"/>
          </p:cNvSpPr>
          <p:nvPr>
            <p:ph idx="4294967295"/>
          </p:nvPr>
        </p:nvSpPr>
        <p:spPr>
          <a:xfrm>
            <a:off x="4668757" y="2888078"/>
            <a:ext cx="4213025" cy="2081958"/>
          </a:xfrm>
        </p:spPr>
        <p:txBody>
          <a:bodyPr/>
          <a:lstStyle/>
          <a:p>
            <a:r>
              <a:rPr lang="en-SG" sz="1000" dirty="0"/>
              <a:t>The STI is volatile because it is always impacted by world events and investors’ belief in a index.</a:t>
            </a:r>
          </a:p>
          <a:p>
            <a:r>
              <a:rPr lang="en-SG" sz="1000" dirty="0"/>
              <a:t>For example when using linear regression for the STI Price against the Total Number of Confirmed COVID-19 cases, it seems that there is a linear relationship between the two (low p-value and three asterisks).</a:t>
            </a:r>
          </a:p>
          <a:p>
            <a:r>
              <a:rPr lang="en-SG" sz="1000" dirty="0"/>
              <a:t>The coefficient suggests that for every increase in the number of confirmed cases, the STI will fall by SGD 2.86.</a:t>
            </a:r>
          </a:p>
          <a:p>
            <a:r>
              <a:rPr lang="en-SG" sz="1000" dirty="0"/>
              <a:t>Of course in reality, there are many </a:t>
            </a:r>
            <a:r>
              <a:rPr lang="en-SG" sz="1000" u="sng" dirty="0"/>
              <a:t>other</a:t>
            </a:r>
            <a:r>
              <a:rPr lang="en-SG" sz="1000" dirty="0"/>
              <a:t> factors not taken into consideration here, but we just want to show how well </a:t>
            </a:r>
          </a:p>
        </p:txBody>
      </p:sp>
      <p:pic>
        <p:nvPicPr>
          <p:cNvPr id="5" name="Picture 4">
            <a:extLst>
              <a:ext uri="{FF2B5EF4-FFF2-40B4-BE49-F238E27FC236}">
                <a16:creationId xmlns:a16="http://schemas.microsoft.com/office/drawing/2014/main" id="{4CCC8632-4A2C-4F81-A4FF-785518E66633}"/>
              </a:ext>
            </a:extLst>
          </p:cNvPr>
          <p:cNvPicPr>
            <a:picLocks noChangeAspect="1"/>
          </p:cNvPicPr>
          <p:nvPr/>
        </p:nvPicPr>
        <p:blipFill>
          <a:blip r:embed="rId2"/>
          <a:stretch>
            <a:fillRect/>
          </a:stretch>
        </p:blipFill>
        <p:spPr>
          <a:xfrm>
            <a:off x="173612" y="2888078"/>
            <a:ext cx="4301633" cy="2083972"/>
          </a:xfrm>
          <a:prstGeom prst="rect">
            <a:avLst/>
          </a:prstGeom>
        </p:spPr>
      </p:pic>
      <p:pic>
        <p:nvPicPr>
          <p:cNvPr id="6" name="Picture 5">
            <a:extLst>
              <a:ext uri="{FF2B5EF4-FFF2-40B4-BE49-F238E27FC236}">
                <a16:creationId xmlns:a16="http://schemas.microsoft.com/office/drawing/2014/main" id="{A8602A9F-8906-4CC7-8F80-A74A89D6E8C4}"/>
              </a:ext>
            </a:extLst>
          </p:cNvPr>
          <p:cNvPicPr>
            <a:picLocks noChangeAspect="1"/>
          </p:cNvPicPr>
          <p:nvPr/>
        </p:nvPicPr>
        <p:blipFill>
          <a:blip r:embed="rId3"/>
          <a:stretch>
            <a:fillRect/>
          </a:stretch>
        </p:blipFill>
        <p:spPr>
          <a:xfrm>
            <a:off x="5889817" y="606425"/>
            <a:ext cx="2268884" cy="2081958"/>
          </a:xfrm>
          <a:prstGeom prst="rect">
            <a:avLst/>
          </a:prstGeom>
        </p:spPr>
      </p:pic>
      <p:grpSp>
        <p:nvGrpSpPr>
          <p:cNvPr id="8" name="Group 7">
            <a:extLst>
              <a:ext uri="{FF2B5EF4-FFF2-40B4-BE49-F238E27FC236}">
                <a16:creationId xmlns:a16="http://schemas.microsoft.com/office/drawing/2014/main" id="{FFC97A2A-7108-401F-B58C-84D6441155DF}"/>
              </a:ext>
            </a:extLst>
          </p:cNvPr>
          <p:cNvGrpSpPr/>
          <p:nvPr/>
        </p:nvGrpSpPr>
        <p:grpSpPr>
          <a:xfrm>
            <a:off x="1344706" y="591730"/>
            <a:ext cx="4397187" cy="2096653"/>
            <a:chOff x="2400301" y="593183"/>
            <a:chExt cx="4397187" cy="2096653"/>
          </a:xfrm>
        </p:grpSpPr>
        <p:pic>
          <p:nvPicPr>
            <p:cNvPr id="4" name="Picture 3">
              <a:extLst>
                <a:ext uri="{FF2B5EF4-FFF2-40B4-BE49-F238E27FC236}">
                  <a16:creationId xmlns:a16="http://schemas.microsoft.com/office/drawing/2014/main" id="{14939D52-31F2-49DC-967D-091B30ED712C}"/>
                </a:ext>
              </a:extLst>
            </p:cNvPr>
            <p:cNvPicPr>
              <a:picLocks noChangeAspect="1"/>
            </p:cNvPicPr>
            <p:nvPr/>
          </p:nvPicPr>
          <p:blipFill>
            <a:blip r:embed="rId4"/>
            <a:stretch>
              <a:fillRect/>
            </a:stretch>
          </p:blipFill>
          <p:spPr>
            <a:xfrm>
              <a:off x="2400301" y="593183"/>
              <a:ext cx="4343398" cy="2096653"/>
            </a:xfrm>
            <a:prstGeom prst="rect">
              <a:avLst/>
            </a:prstGeom>
          </p:spPr>
        </p:pic>
        <p:sp>
          <p:nvSpPr>
            <p:cNvPr id="7" name="Oval 6">
              <a:extLst>
                <a:ext uri="{FF2B5EF4-FFF2-40B4-BE49-F238E27FC236}">
                  <a16:creationId xmlns:a16="http://schemas.microsoft.com/office/drawing/2014/main" id="{9FF458F4-E879-4207-B608-C5A3D5D944E2}"/>
                </a:ext>
              </a:extLst>
            </p:cNvPr>
            <p:cNvSpPr/>
            <p:nvPr/>
          </p:nvSpPr>
          <p:spPr>
            <a:xfrm>
              <a:off x="6347012" y="1136276"/>
              <a:ext cx="450476" cy="143547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554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383D1C-99F8-47F8-AA48-4367463A6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Title 1">
            <a:extLst>
              <a:ext uri="{FF2B5EF4-FFF2-40B4-BE49-F238E27FC236}">
                <a16:creationId xmlns:a16="http://schemas.microsoft.com/office/drawing/2014/main" id="{0ECD04C8-0512-4F63-A6C6-FFF2F2F83E83}"/>
              </a:ext>
            </a:extLst>
          </p:cNvPr>
          <p:cNvSpPr txBox="1">
            <a:spLocks/>
          </p:cNvSpPr>
          <p:nvPr/>
        </p:nvSpPr>
        <p:spPr>
          <a:xfrm>
            <a:off x="1143000" y="1676400"/>
            <a:ext cx="6858000" cy="1790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7200" dirty="0">
                <a:solidFill>
                  <a:schemeClr val="bg1"/>
                </a:solidFill>
              </a:rPr>
              <a:t>The </a:t>
            </a:r>
          </a:p>
          <a:p>
            <a:pPr algn="ctr"/>
            <a:r>
              <a:rPr lang="en-US" sz="7200" dirty="0">
                <a:solidFill>
                  <a:schemeClr val="bg1"/>
                </a:solidFill>
              </a:rPr>
              <a:t>Dataset</a:t>
            </a:r>
            <a:endParaRPr lang="en-SG" sz="7200" dirty="0">
              <a:solidFill>
                <a:schemeClr val="bg1"/>
              </a:solidFill>
            </a:endParaRPr>
          </a:p>
        </p:txBody>
      </p:sp>
    </p:spTree>
    <p:extLst>
      <p:ext uri="{BB962C8B-B14F-4D97-AF65-F5344CB8AC3E}">
        <p14:creationId xmlns:p14="http://schemas.microsoft.com/office/powerpoint/2010/main" val="89171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E366-7D91-4951-96FA-D36C45157711}"/>
              </a:ext>
            </a:extLst>
          </p:cNvPr>
          <p:cNvSpPr>
            <a:spLocks noGrp="1"/>
          </p:cNvSpPr>
          <p:nvPr>
            <p:ph type="title" idx="4294967295"/>
          </p:nvPr>
        </p:nvSpPr>
        <p:spPr>
          <a:xfrm>
            <a:off x="0" y="275670"/>
            <a:ext cx="2084294" cy="585134"/>
          </a:xfrm>
        </p:spPr>
        <p:txBody>
          <a:bodyPr anchor="ctr"/>
          <a:lstStyle/>
          <a:p>
            <a:pPr algn="ctr"/>
            <a:r>
              <a:rPr lang="en-US" dirty="0"/>
              <a:t>Dataset</a:t>
            </a:r>
            <a:endParaRPr lang="en-SG" dirty="0"/>
          </a:p>
        </p:txBody>
      </p:sp>
      <p:pic>
        <p:nvPicPr>
          <p:cNvPr id="4" name="Picture 3">
            <a:extLst>
              <a:ext uri="{FF2B5EF4-FFF2-40B4-BE49-F238E27FC236}">
                <a16:creationId xmlns:a16="http://schemas.microsoft.com/office/drawing/2014/main" id="{CF9441AA-01EB-4D52-959C-F05C6272D17C}"/>
              </a:ext>
            </a:extLst>
          </p:cNvPr>
          <p:cNvPicPr>
            <a:picLocks noChangeAspect="1"/>
          </p:cNvPicPr>
          <p:nvPr/>
        </p:nvPicPr>
        <p:blipFill>
          <a:blip r:embed="rId2"/>
          <a:stretch>
            <a:fillRect/>
          </a:stretch>
        </p:blipFill>
        <p:spPr>
          <a:xfrm>
            <a:off x="205067" y="860804"/>
            <a:ext cx="8733865" cy="1364060"/>
          </a:xfrm>
          <a:prstGeom prst="rect">
            <a:avLst/>
          </a:prstGeom>
        </p:spPr>
      </p:pic>
      <p:sp>
        <p:nvSpPr>
          <p:cNvPr id="5" name="Content Placeholder 2">
            <a:extLst>
              <a:ext uri="{FF2B5EF4-FFF2-40B4-BE49-F238E27FC236}">
                <a16:creationId xmlns:a16="http://schemas.microsoft.com/office/drawing/2014/main" id="{2E4059E7-C46F-474A-9D20-C39F5A98EB22}"/>
              </a:ext>
            </a:extLst>
          </p:cNvPr>
          <p:cNvSpPr txBox="1">
            <a:spLocks/>
          </p:cNvSpPr>
          <p:nvPr/>
        </p:nvSpPr>
        <p:spPr>
          <a:xfrm>
            <a:off x="205067" y="2652438"/>
            <a:ext cx="4205568" cy="2150221"/>
          </a:xfrm>
          <a:prstGeom prst="rect">
            <a:avLst/>
          </a:prstGeom>
          <a:solidFill>
            <a:schemeClr val="bg1">
              <a:alpha val="37000"/>
            </a:schemeClr>
          </a:solidFill>
          <a:ln>
            <a:noFill/>
          </a:ln>
        </p:spPr>
        <p:txBody>
          <a:bodyPr spcFirstLastPara="1" wrap="square" lIns="0" tIns="0" rIns="0" bIns="0" anchor="t" anchorCtr="0">
            <a:normAutofit lnSpcReduction="10000"/>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a:lnSpc>
                <a:spcPct val="100000"/>
              </a:lnSpc>
              <a:buSzPct val="100000"/>
            </a:pPr>
            <a:r>
              <a:rPr lang="en-SG" sz="1100" b="1" dirty="0"/>
              <a:t>Date</a:t>
            </a:r>
            <a:r>
              <a:rPr lang="en-SG" sz="1100" dirty="0"/>
              <a:t>: Date of the Prices</a:t>
            </a:r>
          </a:p>
          <a:p>
            <a:pPr>
              <a:lnSpc>
                <a:spcPct val="100000"/>
              </a:lnSpc>
              <a:buSzPct val="100000"/>
            </a:pPr>
            <a:r>
              <a:rPr lang="en-SG" sz="1100" b="1" dirty="0"/>
              <a:t>STILag0</a:t>
            </a:r>
            <a:r>
              <a:rPr lang="en-SG" sz="1100" dirty="0"/>
              <a:t>: Actual STI Closing Price of the Day</a:t>
            </a:r>
          </a:p>
          <a:p>
            <a:pPr>
              <a:lnSpc>
                <a:spcPct val="100000"/>
              </a:lnSpc>
              <a:buSzPct val="100000"/>
            </a:pPr>
            <a:r>
              <a:rPr lang="en-SG" sz="1100" b="1" dirty="0"/>
              <a:t>STILag1</a:t>
            </a:r>
            <a:r>
              <a:rPr lang="en-SG" sz="1100" dirty="0"/>
              <a:t>: STI Closing Price, Lagged by 1 Day</a:t>
            </a:r>
          </a:p>
          <a:p>
            <a:pPr>
              <a:lnSpc>
                <a:spcPct val="100000"/>
              </a:lnSpc>
              <a:buSzPct val="100000"/>
            </a:pPr>
            <a:r>
              <a:rPr lang="en-SG" sz="1100" b="1" dirty="0"/>
              <a:t>SnP500</a:t>
            </a:r>
            <a:r>
              <a:rPr lang="en-SG" sz="1100" dirty="0"/>
              <a:t>: Price of the S&amp;P500 Index</a:t>
            </a:r>
          </a:p>
          <a:p>
            <a:pPr>
              <a:lnSpc>
                <a:spcPct val="100000"/>
              </a:lnSpc>
              <a:buSzPct val="100000"/>
            </a:pPr>
            <a:r>
              <a:rPr lang="en-SG" sz="1100" b="1" dirty="0" err="1"/>
              <a:t>DowJones</a:t>
            </a:r>
            <a:r>
              <a:rPr lang="en-SG" sz="1100" dirty="0"/>
              <a:t>: Price of the Dow Jones Index</a:t>
            </a:r>
          </a:p>
          <a:p>
            <a:pPr>
              <a:lnSpc>
                <a:spcPct val="100000"/>
              </a:lnSpc>
              <a:buSzPct val="100000"/>
            </a:pPr>
            <a:r>
              <a:rPr lang="en-SG" sz="1100" b="1" dirty="0"/>
              <a:t>UKFTSE</a:t>
            </a:r>
            <a:r>
              <a:rPr lang="en-SG" sz="1100" dirty="0"/>
              <a:t>: Price of the UK Financial Times Stock Exchange Index</a:t>
            </a:r>
          </a:p>
          <a:p>
            <a:pPr>
              <a:lnSpc>
                <a:spcPct val="100000"/>
              </a:lnSpc>
              <a:buSzPct val="100000"/>
            </a:pPr>
            <a:r>
              <a:rPr lang="en-SG" sz="1100" b="1" dirty="0"/>
              <a:t>HSI</a:t>
            </a:r>
            <a:r>
              <a:rPr lang="en-SG" sz="1100" dirty="0"/>
              <a:t>: Price of the Hong Kong Hang Seng Index</a:t>
            </a:r>
          </a:p>
          <a:p>
            <a:pPr>
              <a:lnSpc>
                <a:spcPct val="100000"/>
              </a:lnSpc>
              <a:buSzPct val="100000"/>
            </a:pPr>
            <a:r>
              <a:rPr lang="en-SG" sz="1100" b="1" dirty="0"/>
              <a:t>KLSE</a:t>
            </a:r>
            <a:r>
              <a:rPr lang="en-SG" sz="1100" dirty="0"/>
              <a:t>: Price of the Malaysia’s Kuala Lumpur Stock Exchange Index</a:t>
            </a:r>
          </a:p>
          <a:p>
            <a:pPr>
              <a:lnSpc>
                <a:spcPct val="100000"/>
              </a:lnSpc>
              <a:buSzPct val="100000"/>
            </a:pPr>
            <a:r>
              <a:rPr lang="en-SG" sz="1100" b="1" dirty="0" err="1"/>
              <a:t>CrudeOilSGD</a:t>
            </a:r>
            <a:r>
              <a:rPr lang="en-SG" sz="1100" dirty="0"/>
              <a:t>: Price of Spot Crude Oil</a:t>
            </a:r>
          </a:p>
          <a:p>
            <a:pPr>
              <a:lnSpc>
                <a:spcPct val="100000"/>
              </a:lnSpc>
              <a:buSzPct val="100000"/>
            </a:pPr>
            <a:endParaRPr lang="en-SG" sz="1100" dirty="0"/>
          </a:p>
          <a:p>
            <a:pPr>
              <a:lnSpc>
                <a:spcPct val="100000"/>
              </a:lnSpc>
              <a:buSzPct val="100000"/>
            </a:pPr>
            <a:endParaRPr lang="en-SG" sz="1100" dirty="0"/>
          </a:p>
          <a:p>
            <a:pPr>
              <a:lnSpc>
                <a:spcPct val="100000"/>
              </a:lnSpc>
              <a:buSzPct val="100000"/>
            </a:pPr>
            <a:endParaRPr lang="en-SG" sz="1100" dirty="0"/>
          </a:p>
        </p:txBody>
      </p:sp>
      <p:sp>
        <p:nvSpPr>
          <p:cNvPr id="6" name="Content Placeholder 2">
            <a:extLst>
              <a:ext uri="{FF2B5EF4-FFF2-40B4-BE49-F238E27FC236}">
                <a16:creationId xmlns:a16="http://schemas.microsoft.com/office/drawing/2014/main" id="{E6783CB3-D03E-44E8-984F-EEB491A2A7D7}"/>
              </a:ext>
            </a:extLst>
          </p:cNvPr>
          <p:cNvSpPr txBox="1">
            <a:spLocks/>
          </p:cNvSpPr>
          <p:nvPr/>
        </p:nvSpPr>
        <p:spPr>
          <a:xfrm>
            <a:off x="4410635" y="2652437"/>
            <a:ext cx="4645960" cy="2150221"/>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a:lnSpc>
                <a:spcPct val="100000"/>
              </a:lnSpc>
              <a:buSzPct val="100000"/>
            </a:pPr>
            <a:r>
              <a:rPr lang="en-SG" sz="1100" b="1" dirty="0" err="1"/>
              <a:t>SGMSCIFutures</a:t>
            </a:r>
            <a:r>
              <a:rPr lang="en-SG" sz="1100" dirty="0"/>
              <a:t>: Price of Singapore’s Emerging Markets Index Futures</a:t>
            </a:r>
          </a:p>
          <a:p>
            <a:pPr>
              <a:lnSpc>
                <a:spcPct val="100000"/>
              </a:lnSpc>
              <a:buSzPct val="100000"/>
            </a:pPr>
            <a:r>
              <a:rPr lang="en-SG" sz="1100" b="1" dirty="0"/>
              <a:t>US-SGD</a:t>
            </a:r>
            <a:r>
              <a:rPr lang="en-SG" sz="1100" dirty="0"/>
              <a:t>: Forex Rate of USD:SGD</a:t>
            </a:r>
          </a:p>
          <a:p>
            <a:pPr>
              <a:lnSpc>
                <a:spcPct val="100000"/>
              </a:lnSpc>
              <a:buSzPct val="100000"/>
            </a:pPr>
            <a:r>
              <a:rPr lang="en-SG" sz="1100" b="1" dirty="0"/>
              <a:t>EUR-SGD</a:t>
            </a:r>
            <a:r>
              <a:rPr lang="en-SG" sz="1100" dirty="0"/>
              <a:t>: Forex Rate of EUR:SGD</a:t>
            </a:r>
          </a:p>
          <a:p>
            <a:pPr>
              <a:lnSpc>
                <a:spcPct val="100000"/>
              </a:lnSpc>
              <a:buSzPct val="100000"/>
            </a:pPr>
            <a:r>
              <a:rPr lang="en-SG" sz="1100" b="1" dirty="0"/>
              <a:t>GBP-SGD</a:t>
            </a:r>
            <a:r>
              <a:rPr lang="en-SG" sz="1100" dirty="0"/>
              <a:t>: Forex Rate of GBP:SGD</a:t>
            </a:r>
          </a:p>
          <a:p>
            <a:pPr>
              <a:lnSpc>
                <a:spcPct val="100000"/>
              </a:lnSpc>
              <a:buSzPct val="100000"/>
            </a:pPr>
            <a:r>
              <a:rPr lang="en-SG" sz="1100" b="1" dirty="0"/>
              <a:t>JPY-SGD</a:t>
            </a:r>
            <a:r>
              <a:rPr lang="en-SG" sz="1100" dirty="0"/>
              <a:t>: Forex Rate of JPY:SGD</a:t>
            </a:r>
          </a:p>
          <a:p>
            <a:pPr>
              <a:lnSpc>
                <a:spcPct val="100000"/>
              </a:lnSpc>
              <a:buSzPct val="100000"/>
            </a:pPr>
            <a:r>
              <a:rPr lang="en-SG" sz="1100" b="1" dirty="0"/>
              <a:t>USEFFR</a:t>
            </a:r>
            <a:r>
              <a:rPr lang="en-SG" sz="1100" dirty="0"/>
              <a:t>: USA’s Effective Federal Funds Rate</a:t>
            </a:r>
          </a:p>
          <a:p>
            <a:pPr>
              <a:lnSpc>
                <a:spcPct val="100000"/>
              </a:lnSpc>
              <a:buSzPct val="100000"/>
            </a:pPr>
            <a:r>
              <a:rPr lang="en-SG" sz="1100" b="1" dirty="0"/>
              <a:t>SORA</a:t>
            </a:r>
            <a:r>
              <a:rPr lang="en-SG" sz="1100" dirty="0"/>
              <a:t>: Singapore’s Overnight Rate Average</a:t>
            </a:r>
          </a:p>
          <a:p>
            <a:pPr>
              <a:lnSpc>
                <a:spcPct val="100000"/>
              </a:lnSpc>
              <a:buSzPct val="100000"/>
            </a:pPr>
            <a:r>
              <a:rPr lang="en-SG" sz="1100" b="1" dirty="0"/>
              <a:t>Up1Down0</a:t>
            </a:r>
            <a:r>
              <a:rPr lang="en-SG" sz="1100" dirty="0"/>
              <a:t>: </a:t>
            </a:r>
            <a:r>
              <a:rPr lang="en-SG" sz="1000" dirty="0"/>
              <a:t>If Price Actually Increased from the Previous Day (1 = yes, 0 = no)</a:t>
            </a:r>
          </a:p>
          <a:p>
            <a:pPr>
              <a:lnSpc>
                <a:spcPct val="100000"/>
              </a:lnSpc>
              <a:buSzPct val="100000"/>
            </a:pPr>
            <a:endParaRPr lang="en-SG" sz="1100" dirty="0"/>
          </a:p>
          <a:p>
            <a:pPr>
              <a:lnSpc>
                <a:spcPct val="100000"/>
              </a:lnSpc>
              <a:buSzPct val="100000"/>
            </a:pPr>
            <a:endParaRPr lang="en-SG" sz="1100" dirty="0"/>
          </a:p>
          <a:p>
            <a:pPr>
              <a:lnSpc>
                <a:spcPct val="100000"/>
              </a:lnSpc>
              <a:buSzPct val="100000"/>
            </a:pPr>
            <a:endParaRPr lang="en-SG" sz="1100" dirty="0"/>
          </a:p>
        </p:txBody>
      </p:sp>
      <p:sp>
        <p:nvSpPr>
          <p:cNvPr id="7" name="Content Placeholder 2">
            <a:extLst>
              <a:ext uri="{FF2B5EF4-FFF2-40B4-BE49-F238E27FC236}">
                <a16:creationId xmlns:a16="http://schemas.microsoft.com/office/drawing/2014/main" id="{EEF7B54D-A12E-49AD-A9BD-4148F7CF3B66}"/>
              </a:ext>
            </a:extLst>
          </p:cNvPr>
          <p:cNvSpPr txBox="1">
            <a:spLocks/>
          </p:cNvSpPr>
          <p:nvPr/>
        </p:nvSpPr>
        <p:spPr>
          <a:xfrm>
            <a:off x="3441326" y="2294654"/>
            <a:ext cx="1938618" cy="287992"/>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marL="88900" indent="0">
              <a:lnSpc>
                <a:spcPct val="100000"/>
              </a:lnSpc>
              <a:buSzPct val="100000"/>
              <a:buNone/>
            </a:pPr>
            <a:r>
              <a:rPr lang="en-SG" sz="1100" b="1" dirty="0"/>
              <a:t>All prices are measured in SGD.</a:t>
            </a:r>
          </a:p>
          <a:p>
            <a:pPr>
              <a:lnSpc>
                <a:spcPct val="100000"/>
              </a:lnSpc>
              <a:buSzPct val="100000"/>
            </a:pPr>
            <a:endParaRPr lang="en-SG" sz="1100" dirty="0"/>
          </a:p>
          <a:p>
            <a:pPr>
              <a:lnSpc>
                <a:spcPct val="100000"/>
              </a:lnSpc>
              <a:buSzPct val="100000"/>
            </a:pPr>
            <a:endParaRPr lang="en-SG" sz="1100" dirty="0"/>
          </a:p>
        </p:txBody>
      </p:sp>
    </p:spTree>
    <p:extLst>
      <p:ext uri="{BB962C8B-B14F-4D97-AF65-F5344CB8AC3E}">
        <p14:creationId xmlns:p14="http://schemas.microsoft.com/office/powerpoint/2010/main" val="7746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E366-7D91-4951-96FA-D36C45157711}"/>
              </a:ext>
            </a:extLst>
          </p:cNvPr>
          <p:cNvSpPr>
            <a:spLocks noGrp="1"/>
          </p:cNvSpPr>
          <p:nvPr>
            <p:ph type="title" idx="4294967295"/>
          </p:nvPr>
        </p:nvSpPr>
        <p:spPr>
          <a:xfrm>
            <a:off x="0" y="275670"/>
            <a:ext cx="3441326" cy="585134"/>
          </a:xfrm>
        </p:spPr>
        <p:txBody>
          <a:bodyPr anchor="ctr"/>
          <a:lstStyle/>
          <a:p>
            <a:pPr algn="ctr"/>
            <a:r>
              <a:rPr lang="en-US" dirty="0"/>
              <a:t>Dataset Exploration</a:t>
            </a:r>
            <a:endParaRPr lang="en-SG" dirty="0"/>
          </a:p>
        </p:txBody>
      </p:sp>
      <p:sp>
        <p:nvSpPr>
          <p:cNvPr id="6" name="Content Placeholder 2">
            <a:extLst>
              <a:ext uri="{FF2B5EF4-FFF2-40B4-BE49-F238E27FC236}">
                <a16:creationId xmlns:a16="http://schemas.microsoft.com/office/drawing/2014/main" id="{E6783CB3-D03E-44E8-984F-EEB491A2A7D7}"/>
              </a:ext>
            </a:extLst>
          </p:cNvPr>
          <p:cNvSpPr txBox="1">
            <a:spLocks/>
          </p:cNvSpPr>
          <p:nvPr/>
        </p:nvSpPr>
        <p:spPr>
          <a:xfrm>
            <a:off x="756397" y="2354787"/>
            <a:ext cx="7631206" cy="560111"/>
          </a:xfrm>
          <a:prstGeom prst="rect">
            <a:avLst/>
          </a:prstGeom>
          <a:noFill/>
          <a:ln w="9525">
            <a:solidFill>
              <a:schemeClr val="accent1"/>
            </a:solidFill>
            <a:prstDash val="lgDash"/>
          </a:ln>
        </p:spPr>
        <p:txBody>
          <a:bodyPr spcFirstLastPara="1" wrap="square" lIns="0" tIns="0" rIns="0" bIns="0" anchor="t" anchorCtr="0">
            <a:normAutofit lnSpcReduction="10000"/>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marL="88900" indent="0">
              <a:lnSpc>
                <a:spcPct val="100000"/>
              </a:lnSpc>
              <a:buSzPct val="100000"/>
              <a:buNone/>
            </a:pPr>
            <a:r>
              <a:rPr lang="en-SG" sz="1100" dirty="0"/>
              <a:t>Everything looks good at a summary glance. There are 2065 rows, no missing values, and two columns that can act as the dependent variable (Y-variable): </a:t>
            </a:r>
            <a:r>
              <a:rPr lang="en-SG" sz="1100" b="1" dirty="0"/>
              <a:t>STILag0</a:t>
            </a:r>
            <a:r>
              <a:rPr lang="en-SG" sz="1100" dirty="0"/>
              <a:t> if we are predicting continuous variables, and </a:t>
            </a:r>
            <a:r>
              <a:rPr lang="en-SG" sz="1100" b="1" dirty="0"/>
              <a:t>Up1Down0</a:t>
            </a:r>
            <a:r>
              <a:rPr lang="en-SG" sz="1100" dirty="0"/>
              <a:t> if we are predicting categorical variables. The </a:t>
            </a:r>
            <a:r>
              <a:rPr lang="en-SG" sz="1100" b="1" dirty="0"/>
              <a:t>Date</a:t>
            </a:r>
            <a:r>
              <a:rPr lang="en-SG" sz="1100" dirty="0"/>
              <a:t> column will be removed during analyses, while we have </a:t>
            </a:r>
            <a:r>
              <a:rPr lang="en-SG" sz="1100" b="1" dirty="0"/>
              <a:t>14 independent x-variables</a:t>
            </a:r>
            <a:r>
              <a:rPr lang="en-SG" sz="1100" dirty="0"/>
              <a:t> to use as predictors.</a:t>
            </a:r>
          </a:p>
          <a:p>
            <a:pPr>
              <a:lnSpc>
                <a:spcPct val="100000"/>
              </a:lnSpc>
              <a:buSzPct val="100000"/>
            </a:pPr>
            <a:endParaRPr lang="en-SG" sz="1100" dirty="0"/>
          </a:p>
        </p:txBody>
      </p:sp>
      <p:pic>
        <p:nvPicPr>
          <p:cNvPr id="3" name="Picture 2">
            <a:extLst>
              <a:ext uri="{FF2B5EF4-FFF2-40B4-BE49-F238E27FC236}">
                <a16:creationId xmlns:a16="http://schemas.microsoft.com/office/drawing/2014/main" id="{7FE70BF7-98CA-43CB-8307-89619CA33DD8}"/>
              </a:ext>
            </a:extLst>
          </p:cNvPr>
          <p:cNvPicPr>
            <a:picLocks noChangeAspect="1"/>
          </p:cNvPicPr>
          <p:nvPr/>
        </p:nvPicPr>
        <p:blipFill>
          <a:blip r:embed="rId2"/>
          <a:stretch>
            <a:fillRect/>
          </a:stretch>
        </p:blipFill>
        <p:spPr>
          <a:xfrm>
            <a:off x="756397" y="860804"/>
            <a:ext cx="7631206" cy="1422088"/>
          </a:xfrm>
          <a:prstGeom prst="rect">
            <a:avLst/>
          </a:prstGeom>
        </p:spPr>
      </p:pic>
      <p:pic>
        <p:nvPicPr>
          <p:cNvPr id="8" name="Picture 7">
            <a:extLst>
              <a:ext uri="{FF2B5EF4-FFF2-40B4-BE49-F238E27FC236}">
                <a16:creationId xmlns:a16="http://schemas.microsoft.com/office/drawing/2014/main" id="{C15864C7-2549-48AC-8AB1-ACC5937087AD}"/>
              </a:ext>
            </a:extLst>
          </p:cNvPr>
          <p:cNvPicPr>
            <a:picLocks noChangeAspect="1"/>
          </p:cNvPicPr>
          <p:nvPr/>
        </p:nvPicPr>
        <p:blipFill>
          <a:blip r:embed="rId3"/>
          <a:stretch>
            <a:fillRect/>
          </a:stretch>
        </p:blipFill>
        <p:spPr>
          <a:xfrm>
            <a:off x="1627094" y="3098887"/>
            <a:ext cx="2972656" cy="1896694"/>
          </a:xfrm>
          <a:prstGeom prst="rect">
            <a:avLst/>
          </a:prstGeom>
        </p:spPr>
      </p:pic>
      <p:sp>
        <p:nvSpPr>
          <p:cNvPr id="9" name="Content Placeholder 2">
            <a:extLst>
              <a:ext uri="{FF2B5EF4-FFF2-40B4-BE49-F238E27FC236}">
                <a16:creationId xmlns:a16="http://schemas.microsoft.com/office/drawing/2014/main" id="{F32D075D-663C-4723-BB8A-C0059F9FB73E}"/>
              </a:ext>
            </a:extLst>
          </p:cNvPr>
          <p:cNvSpPr txBox="1">
            <a:spLocks/>
          </p:cNvSpPr>
          <p:nvPr/>
        </p:nvSpPr>
        <p:spPr>
          <a:xfrm>
            <a:off x="5076264" y="3303954"/>
            <a:ext cx="2850776" cy="1486559"/>
          </a:xfrm>
          <a:prstGeom prst="rect">
            <a:avLst/>
          </a:prstGeom>
          <a:noFill/>
          <a:ln w="9525">
            <a:solidFill>
              <a:schemeClr val="accent1"/>
            </a:solidFill>
            <a:prstDash val="lgDash"/>
          </a:ln>
        </p:spPr>
        <p:txBody>
          <a:bodyPr spcFirstLastPara="1" wrap="square" lIns="0" tIns="0" rIns="0" bIns="0" anchor="t" anchorCtr="0">
            <a:normAutofit lnSpcReduction="10000"/>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marL="88900" indent="0">
              <a:lnSpc>
                <a:spcPct val="100000"/>
              </a:lnSpc>
              <a:buSzPct val="100000"/>
              <a:buNone/>
            </a:pPr>
            <a:r>
              <a:rPr lang="en-SG" sz="1100" dirty="0"/>
              <a:t>A simple </a:t>
            </a:r>
            <a:r>
              <a:rPr lang="en-SG" sz="1100" dirty="0" err="1"/>
              <a:t>barplot</a:t>
            </a:r>
            <a:r>
              <a:rPr lang="en-SG" sz="1100" dirty="0"/>
              <a:t> of the </a:t>
            </a:r>
            <a:r>
              <a:rPr lang="en-SG" sz="1100" b="1" dirty="0"/>
              <a:t>Up1Down0</a:t>
            </a:r>
            <a:r>
              <a:rPr lang="en-SG" sz="1100" dirty="0"/>
              <a:t> column also shows that the categories are well-represented, and neither takes an overwhelming majority over the other. Hence, we expect our results to be quite consistent and fair as well.</a:t>
            </a:r>
          </a:p>
          <a:p>
            <a:pPr marL="88900" indent="0">
              <a:lnSpc>
                <a:spcPct val="100000"/>
              </a:lnSpc>
              <a:buSzPct val="100000"/>
              <a:buNone/>
            </a:pPr>
            <a:endParaRPr lang="en-SG" sz="1100" dirty="0"/>
          </a:p>
          <a:p>
            <a:pPr marL="88900" indent="0">
              <a:lnSpc>
                <a:spcPct val="100000"/>
              </a:lnSpc>
              <a:buSzPct val="100000"/>
              <a:buNone/>
            </a:pPr>
            <a:r>
              <a:rPr lang="en-SG" sz="1100" dirty="0"/>
              <a:t>We have plotted other plots but they are not shown here for conciseness.</a:t>
            </a:r>
          </a:p>
          <a:p>
            <a:pPr>
              <a:lnSpc>
                <a:spcPct val="100000"/>
              </a:lnSpc>
              <a:buSzPct val="100000"/>
            </a:pPr>
            <a:endParaRPr lang="en-SG" sz="1100" dirty="0"/>
          </a:p>
        </p:txBody>
      </p:sp>
    </p:spTree>
    <p:extLst>
      <p:ext uri="{BB962C8B-B14F-4D97-AF65-F5344CB8AC3E}">
        <p14:creationId xmlns:p14="http://schemas.microsoft.com/office/powerpoint/2010/main" val="74671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D396-000E-4532-A466-6063341FEF3E}"/>
              </a:ext>
            </a:extLst>
          </p:cNvPr>
          <p:cNvSpPr>
            <a:spLocks noGrp="1"/>
          </p:cNvSpPr>
          <p:nvPr>
            <p:ph type="title" idx="4294967295"/>
          </p:nvPr>
        </p:nvSpPr>
        <p:spPr>
          <a:xfrm>
            <a:off x="100853" y="123353"/>
            <a:ext cx="7570694" cy="434975"/>
          </a:xfrm>
        </p:spPr>
        <p:txBody>
          <a:bodyPr/>
          <a:lstStyle/>
          <a:p>
            <a:r>
              <a:rPr lang="en-US" dirty="0"/>
              <a:t>Feature Selection (Quantitative and Qualitative)</a:t>
            </a:r>
            <a:endParaRPr lang="en-SG" dirty="0"/>
          </a:p>
        </p:txBody>
      </p:sp>
      <p:pic>
        <p:nvPicPr>
          <p:cNvPr id="5" name="Picture 4">
            <a:extLst>
              <a:ext uri="{FF2B5EF4-FFF2-40B4-BE49-F238E27FC236}">
                <a16:creationId xmlns:a16="http://schemas.microsoft.com/office/drawing/2014/main" id="{D72634A2-D4AE-48CC-98DB-355D8D497D7F}"/>
              </a:ext>
            </a:extLst>
          </p:cNvPr>
          <p:cNvPicPr>
            <a:picLocks noChangeAspect="1"/>
          </p:cNvPicPr>
          <p:nvPr/>
        </p:nvPicPr>
        <p:blipFill rotWithShape="1">
          <a:blip r:embed="rId2"/>
          <a:srcRect b="54667"/>
          <a:stretch/>
        </p:blipFill>
        <p:spPr>
          <a:xfrm>
            <a:off x="205067" y="628119"/>
            <a:ext cx="8733865" cy="618372"/>
          </a:xfrm>
          <a:prstGeom prst="rect">
            <a:avLst/>
          </a:prstGeom>
        </p:spPr>
      </p:pic>
      <p:pic>
        <p:nvPicPr>
          <p:cNvPr id="9" name="Picture 8">
            <a:extLst>
              <a:ext uri="{FF2B5EF4-FFF2-40B4-BE49-F238E27FC236}">
                <a16:creationId xmlns:a16="http://schemas.microsoft.com/office/drawing/2014/main" id="{84A33D78-C77E-4C6B-B2DD-E75CCE57C783}"/>
              </a:ext>
            </a:extLst>
          </p:cNvPr>
          <p:cNvPicPr>
            <a:picLocks noChangeAspect="1"/>
          </p:cNvPicPr>
          <p:nvPr/>
        </p:nvPicPr>
        <p:blipFill>
          <a:blip r:embed="rId3"/>
          <a:stretch>
            <a:fillRect/>
          </a:stretch>
        </p:blipFill>
        <p:spPr>
          <a:xfrm>
            <a:off x="1233295" y="1363347"/>
            <a:ext cx="6677410" cy="1601730"/>
          </a:xfrm>
          <a:prstGeom prst="rect">
            <a:avLst/>
          </a:prstGeom>
        </p:spPr>
      </p:pic>
      <p:sp>
        <p:nvSpPr>
          <p:cNvPr id="10" name="Content Placeholder 2">
            <a:extLst>
              <a:ext uri="{FF2B5EF4-FFF2-40B4-BE49-F238E27FC236}">
                <a16:creationId xmlns:a16="http://schemas.microsoft.com/office/drawing/2014/main" id="{5C0AA82D-49DD-474C-9549-FF2BDDDBD947}"/>
              </a:ext>
            </a:extLst>
          </p:cNvPr>
          <p:cNvSpPr txBox="1">
            <a:spLocks/>
          </p:cNvSpPr>
          <p:nvPr/>
        </p:nvSpPr>
        <p:spPr>
          <a:xfrm>
            <a:off x="100853" y="3079375"/>
            <a:ext cx="8935571" cy="1940771"/>
          </a:xfrm>
          <a:prstGeom prst="rect">
            <a:avLst/>
          </a:prstGeom>
          <a:solidFill>
            <a:schemeClr val="bg1">
              <a:alpha val="80000"/>
            </a:schemeClr>
          </a:solidFill>
          <a:ln w="9525">
            <a:solidFill>
              <a:schemeClr val="accent1"/>
            </a:solidFill>
            <a:prstDash val="lgDash"/>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marL="88900" indent="0">
              <a:lnSpc>
                <a:spcPct val="100000"/>
              </a:lnSpc>
              <a:buSzPct val="100000"/>
              <a:buNone/>
            </a:pPr>
            <a:r>
              <a:rPr lang="en-SG" sz="1100" dirty="0"/>
              <a:t>The reason why these features were chosen is because:</a:t>
            </a:r>
          </a:p>
          <a:p>
            <a:pPr>
              <a:lnSpc>
                <a:spcPct val="100000"/>
              </a:lnSpc>
              <a:buSzPct val="100000"/>
            </a:pPr>
            <a:r>
              <a:rPr lang="en-SG" sz="1100" b="1" dirty="0"/>
              <a:t>STILag1</a:t>
            </a:r>
            <a:r>
              <a:rPr lang="en-SG" sz="1100" dirty="0"/>
              <a:t>: it showed that it was a statistically significant variable in the autoregression model.</a:t>
            </a:r>
          </a:p>
          <a:p>
            <a:pPr>
              <a:lnSpc>
                <a:spcPct val="100000"/>
              </a:lnSpc>
              <a:buSzPct val="100000"/>
            </a:pPr>
            <a:r>
              <a:rPr lang="en-SG" sz="1100" b="1" dirty="0"/>
              <a:t>SnP500, </a:t>
            </a:r>
            <a:r>
              <a:rPr lang="en-SG" sz="1100" b="1" dirty="0" err="1"/>
              <a:t>DowJones</a:t>
            </a:r>
            <a:r>
              <a:rPr lang="en-SG" sz="1100" b="1" dirty="0"/>
              <a:t>, UKFTSE, HIS, KLSE</a:t>
            </a:r>
            <a:r>
              <a:rPr lang="en-SG" sz="1100" dirty="0"/>
              <a:t>: These are some of the most major stock indices in the world, and these countries (USA, UK, HK, MY) have a strong economic relationship with Singapore in terms of imports and exports. Hence, it is interesting to see whether these indices would be good predictors for the STI.</a:t>
            </a:r>
          </a:p>
          <a:p>
            <a:pPr>
              <a:lnSpc>
                <a:spcPct val="100000"/>
              </a:lnSpc>
              <a:buSzPct val="100000"/>
            </a:pPr>
            <a:r>
              <a:rPr lang="en-SG" sz="1100" b="1" dirty="0" err="1"/>
              <a:t>CrudeOilSGD</a:t>
            </a:r>
            <a:r>
              <a:rPr lang="en-SG" sz="1100" b="1" dirty="0"/>
              <a:t>, </a:t>
            </a:r>
            <a:r>
              <a:rPr lang="en-SG" sz="1100" b="1" dirty="0" err="1"/>
              <a:t>SGMSCIFutures</a:t>
            </a:r>
            <a:r>
              <a:rPr lang="en-SG" sz="1100" dirty="0"/>
              <a:t>: As a financial hub, the commodities market and futures market are part and parcel of everyday Singaporean economy. We wanted to see if these items could significantly predict how the STI moves.</a:t>
            </a:r>
          </a:p>
          <a:p>
            <a:pPr>
              <a:lnSpc>
                <a:spcPct val="100000"/>
              </a:lnSpc>
              <a:buSzPct val="100000"/>
            </a:pPr>
            <a:r>
              <a:rPr lang="en-SG" sz="1100" b="1" dirty="0"/>
              <a:t>Forex with USD, EUR, GBP, JPY</a:t>
            </a:r>
            <a:r>
              <a:rPr lang="en-SG" sz="1100" dirty="0"/>
              <a:t>: Singapore also has tremendous transactions with these countries</a:t>
            </a:r>
            <a:endParaRPr lang="en-SG" sz="1100" b="1" dirty="0"/>
          </a:p>
          <a:p>
            <a:pPr>
              <a:lnSpc>
                <a:spcPct val="100000"/>
              </a:lnSpc>
              <a:buSzPct val="100000"/>
            </a:pPr>
            <a:endParaRPr lang="en-SG" sz="1100" dirty="0"/>
          </a:p>
        </p:txBody>
      </p:sp>
    </p:spTree>
    <p:extLst>
      <p:ext uri="{BB962C8B-B14F-4D97-AF65-F5344CB8AC3E}">
        <p14:creationId xmlns:p14="http://schemas.microsoft.com/office/powerpoint/2010/main" val="206866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383D1C-99F8-47F8-AA48-4367463A6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Title 1">
            <a:extLst>
              <a:ext uri="{FF2B5EF4-FFF2-40B4-BE49-F238E27FC236}">
                <a16:creationId xmlns:a16="http://schemas.microsoft.com/office/drawing/2014/main" id="{0ECD04C8-0512-4F63-A6C6-FFF2F2F83E83}"/>
              </a:ext>
            </a:extLst>
          </p:cNvPr>
          <p:cNvSpPr txBox="1">
            <a:spLocks/>
          </p:cNvSpPr>
          <p:nvPr/>
        </p:nvSpPr>
        <p:spPr>
          <a:xfrm>
            <a:off x="1143000" y="1676400"/>
            <a:ext cx="6858000" cy="1790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1pPr>
            <a:lvl2pPr marR="0" lvl="1"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2pPr>
            <a:lvl3pPr marR="0" lvl="2"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3pPr>
            <a:lvl4pPr marR="0" lvl="3"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4pPr>
            <a:lvl5pPr marR="0" lvl="4"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5pPr>
            <a:lvl6pPr marR="0" lvl="5"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6pPr>
            <a:lvl7pPr marR="0" lvl="6"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7pPr>
            <a:lvl8pPr marR="0" lvl="7"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8pPr>
            <a:lvl9pPr marR="0" lvl="8" algn="l" rtl="0">
              <a:lnSpc>
                <a:spcPct val="80000"/>
              </a:lnSpc>
              <a:spcBef>
                <a:spcPts val="0"/>
              </a:spcBef>
              <a:spcAft>
                <a:spcPts val="0"/>
              </a:spcAft>
              <a:buClr>
                <a:schemeClr val="dk1"/>
              </a:buClr>
              <a:buSzPts val="2800"/>
              <a:buFont typeface="Kulim Park"/>
              <a:buNone/>
              <a:defRPr sz="2800" b="1" i="0" u="none" strike="noStrike" cap="none">
                <a:solidFill>
                  <a:schemeClr val="dk1"/>
                </a:solidFill>
                <a:latin typeface="Kulim Park"/>
                <a:ea typeface="Kulim Park"/>
                <a:cs typeface="Kulim Park"/>
                <a:sym typeface="Kulim Park"/>
              </a:defRPr>
            </a:lvl9pPr>
          </a:lstStyle>
          <a:p>
            <a:pPr algn="ctr"/>
            <a:r>
              <a:rPr lang="en-US" sz="7200" dirty="0">
                <a:solidFill>
                  <a:schemeClr val="bg1"/>
                </a:solidFill>
              </a:rPr>
              <a:t>The Models</a:t>
            </a:r>
            <a:endParaRPr lang="en-SG" sz="7200" dirty="0">
              <a:solidFill>
                <a:schemeClr val="bg1"/>
              </a:solidFill>
            </a:endParaRPr>
          </a:p>
        </p:txBody>
      </p:sp>
    </p:spTree>
    <p:extLst>
      <p:ext uri="{BB962C8B-B14F-4D97-AF65-F5344CB8AC3E}">
        <p14:creationId xmlns:p14="http://schemas.microsoft.com/office/powerpoint/2010/main" val="1921494452"/>
      </p:ext>
    </p:extLst>
  </p:cSld>
  <p:clrMapOvr>
    <a:masterClrMapping/>
  </p:clrMapOvr>
</p:sld>
</file>

<file path=ppt/theme/theme1.xml><?xml version="1.0" encoding="utf-8"?>
<a:theme xmlns:a="http://schemas.openxmlformats.org/drawingml/2006/main" name="Volumnia template">
  <a:themeElements>
    <a:clrScheme name="Custom 347">
      <a:dk1>
        <a:srgbClr val="39273F"/>
      </a:dk1>
      <a:lt1>
        <a:srgbClr val="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1676</TotalTime>
  <Words>6600</Words>
  <Application>Microsoft Office PowerPoint</Application>
  <PresentationFormat>On-screen Show (16:9)</PresentationFormat>
  <Paragraphs>1345</Paragraphs>
  <Slides>43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Kulim Park</vt:lpstr>
      <vt:lpstr>Kulim Park Light</vt:lpstr>
      <vt:lpstr>Volumnia template</vt:lpstr>
      <vt:lpstr>AI Practical Assessment</vt:lpstr>
      <vt:lpstr>Data Link</vt:lpstr>
      <vt:lpstr>Content</vt:lpstr>
      <vt:lpstr>Objective</vt:lpstr>
      <vt:lpstr>PowerPoint Presentation</vt:lpstr>
      <vt:lpstr>Dataset</vt:lpstr>
      <vt:lpstr>Dataset Exploration</vt:lpstr>
      <vt:lpstr>Feature Selection (Quantitative and Qualitative)</vt:lpstr>
      <vt:lpstr>PowerPoint Presentation</vt:lpstr>
      <vt:lpstr>Models</vt:lpstr>
      <vt:lpstr>PowerPoint Presentation</vt:lpstr>
      <vt:lpstr>1) Moving Averages (Excel)</vt:lpstr>
      <vt:lpstr>2) Autoregression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Measurement (Continuous)</vt:lpstr>
      <vt:lpstr>Performance Measurement (Categorical)</vt:lpstr>
      <vt:lpstr>Performance Measurement (Categorical)</vt:lpstr>
      <vt:lpstr>PowerPoint Presentation</vt:lpstr>
      <vt:lpstr>Structured VS Unstructured Data</vt:lpstr>
      <vt:lpstr>Text Analytics (Unstructured Data)</vt:lpstr>
      <vt:lpstr>PowerPoint Presentation</vt:lpstr>
      <vt:lpstr>Sequential VS Non-Sequential Models on Sequential Data</vt:lpstr>
      <vt:lpstr>Volatility of STI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Practical Assessment</dc:title>
  <dc:creator>Xuan Yu Lee</dc:creator>
  <cp:lastModifiedBy>Xuan Yu Lee</cp:lastModifiedBy>
  <cp:revision>141</cp:revision>
  <dcterms:modified xsi:type="dcterms:W3CDTF">2020-03-30T15:16:09Z</dcterms:modified>
</cp:coreProperties>
</file>