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Merriweather"/>
      <p:regular r:id="rId20"/>
      <p:bold r:id="rId21"/>
      <p:italic r:id="rId22"/>
      <p:boldItalic r:id="rId23"/>
    </p:embeddedFont>
    <p:embeddedFont>
      <p:font typeface="Alegrey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22" Type="http://schemas.openxmlformats.org/officeDocument/2006/relationships/font" Target="fonts/Merriweather-italic.fntdata"/><Relationship Id="rId21" Type="http://schemas.openxmlformats.org/officeDocument/2006/relationships/font" Target="fonts/Merriweather-bold.fntdata"/><Relationship Id="rId24" Type="http://schemas.openxmlformats.org/officeDocument/2006/relationships/font" Target="fonts/Alegreya-regular.fntdata"/><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legreya-italic.fntdata"/><Relationship Id="rId25" Type="http://schemas.openxmlformats.org/officeDocument/2006/relationships/font" Target="fonts/Alegreya-bold.fntdata"/><Relationship Id="rId27" Type="http://schemas.openxmlformats.org/officeDocument/2006/relationships/font" Target="fonts/Alegrey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26ca54a025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Google Shape;52;g26ca54a0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26ca2c3182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Google Shape;111;g26ca2c318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26ca2c3182_0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Google Shape;118;g26ca2c31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26ca2c3182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Google Shape;124;g26ca2c31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26cb9b19be_0_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Google Shape;131;g26cb9b19b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26ca2c3182_0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Google Shape;137;g26ca2c318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26ca54a025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Google Shape;143;g26ca54a0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26cb9b19be_0_3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Google Shape;60;g26cb9b19b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26cad1c643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Google Shape;66;g26cad1c6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26cb9b19be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Google Shape;72;g26cb9b19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26cb9b19be_0_1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Google Shape;79;g26cb9b19b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26cb9b19be_0_2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Google Shape;85;g26cb9b19b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26ca2c3182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Google Shape;91;g26ca2c31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98" name="Google Shape;9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26ca54a025_0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Google Shape;104;g26ca54a0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sciencedirect.com/science/article/pii/S030917401300148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muslimsaustralia.com.au/"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dailymail.co.uk/news/article-2622830/Millions-eating-halal-food-without-knowing-How-big-brand-shops-restaurants-sell-ritually-slaughtered-meat-dont-label-it.html#ixzz4uFko9ou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831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Halal Certificate</a:t>
            </a:r>
            <a:endParaRPr/>
          </a:p>
        </p:txBody>
      </p:sp>
      <p:sp>
        <p:nvSpPr>
          <p:cNvPr id="55" name="Google Shape;55;p13"/>
          <p:cNvSpPr txBox="1"/>
          <p:nvPr>
            <p:ph idx="1" type="body"/>
          </p:nvPr>
        </p:nvSpPr>
        <p:spPr>
          <a:xfrm>
            <a:off x="419275" y="655875"/>
            <a:ext cx="8520600" cy="6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50">
                <a:solidFill>
                  <a:srgbClr val="333333"/>
                </a:solidFill>
                <a:highlight>
                  <a:srgbClr val="FFFFFF"/>
                </a:highlight>
                <a:latin typeface="Merriweather"/>
                <a:ea typeface="Merriweather"/>
                <a:cs typeface="Merriweather"/>
                <a:sym typeface="Merriweather"/>
              </a:rPr>
              <a:t>A Halal certificate is a guarantee that products comply with the Islamic dietary requirements.</a:t>
            </a:r>
            <a:endParaRPr sz="1050">
              <a:solidFill>
                <a:srgbClr val="333333"/>
              </a:solidFill>
              <a:highlight>
                <a:srgbClr val="FFFFFF"/>
              </a:highlight>
              <a:latin typeface="Merriweather"/>
              <a:ea typeface="Merriweather"/>
              <a:cs typeface="Merriweather"/>
              <a:sym typeface="Merriweather"/>
            </a:endParaRPr>
          </a:p>
          <a:p>
            <a:pPr indent="0" lvl="0" marL="0">
              <a:spcBef>
                <a:spcPts val="1600"/>
              </a:spcBef>
              <a:spcAft>
                <a:spcPts val="1600"/>
              </a:spcAft>
              <a:buNone/>
            </a:pPr>
            <a:r>
              <a:rPr lang="en" sz="1050">
                <a:solidFill>
                  <a:srgbClr val="333333"/>
                </a:solidFill>
                <a:highlight>
                  <a:srgbClr val="FFFFFF"/>
                </a:highlight>
                <a:latin typeface="Merriweather"/>
                <a:ea typeface="Merriweather"/>
                <a:cs typeface="Merriweather"/>
                <a:sym typeface="Merriweather"/>
              </a:rPr>
              <a:t>(lines added for requirement check) (symbol)(number)</a:t>
            </a:r>
            <a:endParaRPr/>
          </a:p>
        </p:txBody>
      </p:sp>
      <p:pic>
        <p:nvPicPr>
          <p:cNvPr id="56" name="Google Shape;56;p13"/>
          <p:cNvPicPr preferRelativeResize="0"/>
          <p:nvPr/>
        </p:nvPicPr>
        <p:blipFill>
          <a:blip r:embed="rId3">
            <a:alphaModFix/>
          </a:blip>
          <a:stretch>
            <a:fillRect/>
          </a:stretch>
        </p:blipFill>
        <p:spPr>
          <a:xfrm>
            <a:off x="0" y="1471915"/>
            <a:ext cx="9144000" cy="5074920"/>
          </a:xfrm>
          <a:prstGeom prst="rect">
            <a:avLst/>
          </a:prstGeom>
          <a:noFill/>
          <a:ln>
            <a:noFill/>
          </a:ln>
        </p:spPr>
      </p:pic>
      <p:pic>
        <p:nvPicPr>
          <p:cNvPr id="57" name="Google Shape;57;p13"/>
          <p:cNvPicPr preferRelativeResize="0"/>
          <p:nvPr/>
        </p:nvPicPr>
        <p:blipFill>
          <a:blip r:embed="rId4">
            <a:alphaModFix/>
          </a:blip>
          <a:stretch>
            <a:fillRect/>
          </a:stretch>
        </p:blipFill>
        <p:spPr>
          <a:xfrm>
            <a:off x="1002724" y="1858124"/>
            <a:ext cx="2258501" cy="2258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we are different</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Clr>
                <a:schemeClr val="dk1"/>
              </a:buClr>
              <a:buSzPts val="1100"/>
              <a:buFont typeface="Arial"/>
              <a:buNone/>
            </a:pPr>
            <a:r>
              <a:rPr lang="en"/>
              <a:t>Asset, transaction, participants</a:t>
            </a:r>
            <a:endParaRPr/>
          </a:p>
        </p:txBody>
      </p:sp>
      <p:pic>
        <p:nvPicPr>
          <p:cNvPr id="115" name="Google Shape;115;p22"/>
          <p:cNvPicPr preferRelativeResize="0"/>
          <p:nvPr/>
        </p:nvPicPr>
        <p:blipFill>
          <a:blip r:embed="rId3">
            <a:alphaModFix/>
          </a:blip>
          <a:stretch>
            <a:fillRect/>
          </a:stretch>
        </p:blipFill>
        <p:spPr>
          <a:xfrm>
            <a:off x="749000" y="1939975"/>
            <a:ext cx="7419975" cy="262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Demo</a:t>
            </a:r>
            <a:endParaRPr/>
          </a:p>
          <a:p>
            <a:pPr indent="0" lvl="0" marL="0">
              <a:spcBef>
                <a:spcPts val="0"/>
              </a:spcBef>
              <a:spcAft>
                <a:spcPts val="0"/>
              </a:spcAft>
              <a:buNone/>
            </a:pPr>
            <a:r>
              <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Front-end</a:t>
            </a:r>
            <a:endParaRPr/>
          </a:p>
          <a:p>
            <a:pPr indent="0" lvl="0" marL="0">
              <a:spcBef>
                <a:spcPts val="1600"/>
              </a:spcBef>
              <a:spcAft>
                <a:spcPts val="0"/>
              </a:spcAft>
              <a:buNone/>
            </a:pPr>
            <a:r>
              <a:rPr lang="en"/>
              <a:t>Back-end</a:t>
            </a:r>
            <a:endParaRPr/>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464100" y="3863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Outcome</a:t>
            </a:r>
            <a:endParaRPr/>
          </a:p>
        </p:txBody>
      </p:sp>
      <p:sp>
        <p:nvSpPr>
          <p:cNvPr id="127" name="Google Shape;127;p24"/>
          <p:cNvSpPr txBox="1"/>
          <p:nvPr>
            <p:ph idx="1" type="body"/>
          </p:nvPr>
        </p:nvSpPr>
        <p:spPr>
          <a:xfrm>
            <a:off x="4761450" y="1377400"/>
            <a:ext cx="26808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Stakeholders:</a:t>
            </a:r>
            <a:endParaRPr b="1"/>
          </a:p>
          <a:p>
            <a:pPr indent="0" lvl="0" marL="0">
              <a:spcBef>
                <a:spcPts val="1600"/>
              </a:spcBef>
              <a:spcAft>
                <a:spcPts val="0"/>
              </a:spcAft>
              <a:buNone/>
            </a:pPr>
            <a:r>
              <a:t/>
            </a:r>
            <a:endParaRPr b="1"/>
          </a:p>
          <a:p>
            <a:pPr indent="0" lvl="0" marL="0">
              <a:spcBef>
                <a:spcPts val="1600"/>
              </a:spcBef>
              <a:spcAft>
                <a:spcPts val="0"/>
              </a:spcAft>
              <a:buNone/>
            </a:pPr>
            <a:r>
              <a:rPr b="1" lang="en"/>
              <a:t>Dietary manufactures</a:t>
            </a:r>
            <a:endParaRPr/>
          </a:p>
          <a:p>
            <a:pPr indent="0" lvl="0" marL="0">
              <a:spcBef>
                <a:spcPts val="1600"/>
              </a:spcBef>
              <a:spcAft>
                <a:spcPts val="0"/>
              </a:spcAft>
              <a:buNone/>
            </a:pPr>
            <a:r>
              <a:rPr lang="en"/>
              <a:t>Food export / import</a:t>
            </a:r>
            <a:endParaRPr/>
          </a:p>
          <a:p>
            <a:pPr indent="0" lvl="0" marL="0">
              <a:spcBef>
                <a:spcPts val="1600"/>
              </a:spcBef>
              <a:spcAft>
                <a:spcPts val="0"/>
              </a:spcAft>
              <a:buNone/>
            </a:pPr>
            <a:r>
              <a:rPr lang="en"/>
              <a:t>Consumers</a:t>
            </a:r>
            <a:endParaRPr/>
          </a:p>
          <a:p>
            <a:pPr indent="0" lvl="0" marL="0">
              <a:spcBef>
                <a:spcPts val="1600"/>
              </a:spcBef>
              <a:spcAft>
                <a:spcPts val="1600"/>
              </a:spcAft>
              <a:buNone/>
            </a:pPr>
            <a:r>
              <a:t/>
            </a:r>
            <a:endParaRPr/>
          </a:p>
        </p:txBody>
      </p:sp>
      <p:sp>
        <p:nvSpPr>
          <p:cNvPr id="128" name="Google Shape;128;p24"/>
          <p:cNvSpPr txBox="1"/>
          <p:nvPr>
            <p:ph idx="1" type="body"/>
          </p:nvPr>
        </p:nvSpPr>
        <p:spPr>
          <a:xfrm>
            <a:off x="464100" y="1142700"/>
            <a:ext cx="26808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950">
                <a:solidFill>
                  <a:srgbClr val="222222"/>
                </a:solidFill>
                <a:highlight>
                  <a:srgbClr val="FFFFFF"/>
                </a:highlight>
              </a:rPr>
              <a:t>1. TRANSPARENCY IN HALAL CERTIFICATION PROCESS: NO MORE ISSUES ON HOW THE PROCESS IS DONE AND WHETHER THE PROCESS FUNDS THE TERRORIST BECAUSE THE AUDITORS IN EACH STEP ARE LIMITED AND CAN BE CONTROLLED BY THE GOVERNMENT</a:t>
            </a:r>
            <a:endParaRPr sz="950">
              <a:solidFill>
                <a:srgbClr val="222222"/>
              </a:solidFill>
              <a:highlight>
                <a:srgbClr val="FFFFFF"/>
              </a:highlight>
            </a:endParaRPr>
          </a:p>
          <a:p>
            <a:pPr indent="0" lvl="0" marL="0">
              <a:spcBef>
                <a:spcPts val="1600"/>
              </a:spcBef>
              <a:spcAft>
                <a:spcPts val="0"/>
              </a:spcAft>
              <a:buClr>
                <a:schemeClr val="dk1"/>
              </a:buClr>
              <a:buSzPts val="1100"/>
              <a:buFont typeface="Arial"/>
              <a:buNone/>
            </a:pPr>
            <a:r>
              <a:rPr lang="en" sz="950">
                <a:solidFill>
                  <a:srgbClr val="222222"/>
                </a:solidFill>
                <a:highlight>
                  <a:srgbClr val="FFFFFF"/>
                </a:highlight>
              </a:rPr>
              <a:t>2. PROVENANCE OF EACH PART OF FOOD PRODUCTS</a:t>
            </a:r>
            <a:endParaRPr sz="950">
              <a:solidFill>
                <a:srgbClr val="222222"/>
              </a:solidFill>
              <a:highlight>
                <a:srgbClr val="FFFFFF"/>
              </a:highlight>
            </a:endParaRPr>
          </a:p>
          <a:p>
            <a:pPr indent="0" lvl="0" marL="0">
              <a:spcBef>
                <a:spcPts val="1600"/>
              </a:spcBef>
              <a:spcAft>
                <a:spcPts val="0"/>
              </a:spcAft>
              <a:buClr>
                <a:schemeClr val="dk1"/>
              </a:buClr>
              <a:buSzPts val="1100"/>
              <a:buFont typeface="Arial"/>
              <a:buNone/>
            </a:pPr>
            <a:r>
              <a:rPr lang="en" sz="950">
                <a:solidFill>
                  <a:srgbClr val="222222"/>
                </a:solidFill>
                <a:highlight>
                  <a:srgbClr val="FFFFFF"/>
                </a:highlight>
              </a:rPr>
              <a:t>3. EFFICIENCY: NO NEED TO FILL IN PAPER, NO NEED TO CHECK ALL INGREDIENTS AGAIN AND AGAIN FOR EACH FOOD PRODUCT, AND SHARING OF CERTIFICATE IN AN AUTOMATED WAYS FOR MANY HALAL CERTIFICATION BODIES AROUND THE WORLD</a:t>
            </a:r>
            <a:endParaRPr sz="950">
              <a:solidFill>
                <a:srgbClr val="222222"/>
              </a:solidFill>
              <a:highlight>
                <a:srgbClr val="FFFFFF"/>
              </a:highlight>
            </a:endParaRPr>
          </a:p>
          <a:p>
            <a:pPr indent="0" lvl="0" marL="0" rt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50825" y="4352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E</a:t>
            </a:r>
            <a:r>
              <a:rPr lang="en"/>
              <a:t>xternalities 1 - TRADE!</a:t>
            </a:r>
            <a:endParaRPr/>
          </a:p>
          <a:p>
            <a:pPr indent="0" lvl="0" marL="0">
              <a:spcBef>
                <a:spcPts val="0"/>
              </a:spcBef>
              <a:spcAft>
                <a:spcPts val="0"/>
              </a:spcAft>
              <a:buNone/>
            </a:pPr>
            <a:r>
              <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rPr lang="en"/>
              <a:t>(picture of Irish food exporting to Muslim countries)</a:t>
            </a:r>
            <a:endParaRPr/>
          </a:p>
          <a:p>
            <a:pPr indent="0" lvl="0" marL="0">
              <a:spcBef>
                <a:spcPts val="1600"/>
              </a:spcBef>
              <a:spcAft>
                <a:spcPts val="0"/>
              </a:spcAft>
              <a:buNone/>
            </a:pPr>
            <a:r>
              <a:t/>
            </a:r>
            <a:endParaRPr/>
          </a:p>
          <a:p>
            <a:pPr indent="0" lvl="0" marL="0">
              <a:spcBef>
                <a:spcPts val="1600"/>
              </a:spcBef>
              <a:spcAft>
                <a:spcPts val="0"/>
              </a:spcAft>
              <a:buClr>
                <a:schemeClr val="dk1"/>
              </a:buClr>
              <a:buSzPts val="1100"/>
              <a:buFont typeface="Arial"/>
              <a:buNone/>
            </a:pPr>
            <a:r>
              <a:rPr lang="en"/>
              <a:t>Tackle </a:t>
            </a:r>
            <a:r>
              <a:rPr lang="en"/>
              <a:t>Trade Obstacles - (cross-country standard)</a:t>
            </a:r>
            <a:endParaRPr/>
          </a:p>
          <a:p>
            <a:pPr indent="0" lvl="0" marL="0">
              <a:spcBef>
                <a:spcPts val="1600"/>
              </a:spcBef>
              <a:spcAft>
                <a:spcPts val="0"/>
              </a:spcAft>
              <a:buNone/>
            </a:pPr>
            <a:r>
              <a:t/>
            </a:r>
            <a:endParaRPr/>
          </a:p>
          <a:p>
            <a:pPr indent="0" lvl="0" marL="0">
              <a:spcBef>
                <a:spcPts val="1600"/>
              </a:spcBef>
              <a:spcAft>
                <a:spcPts val="0"/>
              </a:spcAft>
              <a:buClr>
                <a:schemeClr val="dk1"/>
              </a:buClr>
              <a:buSzPts val="1100"/>
              <a:buFont typeface="Arial"/>
              <a:buNone/>
            </a:pPr>
            <a:r>
              <a:rPr lang="en"/>
              <a:t>Relieve Social Conflict - (ex. Australia)</a:t>
            </a:r>
            <a:endParaRPr/>
          </a:p>
          <a:p>
            <a:pPr indent="0" lvl="0" marL="0">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157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Plan in the future</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Globalisation</a:t>
            </a:r>
            <a:endParaRPr/>
          </a:p>
          <a:p>
            <a:pPr indent="0" lvl="0" marL="0">
              <a:spcBef>
                <a:spcPts val="1600"/>
              </a:spcBef>
              <a:spcAft>
                <a:spcPts val="0"/>
              </a:spcAft>
              <a:buNone/>
            </a:pPr>
            <a:r>
              <a:t/>
            </a:r>
            <a:endParaRPr/>
          </a:p>
          <a:p>
            <a:pPr indent="0" lvl="0" marL="0">
              <a:spcBef>
                <a:spcPts val="1600"/>
              </a:spcBef>
              <a:spcAft>
                <a:spcPts val="0"/>
              </a:spcAft>
              <a:buNone/>
            </a:pPr>
            <a:r>
              <a:rPr lang="en"/>
              <a:t>Sustainable supply chain: verification for other type of food for people with other religious background</a:t>
            </a:r>
            <a:endParaRPr/>
          </a:p>
          <a:p>
            <a:pPr indent="0" lvl="0" marL="0">
              <a:spcBef>
                <a:spcPts val="1600"/>
              </a:spcBef>
              <a:spcAft>
                <a:spcPts val="1600"/>
              </a:spcAft>
              <a:buNone/>
            </a:pPr>
            <a:r>
              <a:rPr lang="en" sz="1200">
                <a:solidFill>
                  <a:srgbClr val="383838"/>
                </a:solidFill>
                <a:highlight>
                  <a:srgbClr val="FFFFFF"/>
                </a:highlight>
                <a:latin typeface="Georgia"/>
                <a:ea typeface="Georgia"/>
                <a:cs typeface="Georgia"/>
                <a:sym typeface="Georgia"/>
              </a:rPr>
              <a:t>halal, kosher, vegan, fairtrade, gluten-free or organic, food certification services help consumers to make informed decisions about the food they eat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Team</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Importance</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the year 2016-17, Malaysia imported 51038 tons of beef from Australia, a significantly high amount considering the population of the country, which amounted to $401,043,000. This makes Malaysia one of the largest importers of meat from Australia. </a:t>
            </a:r>
            <a:endParaRPr/>
          </a:p>
          <a:p>
            <a:pPr indent="0" lvl="0" marL="0" rtl="0">
              <a:spcBef>
                <a:spcPts val="1600"/>
              </a:spcBef>
              <a:spcAft>
                <a:spcPts val="0"/>
              </a:spcAft>
              <a:buNone/>
            </a:pPr>
            <a:r>
              <a:rPr lang="en"/>
              <a:t>Strict import guidelines are imposed on meat and food products</a:t>
            </a:r>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Market Size and Picture</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100"/>
              <a:t>Statistics</a:t>
            </a:r>
            <a:endParaRPr sz="1100"/>
          </a:p>
          <a:p>
            <a:pPr indent="0" lvl="0" marL="0">
              <a:spcBef>
                <a:spcPts val="1600"/>
              </a:spcBef>
              <a:spcAft>
                <a:spcPts val="0"/>
              </a:spcAft>
              <a:buClr>
                <a:schemeClr val="dk1"/>
              </a:buClr>
              <a:buSzPts val="1100"/>
              <a:buFont typeface="Arial"/>
              <a:buNone/>
            </a:pPr>
            <a:r>
              <a:rPr lang="en" sz="1100"/>
              <a:t>(ex. Population of muslims in the UK)</a:t>
            </a:r>
            <a:endParaRPr sz="1100"/>
          </a:p>
          <a:p>
            <a:pPr indent="0" lvl="0" marL="0" rtl="0">
              <a:lnSpc>
                <a:spcPct val="200000"/>
              </a:lnSpc>
              <a:spcBef>
                <a:spcPts val="1600"/>
              </a:spcBef>
              <a:spcAft>
                <a:spcPts val="0"/>
              </a:spcAft>
              <a:buClr>
                <a:schemeClr val="dk1"/>
              </a:buClr>
              <a:buSzPts val="1100"/>
              <a:buFont typeface="Arial"/>
              <a:buNone/>
            </a:pPr>
            <a:r>
              <a:rPr lang="en" sz="1100">
                <a:solidFill>
                  <a:srgbClr val="333333"/>
                </a:solidFill>
                <a:highlight>
                  <a:srgbClr val="FFFFFF"/>
                </a:highlight>
                <a:latin typeface="Merriweather"/>
                <a:ea typeface="Merriweather"/>
                <a:cs typeface="Merriweather"/>
                <a:sym typeface="Merriweather"/>
              </a:rPr>
              <a:t>With a global consumer base of about 1.9 billion Muslims across 112 countries, the Halal market size is estimated to be worth of trillions of US Dollars.</a:t>
            </a:r>
            <a:endParaRPr sz="1100"/>
          </a:p>
          <a:p>
            <a:pPr indent="0" lvl="0" marL="0">
              <a:spcBef>
                <a:spcPts val="800"/>
              </a:spcBef>
              <a:spcAft>
                <a:spcPts val="0"/>
              </a:spcAft>
              <a:buNone/>
            </a:pPr>
            <a:r>
              <a:t/>
            </a:r>
            <a:endParaRPr/>
          </a:p>
          <a:p>
            <a:pPr indent="0" lvl="0" marL="0">
              <a:spcBef>
                <a:spcPts val="1600"/>
              </a:spcBef>
              <a:spcAft>
                <a:spcPts val="1600"/>
              </a:spcAft>
              <a:buNone/>
            </a:pPr>
            <a:r>
              <a:rPr lang="en" sz="1150">
                <a:solidFill>
                  <a:srgbClr val="383838"/>
                </a:solidFill>
                <a:highlight>
                  <a:srgbClr val="FFFFFF"/>
                </a:highlight>
                <a:latin typeface="Georgia"/>
                <a:ea typeface="Georgia"/>
                <a:cs typeface="Georgia"/>
                <a:sym typeface="Georgia"/>
              </a:rPr>
              <a:t>With the global halal food trade </a:t>
            </a:r>
            <a:r>
              <a:rPr lang="en" sz="1150" u="sng">
                <a:solidFill>
                  <a:srgbClr val="557585"/>
                </a:solidFill>
                <a:latin typeface="Georgia"/>
                <a:ea typeface="Georgia"/>
                <a:cs typeface="Georgia"/>
                <a:sym typeface="Georgia"/>
                <a:hlinkClick r:id="rId3"/>
              </a:rPr>
              <a:t>estimated at A$1.75 trillion annually</a:t>
            </a:r>
            <a:r>
              <a:rPr lang="en" sz="1150">
                <a:solidFill>
                  <a:srgbClr val="383838"/>
                </a:solidFill>
                <a:highlight>
                  <a:srgbClr val="FFFFFF"/>
                </a:highlight>
                <a:latin typeface="Georgia"/>
                <a:ea typeface="Georgia"/>
                <a:cs typeface="Georgia"/>
                <a:sym typeface="Georgia"/>
              </a:rPr>
              <a:t>, Muslim markets provide a lucrative opportunity for Australian companies.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005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Problems</a:t>
            </a:r>
            <a:endParaRPr/>
          </a:p>
        </p:txBody>
      </p:sp>
      <p:sp>
        <p:nvSpPr>
          <p:cNvPr id="75" name="Google Shape;75;p16"/>
          <p:cNvSpPr txBox="1"/>
          <p:nvPr>
            <p:ph idx="1" type="body"/>
          </p:nvPr>
        </p:nvSpPr>
        <p:spPr>
          <a:xfrm>
            <a:off x="311700" y="907500"/>
            <a:ext cx="3611400" cy="4236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What’s out there? - (tags &amp; guidance) </a:t>
            </a:r>
            <a:r>
              <a:rPr lang="en">
                <a:solidFill>
                  <a:srgbClr val="FF9900"/>
                </a:solidFill>
              </a:rPr>
              <a:t>previous page</a:t>
            </a:r>
            <a:endParaRPr>
              <a:solidFill>
                <a:srgbClr val="FF9900"/>
              </a:solidFill>
            </a:endParaRPr>
          </a:p>
          <a:p>
            <a:pPr indent="0" lvl="0" marL="0">
              <a:spcBef>
                <a:spcPts val="1600"/>
              </a:spcBef>
              <a:spcAft>
                <a:spcPts val="0"/>
              </a:spcAft>
              <a:buNone/>
            </a:pPr>
            <a:r>
              <a:rPr lang="en" sz="1000"/>
              <a:t>Doubtful food such as Beef sausages containing tiny bit of pork; anything with animal fat, Margarine; blood pudding; carnivorous animals</a:t>
            </a:r>
            <a:endParaRPr sz="1000"/>
          </a:p>
          <a:p>
            <a:pPr indent="0" lvl="0" marL="0">
              <a:spcBef>
                <a:spcPts val="1600"/>
              </a:spcBef>
              <a:spcAft>
                <a:spcPts val="0"/>
              </a:spcAft>
              <a:buNone/>
            </a:pPr>
            <a:r>
              <a:rPr lang="en"/>
              <a:t>Is it trustworthy? - (various certifier/ auditor) </a:t>
            </a:r>
            <a:r>
              <a:rPr lang="en">
                <a:solidFill>
                  <a:srgbClr val="FF9900"/>
                </a:solidFill>
              </a:rPr>
              <a:t>following page</a:t>
            </a:r>
            <a:endParaRPr>
              <a:solidFill>
                <a:srgbClr val="FF9900"/>
              </a:solidFill>
            </a:endParaRPr>
          </a:p>
          <a:p>
            <a:pPr indent="0" lvl="0" marL="0">
              <a:spcBef>
                <a:spcPts val="1600"/>
              </a:spcBef>
              <a:spcAft>
                <a:spcPts val="0"/>
              </a:spcAft>
              <a:buNone/>
            </a:pPr>
            <a:r>
              <a:rPr lang="en" sz="1000"/>
              <a:t>Utensils and equipment; animal stun;  </a:t>
            </a:r>
            <a:endParaRPr sz="1000"/>
          </a:p>
          <a:p>
            <a:pPr indent="0" lvl="0" marL="0">
              <a:spcBef>
                <a:spcPts val="1600"/>
              </a:spcBef>
              <a:spcAft>
                <a:spcPts val="0"/>
              </a:spcAft>
              <a:buNone/>
            </a:pPr>
            <a:r>
              <a:rPr lang="en" sz="1000">
                <a:solidFill>
                  <a:srgbClr val="383838"/>
                </a:solidFill>
                <a:highlight>
                  <a:srgbClr val="FFFFFF"/>
                </a:highlight>
                <a:latin typeface="Georgia"/>
                <a:ea typeface="Georgia"/>
                <a:cs typeface="Georgia"/>
                <a:sym typeface="Georgia"/>
              </a:rPr>
              <a:t>some halal certification providers are associated with, or part of, larger Australian Islamic organisations, such as the </a:t>
            </a:r>
            <a:r>
              <a:rPr lang="en" sz="1000" u="sng">
                <a:solidFill>
                  <a:srgbClr val="557585"/>
                </a:solidFill>
                <a:highlight>
                  <a:srgbClr val="FFFFFF"/>
                </a:highlight>
                <a:latin typeface="Georgia"/>
                <a:ea typeface="Georgia"/>
                <a:cs typeface="Georgia"/>
                <a:sym typeface="Georgia"/>
                <a:hlinkClick r:id="rId3"/>
              </a:rPr>
              <a:t>Australian Federation of Islamic Councils</a:t>
            </a:r>
            <a:r>
              <a:rPr lang="en" sz="1000">
                <a:solidFill>
                  <a:srgbClr val="383838"/>
                </a:solidFill>
                <a:highlight>
                  <a:srgbClr val="FFFFFF"/>
                </a:highlight>
                <a:latin typeface="Georgia"/>
                <a:ea typeface="Georgia"/>
                <a:cs typeface="Georgia"/>
                <a:sym typeface="Georgia"/>
              </a:rPr>
              <a:t>, others are stand-alone businesses that provide local certification services.</a:t>
            </a:r>
            <a:endParaRPr sz="1000"/>
          </a:p>
          <a:p>
            <a:pPr indent="0" lvl="0" marL="0">
              <a:spcBef>
                <a:spcPts val="1600"/>
              </a:spcBef>
              <a:spcAft>
                <a:spcPts val="1600"/>
              </a:spcAft>
              <a:buNone/>
            </a:pPr>
            <a:r>
              <a:t/>
            </a:r>
            <a:endParaRPr/>
          </a:p>
        </p:txBody>
      </p:sp>
      <p:pic>
        <p:nvPicPr>
          <p:cNvPr id="76" name="Google Shape;76;p16"/>
          <p:cNvPicPr preferRelativeResize="0"/>
          <p:nvPr/>
        </p:nvPicPr>
        <p:blipFill>
          <a:blip r:embed="rId4">
            <a:alphaModFix/>
          </a:blip>
          <a:stretch>
            <a:fillRect/>
          </a:stretch>
        </p:blipFill>
        <p:spPr>
          <a:xfrm>
            <a:off x="4037641" y="0"/>
            <a:ext cx="5106360"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Halal Standard</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t>1. Important definitions as provided for the Trade Description Act (usage of Statement ‘HALAL’) 1975 </a:t>
            </a:r>
            <a:endParaRPr sz="1200"/>
          </a:p>
          <a:p>
            <a:pPr indent="0" lvl="0" marL="0">
              <a:spcBef>
                <a:spcPts val="1600"/>
              </a:spcBef>
              <a:spcAft>
                <a:spcPts val="0"/>
              </a:spcAft>
              <a:buNone/>
            </a:pPr>
            <a:r>
              <a:rPr lang="en" sz="1200"/>
              <a:t>2. Sources of foods and drinks </a:t>
            </a:r>
            <a:endParaRPr sz="1200"/>
          </a:p>
          <a:p>
            <a:pPr indent="0" lvl="0" marL="0">
              <a:spcBef>
                <a:spcPts val="1600"/>
              </a:spcBef>
              <a:spcAft>
                <a:spcPts val="0"/>
              </a:spcAft>
              <a:buNone/>
            </a:pPr>
            <a:r>
              <a:rPr lang="en" sz="1200"/>
              <a:t>3. Slaughtering of animals </a:t>
            </a:r>
            <a:endParaRPr sz="1200"/>
          </a:p>
          <a:p>
            <a:pPr indent="0" lvl="0" marL="0">
              <a:spcBef>
                <a:spcPts val="1600"/>
              </a:spcBef>
              <a:spcAft>
                <a:spcPts val="0"/>
              </a:spcAft>
              <a:buNone/>
            </a:pPr>
            <a:r>
              <a:rPr lang="en" sz="1200"/>
              <a:t>4. Alcohol usage </a:t>
            </a:r>
            <a:endParaRPr sz="1200"/>
          </a:p>
          <a:p>
            <a:pPr indent="0" lvl="0" marL="0">
              <a:spcBef>
                <a:spcPts val="1600"/>
              </a:spcBef>
              <a:spcAft>
                <a:spcPts val="0"/>
              </a:spcAft>
              <a:buNone/>
            </a:pPr>
            <a:r>
              <a:rPr lang="en" sz="1200"/>
              <a:t>5. Presentation and storage </a:t>
            </a:r>
            <a:endParaRPr sz="1200"/>
          </a:p>
          <a:p>
            <a:pPr indent="0" lvl="0" marL="0">
              <a:spcBef>
                <a:spcPts val="1600"/>
              </a:spcBef>
              <a:spcAft>
                <a:spcPts val="0"/>
              </a:spcAft>
              <a:buNone/>
            </a:pPr>
            <a:r>
              <a:rPr lang="en" sz="1200"/>
              <a:t>6. Processing and cooking of food </a:t>
            </a:r>
            <a:endParaRPr sz="1200"/>
          </a:p>
          <a:p>
            <a:pPr indent="0" lvl="0" marL="0">
              <a:spcBef>
                <a:spcPts val="1600"/>
              </a:spcBef>
              <a:spcAft>
                <a:spcPts val="0"/>
              </a:spcAft>
              <a:buNone/>
            </a:pPr>
            <a:r>
              <a:rPr lang="en" sz="1200"/>
              <a:t>7. Hygiene</a:t>
            </a:r>
            <a:endParaRPr sz="1200"/>
          </a:p>
          <a:p>
            <a:pPr indent="0" lvl="0" marL="0">
              <a:spcBef>
                <a:spcPts val="1600"/>
              </a:spcBef>
              <a:spcAft>
                <a:spcPts val="0"/>
              </a:spcAft>
              <a:buNone/>
            </a:pPr>
            <a:r>
              <a:rPr lang="en" sz="1200"/>
              <a:t> 8. Utilized Goods </a:t>
            </a:r>
            <a:endParaRPr sz="1200"/>
          </a:p>
          <a:p>
            <a:pPr indent="0" lvl="0" marL="0">
              <a:spcBef>
                <a:spcPts val="1600"/>
              </a:spcBef>
              <a:spcAft>
                <a:spcPts val="0"/>
              </a:spcAft>
              <a:buNone/>
            </a:pPr>
            <a:r>
              <a:rPr lang="en" sz="1200"/>
              <a:t>9. The Label Halal (Permissible) </a:t>
            </a:r>
            <a:endParaRPr sz="1200"/>
          </a:p>
          <a:p>
            <a:pPr indent="0" lvl="0" marL="0">
              <a:spcBef>
                <a:spcPts val="1600"/>
              </a:spcBef>
              <a:spcAft>
                <a:spcPts val="1600"/>
              </a:spcAft>
              <a:buNone/>
            </a:pPr>
            <a:r>
              <a:rPr lang="en" sz="1200"/>
              <a:t>10. Conclusion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rPr lang="en"/>
              <a:t>“</a:t>
            </a:r>
            <a:r>
              <a:rPr lang="en">
                <a:solidFill>
                  <a:srgbClr val="383838"/>
                </a:solidFill>
                <a:highlight>
                  <a:srgbClr val="FFFFFF"/>
                </a:highlight>
                <a:latin typeface="Georgia"/>
                <a:ea typeface="Georgia"/>
                <a:cs typeface="Georgia"/>
                <a:sym typeface="Georgia"/>
              </a:rPr>
              <a:t>With so much uncertainty about what constitutes halal, how products are certified and who is doing the certification, consumers who wish to buy halal food can find that a difficult task.</a:t>
            </a:r>
            <a:r>
              <a:rPr lang="en"/>
              <a:t>”</a:t>
            </a:r>
            <a:endParaRPr/>
          </a:p>
          <a:p>
            <a:pPr indent="0" lvl="0" marL="0">
              <a:spcBef>
                <a:spcPts val="1600"/>
              </a:spcBef>
              <a:spcAft>
                <a:spcPts val="0"/>
              </a:spcAft>
              <a:buNone/>
            </a:pPr>
            <a:r>
              <a:rPr lang="en" sz="1000"/>
              <a:t>https://theconversation.com/explainer-what-is-halal-and-how-does-certification-work-36300</a:t>
            </a:r>
            <a:endParaRPr sz="1000"/>
          </a:p>
          <a:p>
            <a:pPr indent="0" lvl="0" marL="0">
              <a:spcBef>
                <a:spcPts val="1600"/>
              </a:spcBef>
              <a:spcAft>
                <a:spcPts val="0"/>
              </a:spcAft>
              <a:buNone/>
            </a:pPr>
            <a:r>
              <a:rPr lang="en"/>
              <a:t>“</a:t>
            </a:r>
            <a:r>
              <a:rPr lang="en" sz="2400">
                <a:solidFill>
                  <a:schemeClr val="dk1"/>
                </a:solidFill>
                <a:highlight>
                  <a:srgbClr val="FFFFFF"/>
                </a:highlight>
              </a:rPr>
              <a:t>It is a question of labelling. I think there should be more information.</a:t>
            </a:r>
            <a:endParaRPr sz="750">
              <a:solidFill>
                <a:schemeClr val="dk1"/>
              </a:solidFill>
              <a:highlight>
                <a:srgbClr val="FFFFFF"/>
              </a:highlight>
            </a:endParaRPr>
          </a:p>
          <a:p>
            <a:pPr indent="0" lvl="0" marL="0">
              <a:spcBef>
                <a:spcPts val="1600"/>
              </a:spcBef>
              <a:spcAft>
                <a:spcPts val="1600"/>
              </a:spcAft>
              <a:buNone/>
            </a:pPr>
            <a:r>
              <a:rPr lang="en" sz="750">
                <a:solidFill>
                  <a:schemeClr val="dk1"/>
                </a:solidFill>
              </a:rPr>
              <a:t>Read more: </a:t>
            </a:r>
            <a:r>
              <a:rPr lang="en" sz="750" u="sng">
                <a:solidFill>
                  <a:srgbClr val="003399"/>
                </a:solidFill>
                <a:hlinkClick r:id="rId3"/>
              </a:rPr>
              <a:t>http://www.dailymail.co.uk/news/article-2622830/Millions-eating-halal-food-without-knowing-How-big-brand-shops-restaurants-sell-ritually-slaughtered-meat-dont-label-it.html#ixzz4uFko9ouf</a:t>
            </a:r>
            <a:r>
              <a:rPr lang="en" sz="750">
                <a:solidFill>
                  <a:schemeClr val="dk1"/>
                </a:solidFill>
              </a:rPr>
              <a:t> </a:t>
            </a: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48714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 with Current Halal Certification Process</a:t>
            </a:r>
            <a:endParaRPr/>
          </a:p>
        </p:txBody>
      </p:sp>
      <p:sp>
        <p:nvSpPr>
          <p:cNvPr id="94" name="Google Shape;94;p19"/>
          <p:cNvSpPr txBox="1"/>
          <p:nvPr>
            <p:ph idx="1" type="body"/>
          </p:nvPr>
        </p:nvSpPr>
        <p:spPr>
          <a:xfrm>
            <a:off x="311700" y="850850"/>
            <a:ext cx="8520600" cy="383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100"/>
              <a:t>(pictures of pork product)</a:t>
            </a:r>
            <a:endParaRPr sz="1100">
              <a:solidFill>
                <a:srgbClr val="333333"/>
              </a:solidFill>
              <a:highlight>
                <a:srgbClr val="FFFFFF"/>
              </a:highlight>
              <a:latin typeface="Merriweather"/>
              <a:ea typeface="Merriweather"/>
              <a:cs typeface="Merriweather"/>
              <a:sym typeface="Merriweather"/>
            </a:endParaRPr>
          </a:p>
          <a:p>
            <a:pPr indent="0" lvl="0" marL="0">
              <a:spcBef>
                <a:spcPts val="1600"/>
              </a:spcBef>
              <a:spcAft>
                <a:spcPts val="0"/>
              </a:spcAft>
              <a:buNone/>
            </a:pPr>
            <a:r>
              <a:rPr lang="en" sz="1100"/>
              <a:t>(pictures of pork and other kind of meat which looks similar) - food is deceitful!</a:t>
            </a:r>
            <a:endParaRPr sz="1100"/>
          </a:p>
          <a:p>
            <a:pPr indent="0" lvl="0" marL="0">
              <a:spcBef>
                <a:spcPts val="1600"/>
              </a:spcBef>
              <a:spcAft>
                <a:spcPts val="0"/>
              </a:spcAft>
              <a:buNone/>
            </a:pPr>
            <a:r>
              <a:rPr lang="en" sz="1100"/>
              <a:t>Slaughter house certiticate</a:t>
            </a:r>
            <a:endParaRPr sz="1100"/>
          </a:p>
          <a:p>
            <a:pPr indent="0" lvl="0" marL="0">
              <a:spcBef>
                <a:spcPts val="1600"/>
              </a:spcBef>
              <a:spcAft>
                <a:spcPts val="0"/>
              </a:spcAft>
              <a:buNone/>
            </a:pPr>
            <a:r>
              <a:rPr lang="en" sz="1100"/>
              <a:t>Product certificate</a:t>
            </a:r>
            <a:endParaRPr sz="1100"/>
          </a:p>
          <a:p>
            <a:pPr indent="0" lvl="0" marL="0">
              <a:spcBef>
                <a:spcPts val="1600"/>
              </a:spcBef>
              <a:spcAft>
                <a:spcPts val="0"/>
              </a:spcAft>
              <a:buNone/>
            </a:pPr>
            <a:r>
              <a:rPr lang="en" sz="1100"/>
              <a:t>Retailors         </a:t>
            </a:r>
            <a:endParaRPr sz="1100"/>
          </a:p>
          <a:p>
            <a:pPr indent="0" lvl="0" marL="0">
              <a:spcBef>
                <a:spcPts val="1600"/>
              </a:spcBef>
              <a:spcAft>
                <a:spcPts val="0"/>
              </a:spcAft>
              <a:buNone/>
            </a:pPr>
            <a:r>
              <a:t/>
            </a:r>
            <a:endParaRPr sz="1100"/>
          </a:p>
          <a:p>
            <a:pPr indent="0" lvl="0" marL="0">
              <a:spcBef>
                <a:spcPts val="1600"/>
              </a:spcBef>
              <a:spcAft>
                <a:spcPts val="0"/>
              </a:spcAft>
              <a:buNone/>
            </a:pPr>
            <a:r>
              <a:rPr lang="en" sz="1100"/>
              <a:t>Origin - </a:t>
            </a:r>
            <a:r>
              <a:rPr lang="en" sz="1100"/>
              <a:t>(screenshot of pieces of news/ news headings similar to the beef scandal) </a:t>
            </a:r>
            <a:endParaRPr sz="1100"/>
          </a:p>
          <a:p>
            <a:pPr indent="0" lvl="0" marL="0">
              <a:spcBef>
                <a:spcPts val="1600"/>
              </a:spcBef>
              <a:spcAft>
                <a:spcPts val="0"/>
              </a:spcAft>
              <a:buClr>
                <a:schemeClr val="dk1"/>
              </a:buClr>
              <a:buSzPts val="1100"/>
              <a:buFont typeface="Arial"/>
              <a:buNone/>
            </a:pPr>
            <a:r>
              <a:rPr lang="en" sz="1100"/>
              <a:t>        Process - (meat oil added to dish) </a:t>
            </a:r>
            <a:endParaRPr sz="1100"/>
          </a:p>
          <a:p>
            <a:pPr indent="0" lvl="0" marL="0">
              <a:spcBef>
                <a:spcPts val="1600"/>
              </a:spcBef>
              <a:spcAft>
                <a:spcPts val="0"/>
              </a:spcAft>
              <a:buClr>
                <a:schemeClr val="dk1"/>
              </a:buClr>
              <a:buSzPts val="1100"/>
              <a:buFont typeface="Arial"/>
              <a:buNone/>
            </a:pPr>
            <a:r>
              <a:rPr lang="en" sz="1100"/>
              <a:t>        Facilities - (knife etc..)</a:t>
            </a:r>
            <a:endParaRPr sz="1100"/>
          </a:p>
          <a:p>
            <a:pPr indent="0" lvl="0" marL="0" rtl="0">
              <a:spcBef>
                <a:spcPts val="1600"/>
              </a:spcBef>
              <a:spcAft>
                <a:spcPts val="0"/>
              </a:spcAft>
              <a:buClr>
                <a:schemeClr val="dk1"/>
              </a:buClr>
              <a:buSzPts val="1100"/>
              <a:buFont typeface="Arial"/>
              <a:buNone/>
            </a:pPr>
            <a:r>
              <a:rPr lang="en" sz="1100"/>
              <a:t>        retailors</a:t>
            </a:r>
            <a:endParaRPr sz="1100"/>
          </a:p>
          <a:p>
            <a:pPr indent="0" lvl="0" marL="0" rtl="0">
              <a:spcBef>
                <a:spcPts val="1600"/>
              </a:spcBef>
              <a:spcAft>
                <a:spcPts val="0"/>
              </a:spcAft>
              <a:buNone/>
            </a:pPr>
            <a:r>
              <a:rPr lang="en" sz="1100"/>
              <a:t>=&gt; Check Manually</a:t>
            </a:r>
            <a:endParaRPr sz="1100"/>
          </a:p>
          <a:p>
            <a:pPr indent="0" lvl="0" marL="0" rtl="0">
              <a:spcBef>
                <a:spcPts val="1600"/>
              </a:spcBef>
              <a:spcAft>
                <a:spcPts val="0"/>
              </a:spcAft>
              <a:buNone/>
            </a:pPr>
            <a:r>
              <a:rPr lang="en" sz="1100"/>
              <a:t>=&gt; time-consuming</a:t>
            </a:r>
            <a:endParaRPr sz="1100"/>
          </a:p>
          <a:p>
            <a:pPr indent="0" lvl="0" marL="0" rtl="0">
              <a:spcBef>
                <a:spcPts val="1600"/>
              </a:spcBef>
              <a:spcAft>
                <a:spcPts val="0"/>
              </a:spcAft>
              <a:buNone/>
            </a:pPr>
            <a:r>
              <a:rPr lang="en" sz="1100"/>
              <a:t>=&gt; cross-country standard</a:t>
            </a:r>
            <a:endParaRPr sz="1100"/>
          </a:p>
          <a:p>
            <a:pPr indent="0" lvl="0" marL="0">
              <a:spcBef>
                <a:spcPts val="1600"/>
              </a:spcBef>
              <a:spcAft>
                <a:spcPts val="0"/>
              </a:spcAft>
              <a:buNone/>
            </a:pPr>
            <a:r>
              <a:rPr lang="en" sz="1100"/>
              <a:t>=&gt; transparency </a:t>
            </a:r>
            <a:endParaRPr sz="1100"/>
          </a:p>
          <a:p>
            <a:pPr indent="0" lvl="0" marL="0" rtl="0">
              <a:spcBef>
                <a:spcPts val="1600"/>
              </a:spcBef>
              <a:spcAft>
                <a:spcPts val="0"/>
              </a:spcAft>
              <a:buNone/>
            </a:pPr>
            <a:r>
              <a:rPr lang="en" sz="1100"/>
              <a:t>=&gt; funding for audioring agencies</a:t>
            </a:r>
            <a:endParaRPr sz="1100"/>
          </a:p>
          <a:p>
            <a:pPr indent="0" lvl="0" marL="0" rtl="0">
              <a:spcBef>
                <a:spcPts val="1600"/>
              </a:spcBef>
              <a:spcAft>
                <a:spcPts val="1600"/>
              </a:spcAft>
              <a:buClr>
                <a:schemeClr val="dk1"/>
              </a:buClr>
              <a:buSzPts val="1100"/>
              <a:buFont typeface="Arial"/>
              <a:buNone/>
            </a:pPr>
            <a:r>
              <a:t/>
            </a:r>
            <a:endParaRPr sz="1100"/>
          </a:p>
        </p:txBody>
      </p:sp>
      <p:pic>
        <p:nvPicPr>
          <p:cNvPr id="95" name="Google Shape;95;p19"/>
          <p:cNvPicPr preferRelativeResize="0"/>
          <p:nvPr/>
        </p:nvPicPr>
        <p:blipFill>
          <a:blip r:embed="rId3">
            <a:alphaModFix/>
          </a:blip>
          <a:stretch>
            <a:fillRect/>
          </a:stretch>
        </p:blipFill>
        <p:spPr>
          <a:xfrm>
            <a:off x="5507392" y="0"/>
            <a:ext cx="3636616"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en"/>
              <a:t>Blockchain 4 </a:t>
            </a:r>
            <a:r>
              <a:rPr lang="en">
                <a:solidFill>
                  <a:srgbClr val="980000"/>
                </a:solidFill>
              </a:rPr>
              <a:t>F</a:t>
            </a:r>
            <a:r>
              <a:rPr lang="en"/>
              <a:t>ood</a:t>
            </a:r>
            <a:endParaRPr/>
          </a:p>
        </p:txBody>
      </p:sp>
      <p:sp>
        <p:nvSpPr>
          <p:cNvPr id="101" name="Google Shape;101;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 How | Effect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Solution </a:t>
            </a:r>
            <a:r>
              <a:rPr lang="en"/>
              <a:t>visualisation</a:t>
            </a:r>
            <a:endParaRPr/>
          </a:p>
        </p:txBody>
      </p:sp>
      <p:sp>
        <p:nvSpPr>
          <p:cNvPr id="107" name="Google Shape;107;p21"/>
          <p:cNvSpPr txBox="1"/>
          <p:nvPr>
            <p:ph idx="1" type="body"/>
          </p:nvPr>
        </p:nvSpPr>
        <p:spPr>
          <a:xfrm>
            <a:off x="4567100" y="1152475"/>
            <a:ext cx="42651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Alegreya"/>
                <a:ea typeface="Alegreya"/>
                <a:cs typeface="Alegreya"/>
                <a:sym typeface="Alegreya"/>
              </a:rPr>
              <a:t>Ingredients </a:t>
            </a:r>
            <a:endParaRPr sz="1400">
              <a:latin typeface="Alegreya"/>
              <a:ea typeface="Alegreya"/>
              <a:cs typeface="Alegreya"/>
              <a:sym typeface="Alegreya"/>
            </a:endParaRPr>
          </a:p>
          <a:p>
            <a:pPr indent="0" lvl="0" marL="0">
              <a:spcBef>
                <a:spcPts val="1600"/>
              </a:spcBef>
              <a:spcAft>
                <a:spcPts val="0"/>
              </a:spcAft>
              <a:buNone/>
            </a:pPr>
            <a:r>
              <a:rPr lang="en" sz="1400">
                <a:solidFill>
                  <a:srgbClr val="383838"/>
                </a:solidFill>
                <a:highlight>
                  <a:srgbClr val="FFFFFF"/>
                </a:highlight>
                <a:latin typeface="Alegreya"/>
                <a:ea typeface="Alegreya"/>
                <a:cs typeface="Alegreya"/>
                <a:sym typeface="Alegreya"/>
              </a:rPr>
              <a:t>production process</a:t>
            </a:r>
            <a:endParaRPr sz="1400">
              <a:solidFill>
                <a:srgbClr val="383838"/>
              </a:solidFill>
              <a:highlight>
                <a:srgbClr val="FFFFFF"/>
              </a:highlight>
              <a:latin typeface="Alegreya"/>
              <a:ea typeface="Alegreya"/>
              <a:cs typeface="Alegreya"/>
              <a:sym typeface="Alegreya"/>
            </a:endParaRPr>
          </a:p>
          <a:p>
            <a:pPr indent="0" lvl="0" marL="0">
              <a:spcBef>
                <a:spcPts val="1600"/>
              </a:spcBef>
              <a:spcAft>
                <a:spcPts val="0"/>
              </a:spcAft>
              <a:buNone/>
            </a:pPr>
            <a:r>
              <a:rPr lang="en" sz="1150">
                <a:solidFill>
                  <a:srgbClr val="383838"/>
                </a:solidFill>
                <a:highlight>
                  <a:srgbClr val="FFFFFF"/>
                </a:highlight>
                <a:latin typeface="Georgia"/>
                <a:ea typeface="Georgia"/>
                <a:cs typeface="Georgia"/>
                <a:sym typeface="Georgia"/>
              </a:rPr>
              <a:t>Production facilities</a:t>
            </a:r>
            <a:endParaRPr sz="1150">
              <a:solidFill>
                <a:srgbClr val="383838"/>
              </a:solidFill>
              <a:highlight>
                <a:srgbClr val="FFFFFF"/>
              </a:highlight>
              <a:latin typeface="Georgia"/>
              <a:ea typeface="Georgia"/>
              <a:cs typeface="Georgia"/>
              <a:sym typeface="Georgia"/>
            </a:endParaRPr>
          </a:p>
          <a:p>
            <a:pPr indent="0" lvl="0" marL="0">
              <a:spcBef>
                <a:spcPts val="1600"/>
              </a:spcBef>
              <a:spcAft>
                <a:spcPts val="0"/>
              </a:spcAft>
              <a:buNone/>
            </a:pPr>
            <a:r>
              <a:t/>
            </a:r>
            <a:endParaRPr sz="1150">
              <a:solidFill>
                <a:srgbClr val="383838"/>
              </a:solidFill>
              <a:highlight>
                <a:srgbClr val="FFFFFF"/>
              </a:highlight>
              <a:latin typeface="Georgia"/>
              <a:ea typeface="Georgia"/>
              <a:cs typeface="Georgia"/>
              <a:sym typeface="Georgia"/>
            </a:endParaRPr>
          </a:p>
          <a:p>
            <a:pPr indent="0" lvl="0" marL="0">
              <a:spcBef>
                <a:spcPts val="1600"/>
              </a:spcBef>
              <a:spcAft>
                <a:spcPts val="0"/>
              </a:spcAft>
              <a:buNone/>
            </a:pPr>
            <a:r>
              <a:t/>
            </a:r>
            <a:endParaRPr sz="1150">
              <a:solidFill>
                <a:srgbClr val="383838"/>
              </a:solidFill>
              <a:highlight>
                <a:srgbClr val="FFFFFF"/>
              </a:highlight>
              <a:latin typeface="Georgia"/>
              <a:ea typeface="Georgia"/>
              <a:cs typeface="Georgia"/>
              <a:sym typeface="Georgia"/>
            </a:endParaRPr>
          </a:p>
          <a:p>
            <a:pPr indent="0" lvl="0" marL="0">
              <a:spcBef>
                <a:spcPts val="1600"/>
              </a:spcBef>
              <a:spcAft>
                <a:spcPts val="0"/>
              </a:spcAft>
              <a:buNone/>
            </a:pPr>
            <a:r>
              <a:rPr lang="en" sz="1400">
                <a:latin typeface="Alegreya"/>
                <a:ea typeface="Alegreya"/>
                <a:cs typeface="Alegreya"/>
                <a:sym typeface="Alegreya"/>
              </a:rPr>
              <a:t>=&gt; </a:t>
            </a:r>
            <a:r>
              <a:rPr b="1" lang="en" sz="1400">
                <a:latin typeface="Alegreya"/>
                <a:ea typeface="Alegreya"/>
                <a:cs typeface="Alegreya"/>
                <a:sym typeface="Alegreya"/>
              </a:rPr>
              <a:t>Reliable, efficient</a:t>
            </a:r>
            <a:r>
              <a:rPr lang="en" sz="1400">
                <a:latin typeface="Alegreya"/>
                <a:ea typeface="Alegreya"/>
                <a:cs typeface="Alegreya"/>
                <a:sym typeface="Alegreya"/>
              </a:rPr>
              <a:t> </a:t>
            </a:r>
            <a:r>
              <a:rPr lang="en" sz="1400">
                <a:latin typeface="Alegreya"/>
                <a:ea typeface="Alegreya"/>
                <a:cs typeface="Alegreya"/>
                <a:sym typeface="Alegreya"/>
              </a:rPr>
              <a:t> Halal verification process</a:t>
            </a:r>
            <a:endParaRPr sz="1400">
              <a:latin typeface="Alegreya"/>
              <a:ea typeface="Alegreya"/>
              <a:cs typeface="Alegreya"/>
              <a:sym typeface="Alegreya"/>
            </a:endParaRPr>
          </a:p>
          <a:p>
            <a:pPr indent="0" lvl="0" marL="0">
              <a:spcBef>
                <a:spcPts val="1600"/>
              </a:spcBef>
              <a:spcAft>
                <a:spcPts val="1600"/>
              </a:spcAft>
              <a:buNone/>
            </a:pPr>
            <a:r>
              <a:t/>
            </a:r>
            <a:endParaRPr sz="1400">
              <a:latin typeface="Alegreya"/>
              <a:ea typeface="Alegreya"/>
              <a:cs typeface="Alegreya"/>
              <a:sym typeface="Alegreya"/>
            </a:endParaRPr>
          </a:p>
        </p:txBody>
      </p:sp>
      <p:sp>
        <p:nvSpPr>
          <p:cNvPr id="108" name="Google Shape;108;p21"/>
          <p:cNvSpPr txBox="1"/>
          <p:nvPr/>
        </p:nvSpPr>
        <p:spPr>
          <a:xfrm>
            <a:off x="410750" y="1232225"/>
            <a:ext cx="3000000" cy="3000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1600"/>
              </a:spcAft>
              <a:buNone/>
            </a:pPr>
            <a:r>
              <a:rPr lang="en" sz="1000">
                <a:solidFill>
                  <a:schemeClr val="dk2"/>
                </a:solidFill>
              </a:rPr>
              <a:t>(mockup)</a:t>
            </a:r>
            <a:endParaRPr sz="11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