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8" r:id="rId3"/>
    <p:sldId id="259" r:id="rId4"/>
    <p:sldId id="261" r:id="rId5"/>
    <p:sldId id="265"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394" autoAdjust="0"/>
  </p:normalViewPr>
  <p:slideViewPr>
    <p:cSldViewPr snapToGrid="0">
      <p:cViewPr>
        <p:scale>
          <a:sx n="95" d="100"/>
          <a:sy n="95" d="100"/>
        </p:scale>
        <p:origin x="7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epicr\Documents\projects\NSSDA\marathon2.0\web-scraping-marathons-jraiaromano\data\ran4.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1862" b="0" i="0" u="none" strike="noStrike" kern="1200" spc="0" baseline="0">
                <a:solidFill>
                  <a:schemeClr val="tx1"/>
                </a:solidFill>
                <a:latin typeface="+mn-lt"/>
                <a:ea typeface="+mn-ea"/>
                <a:cs typeface="+mn-cs"/>
              </a:defRPr>
            </a:pPr>
            <a:r>
              <a:rPr lang="en-US" sz="4000" dirty="0">
                <a:solidFill>
                  <a:schemeClr val="tx1"/>
                </a:solidFill>
              </a:rPr>
              <a:t>Gluttons</a:t>
            </a:r>
            <a:r>
              <a:rPr lang="en-US" sz="4000" baseline="0" dirty="0">
                <a:solidFill>
                  <a:schemeClr val="tx1"/>
                </a:solidFill>
              </a:rPr>
              <a:t> for Punishment</a:t>
            </a:r>
            <a:endParaRPr lang="en-US" sz="4000" dirty="0">
              <a:solidFill>
                <a:schemeClr val="tx1"/>
              </a:solidFill>
            </a:endParaRPr>
          </a:p>
        </c:rich>
      </c:tx>
      <c:layout>
        <c:manualLayout>
          <c:xMode val="edge"/>
          <c:yMode val="edge"/>
          <c:x val="1.1922099067913486E-2"/>
          <c:y val="0"/>
        </c:manualLayout>
      </c:layout>
      <c:overlay val="0"/>
      <c:spPr>
        <a:noFill/>
        <a:ln>
          <a:noFill/>
        </a:ln>
        <a:effectLst/>
      </c:spPr>
      <c:txPr>
        <a:bodyPr rot="0" spcFirstLastPara="1" vertOverflow="ellipsis" vert="horz" wrap="square" anchor="t" anchorCtr="0"/>
        <a:lstStyle/>
        <a:p>
          <a:pPr>
            <a:defRPr sz="1862"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8.1631204747291741E-2"/>
          <c:y val="0.19038154433169346"/>
          <c:w val="0.88819413118274371"/>
          <c:h val="0.72549418519728126"/>
        </c:manualLayout>
      </c:layout>
      <c:barChart>
        <c:barDir val="bar"/>
        <c:grouping val="clustered"/>
        <c:varyColors val="0"/>
        <c:ser>
          <c:idx val="0"/>
          <c:order val="0"/>
          <c:tx>
            <c:strRef>
              <c:f>Sheet1!$B$1</c:f>
              <c:strCache>
                <c:ptCount val="1"/>
                <c:pt idx="0">
                  <c:v>Survived 2 races</c:v>
                </c:pt>
              </c:strCache>
            </c:strRef>
          </c:tx>
          <c:spPr>
            <a:blipFill>
              <a:blip xmlns:r="http://schemas.openxmlformats.org/officeDocument/2006/relationships" r:embed="rId3">
                <a:alphaModFix amt="45000"/>
              </a:blip>
              <a:tile tx="6350" ty="-127000" sx="65000" sy="64000" flip="none" algn="tl"/>
            </a:blipFill>
            <a:ln w="38100">
              <a:solidFill>
                <a:srgbClr val="FF6600"/>
              </a:solidFill>
            </a:ln>
            <a:effectLst/>
          </c:spPr>
          <c:invertIfNegative val="0"/>
          <c:dPt>
            <c:idx val="0"/>
            <c:invertIfNegative val="0"/>
            <c:bubble3D val="0"/>
            <c:spPr>
              <a:blipFill dpi="0" rotWithShape="1">
                <a:blip xmlns:r="http://schemas.openxmlformats.org/officeDocument/2006/relationships" r:embed="rId3">
                  <a:alphaModFix amt="45000"/>
                </a:blip>
                <a:srcRect/>
                <a:tile tx="6350" ty="-127000" sx="65000" sy="64000" flip="none" algn="tl"/>
              </a:blipFill>
              <a:ln w="38100">
                <a:solidFill>
                  <a:srgbClr val="FF6600"/>
                </a:solidFill>
              </a:ln>
              <a:effectLst/>
            </c:spPr>
            <c:extLst>
              <c:ext xmlns:c16="http://schemas.microsoft.com/office/drawing/2014/chart" uri="{C3380CC4-5D6E-409C-BE32-E72D297353CC}">
                <c16:uniqueId val="{00000004-E323-4C33-B411-5376B57BB768}"/>
              </c:ext>
            </c:extLst>
          </c:dPt>
          <c:dLbls>
            <c:dLbl>
              <c:idx val="0"/>
              <c:tx>
                <c:rich>
                  <a:bodyPr/>
                  <a:lstStyle/>
                  <a:p>
                    <a:fld id="{8FF5A03C-04AF-4E4C-8E80-2C515BF1307F}" type="VALUE">
                      <a:rPr lang="en-US" sz="2400"/>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E323-4C33-B411-5376B57BB76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Masochists</c:v>
                </c:pt>
              </c:strCache>
            </c:strRef>
          </c:cat>
          <c:val>
            <c:numRef>
              <c:f>Sheet1!$B$2</c:f>
              <c:numCache>
                <c:formatCode>General</c:formatCode>
                <c:ptCount val="1"/>
                <c:pt idx="0">
                  <c:v>397</c:v>
                </c:pt>
              </c:numCache>
            </c:numRef>
          </c:val>
          <c:extLst>
            <c:ext xmlns:c16="http://schemas.microsoft.com/office/drawing/2014/chart" uri="{C3380CC4-5D6E-409C-BE32-E72D297353CC}">
              <c16:uniqueId val="{00000000-E323-4C33-B411-5376B57BB768}"/>
            </c:ext>
          </c:extLst>
        </c:ser>
        <c:ser>
          <c:idx val="1"/>
          <c:order val="1"/>
          <c:tx>
            <c:strRef>
              <c:f>Sheet1!$C$1</c:f>
              <c:strCache>
                <c:ptCount val="1"/>
                <c:pt idx="0">
                  <c:v>Survived 3 races</c:v>
                </c:pt>
              </c:strCache>
            </c:strRef>
          </c:tx>
          <c:spPr>
            <a:blipFill>
              <a:blip xmlns:r="http://schemas.openxmlformats.org/officeDocument/2006/relationships" r:embed="rId3">
                <a:alphaModFix amt="45000"/>
              </a:blip>
              <a:tile tx="6350" ty="-127000" sx="65000" sy="64000" flip="none" algn="tl"/>
            </a:blipFill>
            <a:ln w="38100">
              <a:solidFill>
                <a:srgbClr val="00B050"/>
              </a:solidFill>
            </a:ln>
            <a:effectLst/>
          </c:spPr>
          <c:invertIfNegative val="0"/>
          <c:dLbls>
            <c:dLbl>
              <c:idx val="0"/>
              <c:tx>
                <c:rich>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fld id="{5312FA7D-04F8-4420-A249-A93E00883A66}" type="VALUE">
                      <a:rPr lang="en-US" sz="2400" b="1" i="0" baseline="0"/>
                      <a:pPr>
                        <a:defRPr b="1">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323-4C33-B411-5376B57BB76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Masochists</c:v>
                </c:pt>
              </c:strCache>
            </c:strRef>
          </c:cat>
          <c:val>
            <c:numRef>
              <c:f>Sheet1!$C$2</c:f>
              <c:numCache>
                <c:formatCode>General</c:formatCode>
                <c:ptCount val="1"/>
                <c:pt idx="0">
                  <c:v>115</c:v>
                </c:pt>
              </c:numCache>
            </c:numRef>
          </c:val>
          <c:extLst>
            <c:ext xmlns:c16="http://schemas.microsoft.com/office/drawing/2014/chart" uri="{C3380CC4-5D6E-409C-BE32-E72D297353CC}">
              <c16:uniqueId val="{00000001-E323-4C33-B411-5376B57BB768}"/>
            </c:ext>
          </c:extLst>
        </c:ser>
        <c:ser>
          <c:idx val="2"/>
          <c:order val="2"/>
          <c:tx>
            <c:strRef>
              <c:f>Sheet1!$D$1</c:f>
              <c:strCache>
                <c:ptCount val="1"/>
                <c:pt idx="0">
                  <c:v>Survived 4 races</c:v>
                </c:pt>
              </c:strCache>
            </c:strRef>
          </c:tx>
          <c:spPr>
            <a:blipFill>
              <a:blip xmlns:r="http://schemas.openxmlformats.org/officeDocument/2006/relationships" r:embed="rId3">
                <a:alphaModFix amt="45000"/>
              </a:blip>
              <a:tile tx="6350" ty="-127000" sx="65000" sy="64000" flip="none" algn="tl"/>
            </a:blipFill>
            <a:ln w="38100">
              <a:solidFill>
                <a:srgbClr val="00B0F0"/>
              </a:solidFill>
            </a:ln>
            <a:effectLst/>
          </c:spPr>
          <c:invertIfNegative val="0"/>
          <c:dLbls>
            <c:dLbl>
              <c:idx val="0"/>
              <c:layout>
                <c:manualLayout>
                  <c:x val="-4.8073203477519706E-2"/>
                  <c:y val="0"/>
                </c:manualLayout>
              </c:layout>
              <c:tx>
                <c:rich>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fld id="{B76FDF58-F1B0-4871-AAE7-7FFAA5435156}" type="VALUE">
                      <a:rPr lang="en-US" sz="2400" b="1" i="0" baseline="0">
                        <a:solidFill>
                          <a:schemeClr val="tx1"/>
                        </a:solidFill>
                      </a:rPr>
                      <a:pPr>
                        <a:defRPr b="1">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E323-4C33-B411-5376B57BB76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Sheet1!$A$2</c:f>
              <c:strCache>
                <c:ptCount val="1"/>
                <c:pt idx="0">
                  <c:v>Total Masochists</c:v>
                </c:pt>
              </c:strCache>
            </c:strRef>
          </c:cat>
          <c:val>
            <c:numRef>
              <c:f>Sheet1!$D$2</c:f>
              <c:numCache>
                <c:formatCode>General</c:formatCode>
                <c:ptCount val="1"/>
                <c:pt idx="0">
                  <c:v>48</c:v>
                </c:pt>
              </c:numCache>
            </c:numRef>
          </c:val>
          <c:extLst>
            <c:ext xmlns:c16="http://schemas.microsoft.com/office/drawing/2014/chart" uri="{C3380CC4-5D6E-409C-BE32-E72D297353CC}">
              <c16:uniqueId val="{00000002-E323-4C33-B411-5376B57BB768}"/>
            </c:ext>
          </c:extLst>
        </c:ser>
        <c:dLbls>
          <c:showLegendKey val="0"/>
          <c:showVal val="0"/>
          <c:showCatName val="0"/>
          <c:showSerName val="0"/>
          <c:showPercent val="0"/>
          <c:showBubbleSize val="0"/>
        </c:dLbls>
        <c:gapWidth val="133"/>
        <c:overlap val="-69"/>
        <c:axId val="2093634848"/>
        <c:axId val="13968688"/>
      </c:barChart>
      <c:catAx>
        <c:axId val="209363484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3968688"/>
        <c:crosses val="autoZero"/>
        <c:auto val="1"/>
        <c:lblAlgn val="ctr"/>
        <c:lblOffset val="100"/>
        <c:noMultiLvlLbl val="0"/>
      </c:catAx>
      <c:valAx>
        <c:axId val="13968688"/>
        <c:scaling>
          <c:orientation val="minMax"/>
          <c:max val="400"/>
        </c:scaling>
        <c:delete val="0"/>
        <c:axPos val="t"/>
        <c:majorGridlines>
          <c:spPr>
            <a:ln w="9525" cap="flat" cmpd="sng" algn="ctr">
              <a:solidFill>
                <a:schemeClr val="tx1">
                  <a:lumMod val="75000"/>
                  <a:lumOff val="25000"/>
                </a:schemeClr>
              </a:solidFill>
              <a:round/>
            </a:ln>
            <a:effectLst/>
          </c:spPr>
        </c:majorGridlines>
        <c:numFmt formatCode="General" sourceLinked="1"/>
        <c:majorTickMark val="none"/>
        <c:minorTickMark val="none"/>
        <c:tickLblPos val="high"/>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3634848"/>
        <c:crosses val="autoZero"/>
        <c:crossBetween val="between"/>
        <c:majorUnit val="100"/>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ayout>
        <c:manualLayout>
          <c:xMode val="edge"/>
          <c:yMode val="edge"/>
          <c:x val="3.0534353370414578E-2"/>
          <c:y val="0.12486908581445635"/>
          <c:w val="0.96828011443689599"/>
          <c:h val="4.9487879974760916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[ran4.csv]Overall_over_the years_chart!PivotTable8</c:name>
    <c:fmtId val="4"/>
  </c:pivotSource>
  <c:chart>
    <c:title>
      <c:tx>
        <c:rich>
          <a:bodyPr rot="0" spcFirstLastPara="1" vertOverflow="ellipsis" vert="horz" wrap="square" anchor="ctr" anchorCtr="1"/>
          <a:lstStyle/>
          <a:p>
            <a:pPr>
              <a:defRPr sz="1400" b="0" i="0" u="none" strike="noStrike" kern="1200" spc="0" baseline="0">
                <a:solidFill>
                  <a:schemeClr val="bg1">
                    <a:lumMod val="95000"/>
                  </a:schemeClr>
                </a:solidFill>
                <a:latin typeface="+mn-lt"/>
                <a:ea typeface="+mn-ea"/>
                <a:cs typeface="+mn-cs"/>
              </a:defRPr>
            </a:pPr>
            <a:r>
              <a:rPr lang="en-US"/>
              <a:t>Random Runners</a:t>
            </a:r>
          </a:p>
        </c:rich>
      </c:tx>
      <c:layout>
        <c:manualLayout>
          <c:xMode val="edge"/>
          <c:yMode val="edge"/>
          <c:x val="0.35037587934222031"/>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9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s>
    <c:plotArea>
      <c:layout>
        <c:manualLayout>
          <c:layoutTarget val="inner"/>
          <c:xMode val="edge"/>
          <c:yMode val="edge"/>
          <c:x val="0.11628085620696314"/>
          <c:y val="7.5048841695170537E-2"/>
          <c:w val="0.83444238244575264"/>
          <c:h val="0.83629098993150075"/>
        </c:manualLayout>
      </c:layout>
      <c:barChart>
        <c:barDir val="col"/>
        <c:grouping val="clustered"/>
        <c:varyColors val="0"/>
        <c:ser>
          <c:idx val="0"/>
          <c:order val="0"/>
          <c:tx>
            <c:strRef>
              <c:f>'Overall_over_the years_chart'!$B$1:$B$2</c:f>
              <c:strCache>
                <c:ptCount val="1"/>
                <c:pt idx="0">
                  <c:v>2016</c:v>
                </c:pt>
              </c:strCache>
            </c:strRef>
          </c:tx>
          <c:spPr>
            <a:solidFill>
              <a:srgbClr val="00B0F0"/>
            </a:solidFill>
            <a:ln>
              <a:noFill/>
            </a:ln>
            <a:effectLst/>
          </c:spPr>
          <c:invertIfNegative val="0"/>
          <c:cat>
            <c:strRef>
              <c:f>'Overall_over_the years_chart'!$A$3:$A$9</c:f>
              <c:strCache>
                <c:ptCount val="6"/>
                <c:pt idx="0">
                  <c:v>Chad Koyama</c:v>
                </c:pt>
                <c:pt idx="1">
                  <c:v>Jasser Mahmoud</c:v>
                </c:pt>
                <c:pt idx="2">
                  <c:v>Kelsey Otten</c:v>
                </c:pt>
                <c:pt idx="3">
                  <c:v>Larry Epps</c:v>
                </c:pt>
                <c:pt idx="4">
                  <c:v>Naomi Ryan</c:v>
                </c:pt>
                <c:pt idx="5">
                  <c:v>Terry Dietzler</c:v>
                </c:pt>
              </c:strCache>
            </c:strRef>
          </c:cat>
          <c:val>
            <c:numRef>
              <c:f>'Overall_over_the years_chart'!$B$3:$B$9</c:f>
              <c:numCache>
                <c:formatCode>General</c:formatCode>
                <c:ptCount val="6"/>
                <c:pt idx="0">
                  <c:v>1810</c:v>
                </c:pt>
                <c:pt idx="1">
                  <c:v>626</c:v>
                </c:pt>
                <c:pt idx="2">
                  <c:v>545</c:v>
                </c:pt>
                <c:pt idx="3">
                  <c:v>1122</c:v>
                </c:pt>
                <c:pt idx="4">
                  <c:v>620</c:v>
                </c:pt>
                <c:pt idx="5">
                  <c:v>1509</c:v>
                </c:pt>
              </c:numCache>
            </c:numRef>
          </c:val>
          <c:extLst>
            <c:ext xmlns:c16="http://schemas.microsoft.com/office/drawing/2014/chart" uri="{C3380CC4-5D6E-409C-BE32-E72D297353CC}">
              <c16:uniqueId val="{00000000-F457-4EAB-A807-B95C0DE53A4E}"/>
            </c:ext>
          </c:extLst>
        </c:ser>
        <c:ser>
          <c:idx val="1"/>
          <c:order val="1"/>
          <c:tx>
            <c:strRef>
              <c:f>'Overall_over_the years_chart'!$C$1:$C$2</c:f>
              <c:strCache>
                <c:ptCount val="1"/>
                <c:pt idx="0">
                  <c:v>2017</c:v>
                </c:pt>
              </c:strCache>
            </c:strRef>
          </c:tx>
          <c:spPr>
            <a:solidFill>
              <a:srgbClr val="FF6600"/>
            </a:solidFill>
            <a:ln>
              <a:noFill/>
            </a:ln>
            <a:effectLst/>
          </c:spPr>
          <c:invertIfNegative val="0"/>
          <c:cat>
            <c:strRef>
              <c:f>'Overall_over_the years_chart'!$A$3:$A$9</c:f>
              <c:strCache>
                <c:ptCount val="6"/>
                <c:pt idx="0">
                  <c:v>Chad Koyama</c:v>
                </c:pt>
                <c:pt idx="1">
                  <c:v>Jasser Mahmoud</c:v>
                </c:pt>
                <c:pt idx="2">
                  <c:v>Kelsey Otten</c:v>
                </c:pt>
                <c:pt idx="3">
                  <c:v>Larry Epps</c:v>
                </c:pt>
                <c:pt idx="4">
                  <c:v>Naomi Ryan</c:v>
                </c:pt>
                <c:pt idx="5">
                  <c:v>Terry Dietzler</c:v>
                </c:pt>
              </c:strCache>
            </c:strRef>
          </c:cat>
          <c:val>
            <c:numRef>
              <c:f>'Overall_over_the years_chart'!$C$3:$C$9</c:f>
              <c:numCache>
                <c:formatCode>General</c:formatCode>
                <c:ptCount val="6"/>
                <c:pt idx="0">
                  <c:v>1549</c:v>
                </c:pt>
                <c:pt idx="1">
                  <c:v>460</c:v>
                </c:pt>
                <c:pt idx="2">
                  <c:v>148</c:v>
                </c:pt>
                <c:pt idx="3">
                  <c:v>1397</c:v>
                </c:pt>
                <c:pt idx="4">
                  <c:v>380</c:v>
                </c:pt>
                <c:pt idx="5">
                  <c:v>624</c:v>
                </c:pt>
              </c:numCache>
            </c:numRef>
          </c:val>
          <c:extLst>
            <c:ext xmlns:c16="http://schemas.microsoft.com/office/drawing/2014/chart" uri="{C3380CC4-5D6E-409C-BE32-E72D297353CC}">
              <c16:uniqueId val="{00000001-F457-4EAB-A807-B95C0DE53A4E}"/>
            </c:ext>
          </c:extLst>
        </c:ser>
        <c:ser>
          <c:idx val="2"/>
          <c:order val="2"/>
          <c:tx>
            <c:strRef>
              <c:f>'Overall_over_the years_chart'!$D$1:$D$2</c:f>
              <c:strCache>
                <c:ptCount val="1"/>
                <c:pt idx="0">
                  <c:v>2018</c:v>
                </c:pt>
              </c:strCache>
            </c:strRef>
          </c:tx>
          <c:spPr>
            <a:solidFill>
              <a:srgbClr val="00B050"/>
            </a:solidFill>
            <a:ln>
              <a:noFill/>
            </a:ln>
            <a:effectLst/>
          </c:spPr>
          <c:invertIfNegative val="0"/>
          <c:cat>
            <c:strRef>
              <c:f>'Overall_over_the years_chart'!$A$3:$A$9</c:f>
              <c:strCache>
                <c:ptCount val="6"/>
                <c:pt idx="0">
                  <c:v>Chad Koyama</c:v>
                </c:pt>
                <c:pt idx="1">
                  <c:v>Jasser Mahmoud</c:v>
                </c:pt>
                <c:pt idx="2">
                  <c:v>Kelsey Otten</c:v>
                </c:pt>
                <c:pt idx="3">
                  <c:v>Larry Epps</c:v>
                </c:pt>
                <c:pt idx="4">
                  <c:v>Naomi Ryan</c:v>
                </c:pt>
                <c:pt idx="5">
                  <c:v>Terry Dietzler</c:v>
                </c:pt>
              </c:strCache>
            </c:strRef>
          </c:cat>
          <c:val>
            <c:numRef>
              <c:f>'Overall_over_the years_chart'!$D$3:$D$9</c:f>
              <c:numCache>
                <c:formatCode>General</c:formatCode>
                <c:ptCount val="6"/>
                <c:pt idx="0">
                  <c:v>1066</c:v>
                </c:pt>
                <c:pt idx="1">
                  <c:v>530</c:v>
                </c:pt>
                <c:pt idx="2">
                  <c:v>439</c:v>
                </c:pt>
                <c:pt idx="3">
                  <c:v>823</c:v>
                </c:pt>
                <c:pt idx="4">
                  <c:v>274</c:v>
                </c:pt>
                <c:pt idx="5">
                  <c:v>857</c:v>
                </c:pt>
              </c:numCache>
            </c:numRef>
          </c:val>
          <c:extLst>
            <c:ext xmlns:c16="http://schemas.microsoft.com/office/drawing/2014/chart" uri="{C3380CC4-5D6E-409C-BE32-E72D297353CC}">
              <c16:uniqueId val="{00000002-F457-4EAB-A807-B95C0DE53A4E}"/>
            </c:ext>
          </c:extLst>
        </c:ser>
        <c:ser>
          <c:idx val="3"/>
          <c:order val="3"/>
          <c:tx>
            <c:strRef>
              <c:f>'Overall_over_the years_chart'!$E$1:$E$2</c:f>
              <c:strCache>
                <c:ptCount val="1"/>
                <c:pt idx="0">
                  <c:v>2019</c:v>
                </c:pt>
              </c:strCache>
            </c:strRef>
          </c:tx>
          <c:spPr>
            <a:solidFill>
              <a:srgbClr val="C00000"/>
            </a:solidFill>
            <a:ln>
              <a:noFill/>
            </a:ln>
            <a:effectLst/>
          </c:spPr>
          <c:invertIfNegative val="0"/>
          <c:cat>
            <c:strRef>
              <c:f>'Overall_over_the years_chart'!$A$3:$A$9</c:f>
              <c:strCache>
                <c:ptCount val="6"/>
                <c:pt idx="0">
                  <c:v>Chad Koyama</c:v>
                </c:pt>
                <c:pt idx="1">
                  <c:v>Jasser Mahmoud</c:v>
                </c:pt>
                <c:pt idx="2">
                  <c:v>Kelsey Otten</c:v>
                </c:pt>
                <c:pt idx="3">
                  <c:v>Larry Epps</c:v>
                </c:pt>
                <c:pt idx="4">
                  <c:v>Naomi Ryan</c:v>
                </c:pt>
                <c:pt idx="5">
                  <c:v>Terry Dietzler</c:v>
                </c:pt>
              </c:strCache>
            </c:strRef>
          </c:cat>
          <c:val>
            <c:numRef>
              <c:f>'Overall_over_the years_chart'!$E$3:$E$9</c:f>
              <c:numCache>
                <c:formatCode>General</c:formatCode>
                <c:ptCount val="6"/>
                <c:pt idx="0">
                  <c:v>1257</c:v>
                </c:pt>
                <c:pt idx="1">
                  <c:v>890</c:v>
                </c:pt>
                <c:pt idx="2">
                  <c:v>288</c:v>
                </c:pt>
                <c:pt idx="3">
                  <c:v>1608</c:v>
                </c:pt>
                <c:pt idx="4">
                  <c:v>450</c:v>
                </c:pt>
                <c:pt idx="5">
                  <c:v>796</c:v>
                </c:pt>
              </c:numCache>
            </c:numRef>
          </c:val>
          <c:extLst>
            <c:ext xmlns:c16="http://schemas.microsoft.com/office/drawing/2014/chart" uri="{C3380CC4-5D6E-409C-BE32-E72D297353CC}">
              <c16:uniqueId val="{00000003-F457-4EAB-A807-B95C0DE53A4E}"/>
            </c:ext>
          </c:extLst>
        </c:ser>
        <c:dLbls>
          <c:showLegendKey val="0"/>
          <c:showVal val="0"/>
          <c:showCatName val="0"/>
          <c:showSerName val="0"/>
          <c:showPercent val="0"/>
          <c:showBubbleSize val="0"/>
        </c:dLbls>
        <c:gapWidth val="219"/>
        <c:overlap val="-27"/>
        <c:axId val="1460774080"/>
        <c:axId val="1295257808"/>
      </c:barChart>
      <c:catAx>
        <c:axId val="1460774080"/>
        <c:scaling>
          <c:orientation val="minMax"/>
        </c:scaling>
        <c:delete val="0"/>
        <c:axPos val="b"/>
        <c:numFmt formatCode="General" sourceLinked="1"/>
        <c:majorTickMark val="none"/>
        <c:minorTickMark val="none"/>
        <c:tickLblPos val="nextTo"/>
        <c:spPr>
          <a:noFill/>
          <a:ln w="9525" cap="flat" cmpd="sng" algn="ctr">
            <a:solidFill>
              <a:schemeClr val="bg2">
                <a:lumMod val="90000"/>
              </a:schemeClr>
            </a:solidFill>
            <a:round/>
          </a:ln>
          <a:effectLst/>
        </c:spPr>
        <c:txPr>
          <a:bodyPr rot="0" spcFirstLastPara="1" vertOverflow="ellipsis" wrap="square" anchor="ctr" anchorCtr="1"/>
          <a:lstStyle/>
          <a:p>
            <a:pPr>
              <a:defRPr sz="1100" b="0" i="0" u="none" strike="noStrike" kern="1200" baseline="0">
                <a:solidFill>
                  <a:schemeClr val="bg1">
                    <a:lumMod val="95000"/>
                  </a:schemeClr>
                </a:solidFill>
                <a:latin typeface="+mn-lt"/>
                <a:ea typeface="+mn-ea"/>
                <a:cs typeface="+mn-cs"/>
              </a:defRPr>
            </a:pPr>
            <a:endParaRPr lang="en-US"/>
          </a:p>
        </c:txPr>
        <c:crossAx val="1295257808"/>
        <c:crosses val="autoZero"/>
        <c:auto val="1"/>
        <c:lblAlgn val="ctr"/>
        <c:lblOffset val="100"/>
        <c:noMultiLvlLbl val="0"/>
      </c:catAx>
      <c:valAx>
        <c:axId val="1295257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lumMod val="95000"/>
                      </a:schemeClr>
                    </a:solidFill>
                    <a:latin typeface="+mn-lt"/>
                    <a:ea typeface="+mn-ea"/>
                    <a:cs typeface="+mn-cs"/>
                  </a:defRPr>
                </a:pPr>
                <a:r>
                  <a:rPr lang="en-US"/>
                  <a:t>Overall Rank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lumMod val="9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95000"/>
                  </a:schemeClr>
                </a:solidFill>
                <a:latin typeface="+mn-lt"/>
                <a:ea typeface="+mn-ea"/>
                <a:cs typeface="+mn-cs"/>
              </a:defRPr>
            </a:pPr>
            <a:endParaRPr lang="en-US"/>
          </a:p>
        </c:txPr>
        <c:crossAx val="1460774080"/>
        <c:crosses val="autoZero"/>
        <c:crossBetween val="between"/>
      </c:valAx>
      <c:spPr>
        <a:noFill/>
        <a:ln>
          <a:noFill/>
        </a:ln>
        <a:effectLst/>
      </c:spPr>
    </c:plotArea>
    <c:legend>
      <c:legendPos val="r"/>
      <c:layout>
        <c:manualLayout>
          <c:xMode val="edge"/>
          <c:yMode val="edge"/>
          <c:x val="0.90567051591967951"/>
          <c:y val="9.6092189646398804E-2"/>
          <c:w val="9.2720367000328291E-2"/>
          <c:h val="0.3021587913520916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1">
                  <a:lumMod val="9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aseline="0">
          <a:solidFill>
            <a:schemeClr val="bg1">
              <a:lumMod val="95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0.70436</cdr:x>
      <cdr:y>0.0675</cdr:y>
    </cdr:from>
    <cdr:to>
      <cdr:x>0.97758</cdr:x>
      <cdr:y>0.16766</cdr:y>
    </cdr:to>
    <cdr:sp macro="" textlink="">
      <cdr:nvSpPr>
        <cdr:cNvPr id="2" name="Rectangle 1">
          <a:extLst xmlns:a="http://schemas.openxmlformats.org/drawingml/2006/main">
            <a:ext uri="{FF2B5EF4-FFF2-40B4-BE49-F238E27FC236}">
              <a16:creationId xmlns:a16="http://schemas.microsoft.com/office/drawing/2014/main" id="{2B1FF154-CA4B-44A9-8FF3-821F98252F8D}"/>
            </a:ext>
          </a:extLst>
        </cdr:cNvPr>
        <cdr:cNvSpPr/>
      </cdr:nvSpPr>
      <cdr:spPr>
        <a:xfrm xmlns:a="http://schemas.openxmlformats.org/drawingml/2006/main">
          <a:off x="7248433" y="385870"/>
          <a:ext cx="2811568" cy="572568"/>
        </a:xfrm>
        <a:prstGeom xmlns:a="http://schemas.openxmlformats.org/drawingml/2006/main" prst="rect">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D3FD9-0B05-4EDD-B9C5-545C21F4BE9C}"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65908-8DBA-4284-8804-3BC9E569CC59}" type="slidenum">
              <a:rPr lang="en-US" smtClean="0"/>
              <a:t>‹#›</a:t>
            </a:fld>
            <a:endParaRPr lang="en-US"/>
          </a:p>
        </p:txBody>
      </p:sp>
    </p:spTree>
    <p:extLst>
      <p:ext uri="{BB962C8B-B14F-4D97-AF65-F5344CB8AC3E}">
        <p14:creationId xmlns:p14="http://schemas.microsoft.com/office/powerpoint/2010/main" val="2513478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Julia Romano and I am presenting on a data story I found within the Finisher’s data from the Nashville Marathon. I call it “2.0” because this is my second walk through the dataset.</a:t>
            </a:r>
          </a:p>
        </p:txBody>
      </p:sp>
      <p:sp>
        <p:nvSpPr>
          <p:cNvPr id="4" name="Slide Number Placeholder 3"/>
          <p:cNvSpPr>
            <a:spLocks noGrp="1"/>
          </p:cNvSpPr>
          <p:nvPr>
            <p:ph type="sldNum" sz="quarter" idx="5"/>
          </p:nvPr>
        </p:nvSpPr>
        <p:spPr/>
        <p:txBody>
          <a:bodyPr/>
          <a:lstStyle/>
          <a:p>
            <a:fld id="{97465908-8DBA-4284-8804-3BC9E569CC59}" type="slidenum">
              <a:rPr lang="en-US" smtClean="0"/>
              <a:t>1</a:t>
            </a:fld>
            <a:endParaRPr lang="en-US"/>
          </a:p>
        </p:txBody>
      </p:sp>
    </p:spTree>
    <p:extLst>
      <p:ext uri="{BB962C8B-B14F-4D97-AF65-F5344CB8AC3E}">
        <p14:creationId xmlns:p14="http://schemas.microsoft.com/office/powerpoint/2010/main" val="1546393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starting point, I chose to pick up where my previous project with this data set left off: this slide showing the runners who participated in more than one race. As a person who doesn’t find running a compelling activity, I found myself wondering why they might come back for more, as I saw it, punishment. So I thought maybe I would look for the indomitable human spirit amongst these brave individuals. I thought maybe they came back because they performed well in the previous race… after all: It’s a *race*, right? Competition is where its at! I targeted the 3 time runners and the 4 time runners: if one has already run 3 marathons, why not run a 4</a:t>
            </a:r>
            <a:r>
              <a:rPr lang="en-US" baseline="30000" dirty="0"/>
              <a:t>th</a:t>
            </a:r>
            <a:r>
              <a:rPr lang="en-US" dirty="0"/>
              <a:t>?</a:t>
            </a:r>
          </a:p>
        </p:txBody>
      </p:sp>
      <p:sp>
        <p:nvSpPr>
          <p:cNvPr id="4" name="Slide Number Placeholder 3"/>
          <p:cNvSpPr>
            <a:spLocks noGrp="1"/>
          </p:cNvSpPr>
          <p:nvPr>
            <p:ph type="sldNum" sz="quarter" idx="5"/>
          </p:nvPr>
        </p:nvSpPr>
        <p:spPr/>
        <p:txBody>
          <a:bodyPr/>
          <a:lstStyle/>
          <a:p>
            <a:fld id="{97465908-8DBA-4284-8804-3BC9E569CC59}" type="slidenum">
              <a:rPr lang="en-US" smtClean="0"/>
              <a:t>2</a:t>
            </a:fld>
            <a:endParaRPr lang="en-US"/>
          </a:p>
        </p:txBody>
      </p:sp>
    </p:spTree>
    <p:extLst>
      <p:ext uri="{BB962C8B-B14F-4D97-AF65-F5344CB8AC3E}">
        <p14:creationId xmlns:p14="http://schemas.microsoft.com/office/powerpoint/2010/main" val="3594835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got my first chart, I was like… SWEET! Consistent drop in the ranks over time. By the way, a lower rank is a higher placement, meaning that as rank drops, performance is, relative to other racers, better. SO then I looked at the 3-fers, expecting t see poorer performance. BUT&gt;&gt;&gt;&gt;</a:t>
            </a:r>
          </a:p>
        </p:txBody>
      </p:sp>
      <p:sp>
        <p:nvSpPr>
          <p:cNvPr id="4" name="Slide Number Placeholder 3"/>
          <p:cNvSpPr>
            <a:spLocks noGrp="1"/>
          </p:cNvSpPr>
          <p:nvPr>
            <p:ph type="sldNum" sz="quarter" idx="5"/>
          </p:nvPr>
        </p:nvSpPr>
        <p:spPr/>
        <p:txBody>
          <a:bodyPr/>
          <a:lstStyle/>
          <a:p>
            <a:fld id="{97465908-8DBA-4284-8804-3BC9E569CC59}" type="slidenum">
              <a:rPr lang="en-US" smtClean="0"/>
              <a:t>3</a:t>
            </a:fld>
            <a:endParaRPr lang="en-US"/>
          </a:p>
        </p:txBody>
      </p:sp>
    </p:spTree>
    <p:extLst>
      <p:ext uri="{BB962C8B-B14F-4D97-AF65-F5344CB8AC3E}">
        <p14:creationId xmlns:p14="http://schemas.microsoft.com/office/powerpoint/2010/main" val="422541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Alas. Pretty much the exact same chart, actually. Distressingly similar. In fact…</a:t>
            </a:r>
          </a:p>
          <a:p>
            <a:r>
              <a:rPr lang="en-US" dirty="0"/>
              <a:t>The entire overall trend is precisely the same. In this case, the over all numbers trended down just because the total overall number of runners (and therefore the max rank) also went down.  I did this over and over, with histograms and </a:t>
            </a:r>
            <a:r>
              <a:rPr lang="en-US" dirty="0" err="1"/>
              <a:t>barcharts</a:t>
            </a:r>
            <a:r>
              <a:rPr lang="en-US" dirty="0"/>
              <a:t> and scatterplots and </a:t>
            </a:r>
            <a:r>
              <a:rPr lang="en-US" dirty="0" err="1"/>
              <a:t>violinplots</a:t>
            </a:r>
            <a:r>
              <a:rPr lang="en-US" dirty="0"/>
              <a:t> and even a couple excel charts. Speaking of which:</a:t>
            </a:r>
          </a:p>
        </p:txBody>
      </p:sp>
      <p:sp>
        <p:nvSpPr>
          <p:cNvPr id="4" name="Slide Number Placeholder 3"/>
          <p:cNvSpPr>
            <a:spLocks noGrp="1"/>
          </p:cNvSpPr>
          <p:nvPr>
            <p:ph type="sldNum" sz="quarter" idx="5"/>
          </p:nvPr>
        </p:nvSpPr>
        <p:spPr/>
        <p:txBody>
          <a:bodyPr/>
          <a:lstStyle/>
          <a:p>
            <a:fld id="{97465908-8DBA-4284-8804-3BC9E569CC59}" type="slidenum">
              <a:rPr lang="en-US" smtClean="0"/>
              <a:t>4</a:t>
            </a:fld>
            <a:endParaRPr lang="en-US"/>
          </a:p>
        </p:txBody>
      </p:sp>
    </p:spTree>
    <p:extLst>
      <p:ext uri="{BB962C8B-B14F-4D97-AF65-F5344CB8AC3E}">
        <p14:creationId xmlns:p14="http://schemas.microsoft.com/office/powerpoint/2010/main" val="3043151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chart I created in excel to get a more granular look at individual runner performance. As you can see, there were some runners, Chad and Naomi, who show consistent improvement over time until their last race. Others (</a:t>
            </a:r>
            <a:r>
              <a:rPr lang="en-US" dirty="0" err="1"/>
              <a:t>Jasser</a:t>
            </a:r>
            <a:r>
              <a:rPr lang="en-US" dirty="0"/>
              <a:t>, Kelsey, Terry) initially improved, then suffered a setback, but then persevered to the final race, with mixed results. Then there good </a:t>
            </a:r>
            <a:r>
              <a:rPr lang="en-US" dirty="0" err="1"/>
              <a:t>ol</a:t>
            </a:r>
            <a:r>
              <a:rPr lang="en-US" dirty="0"/>
              <a:t>’ Larry Epps there, who is just a hot mess.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blindingly apparent to me: Runner don’t participate in the Music City Marathon to compete with each other or themselves. </a:t>
            </a:r>
          </a:p>
          <a:p>
            <a:endParaRPr lang="en-US" dirty="0"/>
          </a:p>
        </p:txBody>
      </p:sp>
      <p:sp>
        <p:nvSpPr>
          <p:cNvPr id="4" name="Slide Number Placeholder 3"/>
          <p:cNvSpPr>
            <a:spLocks noGrp="1"/>
          </p:cNvSpPr>
          <p:nvPr>
            <p:ph type="sldNum" sz="quarter" idx="5"/>
          </p:nvPr>
        </p:nvSpPr>
        <p:spPr/>
        <p:txBody>
          <a:bodyPr/>
          <a:lstStyle/>
          <a:p>
            <a:fld id="{97465908-8DBA-4284-8804-3BC9E569CC59}" type="slidenum">
              <a:rPr lang="en-US" smtClean="0"/>
              <a:t>5</a:t>
            </a:fld>
            <a:endParaRPr lang="en-US"/>
          </a:p>
        </p:txBody>
      </p:sp>
    </p:spTree>
    <p:extLst>
      <p:ext uri="{BB962C8B-B14F-4D97-AF65-F5344CB8AC3E}">
        <p14:creationId xmlns:p14="http://schemas.microsoft.com/office/powerpoint/2010/main" val="2078436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At first I was really discouraged. And then I realized that this might be a blessing in disguise. Sometimes the data isn’t everything. Sometimes your boss asks “Is there a correlation” and the answer is “no”. </a:t>
            </a:r>
          </a:p>
          <a:p>
            <a:r>
              <a:rPr lang="en-US" dirty="0"/>
              <a:t>But maybe I can try to answer “why” using other data. </a:t>
            </a:r>
          </a:p>
        </p:txBody>
      </p:sp>
      <p:sp>
        <p:nvSpPr>
          <p:cNvPr id="4" name="Slide Number Placeholder 3"/>
          <p:cNvSpPr>
            <a:spLocks noGrp="1"/>
          </p:cNvSpPr>
          <p:nvPr>
            <p:ph type="sldNum" sz="quarter" idx="5"/>
          </p:nvPr>
        </p:nvSpPr>
        <p:spPr/>
        <p:txBody>
          <a:bodyPr/>
          <a:lstStyle/>
          <a:p>
            <a:fld id="{97465908-8DBA-4284-8804-3BC9E569CC59}" type="slidenum">
              <a:rPr lang="en-US" smtClean="0"/>
              <a:t>6</a:t>
            </a:fld>
            <a:endParaRPr lang="en-US"/>
          </a:p>
        </p:txBody>
      </p:sp>
    </p:spTree>
    <p:extLst>
      <p:ext uri="{BB962C8B-B14F-4D97-AF65-F5344CB8AC3E}">
        <p14:creationId xmlns:p14="http://schemas.microsoft.com/office/powerpoint/2010/main" val="240821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basics: This is what is advertised on the race site under “participant perks” </a:t>
            </a:r>
          </a:p>
          <a:p>
            <a:r>
              <a:rPr lang="en-US" dirty="0"/>
              <a:t>Maybe the reason that it really isn’t a competition-driven race is because they are not attracting competitors.</a:t>
            </a:r>
          </a:p>
        </p:txBody>
      </p:sp>
      <p:sp>
        <p:nvSpPr>
          <p:cNvPr id="4" name="Slide Number Placeholder 3"/>
          <p:cNvSpPr>
            <a:spLocks noGrp="1"/>
          </p:cNvSpPr>
          <p:nvPr>
            <p:ph type="sldNum" sz="quarter" idx="5"/>
          </p:nvPr>
        </p:nvSpPr>
        <p:spPr/>
        <p:txBody>
          <a:bodyPr/>
          <a:lstStyle/>
          <a:p>
            <a:fld id="{97465908-8DBA-4284-8804-3BC9E569CC59}" type="slidenum">
              <a:rPr lang="en-US" smtClean="0"/>
              <a:t>7</a:t>
            </a:fld>
            <a:endParaRPr lang="en-US"/>
          </a:p>
        </p:txBody>
      </p:sp>
    </p:spTree>
    <p:extLst>
      <p:ext uri="{BB962C8B-B14F-4D97-AF65-F5344CB8AC3E}">
        <p14:creationId xmlns:p14="http://schemas.microsoft.com/office/powerpoint/2010/main" val="1365478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attracting tourists. </a:t>
            </a:r>
            <a:r>
              <a:rPr lang="en-US" dirty="0">
                <a:solidFill>
                  <a:schemeClr val="bg1"/>
                </a:solidFill>
              </a:rPr>
              <a:t>Really it’s ALL about *Nashville*</a:t>
            </a:r>
          </a:p>
          <a:p>
            <a:r>
              <a:rPr lang="en-US" dirty="0">
                <a:solidFill>
                  <a:schemeClr val="bg1"/>
                </a:solidFill>
              </a:rPr>
              <a:t>The Marathon is and excuse (albeit a painful one) to spend a weekend in Nashville, enjoy a great concert and local fun, and rarely COME BACK</a:t>
            </a:r>
          </a:p>
          <a:p>
            <a:r>
              <a:rPr lang="en-US" dirty="0">
                <a:solidFill>
                  <a:schemeClr val="bg1"/>
                </a:solidFill>
              </a:rPr>
              <a:t>At least… not for the race.</a:t>
            </a:r>
          </a:p>
          <a:p>
            <a:endParaRPr lang="en-US" dirty="0">
              <a:solidFill>
                <a:schemeClr val="bg1"/>
              </a:solidFill>
            </a:endParaRPr>
          </a:p>
          <a:p>
            <a:r>
              <a:rPr lang="en-US" dirty="0">
                <a:solidFill>
                  <a:schemeClr val="bg1"/>
                </a:solidFill>
              </a:rPr>
              <a:t>All of this is to say: perhaps the Marathon can reinject a little life back in, and recover from it’s failing numbers, by adding a little more touristy fun into the race weekend. </a:t>
            </a:r>
          </a:p>
          <a:p>
            <a:endParaRPr lang="en-US" dirty="0"/>
          </a:p>
        </p:txBody>
      </p:sp>
      <p:sp>
        <p:nvSpPr>
          <p:cNvPr id="4" name="Slide Number Placeholder 3"/>
          <p:cNvSpPr>
            <a:spLocks noGrp="1"/>
          </p:cNvSpPr>
          <p:nvPr>
            <p:ph type="sldNum" sz="quarter" idx="5"/>
          </p:nvPr>
        </p:nvSpPr>
        <p:spPr/>
        <p:txBody>
          <a:bodyPr/>
          <a:lstStyle/>
          <a:p>
            <a:fld id="{97465908-8DBA-4284-8804-3BC9E569CC59}" type="slidenum">
              <a:rPr lang="en-US" smtClean="0"/>
              <a:t>8</a:t>
            </a:fld>
            <a:endParaRPr lang="en-US"/>
          </a:p>
        </p:txBody>
      </p:sp>
    </p:spTree>
    <p:extLst>
      <p:ext uri="{BB962C8B-B14F-4D97-AF65-F5344CB8AC3E}">
        <p14:creationId xmlns:p14="http://schemas.microsoft.com/office/powerpoint/2010/main" val="34844443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19ABCD-DB55-4410-83D6-3014733C6EEA}"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2825A02-D2E7-4CAE-B6B4-E2B960DCB0AC}" type="slidenum">
              <a:rPr lang="en-US" smtClean="0"/>
              <a:t>‹#›</a:t>
            </a:fld>
            <a:endParaRPr lang="en-US"/>
          </a:p>
        </p:txBody>
      </p:sp>
    </p:spTree>
    <p:extLst>
      <p:ext uri="{BB962C8B-B14F-4D97-AF65-F5344CB8AC3E}">
        <p14:creationId xmlns:p14="http://schemas.microsoft.com/office/powerpoint/2010/main" val="17005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9ABCD-DB55-4410-83D6-3014733C6EEA}"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25A02-D2E7-4CAE-B6B4-E2B960DCB0AC}" type="slidenum">
              <a:rPr lang="en-US" smtClean="0"/>
              <a:t>‹#›</a:t>
            </a:fld>
            <a:endParaRPr lang="en-US"/>
          </a:p>
        </p:txBody>
      </p:sp>
    </p:spTree>
    <p:extLst>
      <p:ext uri="{BB962C8B-B14F-4D97-AF65-F5344CB8AC3E}">
        <p14:creationId xmlns:p14="http://schemas.microsoft.com/office/powerpoint/2010/main" val="308796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9ABCD-DB55-4410-83D6-3014733C6EEA}"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25A02-D2E7-4CAE-B6B4-E2B960DCB0AC}" type="slidenum">
              <a:rPr lang="en-US" smtClean="0"/>
              <a:t>‹#›</a:t>
            </a:fld>
            <a:endParaRPr lang="en-US"/>
          </a:p>
        </p:txBody>
      </p:sp>
    </p:spTree>
    <p:extLst>
      <p:ext uri="{BB962C8B-B14F-4D97-AF65-F5344CB8AC3E}">
        <p14:creationId xmlns:p14="http://schemas.microsoft.com/office/powerpoint/2010/main" val="351634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9ABCD-DB55-4410-83D6-3014733C6EEA}"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25A02-D2E7-4CAE-B6B4-E2B960DCB0AC}" type="slidenum">
              <a:rPr lang="en-US" smtClean="0"/>
              <a:t>‹#›</a:t>
            </a:fld>
            <a:endParaRPr lang="en-US"/>
          </a:p>
        </p:txBody>
      </p:sp>
    </p:spTree>
    <p:extLst>
      <p:ext uri="{BB962C8B-B14F-4D97-AF65-F5344CB8AC3E}">
        <p14:creationId xmlns:p14="http://schemas.microsoft.com/office/powerpoint/2010/main" val="24177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119ABCD-DB55-4410-83D6-3014733C6EEA}" type="datetimeFigureOut">
              <a:rPr lang="en-US" smtClean="0"/>
              <a:t>11/21/2019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2825A02-D2E7-4CAE-B6B4-E2B960DCB0AC}" type="slidenum">
              <a:rPr lang="en-US" smtClean="0"/>
              <a:t>‹#›</a:t>
            </a:fld>
            <a:endParaRPr lang="en-US"/>
          </a:p>
        </p:txBody>
      </p:sp>
    </p:spTree>
    <p:extLst>
      <p:ext uri="{BB962C8B-B14F-4D97-AF65-F5344CB8AC3E}">
        <p14:creationId xmlns:p14="http://schemas.microsoft.com/office/powerpoint/2010/main" val="344383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9ABCD-DB55-4410-83D6-3014733C6EEA}"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25A02-D2E7-4CAE-B6B4-E2B960DCB0AC}" type="slidenum">
              <a:rPr lang="en-US" smtClean="0"/>
              <a:t>‹#›</a:t>
            </a:fld>
            <a:endParaRPr lang="en-US"/>
          </a:p>
        </p:txBody>
      </p:sp>
    </p:spTree>
    <p:extLst>
      <p:ext uri="{BB962C8B-B14F-4D97-AF65-F5344CB8AC3E}">
        <p14:creationId xmlns:p14="http://schemas.microsoft.com/office/powerpoint/2010/main" val="305878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19ABCD-DB55-4410-83D6-3014733C6EEA}"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25A02-D2E7-4CAE-B6B4-E2B960DCB0AC}" type="slidenum">
              <a:rPr lang="en-US" smtClean="0"/>
              <a:t>‹#›</a:t>
            </a:fld>
            <a:endParaRPr lang="en-US"/>
          </a:p>
        </p:txBody>
      </p:sp>
    </p:spTree>
    <p:extLst>
      <p:ext uri="{BB962C8B-B14F-4D97-AF65-F5344CB8AC3E}">
        <p14:creationId xmlns:p14="http://schemas.microsoft.com/office/powerpoint/2010/main" val="240512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19ABCD-DB55-4410-83D6-3014733C6EEA}" type="datetimeFigureOut">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25A02-D2E7-4CAE-B6B4-E2B960DCB0AC}" type="slidenum">
              <a:rPr lang="en-US" smtClean="0"/>
              <a:t>‹#›</a:t>
            </a:fld>
            <a:endParaRPr lang="en-US"/>
          </a:p>
        </p:txBody>
      </p:sp>
    </p:spTree>
    <p:extLst>
      <p:ext uri="{BB962C8B-B14F-4D97-AF65-F5344CB8AC3E}">
        <p14:creationId xmlns:p14="http://schemas.microsoft.com/office/powerpoint/2010/main" val="92168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ABCD-DB55-4410-83D6-3014733C6EEA}" type="datetimeFigureOut">
              <a:rPr lang="en-US" smtClean="0"/>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825A02-D2E7-4CAE-B6B4-E2B960DCB0AC}" type="slidenum">
              <a:rPr lang="en-US" smtClean="0"/>
              <a:t>‹#›</a:t>
            </a:fld>
            <a:endParaRPr lang="en-US"/>
          </a:p>
        </p:txBody>
      </p:sp>
    </p:spTree>
    <p:extLst>
      <p:ext uri="{BB962C8B-B14F-4D97-AF65-F5344CB8AC3E}">
        <p14:creationId xmlns:p14="http://schemas.microsoft.com/office/powerpoint/2010/main" val="27503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19ABCD-DB55-4410-83D6-3014733C6EEA}"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2825A02-D2E7-4CAE-B6B4-E2B960DCB0AC}" type="slidenum">
              <a:rPr lang="en-US" smtClean="0"/>
              <a:t>‹#›</a:t>
            </a:fld>
            <a:endParaRPr lang="en-US"/>
          </a:p>
        </p:txBody>
      </p:sp>
    </p:spTree>
    <p:extLst>
      <p:ext uri="{BB962C8B-B14F-4D97-AF65-F5344CB8AC3E}">
        <p14:creationId xmlns:p14="http://schemas.microsoft.com/office/powerpoint/2010/main" val="148964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19ABCD-DB55-4410-83D6-3014733C6EEA}" type="datetimeFigureOut">
              <a:rPr lang="en-US" smtClean="0"/>
              <a:t>11/21/2019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2825A02-D2E7-4CAE-B6B4-E2B960DCB0AC}" type="slidenum">
              <a:rPr lang="en-US" smtClean="0"/>
              <a:t>‹#›</a:t>
            </a:fld>
            <a:endParaRPr lang="en-US"/>
          </a:p>
        </p:txBody>
      </p:sp>
    </p:spTree>
    <p:extLst>
      <p:ext uri="{BB962C8B-B14F-4D97-AF65-F5344CB8AC3E}">
        <p14:creationId xmlns:p14="http://schemas.microsoft.com/office/powerpoint/2010/main" val="156990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119ABCD-DB55-4410-83D6-3014733C6EEA}" type="datetimeFigureOut">
              <a:rPr lang="en-US" smtClean="0"/>
              <a:t>11/21/2019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2825A02-D2E7-4CAE-B6B4-E2B960DCB0AC}" type="slidenum">
              <a:rPr lang="en-US" smtClean="0"/>
              <a:t>‹#›</a:t>
            </a:fld>
            <a:endParaRPr lang="en-US"/>
          </a:p>
        </p:txBody>
      </p:sp>
    </p:spTree>
    <p:extLst>
      <p:ext uri="{BB962C8B-B14F-4D97-AF65-F5344CB8AC3E}">
        <p14:creationId xmlns:p14="http://schemas.microsoft.com/office/powerpoint/2010/main" val="1571463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92C8A57-20AA-4D68-B5F2-E13D75FF3FA0}"/>
              </a:ext>
            </a:extLst>
          </p:cNvPr>
          <p:cNvSpPr>
            <a:spLocks noGrp="1"/>
          </p:cNvSpPr>
          <p:nvPr>
            <p:ph type="ctrTitle"/>
          </p:nvPr>
        </p:nvSpPr>
        <p:spPr>
          <a:xfrm>
            <a:off x="643467" y="643467"/>
            <a:ext cx="6516241" cy="5571066"/>
          </a:xfrm>
        </p:spPr>
        <p:txBody>
          <a:bodyPr>
            <a:normAutofit/>
          </a:bodyPr>
          <a:lstStyle/>
          <a:p>
            <a:pPr algn="r"/>
            <a:r>
              <a:rPr lang="en-US" sz="8800" dirty="0"/>
              <a:t>Music City  Marathon 2.0</a:t>
            </a:r>
          </a:p>
        </p:txBody>
      </p:sp>
      <p:sp>
        <p:nvSpPr>
          <p:cNvPr id="10" name="Rectangle 9">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 name="Group 11">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13" name="Oval 12">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ubtitle 2">
            <a:extLst>
              <a:ext uri="{FF2B5EF4-FFF2-40B4-BE49-F238E27FC236}">
                <a16:creationId xmlns:a16="http://schemas.microsoft.com/office/drawing/2014/main" id="{1F797387-0A8D-416A-8AF2-152DF62DFB11}"/>
              </a:ext>
            </a:extLst>
          </p:cNvPr>
          <p:cNvSpPr>
            <a:spLocks noGrp="1"/>
          </p:cNvSpPr>
          <p:nvPr>
            <p:ph type="subTitle" idx="1"/>
          </p:nvPr>
        </p:nvSpPr>
        <p:spPr>
          <a:xfrm>
            <a:off x="8095025" y="2064730"/>
            <a:ext cx="2728540" cy="2728536"/>
          </a:xfrm>
        </p:spPr>
        <p:txBody>
          <a:bodyPr anchor="ctr">
            <a:normAutofit/>
          </a:bodyPr>
          <a:lstStyle/>
          <a:p>
            <a:pPr algn="ctr"/>
            <a:r>
              <a:rPr lang="en-US" dirty="0">
                <a:solidFill>
                  <a:srgbClr val="FFFFFF"/>
                </a:solidFill>
              </a:rPr>
              <a:t>Julia Romano, NSSDA Cohort 1</a:t>
            </a:r>
          </a:p>
        </p:txBody>
      </p:sp>
    </p:spTree>
    <p:extLst>
      <p:ext uri="{BB962C8B-B14F-4D97-AF65-F5344CB8AC3E}">
        <p14:creationId xmlns:p14="http://schemas.microsoft.com/office/powerpoint/2010/main" val="2123416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DD5D223-6FD1-4595-9655-1F3A07E22E79}"/>
              </a:ext>
            </a:extLst>
          </p:cNvPr>
          <p:cNvGraphicFramePr/>
          <p:nvPr>
            <p:extLst>
              <p:ext uri="{D42A27DB-BD31-4B8C-83A1-F6EECF244321}">
                <p14:modId xmlns:p14="http://schemas.microsoft.com/office/powerpoint/2010/main" val="466657944"/>
              </p:ext>
            </p:extLst>
          </p:nvPr>
        </p:nvGraphicFramePr>
        <p:xfrm>
          <a:off x="630789" y="647646"/>
          <a:ext cx="10290737" cy="5716531"/>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2" descr="https://lh4.googleusercontent.com/09jAqntOzpmn7mBC0WhSm7C3g_oT8IzJ22Kf3DxFV0qkYDQORNUIl7STgI0EqIyXCX1Mi9jP7oloqWwlExFlg6nFkrfNVN8XvlM_eXjOwFGxUZvXny1cnzdv3F8HXOPO8WqRWuxZIxA">
            <a:extLst>
              <a:ext uri="{FF2B5EF4-FFF2-40B4-BE49-F238E27FC236}">
                <a16:creationId xmlns:a16="http://schemas.microsoft.com/office/drawing/2014/main" id="{C9DD3044-DE78-4D06-AD88-CBC0C2E618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5543" y="1991953"/>
            <a:ext cx="993208" cy="11453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 descr="https://lh4.googleusercontent.com/09jAqntOzpmn7mBC0WhSm7C3g_oT8IzJ22Kf3DxFV0qkYDQORNUIl7STgI0EqIyXCX1Mi9jP7oloqWwlExFlg6nFkrfNVN8XvlM_eXjOwFGxUZvXny1cnzdv3F8HXOPO8WqRWuxZIxA">
            <a:extLst>
              <a:ext uri="{FF2B5EF4-FFF2-40B4-BE49-F238E27FC236}">
                <a16:creationId xmlns:a16="http://schemas.microsoft.com/office/drawing/2014/main" id="{1888C9F4-2662-40C7-B538-27E5C4E27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490" y="4427602"/>
            <a:ext cx="993208" cy="11453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 descr="https://lh4.googleusercontent.com/09jAqntOzpmn7mBC0WhSm7C3g_oT8IzJ22Kf3DxFV0qkYDQORNUIl7STgI0EqIyXCX1Mi9jP7oloqWwlExFlg6nFkrfNVN8XvlM_eXjOwFGxUZvXny1cnzdv3F8HXOPO8WqRWuxZIxA">
            <a:extLst>
              <a:ext uri="{FF2B5EF4-FFF2-40B4-BE49-F238E27FC236}">
                <a16:creationId xmlns:a16="http://schemas.microsoft.com/office/drawing/2014/main" id="{2F542F38-A9C5-498B-862F-7FC120A15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537" y="3205717"/>
            <a:ext cx="993208" cy="11453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77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3">
              <a:alphaModFix amt="5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501E1B8-E4F2-46C7-8431-B943895A8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589" y="480058"/>
            <a:ext cx="11209397" cy="5912958"/>
          </a:xfrm>
          <a:prstGeom prst="rect">
            <a:avLst/>
          </a:prstGeom>
        </p:spPr>
      </p:pic>
    </p:spTree>
    <p:extLst>
      <p:ext uri="{BB962C8B-B14F-4D97-AF65-F5344CB8AC3E}">
        <p14:creationId xmlns:p14="http://schemas.microsoft.com/office/powerpoint/2010/main" val="3939301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045633D-7FA7-4D93-8E45-D385B582A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82532B9D-ADFC-4AEF-97D4-9FC87BB61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7C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2BC22FB-0012-4877-8E29-3A27B1A53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46" y="480060"/>
            <a:ext cx="11079877" cy="5706136"/>
          </a:xfrm>
          <a:prstGeom prst="rect">
            <a:avLst/>
          </a:prstGeom>
        </p:spPr>
      </p:pic>
    </p:spTree>
    <p:extLst>
      <p:ext uri="{BB962C8B-B14F-4D97-AF65-F5344CB8AC3E}">
        <p14:creationId xmlns:p14="http://schemas.microsoft.com/office/powerpoint/2010/main" val="21059484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93E3F47-1C0B-4984-AAFD-8624A7B61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0"/>
            <a:ext cx="10908632" cy="6455346"/>
          </a:xfrm>
          <a:custGeom>
            <a:avLst/>
            <a:gdLst>
              <a:gd name="connsiteX0" fmla="*/ 718502 w 10908632"/>
              <a:gd name="connsiteY0" fmla="*/ 0 h 6455346"/>
              <a:gd name="connsiteX1" fmla="*/ 10190130 w 10908632"/>
              <a:gd name="connsiteY1" fmla="*/ 0 h 6455346"/>
              <a:gd name="connsiteX2" fmla="*/ 10196675 w 10908632"/>
              <a:gd name="connsiteY2" fmla="*/ 25456 h 6455346"/>
              <a:gd name="connsiteX3" fmla="*/ 10295021 w 10908632"/>
              <a:gd name="connsiteY3" fmla="*/ 1001028 h 6455346"/>
              <a:gd name="connsiteX4" fmla="*/ 5454316 w 10908632"/>
              <a:gd name="connsiteY4" fmla="*/ 5841735 h 6455346"/>
              <a:gd name="connsiteX5" fmla="*/ 613611 w 10908632"/>
              <a:gd name="connsiteY5" fmla="*/ 1001028 h 6455346"/>
              <a:gd name="connsiteX6" fmla="*/ 711957 w 10908632"/>
              <a:gd name="connsiteY6" fmla="*/ 25456 h 6455346"/>
              <a:gd name="connsiteX7" fmla="*/ 93275 w 10908632"/>
              <a:gd name="connsiteY7" fmla="*/ 0 h 6455346"/>
              <a:gd name="connsiteX8" fmla="*/ 578008 w 10908632"/>
              <a:gd name="connsiteY8" fmla="*/ 0 h 6455346"/>
              <a:gd name="connsiteX9" fmla="*/ 534600 w 10908632"/>
              <a:gd name="connsiteY9" fmla="*/ 243070 h 6455346"/>
              <a:gd name="connsiteX10" fmla="*/ 477253 w 10908632"/>
              <a:gd name="connsiteY10" fmla="*/ 1001028 h 6455346"/>
              <a:gd name="connsiteX11" fmla="*/ 5454316 w 10908632"/>
              <a:gd name="connsiteY11" fmla="*/ 5978093 h 6455346"/>
              <a:gd name="connsiteX12" fmla="*/ 10431379 w 10908632"/>
              <a:gd name="connsiteY12" fmla="*/ 1001028 h 6455346"/>
              <a:gd name="connsiteX13" fmla="*/ 10374032 w 10908632"/>
              <a:gd name="connsiteY13" fmla="*/ 243070 h 6455346"/>
              <a:gd name="connsiteX14" fmla="*/ 10330624 w 10908632"/>
              <a:gd name="connsiteY14" fmla="*/ 0 h 6455346"/>
              <a:gd name="connsiteX15" fmla="*/ 10815358 w 10908632"/>
              <a:gd name="connsiteY15" fmla="*/ 0 h 6455346"/>
              <a:gd name="connsiteX16" fmla="*/ 10845786 w 10908632"/>
              <a:gd name="connsiteY16" fmla="*/ 170389 h 6455346"/>
              <a:gd name="connsiteX17" fmla="*/ 10908632 w 10908632"/>
              <a:gd name="connsiteY17" fmla="*/ 1001028 h 6455346"/>
              <a:gd name="connsiteX18" fmla="*/ 5454316 w 10908632"/>
              <a:gd name="connsiteY18" fmla="*/ 6455346 h 6455346"/>
              <a:gd name="connsiteX19" fmla="*/ 0 w 10908632"/>
              <a:gd name="connsiteY19" fmla="*/ 1001028 h 6455346"/>
              <a:gd name="connsiteX20" fmla="*/ 62846 w 10908632"/>
              <a:gd name="connsiteY20" fmla="*/ 170389 h 645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908632" h="6455346">
                <a:moveTo>
                  <a:pt x="718502" y="0"/>
                </a:moveTo>
                <a:lnTo>
                  <a:pt x="10190130" y="0"/>
                </a:lnTo>
                <a:lnTo>
                  <a:pt x="10196675" y="25456"/>
                </a:lnTo>
                <a:cubicBezTo>
                  <a:pt x="10261158" y="340575"/>
                  <a:pt x="10295021" y="666847"/>
                  <a:pt x="10295021" y="1001028"/>
                </a:cubicBezTo>
                <a:cubicBezTo>
                  <a:pt x="10295021" y="3674478"/>
                  <a:pt x="8127764" y="5841735"/>
                  <a:pt x="5454316" y="5841735"/>
                </a:cubicBezTo>
                <a:cubicBezTo>
                  <a:pt x="2780868" y="5841735"/>
                  <a:pt x="613611" y="3674478"/>
                  <a:pt x="613611" y="1001028"/>
                </a:cubicBezTo>
                <a:cubicBezTo>
                  <a:pt x="613611" y="666847"/>
                  <a:pt x="647474" y="340575"/>
                  <a:pt x="711957" y="25456"/>
                </a:cubicBezTo>
                <a:close/>
                <a:moveTo>
                  <a:pt x="93275" y="0"/>
                </a:moveTo>
                <a:lnTo>
                  <a:pt x="578008" y="0"/>
                </a:lnTo>
                <a:lnTo>
                  <a:pt x="534600" y="243070"/>
                </a:lnTo>
                <a:cubicBezTo>
                  <a:pt x="496838" y="490210"/>
                  <a:pt x="477253" y="743332"/>
                  <a:pt x="477253" y="1001028"/>
                </a:cubicBezTo>
                <a:cubicBezTo>
                  <a:pt x="477253" y="3749785"/>
                  <a:pt x="2705561" y="5978093"/>
                  <a:pt x="5454316" y="5978093"/>
                </a:cubicBezTo>
                <a:cubicBezTo>
                  <a:pt x="8203072" y="5978093"/>
                  <a:pt x="10431379" y="3749785"/>
                  <a:pt x="10431379" y="1001028"/>
                </a:cubicBezTo>
                <a:cubicBezTo>
                  <a:pt x="10431379" y="743332"/>
                  <a:pt x="10411794" y="490210"/>
                  <a:pt x="10374032" y="243070"/>
                </a:cubicBezTo>
                <a:lnTo>
                  <a:pt x="10330624" y="0"/>
                </a:lnTo>
                <a:lnTo>
                  <a:pt x="10815358" y="0"/>
                </a:lnTo>
                <a:lnTo>
                  <a:pt x="10845786" y="170389"/>
                </a:lnTo>
                <a:cubicBezTo>
                  <a:pt x="10887169" y="441228"/>
                  <a:pt x="10908632" y="718621"/>
                  <a:pt x="10908632" y="1001028"/>
                </a:cubicBezTo>
                <a:cubicBezTo>
                  <a:pt x="10908632" y="4013365"/>
                  <a:pt x="8466652" y="6455346"/>
                  <a:pt x="5454316" y="6455346"/>
                </a:cubicBezTo>
                <a:cubicBezTo>
                  <a:pt x="2441981" y="6455346"/>
                  <a:pt x="0" y="4013365"/>
                  <a:pt x="0" y="1001028"/>
                </a:cubicBezTo>
                <a:cubicBezTo>
                  <a:pt x="0" y="718621"/>
                  <a:pt x="21463" y="441228"/>
                  <a:pt x="62846" y="17038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aphicFrame>
        <p:nvGraphicFramePr>
          <p:cNvPr id="2" name="Chart 1">
            <a:extLst>
              <a:ext uri="{FF2B5EF4-FFF2-40B4-BE49-F238E27FC236}">
                <a16:creationId xmlns:a16="http://schemas.microsoft.com/office/drawing/2014/main" id="{1F2182B3-7002-4D60-AF17-87A3892CF6D7}"/>
              </a:ext>
            </a:extLst>
          </p:cNvPr>
          <p:cNvGraphicFramePr>
            <a:graphicFrameLocks/>
          </p:cNvGraphicFramePr>
          <p:nvPr>
            <p:extLst>
              <p:ext uri="{D42A27DB-BD31-4B8C-83A1-F6EECF244321}">
                <p14:modId xmlns:p14="http://schemas.microsoft.com/office/powerpoint/2010/main" val="561212666"/>
              </p:ext>
            </p:extLst>
          </p:nvPr>
        </p:nvGraphicFramePr>
        <p:xfrm>
          <a:off x="1960774" y="94269"/>
          <a:ext cx="7892527" cy="47084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1178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69547B-AB75-4D23-9689-ECD8662FFE9D}"/>
              </a:ext>
            </a:extLst>
          </p:cNvPr>
          <p:cNvSpPr>
            <a:spLocks noGrp="1"/>
          </p:cNvSpPr>
          <p:nvPr>
            <p:ph type="title"/>
          </p:nvPr>
        </p:nvSpPr>
        <p:spPr/>
        <p:txBody>
          <a:bodyPr/>
          <a:lstStyle/>
          <a:p>
            <a:r>
              <a:rPr lang="en-US" dirty="0"/>
              <a:t>BUT IT’S A *RACE*</a:t>
            </a:r>
          </a:p>
        </p:txBody>
      </p:sp>
      <p:sp>
        <p:nvSpPr>
          <p:cNvPr id="4" name="Text Placeholder 3">
            <a:extLst>
              <a:ext uri="{FF2B5EF4-FFF2-40B4-BE49-F238E27FC236}">
                <a16:creationId xmlns:a16="http://schemas.microsoft.com/office/drawing/2014/main" id="{2727D8AD-1C26-4437-B7C3-52D81102F9D3}"/>
              </a:ext>
            </a:extLst>
          </p:cNvPr>
          <p:cNvSpPr>
            <a:spLocks noGrp="1"/>
          </p:cNvSpPr>
          <p:nvPr>
            <p:ph type="body" idx="1"/>
          </p:nvPr>
        </p:nvSpPr>
        <p:spPr/>
        <p:txBody>
          <a:bodyPr/>
          <a:lstStyle/>
          <a:p>
            <a:r>
              <a:rPr lang="en-US" dirty="0"/>
              <a:t>If it’s not competitive, why do people do it?</a:t>
            </a:r>
          </a:p>
        </p:txBody>
      </p:sp>
    </p:spTree>
    <p:extLst>
      <p:ext uri="{BB962C8B-B14F-4D97-AF65-F5344CB8AC3E}">
        <p14:creationId xmlns:p14="http://schemas.microsoft.com/office/powerpoint/2010/main" val="6038326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 name="Oval 7">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1" name="Rectangle 10">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extBox 1">
            <a:extLst>
              <a:ext uri="{FF2B5EF4-FFF2-40B4-BE49-F238E27FC236}">
                <a16:creationId xmlns:a16="http://schemas.microsoft.com/office/drawing/2014/main" id="{136CC4C0-1875-4FB7-933D-169743408309}"/>
              </a:ext>
            </a:extLst>
          </p:cNvPr>
          <p:cNvSpPr txBox="1"/>
          <p:nvPr/>
        </p:nvSpPr>
        <p:spPr>
          <a:xfrm>
            <a:off x="5069530" y="896841"/>
            <a:ext cx="6789395" cy="5229003"/>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2400" dirty="0"/>
              <a:t>Scenic Course</a:t>
            </a:r>
          </a:p>
          <a:p>
            <a:pPr indent="-182880" defTabSz="914400">
              <a:lnSpc>
                <a:spcPct val="90000"/>
              </a:lnSpc>
              <a:spcAft>
                <a:spcPts val="600"/>
              </a:spcAft>
              <a:buClr>
                <a:schemeClr val="accent1">
                  <a:lumMod val="75000"/>
                </a:schemeClr>
              </a:buClr>
              <a:buSzPct val="85000"/>
              <a:buFont typeface="Wingdings" pitchFamily="2" charset="2"/>
              <a:buChar char="§"/>
            </a:pPr>
            <a:r>
              <a:rPr lang="en-US" sz="2400" dirty="0"/>
              <a:t>Live, Local Bands along the Course</a:t>
            </a:r>
          </a:p>
          <a:p>
            <a:pPr indent="-182880" defTabSz="914400">
              <a:lnSpc>
                <a:spcPct val="90000"/>
              </a:lnSpc>
              <a:spcAft>
                <a:spcPts val="600"/>
              </a:spcAft>
              <a:buClr>
                <a:schemeClr val="accent1">
                  <a:lumMod val="75000"/>
                </a:schemeClr>
              </a:buClr>
              <a:buSzPct val="85000"/>
              <a:buFont typeface="Wingdings" pitchFamily="2" charset="2"/>
              <a:buChar char="§"/>
            </a:pPr>
            <a:r>
              <a:rPr lang="en-US" sz="2400" dirty="0"/>
              <a:t>Spirited Cheer Squads on Course</a:t>
            </a:r>
          </a:p>
          <a:p>
            <a:pPr indent="-182880" defTabSz="914400">
              <a:lnSpc>
                <a:spcPct val="90000"/>
              </a:lnSpc>
              <a:spcAft>
                <a:spcPts val="600"/>
              </a:spcAft>
              <a:buClr>
                <a:schemeClr val="accent1">
                  <a:lumMod val="75000"/>
                </a:schemeClr>
              </a:buClr>
              <a:buSzPct val="85000"/>
              <a:buFont typeface="Wingdings" pitchFamily="2" charset="2"/>
              <a:buChar char="§"/>
            </a:pPr>
            <a:r>
              <a:rPr lang="en-US" sz="2400" dirty="0"/>
              <a:t>Plentiful Course Support</a:t>
            </a:r>
          </a:p>
          <a:p>
            <a:pPr indent="-182880" defTabSz="914400">
              <a:lnSpc>
                <a:spcPct val="90000"/>
              </a:lnSpc>
              <a:spcAft>
                <a:spcPts val="600"/>
              </a:spcAft>
              <a:buClr>
                <a:schemeClr val="accent1">
                  <a:lumMod val="75000"/>
                </a:schemeClr>
              </a:buClr>
              <a:buSzPct val="85000"/>
              <a:buFont typeface="Wingdings" pitchFamily="2" charset="2"/>
              <a:buChar char="§"/>
            </a:pPr>
            <a:r>
              <a:rPr lang="en-US" sz="2400" dirty="0"/>
              <a:t>Admission to the Finish Line Festival </a:t>
            </a:r>
          </a:p>
          <a:p>
            <a:pPr indent="-182880" defTabSz="914400">
              <a:lnSpc>
                <a:spcPct val="90000"/>
              </a:lnSpc>
              <a:spcAft>
                <a:spcPts val="600"/>
              </a:spcAft>
              <a:buClr>
                <a:schemeClr val="accent1">
                  <a:lumMod val="75000"/>
                </a:schemeClr>
              </a:buClr>
              <a:buSzPct val="85000"/>
              <a:buFont typeface="Wingdings" pitchFamily="2" charset="2"/>
              <a:buChar char="§"/>
            </a:pPr>
            <a:r>
              <a:rPr lang="en-US" sz="2400" dirty="0"/>
              <a:t>Admission to Post-Race Concert</a:t>
            </a:r>
          </a:p>
          <a:p>
            <a:pPr indent="-182880" defTabSz="914400">
              <a:lnSpc>
                <a:spcPct val="90000"/>
              </a:lnSpc>
              <a:spcAft>
                <a:spcPts val="600"/>
              </a:spcAft>
              <a:buClr>
                <a:schemeClr val="accent1">
                  <a:lumMod val="75000"/>
                </a:schemeClr>
              </a:buClr>
              <a:buSzPct val="85000"/>
              <a:buFont typeface="Wingdings" pitchFamily="2" charset="2"/>
              <a:buChar char="§"/>
            </a:pPr>
            <a:r>
              <a:rPr lang="en-US" sz="2400" dirty="0"/>
              <a:t>Admission to Two-Day Health &amp; Fitness Expo</a:t>
            </a:r>
          </a:p>
          <a:p>
            <a:pPr indent="-182880" defTabSz="914400">
              <a:lnSpc>
                <a:spcPct val="90000"/>
              </a:lnSpc>
              <a:spcAft>
                <a:spcPts val="600"/>
              </a:spcAft>
              <a:buClr>
                <a:schemeClr val="accent1">
                  <a:lumMod val="75000"/>
                </a:schemeClr>
              </a:buClr>
              <a:buSzPct val="85000"/>
              <a:buFont typeface="Wingdings" pitchFamily="2" charset="2"/>
              <a:buChar char="§"/>
            </a:pPr>
            <a:r>
              <a:rPr lang="en-US" sz="2400" dirty="0"/>
              <a:t>A Beer at the Finish Line Festival</a:t>
            </a:r>
          </a:p>
          <a:p>
            <a:pPr indent="-182880" defTabSz="914400">
              <a:lnSpc>
                <a:spcPct val="90000"/>
              </a:lnSpc>
              <a:spcAft>
                <a:spcPts val="600"/>
              </a:spcAft>
              <a:buClr>
                <a:schemeClr val="accent1">
                  <a:lumMod val="75000"/>
                </a:schemeClr>
              </a:buClr>
              <a:buSzPct val="85000"/>
              <a:buFont typeface="Wingdings" pitchFamily="2" charset="2"/>
              <a:buChar char="§"/>
            </a:pPr>
            <a:r>
              <a:rPr lang="en-US" sz="2400" dirty="0"/>
              <a:t>Technical Participant T-Shirt</a:t>
            </a:r>
          </a:p>
          <a:p>
            <a:pPr indent="-182880" defTabSz="914400">
              <a:lnSpc>
                <a:spcPct val="90000"/>
              </a:lnSpc>
              <a:spcAft>
                <a:spcPts val="600"/>
              </a:spcAft>
              <a:buClr>
                <a:schemeClr val="accent1">
                  <a:lumMod val="75000"/>
                </a:schemeClr>
              </a:buClr>
              <a:buSzPct val="85000"/>
              <a:buFont typeface="Wingdings" pitchFamily="2" charset="2"/>
              <a:buChar char="§"/>
            </a:pPr>
            <a:r>
              <a:rPr lang="en-US" sz="2400" dirty="0"/>
              <a:t>Exclusive Finisher Medal</a:t>
            </a:r>
          </a:p>
          <a:p>
            <a:pPr indent="-182880" defTabSz="914400">
              <a:lnSpc>
                <a:spcPct val="90000"/>
              </a:lnSpc>
              <a:spcAft>
                <a:spcPts val="600"/>
              </a:spcAft>
              <a:buClr>
                <a:schemeClr val="accent1">
                  <a:lumMod val="75000"/>
                </a:schemeClr>
              </a:buClr>
              <a:buSzPct val="85000"/>
              <a:buFont typeface="Wingdings" pitchFamily="2" charset="2"/>
              <a:buChar char="§"/>
            </a:pPr>
            <a:r>
              <a:rPr lang="en-US" sz="2400" dirty="0"/>
              <a:t>Gear Bag</a:t>
            </a:r>
          </a:p>
        </p:txBody>
      </p:sp>
      <p:sp>
        <p:nvSpPr>
          <p:cNvPr id="15" name="Oval 14">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Title 2">
            <a:extLst>
              <a:ext uri="{FF2B5EF4-FFF2-40B4-BE49-F238E27FC236}">
                <a16:creationId xmlns:a16="http://schemas.microsoft.com/office/drawing/2014/main" id="{C6205AE5-B280-40ED-94BB-6E89B30AC5E7}"/>
              </a:ext>
            </a:extLst>
          </p:cNvPr>
          <p:cNvSpPr txBox="1">
            <a:spLocks/>
          </p:cNvSpPr>
          <p:nvPr/>
        </p:nvSpPr>
        <p:spPr>
          <a:xfrm>
            <a:off x="1101642" y="546931"/>
            <a:ext cx="2451572" cy="5218946"/>
          </a:xfrm>
          <a:prstGeom prst="rect">
            <a:avLst/>
          </a:prstGeom>
        </p:spPr>
        <p:txBody>
          <a:bodyPr/>
          <a:lstStyle>
            <a:lvl1pPr algn="l" defTabSz="914400" rtl="0" eaLnBrk="1" latinLnBrk="0" hangingPunct="1">
              <a:lnSpc>
                <a:spcPct val="90000"/>
              </a:lnSpc>
              <a:spcBef>
                <a:spcPct val="0"/>
              </a:spcBef>
              <a:buNone/>
              <a:defRPr sz="5400" kern="1200" cap="all"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solidFill>
                  <a:schemeClr val="tx1"/>
                </a:solidFill>
              </a:rPr>
              <a:t>Well, </a:t>
            </a:r>
          </a:p>
          <a:p>
            <a:pPr algn="ctr"/>
            <a:r>
              <a:rPr lang="en-US" dirty="0">
                <a:solidFill>
                  <a:schemeClr val="tx1"/>
                </a:solidFill>
              </a:rPr>
              <a:t>What </a:t>
            </a:r>
          </a:p>
          <a:p>
            <a:pPr algn="ctr"/>
            <a:r>
              <a:rPr lang="en-US" dirty="0">
                <a:solidFill>
                  <a:schemeClr val="tx1"/>
                </a:solidFill>
              </a:rPr>
              <a:t>do </a:t>
            </a:r>
          </a:p>
          <a:p>
            <a:pPr algn="ctr"/>
            <a:r>
              <a:rPr lang="en-US" dirty="0">
                <a:solidFill>
                  <a:schemeClr val="tx1"/>
                </a:solidFill>
              </a:rPr>
              <a:t>they </a:t>
            </a:r>
          </a:p>
          <a:p>
            <a:pPr algn="ctr"/>
            <a:r>
              <a:rPr lang="en-US" dirty="0">
                <a:solidFill>
                  <a:schemeClr val="tx1"/>
                </a:solidFill>
              </a:rPr>
              <a:t>Get Out of It, Exactly?</a:t>
            </a:r>
          </a:p>
        </p:txBody>
      </p:sp>
    </p:spTree>
    <p:extLst>
      <p:ext uri="{BB962C8B-B14F-4D97-AF65-F5344CB8AC3E}">
        <p14:creationId xmlns:p14="http://schemas.microsoft.com/office/powerpoint/2010/main" val="1415794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strVal val="#ppt_w+.3"/>
                                          </p:val>
                                        </p:tav>
                                        <p:tav tm="100000">
                                          <p:val>
                                            <p:strVal val="#ppt_w"/>
                                          </p:val>
                                        </p:tav>
                                      </p:tavLst>
                                    </p:anim>
                                    <p:anim calcmode="lin" valueType="num">
                                      <p:cBhvr>
                                        <p:cTn id="14"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2">
                                            <p:txEl>
                                              <p:pRg st="1" end="1"/>
                                            </p:txEl>
                                          </p:spTgt>
                                        </p:tgtEl>
                                      </p:cBhvr>
                                    </p:animEffect>
                                  </p:childTnLst>
                                </p:cTn>
                              </p:par>
                            </p:childTnLst>
                          </p:cTn>
                        </p:par>
                        <p:par>
                          <p:cTn id="16" fill="hold">
                            <p:stCondLst>
                              <p:cond delay="2000"/>
                            </p:stCondLst>
                            <p:childTnLst>
                              <p:par>
                                <p:cTn id="17" presetID="50" presetClass="entr" presetSubtype="0" decel="10000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3"/>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par>
                          <p:cTn id="22" fill="hold">
                            <p:stCondLst>
                              <p:cond delay="3000"/>
                            </p:stCondLst>
                            <p:childTnLst>
                              <p:par>
                                <p:cTn id="23" presetID="50" presetClass="entr" presetSubtype="0" decel="10000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300" fill="hold"/>
                                        <p:tgtEl>
                                          <p:spTgt spid="2">
                                            <p:txEl>
                                              <p:pRg st="3" end="3"/>
                                            </p:txEl>
                                          </p:spTgt>
                                        </p:tgtEl>
                                        <p:attrNameLst>
                                          <p:attrName>ppt_w</p:attrName>
                                        </p:attrNameLst>
                                      </p:cBhvr>
                                      <p:tavLst>
                                        <p:tav tm="0">
                                          <p:val>
                                            <p:strVal val="#ppt_w+.3"/>
                                          </p:val>
                                        </p:tav>
                                        <p:tav tm="100000">
                                          <p:val>
                                            <p:strVal val="#ppt_w"/>
                                          </p:val>
                                        </p:tav>
                                      </p:tavLst>
                                    </p:anim>
                                    <p:anim calcmode="lin" valueType="num">
                                      <p:cBhvr>
                                        <p:cTn id="26" dur="3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7" dur="300"/>
                                        <p:tgtEl>
                                          <p:spTgt spid="2">
                                            <p:txEl>
                                              <p:pRg st="3" end="3"/>
                                            </p:txEl>
                                          </p:spTgt>
                                        </p:tgtEl>
                                      </p:cBhvr>
                                    </p:animEffect>
                                  </p:childTnLst>
                                </p:cTn>
                              </p:par>
                            </p:childTnLst>
                          </p:cTn>
                        </p:par>
                        <p:par>
                          <p:cTn id="28" fill="hold">
                            <p:stCondLst>
                              <p:cond delay="3300"/>
                            </p:stCondLst>
                            <p:childTnLst>
                              <p:par>
                                <p:cTn id="29" presetID="50" presetClass="entr" presetSubtype="0" decel="10000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strVal val="#ppt_w+.3"/>
                                          </p:val>
                                        </p:tav>
                                        <p:tav tm="100000">
                                          <p:val>
                                            <p:strVal val="#ppt_w"/>
                                          </p:val>
                                        </p:tav>
                                      </p:tavLst>
                                    </p:anim>
                                    <p:anim calcmode="lin" valueType="num">
                                      <p:cBhvr>
                                        <p:cTn id="32" dur="1000" fill="hold"/>
                                        <p:tgtEl>
                                          <p:spTgt spid="2">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2">
                                            <p:txEl>
                                              <p:pRg st="4" end="4"/>
                                            </p:txEl>
                                          </p:spTgt>
                                        </p:tgtEl>
                                      </p:cBhvr>
                                    </p:animEffect>
                                  </p:childTnLst>
                                </p:cTn>
                              </p:par>
                            </p:childTnLst>
                          </p:cTn>
                        </p:par>
                        <p:par>
                          <p:cTn id="34" fill="hold">
                            <p:stCondLst>
                              <p:cond delay="4300"/>
                            </p:stCondLst>
                            <p:childTnLst>
                              <p:par>
                                <p:cTn id="35" presetID="50" presetClass="entr" presetSubtype="0" decel="10000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p:cTn id="37" dur="1000" fill="hold"/>
                                        <p:tgtEl>
                                          <p:spTgt spid="2">
                                            <p:txEl>
                                              <p:pRg st="5" end="5"/>
                                            </p:txEl>
                                          </p:spTgt>
                                        </p:tgtEl>
                                        <p:attrNameLst>
                                          <p:attrName>ppt_w</p:attrName>
                                        </p:attrNameLst>
                                      </p:cBhvr>
                                      <p:tavLst>
                                        <p:tav tm="0">
                                          <p:val>
                                            <p:strVal val="#ppt_w+.3"/>
                                          </p:val>
                                        </p:tav>
                                        <p:tav tm="100000">
                                          <p:val>
                                            <p:strVal val="#ppt_w"/>
                                          </p:val>
                                        </p:tav>
                                      </p:tavLst>
                                    </p:anim>
                                    <p:anim calcmode="lin" valueType="num">
                                      <p:cBhvr>
                                        <p:cTn id="38" dur="1000" fill="hold"/>
                                        <p:tgtEl>
                                          <p:spTgt spid="2">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2">
                                            <p:txEl>
                                              <p:pRg st="5" end="5"/>
                                            </p:txEl>
                                          </p:spTgt>
                                        </p:tgtEl>
                                      </p:cBhvr>
                                    </p:animEffect>
                                  </p:childTnLst>
                                </p:cTn>
                              </p:par>
                            </p:childTnLst>
                          </p:cTn>
                        </p:par>
                        <p:par>
                          <p:cTn id="40" fill="hold">
                            <p:stCondLst>
                              <p:cond delay="5300"/>
                            </p:stCondLst>
                            <p:childTnLst>
                              <p:par>
                                <p:cTn id="41" presetID="50" presetClass="entr" presetSubtype="0" decel="100000" fill="hold"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p:cTn id="43" dur="1000" fill="hold"/>
                                        <p:tgtEl>
                                          <p:spTgt spid="2">
                                            <p:txEl>
                                              <p:pRg st="6" end="6"/>
                                            </p:txEl>
                                          </p:spTgt>
                                        </p:tgtEl>
                                        <p:attrNameLst>
                                          <p:attrName>ppt_w</p:attrName>
                                        </p:attrNameLst>
                                      </p:cBhvr>
                                      <p:tavLst>
                                        <p:tav tm="0">
                                          <p:val>
                                            <p:strVal val="#ppt_w+.3"/>
                                          </p:val>
                                        </p:tav>
                                        <p:tav tm="100000">
                                          <p:val>
                                            <p:strVal val="#ppt_w"/>
                                          </p:val>
                                        </p:tav>
                                      </p:tavLst>
                                    </p:anim>
                                    <p:anim calcmode="lin" valueType="num">
                                      <p:cBhvr>
                                        <p:cTn id="44" dur="1000" fill="hold"/>
                                        <p:tgtEl>
                                          <p:spTgt spid="2">
                                            <p:txEl>
                                              <p:pRg st="6" end="6"/>
                                            </p:txEl>
                                          </p:spTgt>
                                        </p:tgtEl>
                                        <p:attrNameLst>
                                          <p:attrName>ppt_h</p:attrName>
                                        </p:attrNameLst>
                                      </p:cBhvr>
                                      <p:tavLst>
                                        <p:tav tm="0">
                                          <p:val>
                                            <p:strVal val="#ppt_h"/>
                                          </p:val>
                                        </p:tav>
                                        <p:tav tm="100000">
                                          <p:val>
                                            <p:strVal val="#ppt_h"/>
                                          </p:val>
                                        </p:tav>
                                      </p:tavLst>
                                    </p:anim>
                                    <p:animEffect transition="in" filter="fade">
                                      <p:cBhvr>
                                        <p:cTn id="45" dur="1000"/>
                                        <p:tgtEl>
                                          <p:spTgt spid="2">
                                            <p:txEl>
                                              <p:pRg st="6" end="6"/>
                                            </p:txEl>
                                          </p:spTgt>
                                        </p:tgtEl>
                                      </p:cBhvr>
                                    </p:animEffect>
                                  </p:childTnLst>
                                </p:cTn>
                              </p:par>
                            </p:childTnLst>
                          </p:cTn>
                        </p:par>
                        <p:par>
                          <p:cTn id="46" fill="hold">
                            <p:stCondLst>
                              <p:cond delay="6300"/>
                            </p:stCondLst>
                            <p:childTnLst>
                              <p:par>
                                <p:cTn id="47" presetID="50" presetClass="entr" presetSubtype="0" decel="100000" fill="hold" nodeType="after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p:cTn id="49" dur="1000" fill="hold"/>
                                        <p:tgtEl>
                                          <p:spTgt spid="2">
                                            <p:txEl>
                                              <p:pRg st="7" end="7"/>
                                            </p:txEl>
                                          </p:spTgt>
                                        </p:tgtEl>
                                        <p:attrNameLst>
                                          <p:attrName>ppt_w</p:attrName>
                                        </p:attrNameLst>
                                      </p:cBhvr>
                                      <p:tavLst>
                                        <p:tav tm="0">
                                          <p:val>
                                            <p:strVal val="#ppt_w+.3"/>
                                          </p:val>
                                        </p:tav>
                                        <p:tav tm="100000">
                                          <p:val>
                                            <p:strVal val="#ppt_w"/>
                                          </p:val>
                                        </p:tav>
                                      </p:tavLst>
                                    </p:anim>
                                    <p:anim calcmode="lin" valueType="num">
                                      <p:cBhvr>
                                        <p:cTn id="50" dur="1000" fill="hold"/>
                                        <p:tgtEl>
                                          <p:spTgt spid="2">
                                            <p:txEl>
                                              <p:pRg st="7" end="7"/>
                                            </p:txEl>
                                          </p:spTgt>
                                        </p:tgtEl>
                                        <p:attrNameLst>
                                          <p:attrName>ppt_h</p:attrName>
                                        </p:attrNameLst>
                                      </p:cBhvr>
                                      <p:tavLst>
                                        <p:tav tm="0">
                                          <p:val>
                                            <p:strVal val="#ppt_h"/>
                                          </p:val>
                                        </p:tav>
                                        <p:tav tm="100000">
                                          <p:val>
                                            <p:strVal val="#ppt_h"/>
                                          </p:val>
                                        </p:tav>
                                      </p:tavLst>
                                    </p:anim>
                                    <p:animEffect transition="in" filter="fade">
                                      <p:cBhvr>
                                        <p:cTn id="51" dur="1000"/>
                                        <p:tgtEl>
                                          <p:spTgt spid="2">
                                            <p:txEl>
                                              <p:pRg st="7" end="7"/>
                                            </p:txEl>
                                          </p:spTgt>
                                        </p:tgtEl>
                                      </p:cBhvr>
                                    </p:animEffect>
                                  </p:childTnLst>
                                </p:cTn>
                              </p:par>
                            </p:childTnLst>
                          </p:cTn>
                        </p:par>
                        <p:par>
                          <p:cTn id="52" fill="hold">
                            <p:stCondLst>
                              <p:cond delay="7300"/>
                            </p:stCondLst>
                            <p:childTnLst>
                              <p:par>
                                <p:cTn id="53" presetID="50" presetClass="entr" presetSubtype="0" decel="100000" fill="hold" nodeType="after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p:cTn id="55" dur="1000" fill="hold"/>
                                        <p:tgtEl>
                                          <p:spTgt spid="2">
                                            <p:txEl>
                                              <p:pRg st="8" end="8"/>
                                            </p:txEl>
                                          </p:spTgt>
                                        </p:tgtEl>
                                        <p:attrNameLst>
                                          <p:attrName>ppt_w</p:attrName>
                                        </p:attrNameLst>
                                      </p:cBhvr>
                                      <p:tavLst>
                                        <p:tav tm="0">
                                          <p:val>
                                            <p:strVal val="#ppt_w+.3"/>
                                          </p:val>
                                        </p:tav>
                                        <p:tav tm="100000">
                                          <p:val>
                                            <p:strVal val="#ppt_w"/>
                                          </p:val>
                                        </p:tav>
                                      </p:tavLst>
                                    </p:anim>
                                    <p:anim calcmode="lin" valueType="num">
                                      <p:cBhvr>
                                        <p:cTn id="56" dur="1000" fill="hold"/>
                                        <p:tgtEl>
                                          <p:spTgt spid="2">
                                            <p:txEl>
                                              <p:pRg st="8" end="8"/>
                                            </p:txEl>
                                          </p:spTgt>
                                        </p:tgtEl>
                                        <p:attrNameLst>
                                          <p:attrName>ppt_h</p:attrName>
                                        </p:attrNameLst>
                                      </p:cBhvr>
                                      <p:tavLst>
                                        <p:tav tm="0">
                                          <p:val>
                                            <p:strVal val="#ppt_h"/>
                                          </p:val>
                                        </p:tav>
                                        <p:tav tm="100000">
                                          <p:val>
                                            <p:strVal val="#ppt_h"/>
                                          </p:val>
                                        </p:tav>
                                      </p:tavLst>
                                    </p:anim>
                                    <p:animEffect transition="in" filter="fade">
                                      <p:cBhvr>
                                        <p:cTn id="57" dur="1000"/>
                                        <p:tgtEl>
                                          <p:spTgt spid="2">
                                            <p:txEl>
                                              <p:pRg st="8" end="8"/>
                                            </p:txEl>
                                          </p:spTgt>
                                        </p:tgtEl>
                                      </p:cBhvr>
                                    </p:animEffect>
                                  </p:childTnLst>
                                </p:cTn>
                              </p:par>
                            </p:childTnLst>
                          </p:cTn>
                        </p:par>
                        <p:par>
                          <p:cTn id="58" fill="hold">
                            <p:stCondLst>
                              <p:cond delay="8300"/>
                            </p:stCondLst>
                            <p:childTnLst>
                              <p:par>
                                <p:cTn id="59" presetID="50" presetClass="entr" presetSubtype="0" decel="100000" fill="hold" nodeType="after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p:cTn id="61" dur="1000" fill="hold"/>
                                        <p:tgtEl>
                                          <p:spTgt spid="2">
                                            <p:txEl>
                                              <p:pRg st="9" end="9"/>
                                            </p:txEl>
                                          </p:spTgt>
                                        </p:tgtEl>
                                        <p:attrNameLst>
                                          <p:attrName>ppt_w</p:attrName>
                                        </p:attrNameLst>
                                      </p:cBhvr>
                                      <p:tavLst>
                                        <p:tav tm="0">
                                          <p:val>
                                            <p:strVal val="#ppt_w+.3"/>
                                          </p:val>
                                        </p:tav>
                                        <p:tav tm="100000">
                                          <p:val>
                                            <p:strVal val="#ppt_w"/>
                                          </p:val>
                                        </p:tav>
                                      </p:tavLst>
                                    </p:anim>
                                    <p:anim calcmode="lin" valueType="num">
                                      <p:cBhvr>
                                        <p:cTn id="62" dur="1000" fill="hold"/>
                                        <p:tgtEl>
                                          <p:spTgt spid="2">
                                            <p:txEl>
                                              <p:pRg st="9" end="9"/>
                                            </p:txEl>
                                          </p:spTgt>
                                        </p:tgtEl>
                                        <p:attrNameLst>
                                          <p:attrName>ppt_h</p:attrName>
                                        </p:attrNameLst>
                                      </p:cBhvr>
                                      <p:tavLst>
                                        <p:tav tm="0">
                                          <p:val>
                                            <p:strVal val="#ppt_h"/>
                                          </p:val>
                                        </p:tav>
                                        <p:tav tm="100000">
                                          <p:val>
                                            <p:strVal val="#ppt_h"/>
                                          </p:val>
                                        </p:tav>
                                      </p:tavLst>
                                    </p:anim>
                                    <p:animEffect transition="in" filter="fade">
                                      <p:cBhvr>
                                        <p:cTn id="63" dur="1000"/>
                                        <p:tgtEl>
                                          <p:spTgt spid="2">
                                            <p:txEl>
                                              <p:pRg st="9" end="9"/>
                                            </p:txEl>
                                          </p:spTgt>
                                        </p:tgtEl>
                                      </p:cBhvr>
                                    </p:animEffect>
                                  </p:childTnLst>
                                </p:cTn>
                              </p:par>
                            </p:childTnLst>
                          </p:cTn>
                        </p:par>
                        <p:par>
                          <p:cTn id="64" fill="hold">
                            <p:stCondLst>
                              <p:cond delay="9300"/>
                            </p:stCondLst>
                            <p:childTnLst>
                              <p:par>
                                <p:cTn id="65" presetID="50" presetClass="entr" presetSubtype="0" decel="100000" fill="hold" nodeType="afterEffect">
                                  <p:stCondLst>
                                    <p:cond delay="0"/>
                                  </p:stCondLst>
                                  <p:childTnLst>
                                    <p:set>
                                      <p:cBhvr>
                                        <p:cTn id="66" dur="1" fill="hold">
                                          <p:stCondLst>
                                            <p:cond delay="0"/>
                                          </p:stCondLst>
                                        </p:cTn>
                                        <p:tgtEl>
                                          <p:spTgt spid="2">
                                            <p:txEl>
                                              <p:pRg st="10" end="10"/>
                                            </p:txEl>
                                          </p:spTgt>
                                        </p:tgtEl>
                                        <p:attrNameLst>
                                          <p:attrName>style.visibility</p:attrName>
                                        </p:attrNameLst>
                                      </p:cBhvr>
                                      <p:to>
                                        <p:strVal val="visible"/>
                                      </p:to>
                                    </p:set>
                                    <p:anim calcmode="lin" valueType="num">
                                      <p:cBhvr>
                                        <p:cTn id="67" dur="1000" fill="hold"/>
                                        <p:tgtEl>
                                          <p:spTgt spid="2">
                                            <p:txEl>
                                              <p:pRg st="10" end="10"/>
                                            </p:txEl>
                                          </p:spTgt>
                                        </p:tgtEl>
                                        <p:attrNameLst>
                                          <p:attrName>ppt_w</p:attrName>
                                        </p:attrNameLst>
                                      </p:cBhvr>
                                      <p:tavLst>
                                        <p:tav tm="0">
                                          <p:val>
                                            <p:strVal val="#ppt_w+.3"/>
                                          </p:val>
                                        </p:tav>
                                        <p:tav tm="100000">
                                          <p:val>
                                            <p:strVal val="#ppt_w"/>
                                          </p:val>
                                        </p:tav>
                                      </p:tavLst>
                                    </p:anim>
                                    <p:anim calcmode="lin" valueType="num">
                                      <p:cBhvr>
                                        <p:cTn id="68" dur="1000" fill="hold"/>
                                        <p:tgtEl>
                                          <p:spTgt spid="2">
                                            <p:txEl>
                                              <p:pRg st="10" end="10"/>
                                            </p:txEl>
                                          </p:spTgt>
                                        </p:tgtEl>
                                        <p:attrNameLst>
                                          <p:attrName>ppt_h</p:attrName>
                                        </p:attrNameLst>
                                      </p:cBhvr>
                                      <p:tavLst>
                                        <p:tav tm="0">
                                          <p:val>
                                            <p:strVal val="#ppt_h"/>
                                          </p:val>
                                        </p:tav>
                                        <p:tav tm="100000">
                                          <p:val>
                                            <p:strVal val="#ppt_h"/>
                                          </p:val>
                                        </p:tav>
                                      </p:tavLst>
                                    </p:anim>
                                    <p:animEffect transition="in" filter="fade">
                                      <p:cBhvr>
                                        <p:cTn id="69" dur="1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75000"/>
                <a:shade val="58000"/>
                <a:satMod val="120000"/>
              </a:schemeClr>
              <a:schemeClr val="bg1">
                <a:tint val="50000"/>
                <a:shade val="96000"/>
              </a:schemeClr>
            </a:duotone>
            <a:extLst/>
          </a:blip>
          <a:tile tx="0" ty="0" sx="100000" sy="100000" flip="none" algn="tl"/>
        </a:blip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9" name="Rectangle 8">
            <a:extLst>
              <a:ext uri="{FF2B5EF4-FFF2-40B4-BE49-F238E27FC236}">
                <a16:creationId xmlns:a16="http://schemas.microsoft.com/office/drawing/2014/main" id="{7A3AFD1F-E6C0-413E-9F7B-7BEB6A4D2D7A}"/>
              </a:ext>
            </a:extLst>
          </p:cNvPr>
          <p:cNvSpPr/>
          <p:nvPr/>
        </p:nvSpPr>
        <p:spPr>
          <a:xfrm>
            <a:off x="2174449" y="2644170"/>
            <a:ext cx="7843101" cy="1569660"/>
          </a:xfrm>
          <a:prstGeom prst="rect">
            <a:avLst/>
          </a:prstGeom>
          <a:noFill/>
        </p:spPr>
        <p:txBody>
          <a:bodyPr wrap="square" lIns="91440" tIns="45720" rIns="91440" bIns="45720">
            <a:spAutoFit/>
          </a:bodyPr>
          <a:lstStyle/>
          <a:p>
            <a:pPr algn="ctr"/>
            <a:r>
              <a:rPr lang="en-US" sz="9600" b="0" cap="none" spc="0" dirty="0">
                <a:ln w="0">
                  <a:solidFill>
                    <a:schemeClr val="bg1"/>
                  </a:solidFill>
                </a:ln>
                <a:solidFill>
                  <a:schemeClr val="bg1"/>
                </a:solidFill>
                <a:effectLst>
                  <a:reflection blurRad="6350" stA="53000" endA="300" endPos="35500" dir="5400000" sy="-90000" algn="bl" rotWithShape="0"/>
                </a:effectLst>
              </a:rPr>
              <a:t>TOURISM</a:t>
            </a:r>
          </a:p>
        </p:txBody>
      </p:sp>
    </p:spTree>
    <p:extLst>
      <p:ext uri="{BB962C8B-B14F-4D97-AF65-F5344CB8AC3E}">
        <p14:creationId xmlns:p14="http://schemas.microsoft.com/office/powerpoint/2010/main" val="22741818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727</Words>
  <Application>Microsoft Office PowerPoint</Application>
  <PresentationFormat>Widescreen</PresentationFormat>
  <Paragraphs>52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Rockwell Extra Bold</vt:lpstr>
      <vt:lpstr>Wingdings</vt:lpstr>
      <vt:lpstr>Wood Type</vt:lpstr>
      <vt:lpstr>Music City  Marathon 2.0</vt:lpstr>
      <vt:lpstr>PowerPoint Presentation</vt:lpstr>
      <vt:lpstr>PowerPoint Presentation</vt:lpstr>
      <vt:lpstr>PowerPoint Presentation</vt:lpstr>
      <vt:lpstr>PowerPoint Presentation</vt:lpstr>
      <vt:lpstr>BUT IT’S A *RACE*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Nashville Marathon 2.0</dc:title>
  <dc:creator>Julia Romano</dc:creator>
  <cp:lastModifiedBy>Julia Romano</cp:lastModifiedBy>
  <cp:revision>11</cp:revision>
  <dcterms:created xsi:type="dcterms:W3CDTF">2019-09-28T06:44:32Z</dcterms:created>
  <dcterms:modified xsi:type="dcterms:W3CDTF">2019-11-21T20:59:00Z</dcterms:modified>
</cp:coreProperties>
</file>