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66" r:id="rId2"/>
    <p:sldId id="267" r:id="rId3"/>
    <p:sldId id="268" r:id="rId4"/>
    <p:sldId id="269" r:id="rId5"/>
    <p:sldId id="270" r:id="rId6"/>
    <p:sldId id="271" r:id="rId7"/>
    <p:sldId id="275" r:id="rId8"/>
    <p:sldId id="272"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33176D-FABC-43C9-8C5A-75A63A3FCA93}">
          <p14:sldIdLst>
            <p14:sldId id="266"/>
            <p14:sldId id="267"/>
          </p14:sldIdLst>
        </p14:section>
        <p14:section name="Untitled Section" id="{FB3B8AC7-7B68-49E0-9006-A9F15A96190A}">
          <p14:sldIdLst>
            <p14:sldId id="268"/>
            <p14:sldId id="269"/>
            <p14:sldId id="270"/>
            <p14:sldId id="271"/>
            <p14:sldId id="275"/>
            <p14:sldId id="272"/>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8/18/2024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14156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8/18/2024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03547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8/18/2024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820036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8/18/2024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704898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8/18/2024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6096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8/18/2024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5615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8/18/2024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819463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8/18/2024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51178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8/18/2024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254583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8/18/2024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839825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8/18/2024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192200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8/18/2024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178031089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cheduler.zoom.us/d/tgmpvv4s/data-capston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44DFB53-C7FE-4BC7-BA96-83262BE099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18879-32E3-7795-3F62-D05FDAC8A9F5}"/>
              </a:ext>
            </a:extLst>
          </p:cNvPr>
          <p:cNvSpPr>
            <a:spLocks noGrp="1"/>
          </p:cNvSpPr>
          <p:nvPr>
            <p:ph type="ctrTitle"/>
          </p:nvPr>
        </p:nvSpPr>
        <p:spPr>
          <a:xfrm>
            <a:off x="1219200" y="5125144"/>
            <a:ext cx="9334500" cy="771845"/>
          </a:xfrm>
        </p:spPr>
        <p:txBody>
          <a:bodyPr>
            <a:normAutofit/>
          </a:bodyPr>
          <a:lstStyle/>
          <a:p>
            <a:r>
              <a:rPr lang="en-US" sz="3200" dirty="0"/>
              <a:t>120 Years of Olympic History</a:t>
            </a:r>
          </a:p>
        </p:txBody>
      </p:sp>
      <p:sp>
        <p:nvSpPr>
          <p:cNvPr id="3" name="Subtitle 2">
            <a:extLst>
              <a:ext uri="{FF2B5EF4-FFF2-40B4-BE49-F238E27FC236}">
                <a16:creationId xmlns:a16="http://schemas.microsoft.com/office/drawing/2014/main" id="{99CC1F0A-19B7-66C5-A171-7822BBD56ADC}"/>
              </a:ext>
            </a:extLst>
          </p:cNvPr>
          <p:cNvSpPr>
            <a:spLocks noGrp="1"/>
          </p:cNvSpPr>
          <p:nvPr>
            <p:ph type="subTitle" idx="1"/>
          </p:nvPr>
        </p:nvSpPr>
        <p:spPr>
          <a:xfrm>
            <a:off x="1219200" y="5970269"/>
            <a:ext cx="9334500" cy="563187"/>
          </a:xfrm>
        </p:spPr>
        <p:txBody>
          <a:bodyPr>
            <a:normAutofit/>
          </a:bodyPr>
          <a:lstStyle/>
          <a:p>
            <a:r>
              <a:rPr lang="en-US" sz="1600" dirty="0"/>
              <a:t>CAPSTONE I PROJECT</a:t>
            </a:r>
          </a:p>
        </p:txBody>
      </p:sp>
      <p:pic>
        <p:nvPicPr>
          <p:cNvPr id="15" name="Picture 14">
            <a:extLst>
              <a:ext uri="{FF2B5EF4-FFF2-40B4-BE49-F238E27FC236}">
                <a16:creationId xmlns:a16="http://schemas.microsoft.com/office/drawing/2014/main" id="{32483F64-8F3A-BDE5-C02D-83937414AF09}"/>
              </a:ext>
            </a:extLst>
          </p:cNvPr>
          <p:cNvPicPr>
            <a:picLocks noChangeAspect="1"/>
          </p:cNvPicPr>
          <p:nvPr/>
        </p:nvPicPr>
        <p:blipFill>
          <a:blip r:embed="rId2"/>
          <a:srcRect t="8462" b="21538"/>
          <a:stretch/>
        </p:blipFill>
        <p:spPr>
          <a:xfrm>
            <a:off x="20" y="10"/>
            <a:ext cx="12191980" cy="4800590"/>
          </a:xfrm>
          <a:prstGeom prst="rect">
            <a:avLst/>
          </a:prstGeom>
        </p:spPr>
      </p:pic>
    </p:spTree>
    <p:extLst>
      <p:ext uri="{BB962C8B-B14F-4D97-AF65-F5344CB8AC3E}">
        <p14:creationId xmlns:p14="http://schemas.microsoft.com/office/powerpoint/2010/main" val="198891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C46E-CF40-E4B9-AB43-F409DF5BAA27}"/>
              </a:ext>
            </a:extLst>
          </p:cNvPr>
          <p:cNvSpPr>
            <a:spLocks noGrp="1"/>
          </p:cNvSpPr>
          <p:nvPr>
            <p:ph type="title"/>
          </p:nvPr>
        </p:nvSpPr>
        <p:spPr>
          <a:xfrm>
            <a:off x="1638296" y="342900"/>
            <a:ext cx="8915402" cy="1028700"/>
          </a:xfrm>
        </p:spPr>
        <p:txBody>
          <a:bodyPr/>
          <a:lstStyle/>
          <a:p>
            <a:r>
              <a:rPr lang="en-US" sz="3200" dirty="0"/>
              <a:t>120 Years of Olympic History</a:t>
            </a:r>
            <a:endParaRPr lang="en-US" dirty="0"/>
          </a:p>
        </p:txBody>
      </p:sp>
      <p:sp>
        <p:nvSpPr>
          <p:cNvPr id="14" name="Content Placeholder 13">
            <a:extLst>
              <a:ext uri="{FF2B5EF4-FFF2-40B4-BE49-F238E27FC236}">
                <a16:creationId xmlns:a16="http://schemas.microsoft.com/office/drawing/2014/main" id="{A911BE3C-6601-FA12-8C16-CC25AB0294BA}"/>
              </a:ext>
            </a:extLst>
          </p:cNvPr>
          <p:cNvSpPr>
            <a:spLocks noGrp="1"/>
          </p:cNvSpPr>
          <p:nvPr>
            <p:ph idx="1"/>
          </p:nvPr>
        </p:nvSpPr>
        <p:spPr>
          <a:xfrm>
            <a:off x="1638295" y="1543050"/>
            <a:ext cx="8915402" cy="1028700"/>
          </a:xfrm>
        </p:spPr>
        <p:txBody>
          <a:bodyPr>
            <a:normAutofit/>
          </a:bodyPr>
          <a:lstStyle/>
          <a:p>
            <a:pPr marL="0" indent="0">
              <a:spcBef>
                <a:spcPts val="0"/>
              </a:spcBef>
              <a:buNone/>
            </a:pPr>
            <a:r>
              <a:rPr lang="en-US" sz="1400" b="1" u="sng" dirty="0"/>
              <a:t>Hypothesis # 8</a:t>
            </a:r>
            <a:r>
              <a:rPr lang="en-US" sz="1400" dirty="0"/>
              <a:t>: The total number of male and female Olympics athletes will follow a similar increasing trend.</a:t>
            </a:r>
          </a:p>
          <a:p>
            <a:pPr marL="365760" lvl="1">
              <a:spcBef>
                <a:spcPts val="0"/>
              </a:spcBef>
            </a:pPr>
            <a:r>
              <a:rPr lang="en-US" sz="1200" b="1" dirty="0"/>
              <a:t>Analysis</a:t>
            </a:r>
            <a:r>
              <a:rPr lang="en-US" sz="1200" dirty="0"/>
              <a:t> – Pulled and graphed the count of male and female athletes by year, separating summer and winter seasons.</a:t>
            </a:r>
          </a:p>
          <a:p>
            <a:pPr marL="365760" lvl="1">
              <a:spcBef>
                <a:spcPts val="0"/>
              </a:spcBef>
            </a:pPr>
            <a:r>
              <a:rPr lang="en-US" sz="1200" b="1" dirty="0"/>
              <a:t>Findings</a:t>
            </a:r>
            <a:r>
              <a:rPr lang="en-US" sz="1200" dirty="0"/>
              <a:t> – Hypothesis was incorrect. Overall, the trend was similar except for three years when male numbers were down.</a:t>
            </a:r>
          </a:p>
          <a:p>
            <a:pPr lvl="2">
              <a:spcBef>
                <a:spcPts val="0"/>
              </a:spcBef>
              <a:buFont typeface="Courier New" panose="02070309020205020404" pitchFamily="49" charset="0"/>
              <a:buChar char="o"/>
            </a:pPr>
            <a:r>
              <a:rPr lang="en-US" sz="1000" dirty="0"/>
              <a:t>Decrease in athletes in 1932 was due to a worldwide depression. Decreases in 1956 and 1980 were due to countries boycotting the games.</a:t>
            </a:r>
          </a:p>
        </p:txBody>
      </p:sp>
      <p:pic>
        <p:nvPicPr>
          <p:cNvPr id="5" name="Picture 4">
            <a:extLst>
              <a:ext uri="{FF2B5EF4-FFF2-40B4-BE49-F238E27FC236}">
                <a16:creationId xmlns:a16="http://schemas.microsoft.com/office/drawing/2014/main" id="{2568CCF3-F582-0116-B21B-37CC32319256}"/>
              </a:ext>
            </a:extLst>
          </p:cNvPr>
          <p:cNvPicPr>
            <a:picLocks noChangeAspect="1"/>
          </p:cNvPicPr>
          <p:nvPr/>
        </p:nvPicPr>
        <p:blipFill>
          <a:blip r:embed="rId2"/>
          <a:stretch>
            <a:fillRect/>
          </a:stretch>
        </p:blipFill>
        <p:spPr>
          <a:xfrm>
            <a:off x="9149959" y="514350"/>
            <a:ext cx="1403738" cy="685800"/>
          </a:xfrm>
          <a:prstGeom prst="rect">
            <a:avLst/>
          </a:prstGeom>
        </p:spPr>
      </p:pic>
      <p:pic>
        <p:nvPicPr>
          <p:cNvPr id="3" name="Picture 2">
            <a:extLst>
              <a:ext uri="{FF2B5EF4-FFF2-40B4-BE49-F238E27FC236}">
                <a16:creationId xmlns:a16="http://schemas.microsoft.com/office/drawing/2014/main" id="{78C7D243-3ED2-87BB-A776-2136FDF50373}"/>
              </a:ext>
            </a:extLst>
          </p:cNvPr>
          <p:cNvPicPr>
            <a:picLocks noChangeAspect="1"/>
          </p:cNvPicPr>
          <p:nvPr/>
        </p:nvPicPr>
        <p:blipFill>
          <a:blip r:embed="rId3"/>
          <a:stretch>
            <a:fillRect/>
          </a:stretch>
        </p:blipFill>
        <p:spPr>
          <a:xfrm>
            <a:off x="1638295" y="2686516"/>
            <a:ext cx="4462192" cy="3450460"/>
          </a:xfrm>
          <a:prstGeom prst="rect">
            <a:avLst/>
          </a:prstGeom>
        </p:spPr>
      </p:pic>
      <p:pic>
        <p:nvPicPr>
          <p:cNvPr id="4" name="Picture 3">
            <a:extLst>
              <a:ext uri="{FF2B5EF4-FFF2-40B4-BE49-F238E27FC236}">
                <a16:creationId xmlns:a16="http://schemas.microsoft.com/office/drawing/2014/main" id="{EDD67B9B-29FA-3955-0EF4-3F9579CCD4DD}"/>
              </a:ext>
            </a:extLst>
          </p:cNvPr>
          <p:cNvPicPr>
            <a:picLocks noChangeAspect="1"/>
          </p:cNvPicPr>
          <p:nvPr/>
        </p:nvPicPr>
        <p:blipFill>
          <a:blip r:embed="rId4"/>
          <a:stretch>
            <a:fillRect/>
          </a:stretch>
        </p:blipFill>
        <p:spPr>
          <a:xfrm>
            <a:off x="6174557" y="2686516"/>
            <a:ext cx="4379140" cy="3450460"/>
          </a:xfrm>
          <a:prstGeom prst="rect">
            <a:avLst/>
          </a:prstGeom>
        </p:spPr>
      </p:pic>
    </p:spTree>
    <p:extLst>
      <p:ext uri="{BB962C8B-B14F-4D97-AF65-F5344CB8AC3E}">
        <p14:creationId xmlns:p14="http://schemas.microsoft.com/office/powerpoint/2010/main" val="310059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C46E-CF40-E4B9-AB43-F409DF5BAA27}"/>
              </a:ext>
            </a:extLst>
          </p:cNvPr>
          <p:cNvSpPr>
            <a:spLocks noGrp="1"/>
          </p:cNvSpPr>
          <p:nvPr>
            <p:ph type="title"/>
          </p:nvPr>
        </p:nvSpPr>
        <p:spPr>
          <a:xfrm>
            <a:off x="1638299" y="342901"/>
            <a:ext cx="8915402" cy="1028700"/>
          </a:xfrm>
        </p:spPr>
        <p:txBody>
          <a:bodyPr/>
          <a:lstStyle/>
          <a:p>
            <a:r>
              <a:rPr lang="en-US" sz="3200" dirty="0"/>
              <a:t>Capstone I Project</a:t>
            </a:r>
            <a:endParaRPr lang="en-US" dirty="0"/>
          </a:p>
        </p:txBody>
      </p:sp>
      <p:sp>
        <p:nvSpPr>
          <p:cNvPr id="6" name="Content Placeholder 5">
            <a:extLst>
              <a:ext uri="{FF2B5EF4-FFF2-40B4-BE49-F238E27FC236}">
                <a16:creationId xmlns:a16="http://schemas.microsoft.com/office/drawing/2014/main" id="{8A54983B-3216-6A5A-A336-45B9B8C7FA46}"/>
              </a:ext>
            </a:extLst>
          </p:cNvPr>
          <p:cNvSpPr>
            <a:spLocks noGrp="1"/>
          </p:cNvSpPr>
          <p:nvPr>
            <p:ph idx="1"/>
          </p:nvPr>
        </p:nvSpPr>
        <p:spPr>
          <a:xfrm>
            <a:off x="1638300" y="1543051"/>
            <a:ext cx="8915402" cy="4629150"/>
          </a:xfrm>
        </p:spPr>
        <p:txBody>
          <a:bodyPr>
            <a:normAutofit fontScale="47500" lnSpcReduction="20000"/>
          </a:bodyPr>
          <a:lstStyle/>
          <a:p>
            <a:pPr marL="0" indent="0">
              <a:buNone/>
            </a:pPr>
            <a:r>
              <a:rPr lang="en-US" b="0" i="0" dirty="0">
                <a:solidFill>
                  <a:srgbClr val="3C4043"/>
                </a:solidFill>
                <a:effectLst/>
                <a:latin typeface="Roboto" panose="02000000000000000000" pitchFamily="2" charset="0"/>
              </a:rPr>
              <a:t>For this assignment, you will be able to choose a set of data on Kaggle or similar and do your own analysis of it! This project is meant to highlight the </a:t>
            </a:r>
            <a:r>
              <a:rPr lang="en-US" b="1" i="0" dirty="0">
                <a:solidFill>
                  <a:srgbClr val="3C4043"/>
                </a:solidFill>
                <a:effectLst/>
                <a:latin typeface="Roboto" panose="02000000000000000000" pitchFamily="2" charset="0"/>
              </a:rPr>
              <a:t>analysis process</a:t>
            </a:r>
            <a:r>
              <a:rPr lang="en-US" b="0" i="0" dirty="0">
                <a:solidFill>
                  <a:srgbClr val="3C4043"/>
                </a:solidFill>
                <a:effectLst/>
                <a:latin typeface="Roboto" panose="02000000000000000000" pitchFamily="2" charset="0"/>
              </a:rPr>
              <a:t> as you use multiple languages and platforms to analyze the same set of data. </a:t>
            </a:r>
            <a:br>
              <a:rPr lang="en-US" dirty="0"/>
            </a:br>
            <a:br>
              <a:rPr lang="en-US" dirty="0"/>
            </a:br>
            <a:r>
              <a:rPr lang="en-US" b="1" i="0" u="sng" dirty="0">
                <a:solidFill>
                  <a:srgbClr val="3C4043"/>
                </a:solidFill>
                <a:effectLst/>
                <a:latin typeface="Roboto" panose="02000000000000000000" pitchFamily="2" charset="0"/>
              </a:rPr>
              <a:t>Choosing a Data Set</a:t>
            </a:r>
            <a:br>
              <a:rPr lang="en-US" dirty="0"/>
            </a:br>
            <a:r>
              <a:rPr lang="en-US" b="0" i="0" dirty="0">
                <a:solidFill>
                  <a:srgbClr val="3C4043"/>
                </a:solidFill>
                <a:effectLst/>
                <a:latin typeface="Roboto" panose="02000000000000000000" pitchFamily="2" charset="0"/>
              </a:rPr>
              <a:t>Below, I have added a few common resources for finding data. Some of these websites change regularly. Some of them are not formatted ideally for what we do. Before you choose a set, try and make sure that it is a data set you have the tools to analyze. For example, some soccer data is arranged into graph data, which is not a normal data-analysis format; if there's a tabular or </a:t>
            </a:r>
            <a:r>
              <a:rPr lang="en-US" b="0" i="0" dirty="0" err="1">
                <a:solidFill>
                  <a:srgbClr val="3C4043"/>
                </a:solidFill>
                <a:effectLst/>
                <a:latin typeface="Roboto" panose="02000000000000000000" pitchFamily="2" charset="0"/>
              </a:rPr>
              <a:t>noSQL</a:t>
            </a:r>
            <a:r>
              <a:rPr lang="en-US" b="0" i="0" dirty="0">
                <a:solidFill>
                  <a:srgbClr val="3C4043"/>
                </a:solidFill>
                <a:effectLst/>
                <a:latin typeface="Roboto" panose="02000000000000000000" pitchFamily="2" charset="0"/>
              </a:rPr>
              <a:t> format, that's more common and will be a better resume piece anyways; so don't try and reinvent the wheel just because you found a cool data set. I recommend you find a topic you like and search elsewhere for similar data sets.</a:t>
            </a:r>
            <a:br>
              <a:rPr lang="en-US" dirty="0"/>
            </a:br>
            <a:br>
              <a:rPr lang="en-US" dirty="0"/>
            </a:br>
            <a:r>
              <a:rPr lang="en-US" b="0" i="0" dirty="0">
                <a:solidFill>
                  <a:srgbClr val="3C4043"/>
                </a:solidFill>
                <a:effectLst/>
                <a:latin typeface="Roboto" panose="02000000000000000000" pitchFamily="2" charset="0"/>
              </a:rPr>
              <a:t>Imagine you are working for a business and your boss </a:t>
            </a:r>
            <a:r>
              <a:rPr lang="en-US" b="1" i="0" dirty="0">
                <a:solidFill>
                  <a:srgbClr val="3C4043"/>
                </a:solidFill>
                <a:effectLst/>
                <a:latin typeface="Roboto" panose="02000000000000000000" pitchFamily="2" charset="0"/>
              </a:rPr>
              <a:t>doesn't understand data</a:t>
            </a:r>
            <a:r>
              <a:rPr lang="en-US" b="0" i="0" dirty="0">
                <a:solidFill>
                  <a:srgbClr val="3C4043"/>
                </a:solidFill>
                <a:effectLst/>
                <a:latin typeface="Roboto" panose="02000000000000000000" pitchFamily="2" charset="0"/>
              </a:rPr>
              <a:t>. Your mission is to create a report explaining what is going on with the data and what conclusions you have made from the data. (The data set you choose doesn't have to be related to a business at all).</a:t>
            </a:r>
            <a:br>
              <a:rPr lang="en-US" dirty="0"/>
            </a:br>
            <a:br>
              <a:rPr lang="en-US" dirty="0"/>
            </a:br>
            <a:br>
              <a:rPr lang="en-US" dirty="0"/>
            </a:br>
            <a:r>
              <a:rPr lang="en-US" b="0" i="0" dirty="0">
                <a:solidFill>
                  <a:srgbClr val="3C4043"/>
                </a:solidFill>
                <a:effectLst/>
                <a:latin typeface="Roboto" panose="02000000000000000000" pitchFamily="2" charset="0"/>
              </a:rPr>
              <a:t>Before you start, I want you to </a:t>
            </a:r>
            <a:r>
              <a:rPr lang="en-US" b="1" i="0" dirty="0">
                <a:solidFill>
                  <a:srgbClr val="3C4043"/>
                </a:solidFill>
                <a:effectLst/>
                <a:latin typeface="Roboto" panose="02000000000000000000" pitchFamily="2" charset="0"/>
              </a:rPr>
              <a:t>write out a hypothesis</a:t>
            </a:r>
            <a:r>
              <a:rPr lang="en-US" b="0" i="0" dirty="0">
                <a:solidFill>
                  <a:srgbClr val="3C4043"/>
                </a:solidFill>
                <a:effectLst/>
                <a:latin typeface="Roboto" panose="02000000000000000000" pitchFamily="2" charset="0"/>
              </a:rPr>
              <a:t> about the data, even if you have no clue what the data means. You may also add hypotheses as you go and test them - often you will have many, many questions about your data that you'll want to answer. Then, you'll be using R and Python to analyze whatever data you find. I recommend going through the entire process with one language and then trying it with the other. Googling things is totally encouraged if you need to find specific tools for Python or R, particularly if there are specific tools from the </a:t>
            </a:r>
            <a:r>
              <a:rPr lang="en-US" b="0" i="0" dirty="0" err="1">
                <a:solidFill>
                  <a:srgbClr val="3C4043"/>
                </a:solidFill>
                <a:effectLst/>
                <a:latin typeface="Roboto" panose="02000000000000000000" pitchFamily="2" charset="0"/>
              </a:rPr>
              <a:t>tidyverse</a:t>
            </a:r>
            <a:r>
              <a:rPr lang="en-US" b="0" i="0" dirty="0">
                <a:solidFill>
                  <a:srgbClr val="3C4043"/>
                </a:solidFill>
                <a:effectLst/>
                <a:latin typeface="Roboto" panose="02000000000000000000" pitchFamily="2" charset="0"/>
              </a:rPr>
              <a:t> to help out; this won't be needed for every project. This project is intentionally open-ended, as an important part of data analysis is </a:t>
            </a:r>
            <a:r>
              <a:rPr lang="en-US" b="1" i="0" dirty="0">
                <a:solidFill>
                  <a:srgbClr val="3C4043"/>
                </a:solidFill>
                <a:effectLst/>
                <a:latin typeface="Roboto" panose="02000000000000000000" pitchFamily="2" charset="0"/>
              </a:rPr>
              <a:t>knowing your data</a:t>
            </a:r>
            <a:r>
              <a:rPr lang="en-US" b="0" i="0" dirty="0">
                <a:solidFill>
                  <a:srgbClr val="3C4043"/>
                </a:solidFill>
                <a:effectLst/>
                <a:latin typeface="Roboto" panose="02000000000000000000" pitchFamily="2" charset="0"/>
              </a:rPr>
              <a:t>. </a:t>
            </a:r>
            <a:br>
              <a:rPr lang="en-US" dirty="0"/>
            </a:br>
            <a:br>
              <a:rPr lang="en-US" dirty="0"/>
            </a:br>
            <a:r>
              <a:rPr lang="en-US" b="0" i="0" dirty="0">
                <a:solidFill>
                  <a:srgbClr val="3C4043"/>
                </a:solidFill>
                <a:effectLst/>
                <a:latin typeface="Roboto" panose="02000000000000000000" pitchFamily="2" charset="0"/>
              </a:rPr>
              <a:t>After you've looked at a lot of the data, you will write a report detailing your process and showing the results of your analyses. For each major hypothesis you look into, you should cover that in the report and include charts, graphs, anything necessary to communicate the data. I am much less concerned with things like grammar and styling and </a:t>
            </a:r>
            <a:r>
              <a:rPr lang="en-US" b="1" i="0" dirty="0">
                <a:solidFill>
                  <a:srgbClr val="3C4043"/>
                </a:solidFill>
                <a:effectLst/>
                <a:latin typeface="Roboto" panose="02000000000000000000" pitchFamily="2" charset="0"/>
              </a:rPr>
              <a:t>very interested in seeing how you got the conclusions you made in a way that you can explain to someone who doesn't speak data. </a:t>
            </a:r>
            <a:br>
              <a:rPr lang="en-US" dirty="0"/>
            </a:br>
            <a:br>
              <a:rPr lang="en-US" dirty="0"/>
            </a:br>
            <a:r>
              <a:rPr lang="en-US" b="0" i="0" dirty="0">
                <a:solidFill>
                  <a:srgbClr val="3C4043"/>
                </a:solidFill>
                <a:effectLst/>
                <a:latin typeface="Roboto" panose="02000000000000000000" pitchFamily="2" charset="0"/>
              </a:rPr>
              <a:t>Have fun with this project! There is no length requirement on the report; I just want to see you communicate well about what you've found and what the data means. I anticipate the project takes around 10 hours; if it takes more or less, that's okay, but you should be very familiar with your data and writing a good report on it. </a:t>
            </a:r>
            <a:br>
              <a:rPr lang="en-US" dirty="0"/>
            </a:br>
            <a:br>
              <a:rPr lang="en-US" dirty="0"/>
            </a:br>
            <a:r>
              <a:rPr lang="en-US" b="0" i="0" dirty="0">
                <a:solidFill>
                  <a:srgbClr val="3C4043"/>
                </a:solidFill>
                <a:effectLst/>
                <a:latin typeface="Roboto" panose="02000000000000000000" pitchFamily="2" charset="0"/>
              </a:rPr>
              <a:t>The submission should include </a:t>
            </a:r>
            <a:r>
              <a:rPr lang="en-US" b="1" i="0" dirty="0">
                <a:solidFill>
                  <a:srgbClr val="3C4043"/>
                </a:solidFill>
                <a:effectLst/>
                <a:latin typeface="Roboto" panose="02000000000000000000" pitchFamily="2" charset="0"/>
              </a:rPr>
              <a:t>all your technical work, and the report itself</a:t>
            </a:r>
            <a:r>
              <a:rPr lang="en-US" b="0" i="0" dirty="0">
                <a:solidFill>
                  <a:srgbClr val="3C4043"/>
                </a:solidFill>
                <a:effectLst/>
                <a:latin typeface="Roboto" panose="02000000000000000000" pitchFamily="2" charset="0"/>
              </a:rPr>
              <a:t>. Put them all in a GitHub repo and post the repo here. </a:t>
            </a:r>
            <a:br>
              <a:rPr lang="en-US" dirty="0"/>
            </a:br>
            <a:r>
              <a:rPr lang="en-US" b="0" i="0" dirty="0">
                <a:solidFill>
                  <a:srgbClr val="3C4043"/>
                </a:solidFill>
                <a:effectLst/>
                <a:latin typeface="Roboto" panose="02000000000000000000" pitchFamily="2" charset="0"/>
              </a:rPr>
              <a:t>Please book here after submission: </a:t>
            </a:r>
            <a:r>
              <a:rPr lang="en-US" b="0" i="0" u="none" strike="noStrike" dirty="0">
                <a:solidFill>
                  <a:srgbClr val="2962FF"/>
                </a:solidFill>
                <a:effectLst/>
                <a:latin typeface="Roboto" panose="02000000000000000000" pitchFamily="2" charset="0"/>
                <a:hlinkClick r:id="rId2"/>
              </a:rPr>
              <a:t>https://scheduler.zoom.us/d/tgmpvv4s/data-capstone</a:t>
            </a:r>
            <a:endParaRPr lang="en-US" dirty="0"/>
          </a:p>
        </p:txBody>
      </p:sp>
      <p:pic>
        <p:nvPicPr>
          <p:cNvPr id="5" name="Picture 4">
            <a:extLst>
              <a:ext uri="{FF2B5EF4-FFF2-40B4-BE49-F238E27FC236}">
                <a16:creationId xmlns:a16="http://schemas.microsoft.com/office/drawing/2014/main" id="{2568CCF3-F582-0116-B21B-37CC32319256}"/>
              </a:ext>
            </a:extLst>
          </p:cNvPr>
          <p:cNvPicPr>
            <a:picLocks noChangeAspect="1"/>
          </p:cNvPicPr>
          <p:nvPr/>
        </p:nvPicPr>
        <p:blipFill>
          <a:blip r:embed="rId3"/>
          <a:stretch>
            <a:fillRect/>
          </a:stretch>
        </p:blipFill>
        <p:spPr>
          <a:xfrm>
            <a:off x="9149963" y="514351"/>
            <a:ext cx="1403738" cy="685800"/>
          </a:xfrm>
          <a:prstGeom prst="rect">
            <a:avLst/>
          </a:prstGeom>
        </p:spPr>
      </p:pic>
    </p:spTree>
    <p:extLst>
      <p:ext uri="{BB962C8B-B14F-4D97-AF65-F5344CB8AC3E}">
        <p14:creationId xmlns:p14="http://schemas.microsoft.com/office/powerpoint/2010/main" val="2245609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C46E-CF40-E4B9-AB43-F409DF5BAA27}"/>
              </a:ext>
            </a:extLst>
          </p:cNvPr>
          <p:cNvSpPr>
            <a:spLocks noGrp="1"/>
          </p:cNvSpPr>
          <p:nvPr>
            <p:ph type="title"/>
          </p:nvPr>
        </p:nvSpPr>
        <p:spPr>
          <a:xfrm>
            <a:off x="1638299" y="342900"/>
            <a:ext cx="8931642" cy="1028700"/>
          </a:xfrm>
        </p:spPr>
        <p:txBody>
          <a:bodyPr/>
          <a:lstStyle/>
          <a:p>
            <a:r>
              <a:rPr lang="en-US" sz="3200" dirty="0"/>
              <a:t>120 Years of Olympic History</a:t>
            </a:r>
            <a:endParaRPr lang="en-US" dirty="0"/>
          </a:p>
        </p:txBody>
      </p:sp>
      <p:sp>
        <p:nvSpPr>
          <p:cNvPr id="12" name="Content Placeholder 11">
            <a:extLst>
              <a:ext uri="{FF2B5EF4-FFF2-40B4-BE49-F238E27FC236}">
                <a16:creationId xmlns:a16="http://schemas.microsoft.com/office/drawing/2014/main" id="{9C07E354-68DE-D54B-6CC1-166ABE498ED6}"/>
              </a:ext>
            </a:extLst>
          </p:cNvPr>
          <p:cNvSpPr>
            <a:spLocks noGrp="1"/>
          </p:cNvSpPr>
          <p:nvPr>
            <p:ph sz="half" idx="1"/>
          </p:nvPr>
        </p:nvSpPr>
        <p:spPr>
          <a:xfrm>
            <a:off x="1638299" y="1543050"/>
            <a:ext cx="4238626" cy="4125038"/>
          </a:xfrm>
        </p:spPr>
        <p:txBody>
          <a:bodyPr>
            <a:normAutofit/>
          </a:bodyPr>
          <a:lstStyle/>
          <a:p>
            <a:pPr marL="0" indent="0">
              <a:spcBef>
                <a:spcPts val="1200"/>
              </a:spcBef>
              <a:buNone/>
            </a:pPr>
            <a:r>
              <a:rPr lang="en-US" sz="1400" b="1" u="sng" dirty="0"/>
              <a:t>Initial Olympic History Analysis – 1896 to 2016</a:t>
            </a:r>
          </a:p>
          <a:p>
            <a:pPr marL="0" indent="0">
              <a:spcBef>
                <a:spcPts val="1500"/>
              </a:spcBef>
              <a:buNone/>
            </a:pPr>
            <a:r>
              <a:rPr lang="en-US" sz="1400" b="1" dirty="0"/>
              <a:t>Olympic seasons: 51</a:t>
            </a:r>
          </a:p>
          <a:p>
            <a:pPr marL="548640" lvl="1">
              <a:spcBef>
                <a:spcPts val="0"/>
              </a:spcBef>
            </a:pPr>
            <a:r>
              <a:rPr lang="en-US" sz="1200" dirty="0"/>
              <a:t>Summer seasons: 29</a:t>
            </a:r>
          </a:p>
          <a:p>
            <a:pPr marL="548640" lvl="1">
              <a:spcBef>
                <a:spcPts val="0"/>
              </a:spcBef>
            </a:pPr>
            <a:r>
              <a:rPr lang="en-US" sz="1200" dirty="0"/>
              <a:t>Winter seasons: 22</a:t>
            </a:r>
          </a:p>
          <a:p>
            <a:pPr marL="365760" lvl="1">
              <a:spcBef>
                <a:spcPts val="0"/>
              </a:spcBef>
              <a:buFont typeface="Wingdings" panose="05000000000000000000" pitchFamily="2" charset="2"/>
              <a:buChar char="Ø"/>
            </a:pPr>
            <a:r>
              <a:rPr lang="en-US" sz="800" dirty="0"/>
              <a:t>The tables to the right provide the year, season and host city for each Olympics.</a:t>
            </a:r>
          </a:p>
          <a:p>
            <a:pPr marL="0" indent="0">
              <a:spcBef>
                <a:spcPts val="1500"/>
              </a:spcBef>
              <a:buNone/>
            </a:pPr>
            <a:r>
              <a:rPr lang="en-US" sz="1400" b="1" dirty="0"/>
              <a:t>Participating countries: 230</a:t>
            </a:r>
          </a:p>
          <a:p>
            <a:pPr marL="548640" lvl="1">
              <a:spcBef>
                <a:spcPts val="0"/>
              </a:spcBef>
            </a:pPr>
            <a:r>
              <a:rPr lang="en-US" sz="1200" dirty="0"/>
              <a:t>Summer season countries: 230</a:t>
            </a:r>
          </a:p>
          <a:p>
            <a:pPr marL="548640" lvl="1">
              <a:spcBef>
                <a:spcPts val="0"/>
              </a:spcBef>
            </a:pPr>
            <a:r>
              <a:rPr lang="en-US" sz="1200" dirty="0"/>
              <a:t>Winter season countries: 119</a:t>
            </a:r>
          </a:p>
          <a:p>
            <a:pPr marL="0" indent="0">
              <a:spcBef>
                <a:spcPts val="1500"/>
              </a:spcBef>
              <a:buNone/>
            </a:pPr>
            <a:r>
              <a:rPr lang="en-US" sz="1400" b="1" dirty="0"/>
              <a:t>Participating athletes: 134,731</a:t>
            </a:r>
          </a:p>
          <a:p>
            <a:pPr marL="548640" lvl="1">
              <a:spcBef>
                <a:spcPts val="0"/>
              </a:spcBef>
            </a:pPr>
            <a:r>
              <a:rPr lang="en-US" sz="1200" dirty="0"/>
              <a:t>Summer season athletes: 116,121</a:t>
            </a:r>
          </a:p>
          <a:p>
            <a:pPr marL="548640" lvl="1">
              <a:spcBef>
                <a:spcPts val="0"/>
              </a:spcBef>
            </a:pPr>
            <a:r>
              <a:rPr lang="en-US" sz="1200" dirty="0"/>
              <a:t>Winter season athletes: 18,923</a:t>
            </a:r>
          </a:p>
          <a:p>
            <a:pPr marL="365760" lvl="1">
              <a:spcBef>
                <a:spcPts val="0"/>
              </a:spcBef>
              <a:buFont typeface="Wingdings" panose="05000000000000000000" pitchFamily="2" charset="2"/>
              <a:buChar char="Ø"/>
            </a:pPr>
            <a:r>
              <a:rPr lang="en-US" sz="800" dirty="0"/>
              <a:t>There were 313 athletes who participated in both summer and winter games.</a:t>
            </a:r>
          </a:p>
          <a:p>
            <a:pPr marL="320040" lvl="1" indent="0">
              <a:spcBef>
                <a:spcPts val="0"/>
              </a:spcBef>
              <a:buNone/>
            </a:pPr>
            <a:endParaRPr lang="en-US" sz="1200" dirty="0"/>
          </a:p>
        </p:txBody>
      </p:sp>
      <p:pic>
        <p:nvPicPr>
          <p:cNvPr id="5" name="Picture 4">
            <a:extLst>
              <a:ext uri="{FF2B5EF4-FFF2-40B4-BE49-F238E27FC236}">
                <a16:creationId xmlns:a16="http://schemas.microsoft.com/office/drawing/2014/main" id="{2568CCF3-F582-0116-B21B-37CC32319256}"/>
              </a:ext>
            </a:extLst>
          </p:cNvPr>
          <p:cNvPicPr>
            <a:picLocks noChangeAspect="1"/>
          </p:cNvPicPr>
          <p:nvPr/>
        </p:nvPicPr>
        <p:blipFill>
          <a:blip r:embed="rId2"/>
          <a:stretch>
            <a:fillRect/>
          </a:stretch>
        </p:blipFill>
        <p:spPr>
          <a:xfrm>
            <a:off x="9149963" y="514350"/>
            <a:ext cx="1403738" cy="685800"/>
          </a:xfrm>
          <a:prstGeom prst="rect">
            <a:avLst/>
          </a:prstGeom>
        </p:spPr>
      </p:pic>
      <p:pic>
        <p:nvPicPr>
          <p:cNvPr id="21" name="Picture 20">
            <a:extLst>
              <a:ext uri="{FF2B5EF4-FFF2-40B4-BE49-F238E27FC236}">
                <a16:creationId xmlns:a16="http://schemas.microsoft.com/office/drawing/2014/main" id="{15BC729F-8A10-6CC8-59A6-74CFCD7BCCF7}"/>
              </a:ext>
            </a:extLst>
          </p:cNvPr>
          <p:cNvPicPr>
            <a:picLocks noChangeAspect="1"/>
          </p:cNvPicPr>
          <p:nvPr/>
        </p:nvPicPr>
        <p:blipFill>
          <a:blip r:embed="rId3"/>
          <a:stretch>
            <a:fillRect/>
          </a:stretch>
        </p:blipFill>
        <p:spPr>
          <a:xfrm>
            <a:off x="6079760" y="1543050"/>
            <a:ext cx="4463147" cy="3925421"/>
          </a:xfrm>
          <a:prstGeom prst="rect">
            <a:avLst/>
          </a:prstGeom>
        </p:spPr>
      </p:pic>
    </p:spTree>
    <p:extLst>
      <p:ext uri="{BB962C8B-B14F-4D97-AF65-F5344CB8AC3E}">
        <p14:creationId xmlns:p14="http://schemas.microsoft.com/office/powerpoint/2010/main" val="47554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C46E-CF40-E4B9-AB43-F409DF5BAA27}"/>
              </a:ext>
            </a:extLst>
          </p:cNvPr>
          <p:cNvSpPr>
            <a:spLocks noGrp="1"/>
          </p:cNvSpPr>
          <p:nvPr>
            <p:ph type="title"/>
          </p:nvPr>
        </p:nvSpPr>
        <p:spPr>
          <a:xfrm>
            <a:off x="1638299" y="342900"/>
            <a:ext cx="8915402" cy="1028700"/>
          </a:xfrm>
        </p:spPr>
        <p:txBody>
          <a:bodyPr/>
          <a:lstStyle/>
          <a:p>
            <a:r>
              <a:rPr lang="en-US" sz="3200" dirty="0"/>
              <a:t>120 Years of Olympic History</a:t>
            </a:r>
            <a:endParaRPr lang="en-US" dirty="0"/>
          </a:p>
        </p:txBody>
      </p:sp>
      <p:sp>
        <p:nvSpPr>
          <p:cNvPr id="14" name="Content Placeholder 13">
            <a:extLst>
              <a:ext uri="{FF2B5EF4-FFF2-40B4-BE49-F238E27FC236}">
                <a16:creationId xmlns:a16="http://schemas.microsoft.com/office/drawing/2014/main" id="{A911BE3C-6601-FA12-8C16-CC25AB0294BA}"/>
              </a:ext>
            </a:extLst>
          </p:cNvPr>
          <p:cNvSpPr>
            <a:spLocks noGrp="1"/>
          </p:cNvSpPr>
          <p:nvPr>
            <p:ph idx="1"/>
          </p:nvPr>
        </p:nvSpPr>
        <p:spPr>
          <a:xfrm>
            <a:off x="1638299" y="1371600"/>
            <a:ext cx="8915402" cy="880170"/>
          </a:xfrm>
        </p:spPr>
        <p:txBody>
          <a:bodyPr>
            <a:normAutofit/>
          </a:bodyPr>
          <a:lstStyle/>
          <a:p>
            <a:pPr marL="0" indent="0">
              <a:spcBef>
                <a:spcPts val="0"/>
              </a:spcBef>
              <a:buNone/>
            </a:pPr>
            <a:r>
              <a:rPr lang="en-US" sz="1400" b="1" u="sng" dirty="0"/>
              <a:t>Hypothesis # 1</a:t>
            </a:r>
            <a:r>
              <a:rPr lang="en-US" sz="1400" dirty="0"/>
              <a:t>: The number of summer and winter events increases each year.</a:t>
            </a:r>
          </a:p>
          <a:p>
            <a:pPr marL="365760" lvl="1">
              <a:spcBef>
                <a:spcPts val="0"/>
              </a:spcBef>
            </a:pPr>
            <a:r>
              <a:rPr lang="en-US" sz="1200" b="1" dirty="0"/>
              <a:t>Analysis</a:t>
            </a:r>
            <a:r>
              <a:rPr lang="en-US" sz="1200" dirty="0"/>
              <a:t> – Pulled and graphed distinct event counts for each Olympic year, separating summer games from winter.</a:t>
            </a:r>
          </a:p>
          <a:p>
            <a:pPr marL="365760" lvl="1">
              <a:spcBef>
                <a:spcPts val="0"/>
              </a:spcBef>
            </a:pPr>
            <a:r>
              <a:rPr lang="en-US" sz="1200" b="1" dirty="0"/>
              <a:t>Findings</a:t>
            </a:r>
            <a:r>
              <a:rPr lang="en-US" sz="1200" dirty="0"/>
              <a:t> – The hypothesis was incorrect. The number of events has trended up over time but hasn’t increased each year.</a:t>
            </a:r>
          </a:p>
        </p:txBody>
      </p:sp>
      <p:pic>
        <p:nvPicPr>
          <p:cNvPr id="5" name="Picture 4">
            <a:extLst>
              <a:ext uri="{FF2B5EF4-FFF2-40B4-BE49-F238E27FC236}">
                <a16:creationId xmlns:a16="http://schemas.microsoft.com/office/drawing/2014/main" id="{2568CCF3-F582-0116-B21B-37CC32319256}"/>
              </a:ext>
            </a:extLst>
          </p:cNvPr>
          <p:cNvPicPr>
            <a:picLocks noChangeAspect="1"/>
          </p:cNvPicPr>
          <p:nvPr/>
        </p:nvPicPr>
        <p:blipFill>
          <a:blip r:embed="rId2"/>
          <a:stretch>
            <a:fillRect/>
          </a:stretch>
        </p:blipFill>
        <p:spPr>
          <a:xfrm>
            <a:off x="9149963" y="514350"/>
            <a:ext cx="1403738" cy="685800"/>
          </a:xfrm>
          <a:prstGeom prst="rect">
            <a:avLst/>
          </a:prstGeom>
        </p:spPr>
      </p:pic>
      <p:pic>
        <p:nvPicPr>
          <p:cNvPr id="13" name="Picture 12">
            <a:extLst>
              <a:ext uri="{FF2B5EF4-FFF2-40B4-BE49-F238E27FC236}">
                <a16:creationId xmlns:a16="http://schemas.microsoft.com/office/drawing/2014/main" id="{8B1873E7-D862-1E5E-1EE0-3623CBA2DFE1}"/>
              </a:ext>
            </a:extLst>
          </p:cNvPr>
          <p:cNvPicPr>
            <a:picLocks noChangeAspect="1"/>
          </p:cNvPicPr>
          <p:nvPr/>
        </p:nvPicPr>
        <p:blipFill>
          <a:blip r:embed="rId3"/>
          <a:stretch>
            <a:fillRect/>
          </a:stretch>
        </p:blipFill>
        <p:spPr>
          <a:xfrm>
            <a:off x="1638299" y="2251770"/>
            <a:ext cx="8915402" cy="4091880"/>
          </a:xfrm>
          <a:prstGeom prst="rect">
            <a:avLst/>
          </a:prstGeom>
        </p:spPr>
      </p:pic>
    </p:spTree>
    <p:extLst>
      <p:ext uri="{BB962C8B-B14F-4D97-AF65-F5344CB8AC3E}">
        <p14:creationId xmlns:p14="http://schemas.microsoft.com/office/powerpoint/2010/main" val="1598879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C46E-CF40-E4B9-AB43-F409DF5BAA27}"/>
              </a:ext>
            </a:extLst>
          </p:cNvPr>
          <p:cNvSpPr>
            <a:spLocks noGrp="1"/>
          </p:cNvSpPr>
          <p:nvPr>
            <p:ph type="title"/>
          </p:nvPr>
        </p:nvSpPr>
        <p:spPr>
          <a:xfrm>
            <a:off x="1638296" y="342900"/>
            <a:ext cx="8915402" cy="1028700"/>
          </a:xfrm>
        </p:spPr>
        <p:txBody>
          <a:bodyPr/>
          <a:lstStyle/>
          <a:p>
            <a:r>
              <a:rPr lang="en-US" sz="3200" dirty="0"/>
              <a:t>120 Years of Olympic History</a:t>
            </a:r>
            <a:endParaRPr lang="en-US" dirty="0"/>
          </a:p>
        </p:txBody>
      </p:sp>
      <p:sp>
        <p:nvSpPr>
          <p:cNvPr id="14" name="Content Placeholder 13">
            <a:extLst>
              <a:ext uri="{FF2B5EF4-FFF2-40B4-BE49-F238E27FC236}">
                <a16:creationId xmlns:a16="http://schemas.microsoft.com/office/drawing/2014/main" id="{A911BE3C-6601-FA12-8C16-CC25AB0294BA}"/>
              </a:ext>
            </a:extLst>
          </p:cNvPr>
          <p:cNvSpPr>
            <a:spLocks noGrp="1"/>
          </p:cNvSpPr>
          <p:nvPr>
            <p:ph idx="1"/>
          </p:nvPr>
        </p:nvSpPr>
        <p:spPr>
          <a:xfrm>
            <a:off x="1638296" y="1371600"/>
            <a:ext cx="8915402" cy="1028700"/>
          </a:xfrm>
        </p:spPr>
        <p:txBody>
          <a:bodyPr>
            <a:normAutofit fontScale="85000" lnSpcReduction="10000"/>
          </a:bodyPr>
          <a:lstStyle/>
          <a:p>
            <a:pPr marL="0" indent="0">
              <a:spcBef>
                <a:spcPts val="0"/>
              </a:spcBef>
              <a:buNone/>
            </a:pPr>
            <a:r>
              <a:rPr lang="en-US" sz="1600" b="1" u="sng" dirty="0"/>
              <a:t>Hypothesis # 2</a:t>
            </a:r>
            <a:r>
              <a:rPr lang="en-US" sz="1600" dirty="0"/>
              <a:t>: The number of summer and winter athletes increases each year.</a:t>
            </a:r>
          </a:p>
          <a:p>
            <a:pPr marL="365760" lvl="1">
              <a:spcBef>
                <a:spcPts val="0"/>
              </a:spcBef>
            </a:pPr>
            <a:r>
              <a:rPr lang="en-US" sz="1400" b="1" dirty="0"/>
              <a:t>Analysis</a:t>
            </a:r>
            <a:r>
              <a:rPr lang="en-US" sz="1400" dirty="0"/>
              <a:t> – Pulled and graphed distinct athlete counts for each Olympic year, separating summer games from winter.</a:t>
            </a:r>
          </a:p>
          <a:p>
            <a:pPr marL="365760" lvl="1">
              <a:spcBef>
                <a:spcPts val="0"/>
              </a:spcBef>
            </a:pPr>
            <a:r>
              <a:rPr lang="en-US" sz="1400" b="1" dirty="0"/>
              <a:t>Findings</a:t>
            </a:r>
            <a:r>
              <a:rPr lang="en-US" sz="1400" dirty="0"/>
              <a:t> – The hypothesis was incorrect. The number of athletes has trended up over time but hasn’t increased each year.</a:t>
            </a:r>
          </a:p>
          <a:p>
            <a:pPr marL="731520" lvl="3">
              <a:spcBef>
                <a:spcPts val="0"/>
              </a:spcBef>
              <a:buFont typeface="Courier New" panose="02070309020205020404" pitchFamily="49" charset="0"/>
              <a:buChar char="o"/>
            </a:pPr>
            <a:r>
              <a:rPr lang="en-US" sz="1200" dirty="0"/>
              <a:t>Decrease in athletes in 1932 was due to a worldwide depression. Decreases in 1956 and 1980 were due to countries boycotting the games.</a:t>
            </a:r>
          </a:p>
        </p:txBody>
      </p:sp>
      <p:pic>
        <p:nvPicPr>
          <p:cNvPr id="5" name="Picture 4">
            <a:extLst>
              <a:ext uri="{FF2B5EF4-FFF2-40B4-BE49-F238E27FC236}">
                <a16:creationId xmlns:a16="http://schemas.microsoft.com/office/drawing/2014/main" id="{2568CCF3-F582-0116-B21B-37CC32319256}"/>
              </a:ext>
            </a:extLst>
          </p:cNvPr>
          <p:cNvPicPr>
            <a:picLocks noChangeAspect="1"/>
          </p:cNvPicPr>
          <p:nvPr/>
        </p:nvPicPr>
        <p:blipFill>
          <a:blip r:embed="rId2"/>
          <a:stretch>
            <a:fillRect/>
          </a:stretch>
        </p:blipFill>
        <p:spPr>
          <a:xfrm>
            <a:off x="9149959" y="514350"/>
            <a:ext cx="1403738" cy="685800"/>
          </a:xfrm>
          <a:prstGeom prst="rect">
            <a:avLst/>
          </a:prstGeom>
        </p:spPr>
      </p:pic>
      <p:pic>
        <p:nvPicPr>
          <p:cNvPr id="4" name="Picture 3">
            <a:extLst>
              <a:ext uri="{FF2B5EF4-FFF2-40B4-BE49-F238E27FC236}">
                <a16:creationId xmlns:a16="http://schemas.microsoft.com/office/drawing/2014/main" id="{6515172A-3CA6-981D-FA99-A4D275544666}"/>
              </a:ext>
            </a:extLst>
          </p:cNvPr>
          <p:cNvPicPr>
            <a:picLocks noChangeAspect="1"/>
          </p:cNvPicPr>
          <p:nvPr/>
        </p:nvPicPr>
        <p:blipFill>
          <a:blip r:embed="rId3"/>
          <a:stretch>
            <a:fillRect/>
          </a:stretch>
        </p:blipFill>
        <p:spPr>
          <a:xfrm>
            <a:off x="1638296" y="2400300"/>
            <a:ext cx="8915402" cy="3943351"/>
          </a:xfrm>
          <a:prstGeom prst="rect">
            <a:avLst/>
          </a:prstGeom>
        </p:spPr>
      </p:pic>
    </p:spTree>
    <p:extLst>
      <p:ext uri="{BB962C8B-B14F-4D97-AF65-F5344CB8AC3E}">
        <p14:creationId xmlns:p14="http://schemas.microsoft.com/office/powerpoint/2010/main" val="299041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C46E-CF40-E4B9-AB43-F409DF5BAA27}"/>
              </a:ext>
            </a:extLst>
          </p:cNvPr>
          <p:cNvSpPr>
            <a:spLocks noGrp="1"/>
          </p:cNvSpPr>
          <p:nvPr>
            <p:ph type="title"/>
          </p:nvPr>
        </p:nvSpPr>
        <p:spPr>
          <a:xfrm>
            <a:off x="1638296" y="342900"/>
            <a:ext cx="8915402" cy="1028700"/>
          </a:xfrm>
        </p:spPr>
        <p:txBody>
          <a:bodyPr/>
          <a:lstStyle/>
          <a:p>
            <a:r>
              <a:rPr lang="en-US" sz="3200" dirty="0"/>
              <a:t>120 Years of Olympic History</a:t>
            </a:r>
            <a:endParaRPr lang="en-US" dirty="0"/>
          </a:p>
        </p:txBody>
      </p:sp>
      <p:sp>
        <p:nvSpPr>
          <p:cNvPr id="14" name="Content Placeholder 13">
            <a:extLst>
              <a:ext uri="{FF2B5EF4-FFF2-40B4-BE49-F238E27FC236}">
                <a16:creationId xmlns:a16="http://schemas.microsoft.com/office/drawing/2014/main" id="{A911BE3C-6601-FA12-8C16-CC25AB0294BA}"/>
              </a:ext>
            </a:extLst>
          </p:cNvPr>
          <p:cNvSpPr>
            <a:spLocks noGrp="1"/>
          </p:cNvSpPr>
          <p:nvPr>
            <p:ph idx="1"/>
          </p:nvPr>
        </p:nvSpPr>
        <p:spPr>
          <a:xfrm>
            <a:off x="1638296" y="1371600"/>
            <a:ext cx="8915402" cy="880170"/>
          </a:xfrm>
        </p:spPr>
        <p:txBody>
          <a:bodyPr>
            <a:normAutofit/>
          </a:bodyPr>
          <a:lstStyle/>
          <a:p>
            <a:pPr marL="0" indent="0">
              <a:spcBef>
                <a:spcPts val="0"/>
              </a:spcBef>
              <a:buNone/>
            </a:pPr>
            <a:r>
              <a:rPr lang="en-US" sz="1400" b="1" u="sng" dirty="0"/>
              <a:t>Hypothesis # 3</a:t>
            </a:r>
            <a:r>
              <a:rPr lang="en-US" sz="1400" dirty="0"/>
              <a:t>: The USA has won the most Olympic medals.</a:t>
            </a:r>
          </a:p>
          <a:p>
            <a:pPr marL="365760" lvl="1">
              <a:spcBef>
                <a:spcPts val="0"/>
              </a:spcBef>
            </a:pPr>
            <a:r>
              <a:rPr lang="en-US" sz="1200" b="1" dirty="0"/>
              <a:t>Analysis</a:t>
            </a:r>
            <a:r>
              <a:rPr lang="en-US" sz="1200" dirty="0"/>
              <a:t> – Pulled and graphed the number of medals won for the top five countries, total, summer only, and winter only.</a:t>
            </a:r>
          </a:p>
          <a:p>
            <a:pPr marL="365760" lvl="1">
              <a:spcBef>
                <a:spcPts val="0"/>
              </a:spcBef>
            </a:pPr>
            <a:r>
              <a:rPr lang="en-US" sz="1200" b="1" dirty="0"/>
              <a:t>Findings</a:t>
            </a:r>
            <a:r>
              <a:rPr lang="en-US" sz="1200" dirty="0"/>
              <a:t> – The hypothesis was correct. The USA has won the most total medals, summer medals, and winter medals.</a:t>
            </a:r>
          </a:p>
        </p:txBody>
      </p:sp>
      <p:pic>
        <p:nvPicPr>
          <p:cNvPr id="5" name="Picture 4">
            <a:extLst>
              <a:ext uri="{FF2B5EF4-FFF2-40B4-BE49-F238E27FC236}">
                <a16:creationId xmlns:a16="http://schemas.microsoft.com/office/drawing/2014/main" id="{2568CCF3-F582-0116-B21B-37CC32319256}"/>
              </a:ext>
            </a:extLst>
          </p:cNvPr>
          <p:cNvPicPr>
            <a:picLocks noChangeAspect="1"/>
          </p:cNvPicPr>
          <p:nvPr/>
        </p:nvPicPr>
        <p:blipFill>
          <a:blip r:embed="rId2"/>
          <a:stretch>
            <a:fillRect/>
          </a:stretch>
        </p:blipFill>
        <p:spPr>
          <a:xfrm>
            <a:off x="9149959" y="514350"/>
            <a:ext cx="1403738" cy="685800"/>
          </a:xfrm>
          <a:prstGeom prst="rect">
            <a:avLst/>
          </a:prstGeom>
        </p:spPr>
      </p:pic>
      <p:pic>
        <p:nvPicPr>
          <p:cNvPr id="7" name="Picture 6">
            <a:extLst>
              <a:ext uri="{FF2B5EF4-FFF2-40B4-BE49-F238E27FC236}">
                <a16:creationId xmlns:a16="http://schemas.microsoft.com/office/drawing/2014/main" id="{3CE82492-84D7-A4DD-DC52-AE35A6D28C88}"/>
              </a:ext>
            </a:extLst>
          </p:cNvPr>
          <p:cNvPicPr>
            <a:picLocks noChangeAspect="1"/>
          </p:cNvPicPr>
          <p:nvPr/>
        </p:nvPicPr>
        <p:blipFill>
          <a:blip r:embed="rId3"/>
          <a:stretch>
            <a:fillRect/>
          </a:stretch>
        </p:blipFill>
        <p:spPr>
          <a:xfrm>
            <a:off x="1638296" y="2251771"/>
            <a:ext cx="5609522" cy="4063304"/>
          </a:xfrm>
          <a:prstGeom prst="rect">
            <a:avLst/>
          </a:prstGeom>
        </p:spPr>
      </p:pic>
      <p:pic>
        <p:nvPicPr>
          <p:cNvPr id="8" name="Picture 7">
            <a:extLst>
              <a:ext uri="{FF2B5EF4-FFF2-40B4-BE49-F238E27FC236}">
                <a16:creationId xmlns:a16="http://schemas.microsoft.com/office/drawing/2014/main" id="{51636221-9CB3-CA42-82E4-32B9759B26F8}"/>
              </a:ext>
            </a:extLst>
          </p:cNvPr>
          <p:cNvPicPr>
            <a:picLocks noChangeAspect="1"/>
          </p:cNvPicPr>
          <p:nvPr/>
        </p:nvPicPr>
        <p:blipFill>
          <a:blip r:embed="rId4"/>
          <a:stretch>
            <a:fillRect/>
          </a:stretch>
        </p:blipFill>
        <p:spPr>
          <a:xfrm>
            <a:off x="7787884" y="2226701"/>
            <a:ext cx="2857500" cy="2024502"/>
          </a:xfrm>
          <a:prstGeom prst="rect">
            <a:avLst/>
          </a:prstGeom>
        </p:spPr>
      </p:pic>
      <p:pic>
        <p:nvPicPr>
          <p:cNvPr id="9" name="Picture 8">
            <a:extLst>
              <a:ext uri="{FF2B5EF4-FFF2-40B4-BE49-F238E27FC236}">
                <a16:creationId xmlns:a16="http://schemas.microsoft.com/office/drawing/2014/main" id="{528C9027-426E-9F54-0543-716CE5F1D044}"/>
              </a:ext>
            </a:extLst>
          </p:cNvPr>
          <p:cNvPicPr>
            <a:picLocks noChangeAspect="1"/>
          </p:cNvPicPr>
          <p:nvPr/>
        </p:nvPicPr>
        <p:blipFill>
          <a:blip r:embed="rId5"/>
          <a:stretch>
            <a:fillRect/>
          </a:stretch>
        </p:blipFill>
        <p:spPr>
          <a:xfrm>
            <a:off x="7787884" y="4290572"/>
            <a:ext cx="2857500" cy="2024502"/>
          </a:xfrm>
          <a:prstGeom prst="rect">
            <a:avLst/>
          </a:prstGeom>
        </p:spPr>
      </p:pic>
    </p:spTree>
    <p:extLst>
      <p:ext uri="{BB962C8B-B14F-4D97-AF65-F5344CB8AC3E}">
        <p14:creationId xmlns:p14="http://schemas.microsoft.com/office/powerpoint/2010/main" val="84581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C46E-CF40-E4B9-AB43-F409DF5BAA27}"/>
              </a:ext>
            </a:extLst>
          </p:cNvPr>
          <p:cNvSpPr>
            <a:spLocks noGrp="1"/>
          </p:cNvSpPr>
          <p:nvPr>
            <p:ph type="title"/>
          </p:nvPr>
        </p:nvSpPr>
        <p:spPr>
          <a:xfrm>
            <a:off x="1638296" y="342900"/>
            <a:ext cx="8915402" cy="1028700"/>
          </a:xfrm>
        </p:spPr>
        <p:txBody>
          <a:bodyPr/>
          <a:lstStyle/>
          <a:p>
            <a:r>
              <a:rPr lang="en-US" sz="3200" dirty="0"/>
              <a:t>120 Years of Olympic History</a:t>
            </a:r>
            <a:endParaRPr lang="en-US" dirty="0"/>
          </a:p>
        </p:txBody>
      </p:sp>
      <p:sp>
        <p:nvSpPr>
          <p:cNvPr id="14" name="Content Placeholder 13">
            <a:extLst>
              <a:ext uri="{FF2B5EF4-FFF2-40B4-BE49-F238E27FC236}">
                <a16:creationId xmlns:a16="http://schemas.microsoft.com/office/drawing/2014/main" id="{A911BE3C-6601-FA12-8C16-CC25AB0294BA}"/>
              </a:ext>
            </a:extLst>
          </p:cNvPr>
          <p:cNvSpPr>
            <a:spLocks noGrp="1"/>
          </p:cNvSpPr>
          <p:nvPr>
            <p:ph idx="1"/>
          </p:nvPr>
        </p:nvSpPr>
        <p:spPr>
          <a:xfrm>
            <a:off x="1638296" y="1811684"/>
            <a:ext cx="4457704" cy="4531965"/>
          </a:xfrm>
        </p:spPr>
        <p:txBody>
          <a:bodyPr>
            <a:normAutofit/>
          </a:bodyPr>
          <a:lstStyle/>
          <a:p>
            <a:pPr marL="0" indent="0">
              <a:spcBef>
                <a:spcPts val="0"/>
              </a:spcBef>
              <a:buNone/>
            </a:pPr>
            <a:r>
              <a:rPr lang="en-US" sz="1400" b="1" u="sng" dirty="0"/>
              <a:t>Hypothesis # 4</a:t>
            </a:r>
            <a:r>
              <a:rPr lang="en-US" sz="1400" dirty="0"/>
              <a:t>: Of all Olympic medals won by the USA, a third are gold, a third silver, and a third bronze. </a:t>
            </a:r>
          </a:p>
          <a:p>
            <a:pPr marL="365760" lvl="1">
              <a:spcBef>
                <a:spcPts val="0"/>
              </a:spcBef>
            </a:pPr>
            <a:r>
              <a:rPr lang="en-US" sz="1200" b="1" dirty="0"/>
              <a:t>Analysis</a:t>
            </a:r>
            <a:r>
              <a:rPr lang="en-US" sz="1200" dirty="0"/>
              <a:t> – Pulled the counts of all gold, silver, and bronze medals won by the USA and graphed them in a pie chart.</a:t>
            </a:r>
          </a:p>
          <a:p>
            <a:pPr marL="365760" lvl="1">
              <a:spcBef>
                <a:spcPts val="0"/>
              </a:spcBef>
            </a:pPr>
            <a:r>
              <a:rPr lang="en-US" sz="1200" b="1" dirty="0"/>
              <a:t>Findings</a:t>
            </a:r>
            <a:r>
              <a:rPr lang="en-US" sz="1200" dirty="0"/>
              <a:t> – The hypothesis was incorrect. Of all medals won by the USA 47% have been gold, 29% silver, and 24% bronze.</a:t>
            </a:r>
          </a:p>
        </p:txBody>
      </p:sp>
      <p:pic>
        <p:nvPicPr>
          <p:cNvPr id="5" name="Picture 4">
            <a:extLst>
              <a:ext uri="{FF2B5EF4-FFF2-40B4-BE49-F238E27FC236}">
                <a16:creationId xmlns:a16="http://schemas.microsoft.com/office/drawing/2014/main" id="{2568CCF3-F582-0116-B21B-37CC32319256}"/>
              </a:ext>
            </a:extLst>
          </p:cNvPr>
          <p:cNvPicPr>
            <a:picLocks noChangeAspect="1"/>
          </p:cNvPicPr>
          <p:nvPr/>
        </p:nvPicPr>
        <p:blipFill>
          <a:blip r:embed="rId2"/>
          <a:stretch>
            <a:fillRect/>
          </a:stretch>
        </p:blipFill>
        <p:spPr>
          <a:xfrm>
            <a:off x="9149959" y="514350"/>
            <a:ext cx="1403738" cy="685800"/>
          </a:xfrm>
          <a:prstGeom prst="rect">
            <a:avLst/>
          </a:prstGeom>
        </p:spPr>
      </p:pic>
      <p:pic>
        <p:nvPicPr>
          <p:cNvPr id="6" name="Picture 5">
            <a:extLst>
              <a:ext uri="{FF2B5EF4-FFF2-40B4-BE49-F238E27FC236}">
                <a16:creationId xmlns:a16="http://schemas.microsoft.com/office/drawing/2014/main" id="{35F33E08-525D-84B7-53B6-8941DB718EB6}"/>
              </a:ext>
            </a:extLst>
          </p:cNvPr>
          <p:cNvPicPr>
            <a:picLocks noChangeAspect="1"/>
          </p:cNvPicPr>
          <p:nvPr/>
        </p:nvPicPr>
        <p:blipFill>
          <a:blip r:embed="rId3"/>
          <a:stretch>
            <a:fillRect/>
          </a:stretch>
        </p:blipFill>
        <p:spPr>
          <a:xfrm>
            <a:off x="6454588" y="1811684"/>
            <a:ext cx="4099109" cy="4212401"/>
          </a:xfrm>
          <a:prstGeom prst="rect">
            <a:avLst/>
          </a:prstGeom>
        </p:spPr>
      </p:pic>
    </p:spTree>
    <p:extLst>
      <p:ext uri="{BB962C8B-B14F-4D97-AF65-F5344CB8AC3E}">
        <p14:creationId xmlns:p14="http://schemas.microsoft.com/office/powerpoint/2010/main" val="682864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C46E-CF40-E4B9-AB43-F409DF5BAA27}"/>
              </a:ext>
            </a:extLst>
          </p:cNvPr>
          <p:cNvSpPr>
            <a:spLocks noGrp="1"/>
          </p:cNvSpPr>
          <p:nvPr>
            <p:ph type="title"/>
          </p:nvPr>
        </p:nvSpPr>
        <p:spPr>
          <a:xfrm>
            <a:off x="1638296" y="342900"/>
            <a:ext cx="8915402" cy="1028700"/>
          </a:xfrm>
        </p:spPr>
        <p:txBody>
          <a:bodyPr/>
          <a:lstStyle/>
          <a:p>
            <a:r>
              <a:rPr lang="en-US" sz="3200" dirty="0"/>
              <a:t>120 Years of Olympic History</a:t>
            </a:r>
            <a:endParaRPr lang="en-US" dirty="0"/>
          </a:p>
        </p:txBody>
      </p:sp>
      <p:sp>
        <p:nvSpPr>
          <p:cNvPr id="14" name="Content Placeholder 13">
            <a:extLst>
              <a:ext uri="{FF2B5EF4-FFF2-40B4-BE49-F238E27FC236}">
                <a16:creationId xmlns:a16="http://schemas.microsoft.com/office/drawing/2014/main" id="{A911BE3C-6601-FA12-8C16-CC25AB0294BA}"/>
              </a:ext>
            </a:extLst>
          </p:cNvPr>
          <p:cNvSpPr>
            <a:spLocks noGrp="1"/>
          </p:cNvSpPr>
          <p:nvPr>
            <p:ph idx="1"/>
          </p:nvPr>
        </p:nvSpPr>
        <p:spPr>
          <a:xfrm>
            <a:off x="1638295" y="1543050"/>
            <a:ext cx="8915402" cy="1630456"/>
          </a:xfrm>
        </p:spPr>
        <p:txBody>
          <a:bodyPr>
            <a:normAutofit/>
          </a:bodyPr>
          <a:lstStyle/>
          <a:p>
            <a:pPr marL="0" indent="0">
              <a:spcBef>
                <a:spcPts val="0"/>
              </a:spcBef>
              <a:buNone/>
            </a:pPr>
            <a:r>
              <a:rPr lang="en-US" sz="1400" b="1" u="sng" dirty="0"/>
              <a:t>Hypothesis # 5</a:t>
            </a:r>
            <a:r>
              <a:rPr lang="en-US" sz="1400" dirty="0"/>
              <a:t>: There are at least ten countries who have never won an Olympic medal. </a:t>
            </a:r>
          </a:p>
          <a:p>
            <a:pPr marL="365760" lvl="1">
              <a:spcBef>
                <a:spcPts val="0"/>
              </a:spcBef>
            </a:pPr>
            <a:r>
              <a:rPr lang="en-US" sz="1200" b="1" dirty="0"/>
              <a:t>Analysis</a:t>
            </a:r>
            <a:r>
              <a:rPr lang="en-US" sz="1200" dirty="0"/>
              <a:t> – Pulled list of countries having participated in the Olympics and compared it to a list of those with no medals.</a:t>
            </a:r>
          </a:p>
          <a:p>
            <a:pPr marL="365760" lvl="1">
              <a:spcBef>
                <a:spcPts val="0"/>
              </a:spcBef>
            </a:pPr>
            <a:r>
              <a:rPr lang="en-US" sz="1200" b="1" dirty="0"/>
              <a:t>Findings</a:t>
            </a:r>
            <a:r>
              <a:rPr lang="en-US" sz="1200" dirty="0"/>
              <a:t> – The hypothesis was correct. 81 countries have participated in the Olympics and never won a medal.</a:t>
            </a:r>
          </a:p>
          <a:p>
            <a:pPr marL="594360" lvl="2">
              <a:spcBef>
                <a:spcPts val="0"/>
              </a:spcBef>
              <a:buFont typeface="Courier New" panose="02070309020205020404" pitchFamily="49" charset="0"/>
              <a:buChar char="o"/>
            </a:pPr>
            <a:r>
              <a:rPr lang="en-US" sz="1000" dirty="0"/>
              <a:t>['CHA', 'NCA', 'LBA', 'PLE', 'COM', 'BRU', 'MDV', 'YAR', 'CGO', 'BEN', 'SOM', 'MLI', 'ANG', 'BAN', 'ESA', 'HON', 'TKM', 'SEY', 'MTN', 'SKN', 'VIN', 'LBR', 'PLW', 'ASA', 'SAM', 'RWA', 'DMA', 'MLT', 'GUI', 'BIZ', 'YMD', 'SLE', 'PNG', 'YEM', 'OMA', 'VAN', 'IVB', 'CAF', 'MAD', 'MAL', 'BIH', 'GUM', 'CAY', 'GBS', 'TLS', 'COD', 'SMR', 'LAO', 'ROT', 'CAM', 'SOL', 'CPV', 'CRT', 'GEQ', 'BOL', 'SAA', 'AND', 'ANT', 'LCA', 'FSM', 'MYA', 'MAW', 'RHO', 'STP', 'GAM', 'COK', 'ALB', 'SWZ', 'BUR', 'NBO', 'ARU', 'NRU', 'VNM', 'BHU', 'MHL', 'KIR', 'UNK', 'TUV', 'NFL', 'SSD', 'LES']</a:t>
            </a:r>
          </a:p>
        </p:txBody>
      </p:sp>
      <p:pic>
        <p:nvPicPr>
          <p:cNvPr id="5" name="Picture 4">
            <a:extLst>
              <a:ext uri="{FF2B5EF4-FFF2-40B4-BE49-F238E27FC236}">
                <a16:creationId xmlns:a16="http://schemas.microsoft.com/office/drawing/2014/main" id="{2568CCF3-F582-0116-B21B-37CC32319256}"/>
              </a:ext>
            </a:extLst>
          </p:cNvPr>
          <p:cNvPicPr>
            <a:picLocks noChangeAspect="1"/>
          </p:cNvPicPr>
          <p:nvPr/>
        </p:nvPicPr>
        <p:blipFill>
          <a:blip r:embed="rId2"/>
          <a:stretch>
            <a:fillRect/>
          </a:stretch>
        </p:blipFill>
        <p:spPr>
          <a:xfrm>
            <a:off x="9149959" y="514350"/>
            <a:ext cx="1403738" cy="685800"/>
          </a:xfrm>
          <a:prstGeom prst="rect">
            <a:avLst/>
          </a:prstGeom>
        </p:spPr>
      </p:pic>
      <p:sp>
        <p:nvSpPr>
          <p:cNvPr id="8" name="Content Placeholder 13">
            <a:extLst>
              <a:ext uri="{FF2B5EF4-FFF2-40B4-BE49-F238E27FC236}">
                <a16:creationId xmlns:a16="http://schemas.microsoft.com/office/drawing/2014/main" id="{86F0DF99-5D97-2B55-C5D0-AD37FBAF9C31}"/>
              </a:ext>
            </a:extLst>
          </p:cNvPr>
          <p:cNvSpPr txBox="1">
            <a:spLocks/>
          </p:cNvSpPr>
          <p:nvPr/>
        </p:nvSpPr>
        <p:spPr>
          <a:xfrm>
            <a:off x="1638299" y="3429000"/>
            <a:ext cx="8915402" cy="235659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500" b="1" u="sng" dirty="0"/>
              <a:t>Hypothesis # 6</a:t>
            </a:r>
            <a:r>
              <a:rPr lang="en-US" sz="1500" dirty="0"/>
              <a:t>: There are at least fifty countries who have never won an Olympic gold medal. </a:t>
            </a:r>
          </a:p>
          <a:p>
            <a:pPr marL="365760" lvl="1">
              <a:spcBef>
                <a:spcPts val="0"/>
              </a:spcBef>
            </a:pPr>
            <a:r>
              <a:rPr lang="en-US" sz="1300" b="1" dirty="0"/>
              <a:t>Analysis</a:t>
            </a:r>
            <a:r>
              <a:rPr lang="en-US" sz="1300" dirty="0"/>
              <a:t> – Pulled list of countries having participated in the Olympics and compared it to a list of those with a gold medal.</a:t>
            </a:r>
          </a:p>
          <a:p>
            <a:pPr marL="365760" lvl="1">
              <a:spcBef>
                <a:spcPts val="0"/>
              </a:spcBef>
            </a:pPr>
            <a:r>
              <a:rPr lang="en-US" sz="1300" b="1" dirty="0"/>
              <a:t>Findings</a:t>
            </a:r>
            <a:r>
              <a:rPr lang="en-US" sz="1300" dirty="0"/>
              <a:t> – The hypothesis was correct. 121 countries have participated in the Olympics and never won a gold medal.</a:t>
            </a:r>
          </a:p>
          <a:p>
            <a:pPr marL="594360" lvl="2">
              <a:lnSpc>
                <a:spcPct val="130000"/>
              </a:lnSpc>
              <a:spcBef>
                <a:spcPts val="0"/>
              </a:spcBef>
              <a:buFont typeface="Courier New" panose="02070309020205020404" pitchFamily="49" charset="0"/>
              <a:buChar char="o"/>
            </a:pPr>
            <a:r>
              <a:rPr lang="en-US" sz="1100" dirty="0"/>
              <a:t>['CHA', 'SUD', 'NCA', 'KUW', 'IRQ', 'UAR', 'LIB', 'QAT', 'MAS', 'ERI', 'TAN', 'LBA', 'DJI', 'PLE', 'COM', 'BRU', 'KSA', 'MDV', 'YAR', 'PHI', 'KGZ', 'CGO', 'MON', 'ISV', 'SRI', 'BEN', 'GHA', 'SOM', 'NIG', 'MLI', 'AFG', 'GUY', 'PAR', 'ANG', 'BAN', 'ESA', 'HON', 'TKM', 'MRI', 'SEY', 'MTN', 'SKN', 'VIN', 'LBR', 'PLW', 'TOG', 'NAM', 'AHO', 'ISL', 'ASA', 'SAM', 'RWA', 'DMA', 'MLT', 'CYP', 'GUI', 'BIZ', 'YMD', 'BER', 'SLE', 'PNG', 'YEM', 'OMA', 'VAN', 'MDA', 'GUA', 'IVB', 'CAF', 'MAD', 'MAL', 'BIH', 'GUM', 'CAY', 'BAR', 'GBS', 'TLS', 'COD', 'GAB', 'SMR', 'LAO', 'BOT', 'ROT', 'CAM', 'SOL', 'SEN', 'CPV', 'CRT', 'GEQ', 'BOL', 'SAA', 'AND', 'ANT', 'LCA', 'FSM', 'MYA', 'MAW', 'ZAM', 'RHO', 'STP', 'MKD', 'BOH', 'TGA', 'MNE', 'GAM', 'COK', 'ALB', 'WIF', 'SWZ', 'BUR', 'NBO', 'ARU', 'NRU', 'VNM', 'BHU', 'MHL', 'KIR', 'UNK', 'TUV', 'NFL', 'SSD', 'LES']</a:t>
            </a:r>
          </a:p>
        </p:txBody>
      </p:sp>
    </p:spTree>
    <p:extLst>
      <p:ext uri="{BB962C8B-B14F-4D97-AF65-F5344CB8AC3E}">
        <p14:creationId xmlns:p14="http://schemas.microsoft.com/office/powerpoint/2010/main" val="326324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C46E-CF40-E4B9-AB43-F409DF5BAA27}"/>
              </a:ext>
            </a:extLst>
          </p:cNvPr>
          <p:cNvSpPr>
            <a:spLocks noGrp="1"/>
          </p:cNvSpPr>
          <p:nvPr>
            <p:ph type="title"/>
          </p:nvPr>
        </p:nvSpPr>
        <p:spPr>
          <a:xfrm>
            <a:off x="1638296" y="342900"/>
            <a:ext cx="8915402" cy="1028700"/>
          </a:xfrm>
        </p:spPr>
        <p:txBody>
          <a:bodyPr/>
          <a:lstStyle/>
          <a:p>
            <a:r>
              <a:rPr lang="en-US" sz="3200" dirty="0"/>
              <a:t>120 Years of Olympic History</a:t>
            </a:r>
            <a:endParaRPr lang="en-US" dirty="0"/>
          </a:p>
        </p:txBody>
      </p:sp>
      <p:sp>
        <p:nvSpPr>
          <p:cNvPr id="14" name="Content Placeholder 13">
            <a:extLst>
              <a:ext uri="{FF2B5EF4-FFF2-40B4-BE49-F238E27FC236}">
                <a16:creationId xmlns:a16="http://schemas.microsoft.com/office/drawing/2014/main" id="{A911BE3C-6601-FA12-8C16-CC25AB0294BA}"/>
              </a:ext>
            </a:extLst>
          </p:cNvPr>
          <p:cNvSpPr>
            <a:spLocks noGrp="1"/>
          </p:cNvSpPr>
          <p:nvPr>
            <p:ph idx="1"/>
          </p:nvPr>
        </p:nvSpPr>
        <p:spPr>
          <a:xfrm>
            <a:off x="1638296" y="1538337"/>
            <a:ext cx="8915402" cy="880170"/>
          </a:xfrm>
        </p:spPr>
        <p:txBody>
          <a:bodyPr>
            <a:normAutofit/>
          </a:bodyPr>
          <a:lstStyle/>
          <a:p>
            <a:pPr marL="0" indent="0">
              <a:spcBef>
                <a:spcPts val="0"/>
              </a:spcBef>
              <a:buNone/>
            </a:pPr>
            <a:r>
              <a:rPr lang="en-US" sz="1400" b="1" u="sng" dirty="0"/>
              <a:t>Hypothesis # 7</a:t>
            </a:r>
            <a:r>
              <a:rPr lang="en-US" sz="1400" dirty="0"/>
              <a:t>: Most medal winners will be 25-30 years old.</a:t>
            </a:r>
          </a:p>
          <a:p>
            <a:pPr marL="365760" lvl="1">
              <a:spcBef>
                <a:spcPts val="0"/>
              </a:spcBef>
            </a:pPr>
            <a:r>
              <a:rPr lang="en-US" sz="1200" b="1" dirty="0"/>
              <a:t>Analysis</a:t>
            </a:r>
            <a:r>
              <a:rPr lang="en-US" sz="1200" dirty="0"/>
              <a:t> – Pulled and graphed the age of all medal winners; also graphed the age of all gold medal winners.</a:t>
            </a:r>
          </a:p>
          <a:p>
            <a:pPr marL="365760" lvl="1">
              <a:spcBef>
                <a:spcPts val="0"/>
              </a:spcBef>
            </a:pPr>
            <a:r>
              <a:rPr lang="en-US" sz="1200" b="1" dirty="0"/>
              <a:t>Findings</a:t>
            </a:r>
            <a:r>
              <a:rPr lang="en-US" sz="1200" dirty="0"/>
              <a:t> – The hypothesis was incorrect. The majority of medal, and gold medal winners, has been by 20-25 year olds.</a:t>
            </a:r>
          </a:p>
        </p:txBody>
      </p:sp>
      <p:pic>
        <p:nvPicPr>
          <p:cNvPr id="5" name="Picture 4">
            <a:extLst>
              <a:ext uri="{FF2B5EF4-FFF2-40B4-BE49-F238E27FC236}">
                <a16:creationId xmlns:a16="http://schemas.microsoft.com/office/drawing/2014/main" id="{2568CCF3-F582-0116-B21B-37CC32319256}"/>
              </a:ext>
            </a:extLst>
          </p:cNvPr>
          <p:cNvPicPr>
            <a:picLocks noChangeAspect="1"/>
          </p:cNvPicPr>
          <p:nvPr/>
        </p:nvPicPr>
        <p:blipFill>
          <a:blip r:embed="rId2"/>
          <a:stretch>
            <a:fillRect/>
          </a:stretch>
        </p:blipFill>
        <p:spPr>
          <a:xfrm>
            <a:off x="9149959" y="514350"/>
            <a:ext cx="1403738" cy="685800"/>
          </a:xfrm>
          <a:prstGeom prst="rect">
            <a:avLst/>
          </a:prstGeom>
        </p:spPr>
      </p:pic>
      <p:pic>
        <p:nvPicPr>
          <p:cNvPr id="3" name="Picture 2">
            <a:extLst>
              <a:ext uri="{FF2B5EF4-FFF2-40B4-BE49-F238E27FC236}">
                <a16:creationId xmlns:a16="http://schemas.microsoft.com/office/drawing/2014/main" id="{25887BDF-BBFF-612B-40E1-5C50D1555C75}"/>
              </a:ext>
            </a:extLst>
          </p:cNvPr>
          <p:cNvPicPr>
            <a:picLocks noChangeAspect="1"/>
          </p:cNvPicPr>
          <p:nvPr/>
        </p:nvPicPr>
        <p:blipFill>
          <a:blip r:embed="rId3"/>
          <a:stretch>
            <a:fillRect/>
          </a:stretch>
        </p:blipFill>
        <p:spPr>
          <a:xfrm>
            <a:off x="1638295" y="2783104"/>
            <a:ext cx="4347725" cy="3425708"/>
          </a:xfrm>
          <a:prstGeom prst="rect">
            <a:avLst/>
          </a:prstGeom>
        </p:spPr>
      </p:pic>
      <p:pic>
        <p:nvPicPr>
          <p:cNvPr id="4" name="Picture 3">
            <a:extLst>
              <a:ext uri="{FF2B5EF4-FFF2-40B4-BE49-F238E27FC236}">
                <a16:creationId xmlns:a16="http://schemas.microsoft.com/office/drawing/2014/main" id="{AF0DCDCE-CC1D-E318-E4B4-CBF2A5624B45}"/>
              </a:ext>
            </a:extLst>
          </p:cNvPr>
          <p:cNvPicPr>
            <a:picLocks noChangeAspect="1"/>
          </p:cNvPicPr>
          <p:nvPr/>
        </p:nvPicPr>
        <p:blipFill>
          <a:blip r:embed="rId4"/>
          <a:stretch>
            <a:fillRect/>
          </a:stretch>
        </p:blipFill>
        <p:spPr>
          <a:xfrm>
            <a:off x="6205981" y="2783104"/>
            <a:ext cx="4347725" cy="3425708"/>
          </a:xfrm>
          <a:prstGeom prst="rect">
            <a:avLst/>
          </a:prstGeom>
        </p:spPr>
      </p:pic>
    </p:spTree>
    <p:extLst>
      <p:ext uri="{BB962C8B-B14F-4D97-AF65-F5344CB8AC3E}">
        <p14:creationId xmlns:p14="http://schemas.microsoft.com/office/powerpoint/2010/main" val="1420651529"/>
      </p:ext>
    </p:extLst>
  </p:cSld>
  <p:clrMapOvr>
    <a:masterClrMapping/>
  </p:clrMapOvr>
</p:sld>
</file>

<file path=ppt/theme/theme1.xml><?xml version="1.0" encoding="utf-8"?>
<a:theme xmlns:a="http://schemas.openxmlformats.org/drawingml/2006/main" name="EncaseVTI">
  <a:themeElements>
    <a:clrScheme name="Encase">
      <a:dk1>
        <a:sysClr val="windowText" lastClr="000000"/>
      </a:dk1>
      <a:lt1>
        <a:sysClr val="window" lastClr="FFFFFF"/>
      </a:lt1>
      <a:dk2>
        <a:srgbClr val="1E2121"/>
      </a:dk2>
      <a:lt2>
        <a:srgbClr val="EFECEB"/>
      </a:lt2>
      <a:accent1>
        <a:srgbClr val="717059"/>
      </a:accent1>
      <a:accent2>
        <a:srgbClr val="B9A17E"/>
      </a:accent2>
      <a:accent3>
        <a:srgbClr val="766752"/>
      </a:accent3>
      <a:accent4>
        <a:srgbClr val="A28578"/>
      </a:accent4>
      <a:accent5>
        <a:srgbClr val="6E736D"/>
      </a:accent5>
      <a:accent6>
        <a:srgbClr val="BE8366"/>
      </a:accent6>
      <a:hlink>
        <a:srgbClr val="B5714F"/>
      </a:hlink>
      <a:folHlink>
        <a:srgbClr val="7B6B4C"/>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1277</TotalTime>
  <Words>1690</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Avenir Next LT Pro</vt:lpstr>
      <vt:lpstr>Avenir Next LT Pro Light</vt:lpstr>
      <vt:lpstr>Courier New</vt:lpstr>
      <vt:lpstr>Roboto</vt:lpstr>
      <vt:lpstr>Wingdings</vt:lpstr>
      <vt:lpstr>EncaseVTI</vt:lpstr>
      <vt:lpstr>120 Years of Olympic History</vt:lpstr>
      <vt:lpstr>Capstone I Project</vt:lpstr>
      <vt:lpstr>120 Years of Olympic History</vt:lpstr>
      <vt:lpstr>120 Years of Olympic History</vt:lpstr>
      <vt:lpstr>120 Years of Olympic History</vt:lpstr>
      <vt:lpstr>120 Years of Olympic History</vt:lpstr>
      <vt:lpstr>120 Years of Olympic History</vt:lpstr>
      <vt:lpstr>120 Years of Olympic History</vt:lpstr>
      <vt:lpstr>120 Years of Olympic History</vt:lpstr>
      <vt:lpstr>120 Years of Olympic History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 Aldag</dc:creator>
  <cp:lastModifiedBy>Josh Aldag</cp:lastModifiedBy>
  <cp:revision>48</cp:revision>
  <dcterms:created xsi:type="dcterms:W3CDTF">2024-08-08T14:40:41Z</dcterms:created>
  <dcterms:modified xsi:type="dcterms:W3CDTF">2024-08-18T20:02:34Z</dcterms:modified>
</cp:coreProperties>
</file>