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9" r:id="rId4"/>
    <p:sldId id="260" r:id="rId5"/>
    <p:sldId id="262" r:id="rId6"/>
    <p:sldId id="264"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8/8/2024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14156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8/8/2024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803547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8/8/2024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82003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8/8/2024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70489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8/8/2024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06096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8/8/2024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156151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8/8/2024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819463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8/8/2024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51178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8/8/2024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25458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8/8/2024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83982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8/8/2024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192200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8/8/2024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178031089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ompetitions/spaceship-titanic/data?authuser=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44DFB53-C7FE-4BC7-BA96-83262BE09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18879-32E3-7795-3F62-D05FDAC8A9F5}"/>
              </a:ext>
            </a:extLst>
          </p:cNvPr>
          <p:cNvSpPr>
            <a:spLocks noGrp="1"/>
          </p:cNvSpPr>
          <p:nvPr>
            <p:ph type="ctrTitle"/>
          </p:nvPr>
        </p:nvSpPr>
        <p:spPr>
          <a:xfrm>
            <a:off x="1219200" y="5125144"/>
            <a:ext cx="9334500" cy="771845"/>
          </a:xfrm>
        </p:spPr>
        <p:txBody>
          <a:bodyPr>
            <a:normAutofit/>
          </a:bodyPr>
          <a:lstStyle/>
          <a:p>
            <a:r>
              <a:rPr lang="en-US" sz="3200"/>
              <a:t>Spaceship Titanic</a:t>
            </a:r>
          </a:p>
        </p:txBody>
      </p:sp>
      <p:sp>
        <p:nvSpPr>
          <p:cNvPr id="3" name="Subtitle 2">
            <a:extLst>
              <a:ext uri="{FF2B5EF4-FFF2-40B4-BE49-F238E27FC236}">
                <a16:creationId xmlns:a16="http://schemas.microsoft.com/office/drawing/2014/main" id="{99CC1F0A-19B7-66C5-A171-7822BBD56ADC}"/>
              </a:ext>
            </a:extLst>
          </p:cNvPr>
          <p:cNvSpPr>
            <a:spLocks noGrp="1"/>
          </p:cNvSpPr>
          <p:nvPr>
            <p:ph type="subTitle" idx="1"/>
          </p:nvPr>
        </p:nvSpPr>
        <p:spPr>
          <a:xfrm>
            <a:off x="1219200" y="5970269"/>
            <a:ext cx="9334500" cy="563187"/>
          </a:xfrm>
        </p:spPr>
        <p:txBody>
          <a:bodyPr>
            <a:normAutofit/>
          </a:bodyPr>
          <a:lstStyle/>
          <a:p>
            <a:r>
              <a:rPr lang="en-US" sz="1600"/>
              <a:t>R Project</a:t>
            </a:r>
          </a:p>
        </p:txBody>
      </p:sp>
      <p:pic>
        <p:nvPicPr>
          <p:cNvPr id="4" name="Picture 3" descr="A view of the sky from above&#10;&#10;Description automatically generated">
            <a:extLst>
              <a:ext uri="{FF2B5EF4-FFF2-40B4-BE49-F238E27FC236}">
                <a16:creationId xmlns:a16="http://schemas.microsoft.com/office/drawing/2014/main" id="{E55F8DF2-BF39-8081-DA59-2566D08A44FD}"/>
              </a:ext>
            </a:extLst>
          </p:cNvPr>
          <p:cNvPicPr>
            <a:picLocks noChangeAspect="1"/>
          </p:cNvPicPr>
          <p:nvPr/>
        </p:nvPicPr>
        <p:blipFill>
          <a:blip r:embed="rId2"/>
          <a:srcRect t="21250"/>
          <a:stretch/>
        </p:blipFill>
        <p:spPr>
          <a:xfrm>
            <a:off x="20" y="10"/>
            <a:ext cx="12191980" cy="4800590"/>
          </a:xfrm>
          <a:prstGeom prst="rect">
            <a:avLst/>
          </a:prstGeom>
        </p:spPr>
      </p:pic>
    </p:spTree>
    <p:extLst>
      <p:ext uri="{BB962C8B-B14F-4D97-AF65-F5344CB8AC3E}">
        <p14:creationId xmlns:p14="http://schemas.microsoft.com/office/powerpoint/2010/main" val="399546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D0E8BE-6DCA-14DA-C30F-B4AA9E801779}"/>
              </a:ext>
            </a:extLst>
          </p:cNvPr>
          <p:cNvSpPr>
            <a:spLocks noGrp="1"/>
          </p:cNvSpPr>
          <p:nvPr>
            <p:ph type="title"/>
          </p:nvPr>
        </p:nvSpPr>
        <p:spPr>
          <a:xfrm>
            <a:off x="842682" y="685800"/>
            <a:ext cx="10533530" cy="1371600"/>
          </a:xfrm>
        </p:spPr>
        <p:txBody>
          <a:bodyPr/>
          <a:lstStyle/>
          <a:p>
            <a:r>
              <a:rPr lang="en-US" dirty="0"/>
              <a:t>Spaceship Titanic - R Project</a:t>
            </a:r>
          </a:p>
        </p:txBody>
      </p:sp>
      <p:sp>
        <p:nvSpPr>
          <p:cNvPr id="8" name="Content Placeholder 7">
            <a:extLst>
              <a:ext uri="{FF2B5EF4-FFF2-40B4-BE49-F238E27FC236}">
                <a16:creationId xmlns:a16="http://schemas.microsoft.com/office/drawing/2014/main" id="{0AA9129D-073D-B2BF-2536-F23134F87D59}"/>
              </a:ext>
            </a:extLst>
          </p:cNvPr>
          <p:cNvSpPr>
            <a:spLocks noGrp="1"/>
          </p:cNvSpPr>
          <p:nvPr>
            <p:ph idx="1"/>
          </p:nvPr>
        </p:nvSpPr>
        <p:spPr>
          <a:xfrm>
            <a:off x="842682" y="2057400"/>
            <a:ext cx="10533530" cy="4137259"/>
          </a:xfrm>
        </p:spPr>
        <p:txBody>
          <a:bodyPr>
            <a:normAutofit fontScale="92500" lnSpcReduction="10000"/>
          </a:bodyPr>
          <a:lstStyle/>
          <a:p>
            <a:pPr marL="0" indent="0">
              <a:buNone/>
            </a:pPr>
            <a:r>
              <a:rPr lang="en-US" b="0" i="0" dirty="0">
                <a:solidFill>
                  <a:srgbClr val="3C4043"/>
                </a:solidFill>
                <a:effectLst/>
                <a:latin typeface="Roboto" panose="02000000000000000000" pitchFamily="2" charset="0"/>
              </a:rPr>
              <a:t>For this project, you will analyze a data set from Kaggle (see link). The Kaggle project is asking for us to do machine learning, but we're just going to use our brains to draw conclusions from the data set. </a:t>
            </a:r>
            <a:r>
              <a:rPr lang="en-US" b="1" i="0" dirty="0">
                <a:solidFill>
                  <a:srgbClr val="3C4043"/>
                </a:solidFill>
                <a:effectLst/>
                <a:latin typeface="Roboto" panose="02000000000000000000" pitchFamily="2" charset="0"/>
              </a:rPr>
              <a:t>This is a larger data set than previous examples, </a:t>
            </a:r>
            <a:r>
              <a:rPr lang="en-US" b="0" i="0" dirty="0">
                <a:solidFill>
                  <a:srgbClr val="3C4043"/>
                </a:solidFill>
                <a:effectLst/>
                <a:latin typeface="Roboto" panose="02000000000000000000" pitchFamily="2" charset="0"/>
              </a:rPr>
              <a:t>similar to the Social Media Stocks data, so keep that in mind. Additionally, it is very hard to quantify what a 'good' project looks like here, so I will primarily be grading based on whether or not you have given the assignment an honest attempt and produced analysis. I will be looking for evidence of 'digging in' to the data, and a presentation of the data. To that end, two files will be submitted: One, an R notebook with all your inspection; </a:t>
            </a:r>
            <a:r>
              <a:rPr lang="en-US" b="1" i="0" dirty="0">
                <a:solidFill>
                  <a:srgbClr val="3C4043"/>
                </a:solidFill>
                <a:effectLst/>
                <a:latin typeface="Roboto" panose="02000000000000000000" pitchFamily="2" charset="0"/>
              </a:rPr>
              <a:t>please do not delete queries of the data unless you have misspelled them.</a:t>
            </a:r>
            <a:r>
              <a:rPr lang="en-US" b="0" i="0" dirty="0">
                <a:solidFill>
                  <a:srgbClr val="3C4043"/>
                </a:solidFill>
                <a:effectLst/>
                <a:latin typeface="Roboto" panose="02000000000000000000" pitchFamily="2" charset="0"/>
              </a:rPr>
              <a:t> I want to see your work, even if you ended up going in a different direction than you originally planned. And then I would like to see a file that includes some presentation - some graphs, maybe a paragraph-long writeup of what you discovered in tandem with the graphs, or a short (3-5 minute) video of you presenting your findings. Be creative! We've seen what data analysis looks like for some time now; now it is your chance to turn and show your skills.</a:t>
            </a:r>
          </a:p>
          <a:p>
            <a:pPr marL="0" indent="0">
              <a:buNone/>
            </a:pPr>
            <a:r>
              <a:rPr lang="en-US" dirty="0">
                <a:hlinkClick r:id="rId2"/>
              </a:rPr>
              <a:t>https://www.kaggle.com/competitions/spaceship-titanic/data?authuser=0</a:t>
            </a:r>
            <a:endParaRPr lang="en-US" dirty="0"/>
          </a:p>
        </p:txBody>
      </p:sp>
    </p:spTree>
    <p:extLst>
      <p:ext uri="{BB962C8B-B14F-4D97-AF65-F5344CB8AC3E}">
        <p14:creationId xmlns:p14="http://schemas.microsoft.com/office/powerpoint/2010/main" val="306355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D0E8BE-6DCA-14DA-C30F-B4AA9E801779}"/>
              </a:ext>
            </a:extLst>
          </p:cNvPr>
          <p:cNvSpPr>
            <a:spLocks noGrp="1"/>
          </p:cNvSpPr>
          <p:nvPr>
            <p:ph type="title"/>
          </p:nvPr>
        </p:nvSpPr>
        <p:spPr>
          <a:xfrm>
            <a:off x="842682" y="685800"/>
            <a:ext cx="10533530" cy="1371600"/>
          </a:xfrm>
        </p:spPr>
        <p:txBody>
          <a:bodyPr/>
          <a:lstStyle/>
          <a:p>
            <a:r>
              <a:rPr lang="en-US" dirty="0"/>
              <a:t>Spaceship Titanic - Initial Passenger Analysis</a:t>
            </a:r>
          </a:p>
        </p:txBody>
      </p:sp>
      <p:sp>
        <p:nvSpPr>
          <p:cNvPr id="3" name="Content Placeholder 2">
            <a:extLst>
              <a:ext uri="{FF2B5EF4-FFF2-40B4-BE49-F238E27FC236}">
                <a16:creationId xmlns:a16="http://schemas.microsoft.com/office/drawing/2014/main" id="{6C2696E4-ECD0-FA6C-7E99-BDBF7892DA51}"/>
              </a:ext>
            </a:extLst>
          </p:cNvPr>
          <p:cNvSpPr>
            <a:spLocks noGrp="1"/>
          </p:cNvSpPr>
          <p:nvPr>
            <p:ph idx="1"/>
          </p:nvPr>
        </p:nvSpPr>
        <p:spPr>
          <a:xfrm>
            <a:off x="842681" y="2057400"/>
            <a:ext cx="5227309" cy="4137259"/>
          </a:xfrm>
        </p:spPr>
        <p:txBody>
          <a:bodyPr>
            <a:normAutofit lnSpcReduction="10000"/>
          </a:bodyPr>
          <a:lstStyle/>
          <a:p>
            <a:pPr marL="0" indent="0">
              <a:spcBef>
                <a:spcPts val="1200"/>
              </a:spcBef>
              <a:buNone/>
            </a:pPr>
            <a:r>
              <a:rPr lang="en-US" sz="1400" b="1" u="sng" dirty="0"/>
              <a:t>Initial Passenger Analysis</a:t>
            </a:r>
          </a:p>
          <a:p>
            <a:pPr>
              <a:spcBef>
                <a:spcPts val="300"/>
              </a:spcBef>
            </a:pPr>
            <a:r>
              <a:rPr lang="en-US" sz="1400" dirty="0"/>
              <a:t>Total passengers: 8,693</a:t>
            </a:r>
          </a:p>
          <a:p>
            <a:pPr>
              <a:spcBef>
                <a:spcPts val="300"/>
              </a:spcBef>
            </a:pPr>
            <a:r>
              <a:rPr lang="en-US" sz="1400" dirty="0"/>
              <a:t>Number of passenger groups: 6,217</a:t>
            </a:r>
          </a:p>
          <a:p>
            <a:pPr>
              <a:spcBef>
                <a:spcPts val="300"/>
              </a:spcBef>
            </a:pPr>
            <a:r>
              <a:rPr lang="en-US" sz="1400" dirty="0"/>
              <a:t>Passenger age breakdown (see graph on the right)</a:t>
            </a:r>
          </a:p>
          <a:p>
            <a:pPr>
              <a:spcBef>
                <a:spcPts val="300"/>
              </a:spcBef>
            </a:pPr>
            <a:r>
              <a:rPr lang="en-US" sz="1400" dirty="0"/>
              <a:t>VIP passengers: 199</a:t>
            </a:r>
          </a:p>
          <a:p>
            <a:pPr>
              <a:spcBef>
                <a:spcPts val="300"/>
              </a:spcBef>
            </a:pPr>
            <a:r>
              <a:rPr lang="en-US" sz="1400" dirty="0"/>
              <a:t>Passengers transported to another dimension: 4,378</a:t>
            </a:r>
          </a:p>
          <a:p>
            <a:pPr>
              <a:spcBef>
                <a:spcPts val="300"/>
              </a:spcBef>
            </a:pPr>
            <a:r>
              <a:rPr lang="en-US" sz="1400" dirty="0"/>
              <a:t>Passengers electing cryosleep: 3,037</a:t>
            </a:r>
          </a:p>
          <a:p>
            <a:pPr>
              <a:spcBef>
                <a:spcPts val="300"/>
              </a:spcBef>
            </a:pPr>
            <a:r>
              <a:rPr lang="en-US" sz="1400" dirty="0"/>
              <a:t>Passengers billed for one or more amenities: 5,040</a:t>
            </a:r>
          </a:p>
          <a:p>
            <a:pPr marL="0" indent="0">
              <a:spcBef>
                <a:spcPts val="1200"/>
              </a:spcBef>
              <a:buNone/>
            </a:pPr>
            <a:r>
              <a:rPr lang="en-US" sz="1400" b="1" u="sng" dirty="0"/>
              <a:t>Conclusions</a:t>
            </a:r>
          </a:p>
          <a:p>
            <a:pPr>
              <a:spcBef>
                <a:spcPts val="300"/>
              </a:spcBef>
            </a:pPr>
            <a:r>
              <a:rPr lang="en-US" sz="1400" dirty="0"/>
              <a:t>Majority of passengers are 16-45 years of age</a:t>
            </a:r>
          </a:p>
          <a:p>
            <a:pPr>
              <a:spcBef>
                <a:spcPts val="300"/>
              </a:spcBef>
            </a:pPr>
            <a:r>
              <a:rPr lang="en-US" sz="1400" dirty="0"/>
              <a:t>Very few passengers were VIP</a:t>
            </a:r>
          </a:p>
          <a:p>
            <a:pPr>
              <a:spcBef>
                <a:spcPts val="300"/>
              </a:spcBef>
            </a:pPr>
            <a:r>
              <a:rPr lang="en-US" sz="1400" dirty="0"/>
              <a:t>Approximately half were transported to another dimension</a:t>
            </a:r>
          </a:p>
          <a:p>
            <a:pPr>
              <a:spcBef>
                <a:spcPts val="300"/>
              </a:spcBef>
            </a:pPr>
            <a:r>
              <a:rPr lang="en-US" sz="1400" dirty="0"/>
              <a:t>Slightly over one-third elected cryosleep</a:t>
            </a:r>
          </a:p>
          <a:p>
            <a:pPr>
              <a:spcBef>
                <a:spcPts val="300"/>
              </a:spcBef>
            </a:pPr>
            <a:r>
              <a:rPr lang="en-US" sz="1400" dirty="0"/>
              <a:t>Majority not electing cryosleep paid for some amenities</a:t>
            </a:r>
          </a:p>
          <a:p>
            <a:pPr marL="0" indent="0">
              <a:spcBef>
                <a:spcPts val="600"/>
              </a:spcBef>
              <a:buNone/>
            </a:pPr>
            <a:endParaRPr lang="en-US" sz="1400" dirty="0"/>
          </a:p>
        </p:txBody>
      </p:sp>
      <p:pic>
        <p:nvPicPr>
          <p:cNvPr id="4" name="Picture 3">
            <a:extLst>
              <a:ext uri="{FF2B5EF4-FFF2-40B4-BE49-F238E27FC236}">
                <a16:creationId xmlns:a16="http://schemas.microsoft.com/office/drawing/2014/main" id="{50A5055A-75F5-0780-B2EF-1091A1AAD8E5}"/>
              </a:ext>
            </a:extLst>
          </p:cNvPr>
          <p:cNvPicPr>
            <a:picLocks noChangeAspect="1"/>
          </p:cNvPicPr>
          <p:nvPr/>
        </p:nvPicPr>
        <p:blipFill>
          <a:blip r:embed="rId2"/>
          <a:stretch>
            <a:fillRect/>
          </a:stretch>
        </p:blipFill>
        <p:spPr>
          <a:xfrm>
            <a:off x="6069992" y="2052024"/>
            <a:ext cx="5306219" cy="4137259"/>
          </a:xfrm>
          <a:prstGeom prst="rect">
            <a:avLst/>
          </a:prstGeom>
        </p:spPr>
      </p:pic>
    </p:spTree>
    <p:extLst>
      <p:ext uri="{BB962C8B-B14F-4D97-AF65-F5344CB8AC3E}">
        <p14:creationId xmlns:p14="http://schemas.microsoft.com/office/powerpoint/2010/main" val="140481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D0E8BE-6DCA-14DA-C30F-B4AA9E801779}"/>
              </a:ext>
            </a:extLst>
          </p:cNvPr>
          <p:cNvSpPr>
            <a:spLocks noGrp="1"/>
          </p:cNvSpPr>
          <p:nvPr>
            <p:ph type="title"/>
          </p:nvPr>
        </p:nvSpPr>
        <p:spPr>
          <a:xfrm>
            <a:off x="842682" y="685800"/>
            <a:ext cx="10533530" cy="1371600"/>
          </a:xfrm>
        </p:spPr>
        <p:txBody>
          <a:bodyPr/>
          <a:lstStyle/>
          <a:p>
            <a:r>
              <a:rPr lang="en-US" dirty="0"/>
              <a:t>Spaceship Titanic – Home and Destination Analysis</a:t>
            </a:r>
          </a:p>
        </p:txBody>
      </p:sp>
      <p:sp>
        <p:nvSpPr>
          <p:cNvPr id="3" name="Content Placeholder 2">
            <a:extLst>
              <a:ext uri="{FF2B5EF4-FFF2-40B4-BE49-F238E27FC236}">
                <a16:creationId xmlns:a16="http://schemas.microsoft.com/office/drawing/2014/main" id="{6C2696E4-ECD0-FA6C-7E99-BDBF7892DA51}"/>
              </a:ext>
            </a:extLst>
          </p:cNvPr>
          <p:cNvSpPr>
            <a:spLocks noGrp="1"/>
          </p:cNvSpPr>
          <p:nvPr>
            <p:ph idx="1"/>
          </p:nvPr>
        </p:nvSpPr>
        <p:spPr>
          <a:xfrm>
            <a:off x="842681" y="2057401"/>
            <a:ext cx="4177553" cy="1367398"/>
          </a:xfrm>
        </p:spPr>
        <p:txBody>
          <a:bodyPr>
            <a:normAutofit fontScale="85000" lnSpcReduction="10000"/>
          </a:bodyPr>
          <a:lstStyle/>
          <a:p>
            <a:pPr marL="0" indent="0">
              <a:spcBef>
                <a:spcPts val="0"/>
              </a:spcBef>
              <a:spcAft>
                <a:spcPts val="300"/>
              </a:spcAft>
              <a:buNone/>
            </a:pPr>
            <a:r>
              <a:rPr lang="en-US" sz="1200" b="1" u="sng" dirty="0"/>
              <a:t>Passenger Breakdown by Home Planet</a:t>
            </a:r>
          </a:p>
          <a:p>
            <a:pPr marL="0" marR="0" indent="0" latinLnBrk="1">
              <a:spcBef>
                <a:spcPts val="0"/>
              </a:spcBef>
              <a:spcAft>
                <a:spcPts val="0"/>
              </a:spcAft>
              <a:buNone/>
            </a:pPr>
            <a:r>
              <a:rPr lang="en-US" sz="800" b="1" dirty="0">
                <a:solidFill>
                  <a:srgbClr val="000000"/>
                </a:solidFill>
                <a:effectLst/>
                <a:highlight>
                  <a:srgbClr val="FFFFFF"/>
                </a:highlight>
                <a:latin typeface="Lucida Console" panose="020B0609040504020204" pitchFamily="49" charset="0"/>
                <a:ea typeface="Aptos" panose="020B0004020202020204" pitchFamily="34" charset="0"/>
                <a:cs typeface="Aptos" panose="020B0004020202020204" pitchFamily="34" charset="0"/>
              </a:rPr>
              <a:t>Home Planet Count</a:t>
            </a:r>
            <a:endParaRPr lang="en-US" sz="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marL="0" marR="0" indent="0" latinLnBrk="1">
              <a:spcBef>
                <a:spcPts val="0"/>
              </a:spcBef>
              <a:spcAft>
                <a:spcPts val="0"/>
              </a:spcAft>
              <a:buNone/>
            </a:pPr>
            <a:r>
              <a:rPr lang="en-US" sz="800" dirty="0">
                <a:solidFill>
                  <a:srgbClr val="000000"/>
                </a:solidFill>
                <a:effectLst/>
                <a:highlight>
                  <a:srgbClr val="FFFFFF"/>
                </a:highlight>
                <a:latin typeface="Lucida Console" panose="020B0609040504020204" pitchFamily="49" charset="0"/>
                <a:ea typeface="Aptos" panose="020B0004020202020204" pitchFamily="34" charset="0"/>
                <a:cs typeface="Aptos" panose="020B0004020202020204" pitchFamily="34" charset="0"/>
              </a:rPr>
              <a:t>Earth       4602</a:t>
            </a:r>
            <a:endParaRPr lang="en-US" sz="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marL="0" marR="0" indent="0" latinLnBrk="1">
              <a:spcBef>
                <a:spcPts val="0"/>
              </a:spcBef>
              <a:spcAft>
                <a:spcPts val="0"/>
              </a:spcAft>
              <a:buNone/>
            </a:pPr>
            <a:r>
              <a:rPr lang="en-US" sz="800" dirty="0">
                <a:solidFill>
                  <a:srgbClr val="000000"/>
                </a:solidFill>
                <a:effectLst/>
                <a:highlight>
                  <a:srgbClr val="FFFFFF"/>
                </a:highlight>
                <a:latin typeface="Lucida Console" panose="020B0609040504020204" pitchFamily="49" charset="0"/>
                <a:ea typeface="Aptos" panose="020B0004020202020204" pitchFamily="34" charset="0"/>
                <a:cs typeface="Aptos" panose="020B0004020202020204" pitchFamily="34" charset="0"/>
              </a:rPr>
              <a:t>Europa      2131</a:t>
            </a:r>
            <a:endParaRPr lang="en-US" sz="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marL="0" marR="0" indent="0" latinLnBrk="1">
              <a:spcBef>
                <a:spcPts val="0"/>
              </a:spcBef>
              <a:spcAft>
                <a:spcPts val="0"/>
              </a:spcAft>
              <a:buNone/>
            </a:pPr>
            <a:r>
              <a:rPr lang="en-US" sz="800" dirty="0">
                <a:solidFill>
                  <a:srgbClr val="000000"/>
                </a:solidFill>
                <a:effectLst/>
                <a:highlight>
                  <a:srgbClr val="FFFFFF"/>
                </a:highlight>
                <a:latin typeface="Lucida Console" panose="020B0609040504020204" pitchFamily="49" charset="0"/>
                <a:ea typeface="Aptos" panose="020B0004020202020204" pitchFamily="34" charset="0"/>
                <a:cs typeface="Aptos" panose="020B0004020202020204" pitchFamily="34" charset="0"/>
              </a:rPr>
              <a:t>Mars        1759</a:t>
            </a:r>
            <a:endParaRPr lang="en-US" sz="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marL="0" marR="0" indent="0" latinLnBrk="1">
              <a:spcBef>
                <a:spcPts val="0"/>
              </a:spcBef>
              <a:spcAft>
                <a:spcPts val="0"/>
              </a:spcAft>
              <a:buNone/>
            </a:pPr>
            <a:r>
              <a:rPr lang="en-US" sz="800" dirty="0">
                <a:solidFill>
                  <a:srgbClr val="C00000"/>
                </a:solidFill>
                <a:effectLst/>
                <a:highlight>
                  <a:srgbClr val="FFFFFF"/>
                </a:highlight>
                <a:latin typeface="Lucida Console" panose="020B0609040504020204" pitchFamily="49" charset="0"/>
                <a:ea typeface="Aptos" panose="020B0004020202020204" pitchFamily="34" charset="0"/>
                <a:cs typeface="Aptos" panose="020B0004020202020204" pitchFamily="34" charset="0"/>
              </a:rPr>
              <a:t>NA</a:t>
            </a:r>
            <a:r>
              <a:rPr lang="en-US" sz="800" dirty="0">
                <a:solidFill>
                  <a:srgbClr val="000000"/>
                </a:solidFill>
                <a:effectLst/>
                <a:highlight>
                  <a:srgbClr val="FFFFFF"/>
                </a:highlight>
                <a:latin typeface="Lucida Console" panose="020B0609040504020204" pitchFamily="49" charset="0"/>
                <a:ea typeface="Aptos" panose="020B0004020202020204" pitchFamily="34" charset="0"/>
                <a:cs typeface="Aptos" panose="020B0004020202020204" pitchFamily="34" charset="0"/>
              </a:rPr>
              <a:t>           201</a:t>
            </a:r>
            <a:endParaRPr lang="en-US" sz="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marL="0" indent="0">
              <a:buNone/>
            </a:pPr>
            <a:r>
              <a:rPr lang="en-US" sz="1200" b="1" u="sng" dirty="0"/>
              <a:t>Conclusion:</a:t>
            </a:r>
            <a:r>
              <a:rPr lang="en-US" sz="1200" dirty="0"/>
              <a:t> Earth is the home planet for over 50% of the passengers, with Europa and Mars each making up approximately 25% each.</a:t>
            </a:r>
          </a:p>
        </p:txBody>
      </p:sp>
      <p:sp>
        <p:nvSpPr>
          <p:cNvPr id="2" name="Content Placeholder 2">
            <a:extLst>
              <a:ext uri="{FF2B5EF4-FFF2-40B4-BE49-F238E27FC236}">
                <a16:creationId xmlns:a16="http://schemas.microsoft.com/office/drawing/2014/main" id="{8D026A0B-1CCF-4961-782C-DB50E1D68B62}"/>
              </a:ext>
            </a:extLst>
          </p:cNvPr>
          <p:cNvSpPr txBox="1">
            <a:spLocks/>
          </p:cNvSpPr>
          <p:nvPr/>
        </p:nvSpPr>
        <p:spPr>
          <a:xfrm>
            <a:off x="6148903" y="2057400"/>
            <a:ext cx="4177553" cy="1371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300"/>
              </a:spcAft>
              <a:buNone/>
            </a:pPr>
            <a:r>
              <a:rPr lang="en-US" sz="1100" b="1" u="sng" dirty="0"/>
              <a:t>Passenger Breakdown by Destination</a:t>
            </a:r>
          </a:p>
          <a:p>
            <a:pPr marL="0" marR="0" indent="0" latinLnBrk="1">
              <a:spcBef>
                <a:spcPts val="0"/>
              </a:spcBef>
              <a:spcAft>
                <a:spcPts val="0"/>
              </a:spcAft>
              <a:buNone/>
            </a:pPr>
            <a:r>
              <a:rPr lang="en-US" sz="800" b="1" dirty="0">
                <a:solidFill>
                  <a:srgbClr val="000000"/>
                </a:solidFill>
                <a:effectLst/>
                <a:highlight>
                  <a:srgbClr val="FFFFFF"/>
                </a:highlight>
                <a:latin typeface="Lucida Console" panose="020B0609040504020204" pitchFamily="49" charset="0"/>
                <a:ea typeface="Aptos" panose="020B0004020202020204" pitchFamily="34" charset="0"/>
                <a:cs typeface="Aptos" panose="020B0004020202020204" pitchFamily="34" charset="0"/>
              </a:rPr>
              <a:t>Destination   Count</a:t>
            </a:r>
            <a:endParaRPr lang="en-US" sz="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marL="0" marR="0" indent="0" latinLnBrk="1">
              <a:spcBef>
                <a:spcPts val="0"/>
              </a:spcBef>
              <a:spcAft>
                <a:spcPts val="0"/>
              </a:spcAft>
              <a:buNone/>
            </a:pPr>
            <a:r>
              <a:rPr lang="en-US" sz="800" dirty="0">
                <a:solidFill>
                  <a:srgbClr val="000000"/>
                </a:solidFill>
                <a:effectLst/>
                <a:highlight>
                  <a:srgbClr val="FFFFFF"/>
                </a:highlight>
                <a:latin typeface="Lucida Console" panose="020B0609040504020204" pitchFamily="49" charset="0"/>
                <a:ea typeface="Aptos" panose="020B0004020202020204" pitchFamily="34" charset="0"/>
                <a:cs typeface="Aptos" panose="020B0004020202020204" pitchFamily="34" charset="0"/>
              </a:rPr>
              <a:t>55 Cancri e    1800</a:t>
            </a:r>
            <a:endParaRPr lang="en-US" sz="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marL="0" marR="0" indent="0" latinLnBrk="1">
              <a:spcBef>
                <a:spcPts val="0"/>
              </a:spcBef>
              <a:spcAft>
                <a:spcPts val="0"/>
              </a:spcAft>
              <a:buNone/>
            </a:pPr>
            <a:r>
              <a:rPr lang="en-US" sz="800" dirty="0">
                <a:solidFill>
                  <a:srgbClr val="000000"/>
                </a:solidFill>
                <a:effectLst/>
                <a:highlight>
                  <a:srgbClr val="FFFFFF"/>
                </a:highlight>
                <a:latin typeface="Lucida Console" panose="020B0609040504020204" pitchFamily="49" charset="0"/>
                <a:ea typeface="Aptos" panose="020B0004020202020204" pitchFamily="34" charset="0"/>
                <a:cs typeface="Aptos" panose="020B0004020202020204" pitchFamily="34" charset="0"/>
              </a:rPr>
              <a:t>PSO J318.5-22   796</a:t>
            </a:r>
            <a:endParaRPr lang="en-US" sz="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marL="0" marR="0" indent="0" latinLnBrk="1">
              <a:spcBef>
                <a:spcPts val="0"/>
              </a:spcBef>
              <a:spcAft>
                <a:spcPts val="0"/>
              </a:spcAft>
              <a:buNone/>
            </a:pPr>
            <a:r>
              <a:rPr lang="en-US" sz="800" dirty="0">
                <a:solidFill>
                  <a:srgbClr val="000000"/>
                </a:solidFill>
                <a:effectLst/>
                <a:highlight>
                  <a:srgbClr val="FFFFFF"/>
                </a:highlight>
                <a:latin typeface="Lucida Console" panose="020B0609040504020204" pitchFamily="49" charset="0"/>
                <a:ea typeface="Aptos" panose="020B0004020202020204" pitchFamily="34" charset="0"/>
                <a:cs typeface="Aptos" panose="020B0004020202020204" pitchFamily="34" charset="0"/>
              </a:rPr>
              <a:t>TRAPPIST-1e    5915</a:t>
            </a:r>
            <a:endParaRPr lang="en-US" sz="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marL="0" marR="0" indent="0" latinLnBrk="1">
              <a:spcBef>
                <a:spcPts val="0"/>
              </a:spcBef>
              <a:spcAft>
                <a:spcPts val="0"/>
              </a:spcAft>
              <a:buNone/>
            </a:pPr>
            <a:r>
              <a:rPr lang="en-US" sz="800" dirty="0">
                <a:solidFill>
                  <a:srgbClr val="C00000"/>
                </a:solidFill>
                <a:effectLst/>
                <a:highlight>
                  <a:srgbClr val="FFFFFF"/>
                </a:highlight>
                <a:latin typeface="Lucida Console" panose="020B0609040504020204" pitchFamily="49" charset="0"/>
                <a:ea typeface="Aptos" panose="020B0004020202020204" pitchFamily="34" charset="0"/>
                <a:cs typeface="Aptos" panose="020B0004020202020204" pitchFamily="34" charset="0"/>
              </a:rPr>
              <a:t>NA</a:t>
            </a:r>
            <a:r>
              <a:rPr lang="en-US" sz="800" dirty="0">
                <a:solidFill>
                  <a:srgbClr val="000000"/>
                </a:solidFill>
                <a:effectLst/>
                <a:highlight>
                  <a:srgbClr val="FFFFFF"/>
                </a:highlight>
                <a:latin typeface="Lucida Console" panose="020B0609040504020204" pitchFamily="49" charset="0"/>
                <a:ea typeface="Aptos" panose="020B0004020202020204" pitchFamily="34" charset="0"/>
                <a:cs typeface="Aptos" panose="020B0004020202020204" pitchFamily="34" charset="0"/>
              </a:rPr>
              <a:t>              182</a:t>
            </a:r>
            <a:endParaRPr lang="en-US" sz="8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marL="0" indent="0">
              <a:buNone/>
            </a:pPr>
            <a:r>
              <a:rPr lang="en-US" sz="1100" b="1" u="sng" dirty="0"/>
              <a:t>Conclusion:</a:t>
            </a:r>
            <a:r>
              <a:rPr lang="en-US" sz="1100" dirty="0"/>
              <a:t> TRAPPIST-1e is the destination for approximately 70% of passengers, with 55 Cancri e at 20% and PSO J318.5-22 at 10%.</a:t>
            </a:r>
          </a:p>
          <a:p>
            <a:pPr marL="0" indent="0">
              <a:buNone/>
            </a:pPr>
            <a:endParaRPr lang="en-US" sz="1400" u="sng" dirty="0"/>
          </a:p>
        </p:txBody>
      </p:sp>
      <p:pic>
        <p:nvPicPr>
          <p:cNvPr id="9" name="Picture 8">
            <a:extLst>
              <a:ext uri="{FF2B5EF4-FFF2-40B4-BE49-F238E27FC236}">
                <a16:creationId xmlns:a16="http://schemas.microsoft.com/office/drawing/2014/main" id="{14881992-E835-57CF-E525-B535F0868020}"/>
              </a:ext>
            </a:extLst>
          </p:cNvPr>
          <p:cNvPicPr>
            <a:picLocks noChangeAspect="1"/>
          </p:cNvPicPr>
          <p:nvPr/>
        </p:nvPicPr>
        <p:blipFill>
          <a:blip r:embed="rId2"/>
          <a:stretch>
            <a:fillRect/>
          </a:stretch>
        </p:blipFill>
        <p:spPr>
          <a:xfrm>
            <a:off x="842680" y="3433201"/>
            <a:ext cx="3747249" cy="2745380"/>
          </a:xfrm>
          <a:prstGeom prst="rect">
            <a:avLst/>
          </a:prstGeom>
        </p:spPr>
      </p:pic>
      <p:pic>
        <p:nvPicPr>
          <p:cNvPr id="11" name="Picture 10">
            <a:extLst>
              <a:ext uri="{FF2B5EF4-FFF2-40B4-BE49-F238E27FC236}">
                <a16:creationId xmlns:a16="http://schemas.microsoft.com/office/drawing/2014/main" id="{CD2CBB6C-A87C-5ED9-FE87-DC2CEBD70E67}"/>
              </a:ext>
            </a:extLst>
          </p:cNvPr>
          <p:cNvPicPr>
            <a:picLocks noChangeAspect="1"/>
          </p:cNvPicPr>
          <p:nvPr/>
        </p:nvPicPr>
        <p:blipFill>
          <a:blip r:embed="rId3"/>
          <a:stretch>
            <a:fillRect/>
          </a:stretch>
        </p:blipFill>
        <p:spPr>
          <a:xfrm>
            <a:off x="6148903" y="3532941"/>
            <a:ext cx="3747249" cy="2639259"/>
          </a:xfrm>
          <a:prstGeom prst="rect">
            <a:avLst/>
          </a:prstGeom>
        </p:spPr>
      </p:pic>
    </p:spTree>
    <p:extLst>
      <p:ext uri="{BB962C8B-B14F-4D97-AF65-F5344CB8AC3E}">
        <p14:creationId xmlns:p14="http://schemas.microsoft.com/office/powerpoint/2010/main" val="3497414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D0E8BE-6DCA-14DA-C30F-B4AA9E801779}"/>
              </a:ext>
            </a:extLst>
          </p:cNvPr>
          <p:cNvSpPr>
            <a:spLocks noGrp="1"/>
          </p:cNvSpPr>
          <p:nvPr>
            <p:ph type="title"/>
          </p:nvPr>
        </p:nvSpPr>
        <p:spPr>
          <a:xfrm>
            <a:off x="842682" y="685800"/>
            <a:ext cx="10533530" cy="1371600"/>
          </a:xfrm>
        </p:spPr>
        <p:txBody>
          <a:bodyPr/>
          <a:lstStyle/>
          <a:p>
            <a:r>
              <a:rPr lang="en-US" dirty="0"/>
              <a:t>Spaceship Titanic – Home to Destination Analysis</a:t>
            </a:r>
          </a:p>
        </p:txBody>
      </p:sp>
      <p:sp>
        <p:nvSpPr>
          <p:cNvPr id="3" name="Content Placeholder 2">
            <a:extLst>
              <a:ext uri="{FF2B5EF4-FFF2-40B4-BE49-F238E27FC236}">
                <a16:creationId xmlns:a16="http://schemas.microsoft.com/office/drawing/2014/main" id="{6C2696E4-ECD0-FA6C-7E99-BDBF7892DA51}"/>
              </a:ext>
            </a:extLst>
          </p:cNvPr>
          <p:cNvSpPr>
            <a:spLocks noGrp="1"/>
          </p:cNvSpPr>
          <p:nvPr>
            <p:ph idx="1"/>
          </p:nvPr>
        </p:nvSpPr>
        <p:spPr>
          <a:xfrm>
            <a:off x="842682" y="2057400"/>
            <a:ext cx="1872238" cy="4137259"/>
          </a:xfrm>
          <a:ln>
            <a:noFill/>
          </a:ln>
        </p:spPr>
        <p:txBody>
          <a:bodyPr>
            <a:normAutofit fontScale="92500"/>
          </a:bodyPr>
          <a:lstStyle/>
          <a:p>
            <a:pPr marL="0" indent="0">
              <a:spcBef>
                <a:spcPts val="1200"/>
              </a:spcBef>
              <a:buNone/>
            </a:pPr>
            <a:r>
              <a:rPr lang="en-US" sz="1000" b="1" u="sng" dirty="0"/>
              <a:t>Home to Destination View</a:t>
            </a:r>
          </a:p>
          <a:p>
            <a:pPr marL="0" indent="0">
              <a:spcBef>
                <a:spcPts val="600"/>
              </a:spcBef>
              <a:buNone/>
            </a:pPr>
            <a:r>
              <a:rPr lang="en-US" sz="700" b="1" dirty="0">
                <a:solidFill>
                  <a:srgbClr val="000000"/>
                </a:solidFill>
                <a:effectLst/>
                <a:highlight>
                  <a:srgbClr val="FFFFFF"/>
                </a:highlight>
                <a:latin typeface="Lucida Console" panose="020B0609040504020204" pitchFamily="49" charset="0"/>
                <a:ea typeface="Aptos" panose="020B0004020202020204" pitchFamily="34" charset="0"/>
                <a:cs typeface="Aptos" panose="020B0004020202020204" pitchFamily="34" charset="0"/>
              </a:rPr>
              <a:t>Trip	     Count</a:t>
            </a:r>
            <a:endParaRPr lang="en-US" sz="7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marL="0" indent="0">
              <a:spcBef>
                <a:spcPts val="0"/>
              </a:spcBef>
              <a:buNone/>
            </a:pPr>
            <a:r>
              <a:rPr lang="en-US" sz="700" dirty="0">
                <a:latin typeface="Lucida Console" panose="020B0609040504020204" pitchFamily="49" charset="0"/>
              </a:rPr>
              <a:t>Earth to TRAPPIST-1e     3101</a:t>
            </a:r>
          </a:p>
          <a:p>
            <a:pPr marL="0" indent="0">
              <a:spcBef>
                <a:spcPts val="0"/>
              </a:spcBef>
              <a:buNone/>
            </a:pPr>
            <a:r>
              <a:rPr lang="en-US" sz="700" dirty="0">
                <a:latin typeface="Lucida Console" panose="020B0609040504020204" pitchFamily="49" charset="0"/>
              </a:rPr>
              <a:t>Mars to TRAPPIST-1e      1475</a:t>
            </a:r>
          </a:p>
          <a:p>
            <a:pPr marL="0" indent="0">
              <a:spcBef>
                <a:spcPts val="0"/>
              </a:spcBef>
              <a:buNone/>
            </a:pPr>
            <a:r>
              <a:rPr lang="en-US" sz="700" dirty="0">
                <a:latin typeface="Lucida Console" panose="020B0609040504020204" pitchFamily="49" charset="0"/>
              </a:rPr>
              <a:t>Europa to TRAPPIST-1e    1189</a:t>
            </a:r>
          </a:p>
          <a:p>
            <a:pPr marL="0" indent="0">
              <a:spcBef>
                <a:spcPts val="0"/>
              </a:spcBef>
              <a:buNone/>
            </a:pPr>
            <a:r>
              <a:rPr lang="en-US" sz="700" dirty="0">
                <a:latin typeface="Lucida Console" panose="020B0609040504020204" pitchFamily="49" charset="0"/>
              </a:rPr>
              <a:t>Europa to 55 Cancri e     886</a:t>
            </a:r>
          </a:p>
          <a:p>
            <a:pPr marL="0" indent="0">
              <a:spcBef>
                <a:spcPts val="0"/>
              </a:spcBef>
              <a:buNone/>
            </a:pPr>
            <a:r>
              <a:rPr lang="en-US" sz="700" dirty="0">
                <a:latin typeface="Lucida Console" panose="020B0609040504020204" pitchFamily="49" charset="0"/>
              </a:rPr>
              <a:t>Earth to PSO J318.5-22    712</a:t>
            </a:r>
          </a:p>
          <a:p>
            <a:pPr marL="0" indent="0">
              <a:spcBef>
                <a:spcPts val="0"/>
              </a:spcBef>
              <a:buNone/>
            </a:pPr>
            <a:r>
              <a:rPr lang="en-US" sz="700" dirty="0">
                <a:latin typeface="Lucida Console" panose="020B0609040504020204" pitchFamily="49" charset="0"/>
              </a:rPr>
              <a:t>Earth to 55 Cancri e      690</a:t>
            </a:r>
          </a:p>
          <a:p>
            <a:pPr marL="0" indent="0">
              <a:spcBef>
                <a:spcPts val="0"/>
              </a:spcBef>
              <a:buNone/>
            </a:pPr>
            <a:r>
              <a:rPr lang="en-US" sz="700" dirty="0">
                <a:latin typeface="Lucida Console" panose="020B0609040504020204" pitchFamily="49" charset="0"/>
              </a:rPr>
              <a:t>Mars to 55 Cancri e       193</a:t>
            </a:r>
          </a:p>
          <a:p>
            <a:pPr marL="0" indent="0">
              <a:spcBef>
                <a:spcPts val="0"/>
              </a:spcBef>
              <a:buNone/>
            </a:pPr>
            <a:r>
              <a:rPr lang="en-US" sz="700" dirty="0">
                <a:solidFill>
                  <a:srgbClr val="C00000"/>
                </a:solidFill>
                <a:latin typeface="Lucida Console" panose="020B0609040504020204" pitchFamily="49" charset="0"/>
              </a:rPr>
              <a:t>NA</a:t>
            </a:r>
            <a:r>
              <a:rPr lang="en-US" sz="700" dirty="0">
                <a:latin typeface="Lucida Console" panose="020B0609040504020204" pitchFamily="49" charset="0"/>
              </a:rPr>
              <a:t> to TRAPPIST-1e         150</a:t>
            </a:r>
          </a:p>
          <a:p>
            <a:pPr marL="0" indent="0">
              <a:spcBef>
                <a:spcPts val="0"/>
              </a:spcBef>
              <a:buNone/>
            </a:pPr>
            <a:r>
              <a:rPr lang="en-US" sz="700" dirty="0">
                <a:latin typeface="Lucida Console" panose="020B0609040504020204" pitchFamily="49" charset="0"/>
              </a:rPr>
              <a:t>Earth to </a:t>
            </a:r>
            <a:r>
              <a:rPr lang="en-US" sz="700" dirty="0">
                <a:solidFill>
                  <a:srgbClr val="C00000"/>
                </a:solidFill>
                <a:latin typeface="Lucida Console" panose="020B0609040504020204" pitchFamily="49" charset="0"/>
              </a:rPr>
              <a:t>NA</a:t>
            </a:r>
            <a:r>
              <a:rPr lang="en-US" sz="700" dirty="0">
                <a:latin typeface="Lucida Console" panose="020B0609040504020204" pitchFamily="49" charset="0"/>
              </a:rPr>
              <a:t>                99</a:t>
            </a:r>
          </a:p>
          <a:p>
            <a:pPr marL="0" indent="0">
              <a:spcBef>
                <a:spcPts val="0"/>
              </a:spcBef>
              <a:buNone/>
            </a:pPr>
            <a:r>
              <a:rPr lang="en-US" sz="700" dirty="0">
                <a:latin typeface="Lucida Console" panose="020B0609040504020204" pitchFamily="49" charset="0"/>
              </a:rPr>
              <a:t>Mars to PSO J318.5-22      49</a:t>
            </a:r>
          </a:p>
          <a:p>
            <a:pPr marL="0" indent="0">
              <a:spcBef>
                <a:spcPts val="0"/>
              </a:spcBef>
              <a:buNone/>
            </a:pPr>
            <a:r>
              <a:rPr lang="en-US" sz="700" dirty="0">
                <a:latin typeface="Lucida Console" panose="020B0609040504020204" pitchFamily="49" charset="0"/>
              </a:rPr>
              <a:t>Mars to </a:t>
            </a:r>
            <a:r>
              <a:rPr lang="en-US" sz="700" dirty="0">
                <a:solidFill>
                  <a:srgbClr val="C00000"/>
                </a:solidFill>
                <a:latin typeface="Lucida Console" panose="020B0609040504020204" pitchFamily="49" charset="0"/>
              </a:rPr>
              <a:t>NA</a:t>
            </a:r>
            <a:r>
              <a:rPr lang="en-US" sz="700" dirty="0">
                <a:latin typeface="Lucida Console" panose="020B0609040504020204" pitchFamily="49" charset="0"/>
              </a:rPr>
              <a:t>                 42</a:t>
            </a:r>
          </a:p>
          <a:p>
            <a:pPr marL="0" indent="0">
              <a:spcBef>
                <a:spcPts val="0"/>
              </a:spcBef>
              <a:buNone/>
            </a:pPr>
            <a:r>
              <a:rPr lang="en-US" sz="700" dirty="0">
                <a:latin typeface="Lucida Console" panose="020B0609040504020204" pitchFamily="49" charset="0"/>
              </a:rPr>
              <a:t>Europa to </a:t>
            </a:r>
            <a:r>
              <a:rPr lang="en-US" sz="700" dirty="0">
                <a:solidFill>
                  <a:srgbClr val="C00000"/>
                </a:solidFill>
                <a:latin typeface="Lucida Console" panose="020B0609040504020204" pitchFamily="49" charset="0"/>
              </a:rPr>
              <a:t>NA</a:t>
            </a:r>
            <a:r>
              <a:rPr lang="en-US" sz="700" dirty="0">
                <a:latin typeface="Lucida Console" panose="020B0609040504020204" pitchFamily="49" charset="0"/>
              </a:rPr>
              <a:t>               37</a:t>
            </a:r>
          </a:p>
          <a:p>
            <a:pPr marL="0" indent="0">
              <a:spcBef>
                <a:spcPts val="0"/>
              </a:spcBef>
              <a:buNone/>
            </a:pPr>
            <a:r>
              <a:rPr lang="en-US" sz="700" dirty="0">
                <a:solidFill>
                  <a:srgbClr val="C00000"/>
                </a:solidFill>
                <a:latin typeface="Lucida Console" panose="020B0609040504020204" pitchFamily="49" charset="0"/>
              </a:rPr>
              <a:t>NA</a:t>
            </a:r>
            <a:r>
              <a:rPr lang="en-US" sz="700" dirty="0">
                <a:latin typeface="Lucida Console" panose="020B0609040504020204" pitchFamily="49" charset="0"/>
              </a:rPr>
              <a:t> to 55 Cancri e          31</a:t>
            </a:r>
          </a:p>
          <a:p>
            <a:pPr marL="0" indent="0">
              <a:spcBef>
                <a:spcPts val="0"/>
              </a:spcBef>
              <a:buNone/>
            </a:pPr>
            <a:r>
              <a:rPr lang="en-US" sz="700" dirty="0">
                <a:latin typeface="Lucida Console" panose="020B0609040504020204" pitchFamily="49" charset="0"/>
              </a:rPr>
              <a:t>Europa to PSO J318.5-22    19</a:t>
            </a:r>
          </a:p>
          <a:p>
            <a:pPr marL="0" indent="0">
              <a:spcBef>
                <a:spcPts val="0"/>
              </a:spcBef>
              <a:buNone/>
            </a:pPr>
            <a:r>
              <a:rPr lang="en-US" sz="700" dirty="0">
                <a:solidFill>
                  <a:srgbClr val="C00000"/>
                </a:solidFill>
                <a:latin typeface="Lucida Console" panose="020B0609040504020204" pitchFamily="49" charset="0"/>
              </a:rPr>
              <a:t>NA</a:t>
            </a:r>
            <a:r>
              <a:rPr lang="en-US" sz="700" dirty="0">
                <a:latin typeface="Lucida Console" panose="020B0609040504020204" pitchFamily="49" charset="0"/>
              </a:rPr>
              <a:t> to PSO J318.5-22        16</a:t>
            </a:r>
          </a:p>
          <a:p>
            <a:pPr marL="0" indent="0">
              <a:spcBef>
                <a:spcPts val="0"/>
              </a:spcBef>
              <a:buNone/>
            </a:pPr>
            <a:r>
              <a:rPr lang="en-US" sz="700" dirty="0">
                <a:solidFill>
                  <a:srgbClr val="C00000"/>
                </a:solidFill>
                <a:latin typeface="Lucida Console" panose="020B0609040504020204" pitchFamily="49" charset="0"/>
              </a:rPr>
              <a:t>NA</a:t>
            </a:r>
            <a:r>
              <a:rPr lang="en-US" sz="700" dirty="0">
                <a:latin typeface="Lucida Console" panose="020B0609040504020204" pitchFamily="49" charset="0"/>
              </a:rPr>
              <a:t> to </a:t>
            </a:r>
            <a:r>
              <a:rPr lang="en-US" sz="700" dirty="0">
                <a:solidFill>
                  <a:srgbClr val="C00000"/>
                </a:solidFill>
                <a:latin typeface="Lucida Console" panose="020B0609040504020204" pitchFamily="49" charset="0"/>
              </a:rPr>
              <a:t>NA</a:t>
            </a:r>
            <a:r>
              <a:rPr lang="en-US" sz="700" dirty="0">
                <a:latin typeface="Lucida Console" panose="020B0609040504020204" pitchFamily="49" charset="0"/>
              </a:rPr>
              <a:t>                    4</a:t>
            </a:r>
          </a:p>
          <a:p>
            <a:pPr marL="0" indent="0">
              <a:spcBef>
                <a:spcPts val="0"/>
              </a:spcBef>
              <a:buNone/>
            </a:pPr>
            <a:r>
              <a:rPr lang="en-US" sz="700" dirty="0">
                <a:latin typeface="Lucida Console" panose="020B0609040504020204" pitchFamily="49" charset="0"/>
              </a:rPr>
              <a:t>                  Total  8693</a:t>
            </a:r>
          </a:p>
          <a:p>
            <a:pPr marL="0" indent="0">
              <a:spcBef>
                <a:spcPts val="1200"/>
              </a:spcBef>
              <a:buNone/>
            </a:pPr>
            <a:r>
              <a:rPr lang="en-US" sz="1000" b="1" u="sng" dirty="0"/>
              <a:t>Conclusion</a:t>
            </a:r>
          </a:p>
          <a:p>
            <a:pPr marL="0" indent="0">
              <a:spcBef>
                <a:spcPts val="0"/>
              </a:spcBef>
              <a:buNone/>
            </a:pPr>
            <a:r>
              <a:rPr lang="en-US" sz="1000" dirty="0"/>
              <a:t>Overall, this data is in line and was predictable based on the home planet and destination data from the prior slide. The only slight surprise was the Europa to 55 Cancri e trip count being higher than the Earth to 55 Cancri e trip count.</a:t>
            </a:r>
          </a:p>
        </p:txBody>
      </p:sp>
      <p:pic>
        <p:nvPicPr>
          <p:cNvPr id="2" name="Picture 1">
            <a:extLst>
              <a:ext uri="{FF2B5EF4-FFF2-40B4-BE49-F238E27FC236}">
                <a16:creationId xmlns:a16="http://schemas.microsoft.com/office/drawing/2014/main" id="{EFD1F290-E536-B1F1-B799-1A9D25011474}"/>
              </a:ext>
            </a:extLst>
          </p:cNvPr>
          <p:cNvPicPr>
            <a:picLocks noChangeAspect="1"/>
          </p:cNvPicPr>
          <p:nvPr/>
        </p:nvPicPr>
        <p:blipFill>
          <a:blip r:embed="rId2"/>
          <a:stretch>
            <a:fillRect/>
          </a:stretch>
        </p:blipFill>
        <p:spPr>
          <a:xfrm>
            <a:off x="2714920" y="2057400"/>
            <a:ext cx="8661292" cy="4137258"/>
          </a:xfrm>
          <a:prstGeom prst="rect">
            <a:avLst/>
          </a:prstGeom>
        </p:spPr>
      </p:pic>
    </p:spTree>
    <p:extLst>
      <p:ext uri="{BB962C8B-B14F-4D97-AF65-F5344CB8AC3E}">
        <p14:creationId xmlns:p14="http://schemas.microsoft.com/office/powerpoint/2010/main" val="106858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D0E8BE-6DCA-14DA-C30F-B4AA9E801779}"/>
              </a:ext>
            </a:extLst>
          </p:cNvPr>
          <p:cNvSpPr>
            <a:spLocks noGrp="1"/>
          </p:cNvSpPr>
          <p:nvPr>
            <p:ph type="title"/>
          </p:nvPr>
        </p:nvSpPr>
        <p:spPr>
          <a:xfrm>
            <a:off x="842682" y="685800"/>
            <a:ext cx="10533530" cy="1371600"/>
          </a:xfrm>
        </p:spPr>
        <p:txBody>
          <a:bodyPr/>
          <a:lstStyle/>
          <a:p>
            <a:r>
              <a:rPr lang="en-US" dirty="0"/>
              <a:t>Spaceship Titanic – Transported Dimensions Analysis</a:t>
            </a:r>
          </a:p>
        </p:txBody>
      </p:sp>
      <p:sp>
        <p:nvSpPr>
          <p:cNvPr id="3" name="Content Placeholder 2">
            <a:extLst>
              <a:ext uri="{FF2B5EF4-FFF2-40B4-BE49-F238E27FC236}">
                <a16:creationId xmlns:a16="http://schemas.microsoft.com/office/drawing/2014/main" id="{6C2696E4-ECD0-FA6C-7E99-BDBF7892DA51}"/>
              </a:ext>
            </a:extLst>
          </p:cNvPr>
          <p:cNvSpPr>
            <a:spLocks noGrp="1"/>
          </p:cNvSpPr>
          <p:nvPr>
            <p:ph idx="1"/>
          </p:nvPr>
        </p:nvSpPr>
        <p:spPr>
          <a:xfrm>
            <a:off x="842682" y="2057400"/>
            <a:ext cx="1872238" cy="4137259"/>
          </a:xfrm>
        </p:spPr>
        <p:txBody>
          <a:bodyPr>
            <a:normAutofit lnSpcReduction="10000"/>
          </a:bodyPr>
          <a:lstStyle/>
          <a:p>
            <a:pPr marL="0" indent="0">
              <a:spcBef>
                <a:spcPts val="1200"/>
              </a:spcBef>
              <a:buNone/>
            </a:pPr>
            <a:r>
              <a:rPr lang="en-US" sz="1000" b="1" u="sng" dirty="0"/>
              <a:t>Transported Dimensions</a:t>
            </a:r>
          </a:p>
          <a:p>
            <a:pPr marL="0" indent="0">
              <a:spcBef>
                <a:spcPts val="600"/>
              </a:spcBef>
              <a:buNone/>
            </a:pPr>
            <a:r>
              <a:rPr lang="en-US" sz="700" b="1" dirty="0">
                <a:solidFill>
                  <a:srgbClr val="000000"/>
                </a:solidFill>
                <a:effectLst/>
                <a:highlight>
                  <a:srgbClr val="FFFFFF"/>
                </a:highlight>
                <a:latin typeface="Lucida Console" panose="020B0609040504020204" pitchFamily="49" charset="0"/>
                <a:ea typeface="Aptos" panose="020B0004020202020204" pitchFamily="34" charset="0"/>
                <a:cs typeface="Aptos" panose="020B0004020202020204" pitchFamily="34" charset="0"/>
              </a:rPr>
              <a:t>Trip	       Count</a:t>
            </a:r>
            <a:endParaRPr lang="en-US" sz="7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marL="0" indent="0">
              <a:spcBef>
                <a:spcPts val="0"/>
              </a:spcBef>
              <a:buNone/>
            </a:pPr>
            <a:r>
              <a:rPr lang="en-US" sz="700" dirty="0">
                <a:latin typeface="Lucida Console" panose="020B0609040504020204" pitchFamily="49" charset="0"/>
              </a:rPr>
              <a:t>Earth to TRAPPIST-1e     1076</a:t>
            </a:r>
          </a:p>
          <a:p>
            <a:pPr marL="0" indent="0">
              <a:spcBef>
                <a:spcPts val="0"/>
              </a:spcBef>
              <a:buNone/>
            </a:pPr>
            <a:r>
              <a:rPr lang="en-US" sz="700" dirty="0">
                <a:latin typeface="Lucida Console" panose="020B0609040504020204" pitchFamily="49" charset="0"/>
              </a:rPr>
              <a:t>Europa to TRAPPIST-1e     670</a:t>
            </a:r>
          </a:p>
          <a:p>
            <a:pPr marL="0" indent="0">
              <a:spcBef>
                <a:spcPts val="0"/>
              </a:spcBef>
              <a:buNone/>
            </a:pPr>
            <a:r>
              <a:rPr lang="en-US" sz="700" dirty="0">
                <a:latin typeface="Lucida Console" panose="020B0609040504020204" pitchFamily="49" charset="0"/>
              </a:rPr>
              <a:t>Mars to TRAPPIST-1e       669 Europa to 55 Cancri e     536</a:t>
            </a:r>
          </a:p>
          <a:p>
            <a:pPr marL="0" indent="0">
              <a:spcBef>
                <a:spcPts val="0"/>
              </a:spcBef>
              <a:buNone/>
            </a:pPr>
            <a:r>
              <a:rPr lang="en-US" sz="700" dirty="0">
                <a:latin typeface="Lucida Console" panose="020B0609040504020204" pitchFamily="49" charset="0"/>
              </a:rPr>
              <a:t>Earth to 55 Cancri e      536</a:t>
            </a:r>
          </a:p>
          <a:p>
            <a:pPr marL="0" indent="0">
              <a:spcBef>
                <a:spcPts val="0"/>
              </a:spcBef>
              <a:buNone/>
            </a:pPr>
            <a:r>
              <a:rPr lang="en-US" sz="700" dirty="0">
                <a:latin typeface="Lucida Console" panose="020B0609040504020204" pitchFamily="49" charset="0"/>
              </a:rPr>
              <a:t>Earth to PSO J318.5-22    320</a:t>
            </a:r>
          </a:p>
          <a:p>
            <a:pPr marL="0" indent="0">
              <a:spcBef>
                <a:spcPts val="0"/>
              </a:spcBef>
              <a:buNone/>
            </a:pPr>
            <a:r>
              <a:rPr lang="en-US" sz="700" dirty="0">
                <a:latin typeface="Lucida Console" panose="020B0609040504020204" pitchFamily="49" charset="0"/>
              </a:rPr>
              <a:t>Mars to 55 Cancri e       107</a:t>
            </a:r>
          </a:p>
          <a:p>
            <a:pPr marL="0" indent="0">
              <a:spcBef>
                <a:spcPts val="0"/>
              </a:spcBef>
              <a:buNone/>
            </a:pPr>
            <a:r>
              <a:rPr lang="en-US" sz="700" dirty="0">
                <a:latin typeface="Lucida Console" panose="020B0609040504020204" pitchFamily="49" charset="0"/>
              </a:rPr>
              <a:t>Mars to PSO J318.5-22      19</a:t>
            </a:r>
          </a:p>
          <a:p>
            <a:pPr marL="0" indent="0">
              <a:spcBef>
                <a:spcPts val="0"/>
              </a:spcBef>
              <a:buNone/>
            </a:pPr>
            <a:r>
              <a:rPr lang="en-US" sz="700" dirty="0">
                <a:latin typeface="Lucida Console" panose="020B0609040504020204" pitchFamily="49" charset="0"/>
              </a:rPr>
              <a:t>Europa to PSO J318.5-22    14</a:t>
            </a:r>
          </a:p>
          <a:p>
            <a:pPr marL="0" indent="0">
              <a:spcBef>
                <a:spcPts val="0"/>
              </a:spcBef>
              <a:buNone/>
            </a:pPr>
            <a:r>
              <a:rPr lang="en-US" sz="700" dirty="0">
                <a:latin typeface="Lucida Console" panose="020B0609040504020204" pitchFamily="49" charset="0"/>
              </a:rPr>
              <a:t>                  Total  3947</a:t>
            </a:r>
          </a:p>
          <a:p>
            <a:pPr marL="0" indent="0">
              <a:spcBef>
                <a:spcPts val="0"/>
              </a:spcBef>
              <a:buNone/>
            </a:pPr>
            <a:endParaRPr lang="en-US" sz="700" dirty="0">
              <a:latin typeface="Lucida Console" panose="020B0609040504020204" pitchFamily="49" charset="0"/>
            </a:endParaRPr>
          </a:p>
          <a:p>
            <a:pPr marL="0" indent="0">
              <a:spcBef>
                <a:spcPts val="1200"/>
              </a:spcBef>
              <a:buNone/>
            </a:pPr>
            <a:r>
              <a:rPr lang="en-US" sz="1000" b="1" u="sng" dirty="0"/>
              <a:t>Conclusion</a:t>
            </a:r>
          </a:p>
          <a:p>
            <a:pPr marL="0" indent="0">
              <a:spcBef>
                <a:spcPts val="0"/>
              </a:spcBef>
              <a:buNone/>
            </a:pPr>
            <a:r>
              <a:rPr lang="en-US" sz="1000" dirty="0"/>
              <a:t>For all trips, other than Earth to TRAPPIST-1e, over half of the passengers transported to another dimension. This is an interesting finding that requires additional research. Prior to analysis my expectation was the home planet and destination would determine the transportation to another dimension, however, that was incorrect.</a:t>
            </a:r>
          </a:p>
        </p:txBody>
      </p:sp>
      <p:pic>
        <p:nvPicPr>
          <p:cNvPr id="4" name="Picture 3">
            <a:extLst>
              <a:ext uri="{FF2B5EF4-FFF2-40B4-BE49-F238E27FC236}">
                <a16:creationId xmlns:a16="http://schemas.microsoft.com/office/drawing/2014/main" id="{10E07202-194A-78B4-1F16-374602282B2C}"/>
              </a:ext>
            </a:extLst>
          </p:cNvPr>
          <p:cNvPicPr>
            <a:picLocks noChangeAspect="1"/>
          </p:cNvPicPr>
          <p:nvPr/>
        </p:nvPicPr>
        <p:blipFill>
          <a:blip r:embed="rId2"/>
          <a:stretch>
            <a:fillRect/>
          </a:stretch>
        </p:blipFill>
        <p:spPr>
          <a:xfrm>
            <a:off x="2919169" y="2057400"/>
            <a:ext cx="8457043" cy="4137259"/>
          </a:xfrm>
          <a:prstGeom prst="rect">
            <a:avLst/>
          </a:prstGeom>
        </p:spPr>
      </p:pic>
    </p:spTree>
    <p:extLst>
      <p:ext uri="{BB962C8B-B14F-4D97-AF65-F5344CB8AC3E}">
        <p14:creationId xmlns:p14="http://schemas.microsoft.com/office/powerpoint/2010/main" val="14118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D0E8BE-6DCA-14DA-C30F-B4AA9E801779}"/>
              </a:ext>
            </a:extLst>
          </p:cNvPr>
          <p:cNvSpPr>
            <a:spLocks noGrp="1"/>
          </p:cNvSpPr>
          <p:nvPr>
            <p:ph type="title"/>
          </p:nvPr>
        </p:nvSpPr>
        <p:spPr>
          <a:xfrm>
            <a:off x="842682" y="685800"/>
            <a:ext cx="10533530" cy="1371600"/>
          </a:xfrm>
        </p:spPr>
        <p:txBody>
          <a:bodyPr/>
          <a:lstStyle/>
          <a:p>
            <a:r>
              <a:rPr lang="en-US" dirty="0"/>
              <a:t>Spaceship Titanic – Passenger CryoSleep Analysis</a:t>
            </a:r>
          </a:p>
        </p:txBody>
      </p:sp>
      <p:sp>
        <p:nvSpPr>
          <p:cNvPr id="3" name="Content Placeholder 2">
            <a:extLst>
              <a:ext uri="{FF2B5EF4-FFF2-40B4-BE49-F238E27FC236}">
                <a16:creationId xmlns:a16="http://schemas.microsoft.com/office/drawing/2014/main" id="{6C2696E4-ECD0-FA6C-7E99-BDBF7892DA51}"/>
              </a:ext>
            </a:extLst>
          </p:cNvPr>
          <p:cNvSpPr>
            <a:spLocks noGrp="1"/>
          </p:cNvSpPr>
          <p:nvPr>
            <p:ph idx="1"/>
          </p:nvPr>
        </p:nvSpPr>
        <p:spPr>
          <a:xfrm>
            <a:off x="842682" y="2057400"/>
            <a:ext cx="1872238" cy="4137259"/>
          </a:xfrm>
        </p:spPr>
        <p:txBody>
          <a:bodyPr>
            <a:normAutofit/>
          </a:bodyPr>
          <a:lstStyle/>
          <a:p>
            <a:pPr marL="0" indent="0">
              <a:spcBef>
                <a:spcPts val="1200"/>
              </a:spcBef>
              <a:buNone/>
            </a:pPr>
            <a:r>
              <a:rPr lang="en-US" sz="1000" b="1" u="sng" dirty="0"/>
              <a:t>Elected CryoSleep View</a:t>
            </a:r>
          </a:p>
          <a:p>
            <a:pPr marL="0" indent="0">
              <a:spcBef>
                <a:spcPts val="600"/>
              </a:spcBef>
              <a:buNone/>
            </a:pPr>
            <a:r>
              <a:rPr lang="en-US" sz="700" b="1" dirty="0">
                <a:solidFill>
                  <a:srgbClr val="000000"/>
                </a:solidFill>
                <a:effectLst/>
                <a:highlight>
                  <a:srgbClr val="FFFFFF"/>
                </a:highlight>
                <a:latin typeface="Lucida Console" panose="020B0609040504020204" pitchFamily="49" charset="0"/>
                <a:ea typeface="Aptos" panose="020B0004020202020204" pitchFamily="34" charset="0"/>
                <a:cs typeface="Aptos" panose="020B0004020202020204" pitchFamily="34" charset="0"/>
              </a:rPr>
              <a:t>Trip	       Count</a:t>
            </a:r>
            <a:endParaRPr lang="en-US" sz="7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marL="0" indent="0">
              <a:spcBef>
                <a:spcPts val="0"/>
              </a:spcBef>
              <a:buNone/>
            </a:pPr>
            <a:r>
              <a:rPr lang="en-US" sz="700" dirty="0">
                <a:latin typeface="Lucida Console" panose="020B0609040504020204" pitchFamily="49" charset="0"/>
              </a:rPr>
              <a:t>Earth to TRAPPIST-1e      728</a:t>
            </a:r>
          </a:p>
          <a:p>
            <a:pPr marL="0" indent="0">
              <a:spcBef>
                <a:spcPts val="0"/>
              </a:spcBef>
              <a:buNone/>
            </a:pPr>
            <a:r>
              <a:rPr lang="en-US" sz="700" dirty="0">
                <a:latin typeface="Lucida Console" panose="020B0609040504020204" pitchFamily="49" charset="0"/>
              </a:rPr>
              <a:t>Mars to TRAPPIST-1e       507</a:t>
            </a:r>
          </a:p>
          <a:p>
            <a:pPr marL="0" indent="0">
              <a:spcBef>
                <a:spcPts val="0"/>
              </a:spcBef>
              <a:buNone/>
            </a:pPr>
            <a:r>
              <a:rPr lang="en-US" sz="700" dirty="0">
                <a:latin typeface="Lucida Console" panose="020B0609040504020204" pitchFamily="49" charset="0"/>
              </a:rPr>
              <a:t>Europa to TRAPPIST-1e     412</a:t>
            </a:r>
          </a:p>
          <a:p>
            <a:pPr marL="0" indent="0">
              <a:spcBef>
                <a:spcPts val="0"/>
              </a:spcBef>
              <a:buNone/>
            </a:pPr>
            <a:r>
              <a:rPr lang="en-US" sz="700" dirty="0">
                <a:latin typeface="Lucida Console" panose="020B0609040504020204" pitchFamily="49" charset="0"/>
              </a:rPr>
              <a:t>Europa to 55 Cancri e     391</a:t>
            </a:r>
          </a:p>
          <a:p>
            <a:pPr marL="0" indent="0">
              <a:spcBef>
                <a:spcPts val="0"/>
              </a:spcBef>
              <a:buNone/>
            </a:pPr>
            <a:r>
              <a:rPr lang="en-US" sz="700" dirty="0">
                <a:latin typeface="Lucida Console" panose="020B0609040504020204" pitchFamily="49" charset="0"/>
              </a:rPr>
              <a:t>Earth to PSO J318.5-22    324</a:t>
            </a:r>
          </a:p>
          <a:p>
            <a:pPr marL="0" indent="0">
              <a:spcBef>
                <a:spcPts val="0"/>
              </a:spcBef>
              <a:buNone/>
            </a:pPr>
            <a:r>
              <a:rPr lang="en-US" sz="700" dirty="0">
                <a:latin typeface="Lucida Console" panose="020B0609040504020204" pitchFamily="49" charset="0"/>
              </a:rPr>
              <a:t>Earth to 55 Cancri e      183</a:t>
            </a:r>
          </a:p>
          <a:p>
            <a:pPr marL="0" indent="0">
              <a:spcBef>
                <a:spcPts val="0"/>
              </a:spcBef>
              <a:buNone/>
            </a:pPr>
            <a:r>
              <a:rPr lang="en-US" sz="700" dirty="0">
                <a:latin typeface="Lucida Console" panose="020B0609040504020204" pitchFamily="49" charset="0"/>
              </a:rPr>
              <a:t>Mars to 55 Cancri e        70</a:t>
            </a:r>
          </a:p>
          <a:p>
            <a:pPr marL="0" indent="0">
              <a:spcBef>
                <a:spcPts val="0"/>
              </a:spcBef>
              <a:buNone/>
            </a:pPr>
            <a:r>
              <a:rPr lang="en-US" sz="700" dirty="0">
                <a:latin typeface="Lucida Console" panose="020B0609040504020204" pitchFamily="49" charset="0"/>
              </a:rPr>
              <a:t>Mars to PSO J318.5-22       9</a:t>
            </a:r>
          </a:p>
          <a:p>
            <a:pPr marL="0" indent="0">
              <a:spcBef>
                <a:spcPts val="0"/>
              </a:spcBef>
              <a:buNone/>
            </a:pPr>
            <a:r>
              <a:rPr lang="en-US" sz="700" dirty="0">
                <a:latin typeface="Lucida Console" panose="020B0609040504020204" pitchFamily="49" charset="0"/>
              </a:rPr>
              <a:t>Europa to PSO J318.5-22     9</a:t>
            </a:r>
          </a:p>
          <a:p>
            <a:pPr marL="0" indent="0">
              <a:spcBef>
                <a:spcPts val="0"/>
              </a:spcBef>
              <a:buNone/>
            </a:pPr>
            <a:r>
              <a:rPr lang="en-US" sz="700" dirty="0">
                <a:latin typeface="Lucida Console" panose="020B0609040504020204" pitchFamily="49" charset="0"/>
              </a:rPr>
              <a:t>                  Total  2633</a:t>
            </a:r>
          </a:p>
          <a:p>
            <a:pPr marL="0" indent="0">
              <a:spcBef>
                <a:spcPts val="0"/>
              </a:spcBef>
              <a:buNone/>
            </a:pPr>
            <a:endParaRPr lang="en-US" sz="700" dirty="0">
              <a:latin typeface="Lucida Console" panose="020B0609040504020204" pitchFamily="49" charset="0"/>
            </a:endParaRPr>
          </a:p>
          <a:p>
            <a:pPr marL="0" indent="0">
              <a:spcBef>
                <a:spcPts val="1200"/>
              </a:spcBef>
              <a:buNone/>
            </a:pPr>
            <a:r>
              <a:rPr lang="en-US" sz="1000" b="1" u="sng" dirty="0"/>
              <a:t>Conclusion</a:t>
            </a:r>
          </a:p>
          <a:p>
            <a:pPr marL="0" indent="0">
              <a:spcBef>
                <a:spcPts val="0"/>
              </a:spcBef>
              <a:buNone/>
            </a:pPr>
            <a:r>
              <a:rPr lang="en-US" sz="1000" dirty="0"/>
              <a:t>The highest percentages of cryosleep are for the Earth to PSO J318.5-22 and Europa to 55 Cancri e trips, with just over half of the passengers electing cryosleep. All other trips fall within a 30-40% range of passengers electing cryosleep.</a:t>
            </a:r>
          </a:p>
        </p:txBody>
      </p:sp>
      <p:pic>
        <p:nvPicPr>
          <p:cNvPr id="5" name="Picture 4">
            <a:extLst>
              <a:ext uri="{FF2B5EF4-FFF2-40B4-BE49-F238E27FC236}">
                <a16:creationId xmlns:a16="http://schemas.microsoft.com/office/drawing/2014/main" id="{B495C672-9759-A0E2-CFEB-09B54108A129}"/>
              </a:ext>
            </a:extLst>
          </p:cNvPr>
          <p:cNvPicPr>
            <a:picLocks noChangeAspect="1"/>
          </p:cNvPicPr>
          <p:nvPr/>
        </p:nvPicPr>
        <p:blipFill>
          <a:blip r:embed="rId2"/>
          <a:stretch>
            <a:fillRect/>
          </a:stretch>
        </p:blipFill>
        <p:spPr>
          <a:xfrm>
            <a:off x="3209155" y="2057400"/>
            <a:ext cx="8167057" cy="4137259"/>
          </a:xfrm>
          <a:prstGeom prst="rect">
            <a:avLst/>
          </a:prstGeom>
        </p:spPr>
      </p:pic>
    </p:spTree>
    <p:extLst>
      <p:ext uri="{BB962C8B-B14F-4D97-AF65-F5344CB8AC3E}">
        <p14:creationId xmlns:p14="http://schemas.microsoft.com/office/powerpoint/2010/main" val="1667283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D0E8BE-6DCA-14DA-C30F-B4AA9E801779}"/>
              </a:ext>
            </a:extLst>
          </p:cNvPr>
          <p:cNvSpPr>
            <a:spLocks noGrp="1"/>
          </p:cNvSpPr>
          <p:nvPr>
            <p:ph type="title"/>
          </p:nvPr>
        </p:nvSpPr>
        <p:spPr>
          <a:xfrm>
            <a:off x="842682" y="685800"/>
            <a:ext cx="10533530" cy="1371600"/>
          </a:xfrm>
        </p:spPr>
        <p:txBody>
          <a:bodyPr/>
          <a:lstStyle/>
          <a:p>
            <a:r>
              <a:rPr lang="en-US" dirty="0"/>
              <a:t>Spaceship Titanic – Amounts Billed on Amenities</a:t>
            </a:r>
          </a:p>
        </p:txBody>
      </p:sp>
      <p:sp>
        <p:nvSpPr>
          <p:cNvPr id="3" name="Content Placeholder 2">
            <a:extLst>
              <a:ext uri="{FF2B5EF4-FFF2-40B4-BE49-F238E27FC236}">
                <a16:creationId xmlns:a16="http://schemas.microsoft.com/office/drawing/2014/main" id="{6C2696E4-ECD0-FA6C-7E99-BDBF7892DA51}"/>
              </a:ext>
            </a:extLst>
          </p:cNvPr>
          <p:cNvSpPr>
            <a:spLocks noGrp="1"/>
          </p:cNvSpPr>
          <p:nvPr>
            <p:ph idx="1"/>
          </p:nvPr>
        </p:nvSpPr>
        <p:spPr>
          <a:xfrm>
            <a:off x="842681" y="2057400"/>
            <a:ext cx="3342847" cy="4137259"/>
          </a:xfrm>
        </p:spPr>
        <p:txBody>
          <a:bodyPr>
            <a:normAutofit/>
          </a:bodyPr>
          <a:lstStyle/>
          <a:p>
            <a:pPr marL="0" indent="0">
              <a:spcBef>
                <a:spcPts val="600"/>
              </a:spcBef>
              <a:buNone/>
            </a:pPr>
            <a:r>
              <a:rPr lang="en-US" sz="1200" b="1" u="sng" dirty="0"/>
              <a:t>Amounts Billed on Amenities</a:t>
            </a:r>
          </a:p>
          <a:p>
            <a:pPr marL="0" indent="0">
              <a:spcBef>
                <a:spcPts val="600"/>
              </a:spcBef>
              <a:buNone/>
            </a:pPr>
            <a:r>
              <a:rPr lang="en-US" sz="1000" b="1" dirty="0">
                <a:solidFill>
                  <a:srgbClr val="000000"/>
                </a:solidFill>
                <a:effectLst/>
                <a:highlight>
                  <a:srgbClr val="FFFFFF"/>
                </a:highlight>
                <a:latin typeface="Lucida Console" panose="020B0609040504020204" pitchFamily="49" charset="0"/>
                <a:ea typeface="Aptos" panose="020B0004020202020204" pitchFamily="34" charset="0"/>
                <a:cs typeface="Aptos" panose="020B0004020202020204" pitchFamily="34" charset="0"/>
              </a:rPr>
              <a:t>Amenity	  Amount</a:t>
            </a:r>
            <a:endParaRPr lang="en-US" sz="1000" dirty="0">
              <a:effectLst/>
              <a:highlight>
                <a:srgbClr val="FFFFFF"/>
              </a:highlight>
              <a:latin typeface="Aptos" panose="020B0004020202020204" pitchFamily="34" charset="0"/>
              <a:ea typeface="Aptos" panose="020B0004020202020204" pitchFamily="34" charset="0"/>
              <a:cs typeface="Aptos" panose="020B0004020202020204" pitchFamily="34" charset="0"/>
            </a:endParaRPr>
          </a:p>
          <a:p>
            <a:pPr marL="0" indent="0">
              <a:spcBef>
                <a:spcPts val="0"/>
              </a:spcBef>
              <a:buNone/>
            </a:pPr>
            <a:r>
              <a:rPr lang="en-US" sz="1000" dirty="0">
                <a:latin typeface="Lucida Console" panose="020B0609040504020204" pitchFamily="49" charset="0"/>
              </a:rPr>
              <a:t>Food Court	   $3,898,237</a:t>
            </a:r>
          </a:p>
          <a:p>
            <a:pPr marL="0" indent="0">
              <a:spcBef>
                <a:spcPts val="0"/>
              </a:spcBef>
              <a:buNone/>
            </a:pPr>
            <a:r>
              <a:rPr lang="en-US" sz="1000" dirty="0">
                <a:latin typeface="Lucida Console" panose="020B0609040504020204" pitchFamily="49" charset="0"/>
              </a:rPr>
              <a:t>Spa	   $2,647,791</a:t>
            </a:r>
          </a:p>
          <a:p>
            <a:pPr marL="0" indent="0">
              <a:spcBef>
                <a:spcPts val="0"/>
              </a:spcBef>
              <a:buNone/>
            </a:pPr>
            <a:r>
              <a:rPr lang="en-US" sz="1000" dirty="0">
                <a:latin typeface="Lucida Console" panose="020B0609040504020204" pitchFamily="49" charset="0"/>
              </a:rPr>
              <a:t>VR Deck	   $2,592,790</a:t>
            </a:r>
          </a:p>
          <a:p>
            <a:pPr marL="0" indent="0">
              <a:spcBef>
                <a:spcPts val="0"/>
              </a:spcBef>
              <a:buNone/>
            </a:pPr>
            <a:r>
              <a:rPr lang="en-US" sz="1000" dirty="0">
                <a:latin typeface="Lucida Console" panose="020B0609040504020204" pitchFamily="49" charset="0"/>
              </a:rPr>
              <a:t>Room Service   $1,912,541</a:t>
            </a:r>
          </a:p>
          <a:p>
            <a:pPr marL="0" indent="0">
              <a:spcBef>
                <a:spcPts val="0"/>
              </a:spcBef>
              <a:buNone/>
            </a:pPr>
            <a:r>
              <a:rPr lang="en-US" sz="1000" dirty="0">
                <a:latin typeface="Lucida Console" panose="020B0609040504020204" pitchFamily="49" charset="0"/>
              </a:rPr>
              <a:t>Shopping Mall  $1,474,092</a:t>
            </a:r>
          </a:p>
          <a:p>
            <a:pPr marL="0" indent="0">
              <a:spcBef>
                <a:spcPts val="0"/>
              </a:spcBef>
              <a:buNone/>
            </a:pPr>
            <a:r>
              <a:rPr lang="en-US" sz="1000" dirty="0">
                <a:latin typeface="Lucida Console" panose="020B0609040504020204" pitchFamily="49" charset="0"/>
              </a:rPr>
              <a:t>        Total $12,525,451</a:t>
            </a:r>
          </a:p>
          <a:p>
            <a:pPr marL="0" indent="0">
              <a:spcBef>
                <a:spcPts val="1200"/>
              </a:spcBef>
              <a:buNone/>
            </a:pPr>
            <a:endParaRPr lang="en-US" sz="1200" b="1" u="sng" dirty="0"/>
          </a:p>
          <a:p>
            <a:pPr marL="0" indent="0">
              <a:spcBef>
                <a:spcPts val="1200"/>
              </a:spcBef>
              <a:buNone/>
            </a:pPr>
            <a:r>
              <a:rPr lang="en-US" sz="1200" b="1" u="sng" dirty="0"/>
              <a:t>Conclusion</a:t>
            </a:r>
          </a:p>
          <a:p>
            <a:pPr marL="0" indent="0">
              <a:spcBef>
                <a:spcPts val="600"/>
              </a:spcBef>
              <a:buNone/>
            </a:pPr>
            <a:r>
              <a:rPr lang="en-US" sz="1000" dirty="0"/>
              <a:t>The food court accounts for almost a third of the total amount billed on amenities. Adding the food court and room service, eating makes up approximately 50% of the total amount billed on amenities. The spa and VR deck each makeup approximately 20% of the total amount billed, with the shopping mall accounting for just over 10%.</a:t>
            </a:r>
          </a:p>
        </p:txBody>
      </p:sp>
      <p:pic>
        <p:nvPicPr>
          <p:cNvPr id="6" name="Picture 5">
            <a:extLst>
              <a:ext uri="{FF2B5EF4-FFF2-40B4-BE49-F238E27FC236}">
                <a16:creationId xmlns:a16="http://schemas.microsoft.com/office/drawing/2014/main" id="{55CFFC77-D013-1435-9BC2-C6F42060E980}"/>
              </a:ext>
            </a:extLst>
          </p:cNvPr>
          <p:cNvPicPr>
            <a:picLocks noChangeAspect="1"/>
          </p:cNvPicPr>
          <p:nvPr/>
        </p:nvPicPr>
        <p:blipFill>
          <a:blip r:embed="rId2"/>
          <a:stretch>
            <a:fillRect/>
          </a:stretch>
        </p:blipFill>
        <p:spPr>
          <a:xfrm>
            <a:off x="4212420" y="2057400"/>
            <a:ext cx="7136900" cy="4137259"/>
          </a:xfrm>
          <a:prstGeom prst="rect">
            <a:avLst/>
          </a:prstGeom>
        </p:spPr>
      </p:pic>
    </p:spTree>
    <p:extLst>
      <p:ext uri="{BB962C8B-B14F-4D97-AF65-F5344CB8AC3E}">
        <p14:creationId xmlns:p14="http://schemas.microsoft.com/office/powerpoint/2010/main" val="1507696302"/>
      </p:ext>
    </p:extLst>
  </p:cSld>
  <p:clrMapOvr>
    <a:masterClrMapping/>
  </p:clrMapOvr>
</p:sld>
</file>

<file path=ppt/theme/theme1.xml><?xml version="1.0" encoding="utf-8"?>
<a:theme xmlns:a="http://schemas.openxmlformats.org/drawingml/2006/main" name="EncaseVTI">
  <a:themeElements>
    <a:clrScheme name="Encase">
      <a:dk1>
        <a:sysClr val="windowText" lastClr="000000"/>
      </a:dk1>
      <a:lt1>
        <a:sysClr val="window" lastClr="FFFFFF"/>
      </a:lt1>
      <a:dk2>
        <a:srgbClr val="1E2121"/>
      </a:dk2>
      <a:lt2>
        <a:srgbClr val="EFECEB"/>
      </a:lt2>
      <a:accent1>
        <a:srgbClr val="717059"/>
      </a:accent1>
      <a:accent2>
        <a:srgbClr val="B9A17E"/>
      </a:accent2>
      <a:accent3>
        <a:srgbClr val="766752"/>
      </a:accent3>
      <a:accent4>
        <a:srgbClr val="A28578"/>
      </a:accent4>
      <a:accent5>
        <a:srgbClr val="6E736D"/>
      </a:accent5>
      <a:accent6>
        <a:srgbClr val="BE8366"/>
      </a:accent6>
      <a:hlink>
        <a:srgbClr val="B5714F"/>
      </a:hlink>
      <a:folHlink>
        <a:srgbClr val="7B6B4C"/>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docProps/app.xml><?xml version="1.0" encoding="utf-8"?>
<Properties xmlns="http://schemas.openxmlformats.org/officeDocument/2006/extended-properties" xmlns:vt="http://schemas.openxmlformats.org/officeDocument/2006/docPropsVTypes">
  <TotalTime>421</TotalTime>
  <Words>938</Words>
  <Application>Microsoft Office PowerPoint</Application>
  <PresentationFormat>Widescreen</PresentationFormat>
  <Paragraphs>100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Arial</vt:lpstr>
      <vt:lpstr>Avenir Next LT Pro</vt:lpstr>
      <vt:lpstr>Avenir Next LT Pro Light</vt:lpstr>
      <vt:lpstr>Lucida Console</vt:lpstr>
      <vt:lpstr>Roboto</vt:lpstr>
      <vt:lpstr>EncaseVTI</vt:lpstr>
      <vt:lpstr>Spaceship Titanic</vt:lpstr>
      <vt:lpstr>Spaceship Titanic - R Project</vt:lpstr>
      <vt:lpstr>Spaceship Titanic - Initial Passenger Analysis</vt:lpstr>
      <vt:lpstr>Spaceship Titanic – Home and Destination Analysis</vt:lpstr>
      <vt:lpstr>Spaceship Titanic – Home to Destination Analysis</vt:lpstr>
      <vt:lpstr>Spaceship Titanic – Transported Dimensions Analysis</vt:lpstr>
      <vt:lpstr>Spaceship Titanic – Passenger CryoSleep Analysis</vt:lpstr>
      <vt:lpstr>Spaceship Titanic – Amounts Billed on Amenities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 Aldag</dc:creator>
  <cp:lastModifiedBy>Josh Aldag</cp:lastModifiedBy>
  <cp:revision>19</cp:revision>
  <dcterms:created xsi:type="dcterms:W3CDTF">2024-08-08T14:40:41Z</dcterms:created>
  <dcterms:modified xsi:type="dcterms:W3CDTF">2024-08-08T21:42:12Z</dcterms:modified>
</cp:coreProperties>
</file>