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6CA7-D5A9-4242-8EF9-7B7D8BEBC15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035A-E6AF-49AD-A6FF-94A99BEE2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y.alger@utsouthwestern.edu" TargetMode="External"/><Relationship Id="rId2" Type="http://schemas.openxmlformats.org/officeDocument/2006/relationships/hyperlink" Target="mailto:jeff@neurospectroscopic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tcaCALC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J.R. Alger</a:t>
            </a:r>
          </a:p>
          <a:p>
            <a:r>
              <a:rPr lang="en-US" dirty="0">
                <a:hlinkClick r:id="rId2"/>
              </a:rPr>
              <a:t>jeff@neurospectroscopics.com</a:t>
            </a:r>
            <a:endParaRPr lang="en-US" dirty="0"/>
          </a:p>
          <a:p>
            <a:r>
              <a:rPr lang="en-US" dirty="0">
                <a:hlinkClick r:id="rId3"/>
              </a:rPr>
              <a:t>jeffry.alger@utsouthwestern.edu</a:t>
            </a:r>
            <a:endParaRPr lang="en-US" dirty="0"/>
          </a:p>
          <a:p>
            <a:r>
              <a:rPr lang="en-US" dirty="0"/>
              <a:t>November 29, 2024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the measured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609599"/>
          </a:xfrm>
        </p:spPr>
        <p:txBody>
          <a:bodyPr>
            <a:normAutofit/>
          </a:bodyPr>
          <a:lstStyle/>
          <a:p>
            <a:r>
              <a:rPr lang="en-US" sz="1800" dirty="0"/>
              <a:t>Select Load Measured Data CSV</a:t>
            </a:r>
          </a:p>
        </p:txBody>
      </p:sp>
      <p:pic>
        <p:nvPicPr>
          <p:cNvPr id="5" name="Picture 4" descr="Screenshot (86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6823166" cy="36706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105400" y="5791200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the measured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60959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Navigate to and select the measured data </a:t>
            </a:r>
            <a:r>
              <a:rPr lang="en-US" sz="1800" dirty="0" err="1"/>
              <a:t>csv</a:t>
            </a:r>
            <a:endParaRPr lang="en-US" sz="1800" dirty="0"/>
          </a:p>
        </p:txBody>
      </p:sp>
      <p:pic>
        <p:nvPicPr>
          <p:cNvPr id="7" name="Picture 6" descr="Screenshot (87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371600"/>
            <a:ext cx="5502729" cy="38290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19600" y="1752600"/>
            <a:ext cx="609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67600" y="4648200"/>
            <a:ext cx="609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tcaCALC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705600" cy="914400"/>
          </a:xfrm>
        </p:spPr>
        <p:txBody>
          <a:bodyPr/>
          <a:lstStyle/>
          <a:p>
            <a:r>
              <a:rPr lang="en-US" dirty="0"/>
              <a:t>Select Run </a:t>
            </a:r>
            <a:r>
              <a:rPr lang="en-US" dirty="0" err="1"/>
              <a:t>tcaCALC</a:t>
            </a:r>
            <a:endParaRPr lang="en-US" dirty="0"/>
          </a:p>
        </p:txBody>
      </p:sp>
      <p:pic>
        <p:nvPicPr>
          <p:cNvPr id="5" name="Picture 4" descr="Screenshot (86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6823166" cy="36706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29400" y="5486400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tcaCALC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705600" cy="914400"/>
          </a:xfrm>
        </p:spPr>
        <p:txBody>
          <a:bodyPr/>
          <a:lstStyle/>
          <a:p>
            <a:r>
              <a:rPr lang="en-US" dirty="0" err="1"/>
              <a:t>tcaCALC</a:t>
            </a:r>
            <a:r>
              <a:rPr lang="en-US" dirty="0"/>
              <a:t> in progress window appears</a:t>
            </a:r>
          </a:p>
        </p:txBody>
      </p:sp>
      <p:pic>
        <p:nvPicPr>
          <p:cNvPr id="7" name="Picture 6" descr="Screenshot (87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69671"/>
            <a:ext cx="8507186" cy="458832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200400" y="2133600"/>
            <a:ext cx="3048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tcaCALC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/>
              <a:t>Monitor </a:t>
            </a:r>
            <a:r>
              <a:rPr lang="en-US" dirty="0" err="1"/>
              <a:t>tcaCALC</a:t>
            </a:r>
            <a:r>
              <a:rPr lang="en-US" dirty="0"/>
              <a:t> in MATLAB window (if desired)</a:t>
            </a:r>
          </a:p>
        </p:txBody>
      </p:sp>
      <p:pic>
        <p:nvPicPr>
          <p:cNvPr id="6" name="Picture 5" descr="Screenshot (87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286000"/>
            <a:ext cx="4923065" cy="384537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752600" y="4876800"/>
            <a:ext cx="6096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tcaCALC</a:t>
            </a:r>
            <a:r>
              <a:rPr lang="en-US" dirty="0"/>
              <a:t>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On completion </a:t>
            </a:r>
            <a:r>
              <a:rPr lang="en-US" sz="1800" dirty="0" err="1"/>
              <a:t>tcaCALC</a:t>
            </a:r>
            <a:r>
              <a:rPr lang="en-US" sz="1800" dirty="0"/>
              <a:t> presents results as graphics</a:t>
            </a:r>
          </a:p>
        </p:txBody>
      </p:sp>
      <p:pic>
        <p:nvPicPr>
          <p:cNvPr id="4" name="Picture 3" descr="Screenshot (87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514600"/>
            <a:ext cx="5101046" cy="37229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tcaCALC</a:t>
            </a:r>
            <a:r>
              <a:rPr lang="en-US" dirty="0"/>
              <a:t>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Select OK to save and close all graphics output</a:t>
            </a:r>
          </a:p>
        </p:txBody>
      </p:sp>
      <p:pic>
        <p:nvPicPr>
          <p:cNvPr id="4" name="Picture 3" descr="Screenshot (87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101046" cy="37229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2400" y="26670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tcaCALC</a:t>
            </a:r>
            <a:r>
              <a:rPr lang="en-US" dirty="0"/>
              <a:t>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1999"/>
          </a:xfrm>
        </p:spPr>
        <p:txBody>
          <a:bodyPr>
            <a:normAutofit/>
          </a:bodyPr>
          <a:lstStyle/>
          <a:p>
            <a:r>
              <a:rPr lang="en-US" sz="1800" dirty="0" err="1"/>
              <a:t>tcaCALC</a:t>
            </a:r>
            <a:r>
              <a:rPr lang="en-US" sz="1800" dirty="0"/>
              <a:t> graphics and numerical results are saved to the directory that contains the Metabolic Models .csv</a:t>
            </a:r>
          </a:p>
        </p:txBody>
      </p:sp>
      <p:pic>
        <p:nvPicPr>
          <p:cNvPr id="6" name="Picture 5" descr="Screenshot (87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400"/>
            <a:ext cx="6327322" cy="26207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tcaCALC</a:t>
            </a:r>
            <a:r>
              <a:rPr lang="en-US" sz="3200" dirty="0"/>
              <a:t> All Models Output Results (Graphics)</a:t>
            </a:r>
            <a:br>
              <a:rPr lang="en-US" sz="3200" dirty="0"/>
            </a:br>
            <a:r>
              <a:rPr lang="en-US" sz="3200" dirty="0"/>
              <a:t>Summary Plot</a:t>
            </a:r>
          </a:p>
        </p:txBody>
      </p:sp>
      <p:pic>
        <p:nvPicPr>
          <p:cNvPr id="4" name="Picture 3" descr="MM_3110_LV_SFit_ModelsResultPl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524000"/>
            <a:ext cx="4876397" cy="4568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tcaCALC</a:t>
            </a:r>
            <a:r>
              <a:rPr lang="en-US" sz="3200" dirty="0"/>
              <a:t> Model Output Results (Graphics)</a:t>
            </a:r>
            <a:br>
              <a:rPr lang="en-US" sz="3200" dirty="0"/>
            </a:br>
            <a:r>
              <a:rPr lang="en-US" sz="3200" dirty="0"/>
              <a:t>One produced for Each Model</a:t>
            </a:r>
          </a:p>
        </p:txBody>
      </p:sp>
      <p:pic>
        <p:nvPicPr>
          <p:cNvPr id="3" name="Picture 2" descr="MM_3110_LV_SFit__AICc_01_Model08_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3657298" cy="3657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tcaCALC</a:t>
            </a:r>
            <a:r>
              <a:rPr lang="en-US" dirty="0"/>
              <a:t> software tool is designed to determine best fit metabolic fluxes in studies that use </a:t>
            </a:r>
            <a:r>
              <a:rPr lang="en-US" baseline="30000" dirty="0"/>
              <a:t>13</a:t>
            </a:r>
            <a:r>
              <a:rPr lang="en-US" dirty="0"/>
              <a:t>C- or </a:t>
            </a:r>
            <a:r>
              <a:rPr lang="en-US" baseline="30000" dirty="0"/>
              <a:t>14</a:t>
            </a:r>
            <a:r>
              <a:rPr lang="en-US" dirty="0"/>
              <a:t>C-enriched tracers to probe TCA cycle metabolism. </a:t>
            </a:r>
          </a:p>
          <a:p>
            <a:r>
              <a:rPr lang="en-US" dirty="0"/>
              <a:t>The newest version of </a:t>
            </a:r>
            <a:r>
              <a:rPr lang="en-US" dirty="0" err="1"/>
              <a:t>tcaCALC</a:t>
            </a:r>
            <a:r>
              <a:rPr lang="en-US" dirty="0"/>
              <a:t> was written in MATLAB.</a:t>
            </a:r>
          </a:p>
          <a:p>
            <a:pPr lvl="1"/>
            <a:r>
              <a:rPr lang="en-US" dirty="0"/>
              <a:t>MATLAB assures compatibility across multiple operating system platforms. </a:t>
            </a:r>
          </a:p>
          <a:p>
            <a:pPr lvl="1"/>
            <a:r>
              <a:rPr lang="en-US" dirty="0" err="1"/>
              <a:t>tcaCALC</a:t>
            </a:r>
            <a:r>
              <a:rPr lang="en-US" dirty="0"/>
              <a:t> is based on previous versions that were written in the C programming language and ran only under the now obsolete Microsoft Disk Operating System. </a:t>
            </a:r>
          </a:p>
          <a:p>
            <a:r>
              <a:rPr lang="en-US" dirty="0"/>
              <a:t>The user submits measured values of specific atom fractional enrichments, </a:t>
            </a:r>
            <a:r>
              <a:rPr lang="en-US" baseline="30000" dirty="0"/>
              <a:t>13</a:t>
            </a:r>
            <a:r>
              <a:rPr lang="en-US" dirty="0"/>
              <a:t>C NMR </a:t>
            </a:r>
            <a:r>
              <a:rPr lang="en-US" dirty="0" err="1"/>
              <a:t>multiplet</a:t>
            </a:r>
            <a:r>
              <a:rPr lang="en-US" dirty="0"/>
              <a:t> relative integrated intensities, or relative mass </a:t>
            </a:r>
            <a:r>
              <a:rPr lang="en-US" dirty="0" err="1"/>
              <a:t>isotopologue</a:t>
            </a:r>
            <a:r>
              <a:rPr lang="en-US" dirty="0"/>
              <a:t> intensities of common products of TCA cycle metabolism together with the substrate isotopic enrichment that was used in a particular experiment.</a:t>
            </a:r>
          </a:p>
          <a:p>
            <a:r>
              <a:rPr lang="en-US" dirty="0" err="1"/>
              <a:t>tcaCALC</a:t>
            </a:r>
            <a:r>
              <a:rPr lang="en-US" dirty="0"/>
              <a:t> iteratively determines the PDH, YPC, YS and PK rates (relative to citrate </a:t>
            </a:r>
            <a:r>
              <a:rPr lang="en-US" dirty="0" err="1"/>
              <a:t>synthase</a:t>
            </a:r>
            <a:r>
              <a:rPr lang="en-US" dirty="0"/>
              <a:t>) that best fit the measured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tcaCALC</a:t>
            </a:r>
            <a:r>
              <a:rPr lang="en-US" sz="3200" dirty="0"/>
              <a:t> Models Output Results (Numerical)</a:t>
            </a:r>
          </a:p>
        </p:txBody>
      </p:sp>
      <p:pic>
        <p:nvPicPr>
          <p:cNvPr id="3" name="Picture 2" descr="Screenshot (87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6204857" cy="4547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User-input: 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tcaCALC</a:t>
            </a:r>
            <a:r>
              <a:rPr lang="en-US" dirty="0"/>
              <a:t> can be run with user-input</a:t>
            </a:r>
          </a:p>
          <a:p>
            <a:pPr lvl="1"/>
            <a:r>
              <a:rPr lang="en-US" dirty="0"/>
              <a:t>from GUI (General User Interface) or </a:t>
            </a:r>
          </a:p>
          <a:p>
            <a:pPr lvl="1"/>
            <a:r>
              <a:rPr lang="en-US" dirty="0"/>
              <a:t>from two user-generated comma-separated-value (CSV) spreadsheets.</a:t>
            </a:r>
          </a:p>
          <a:p>
            <a:r>
              <a:rPr lang="en-US" dirty="0"/>
              <a:t>The GUI method is useful for learning and understanding software but is cumbersome when complex studies need to be analyzed</a:t>
            </a:r>
          </a:p>
          <a:p>
            <a:r>
              <a:rPr lang="en-US" dirty="0"/>
              <a:t>This presentation is </a:t>
            </a:r>
            <a:r>
              <a:rPr lang="en-US" dirty="0" err="1"/>
              <a:t>focussed</a:t>
            </a:r>
            <a:r>
              <a:rPr lang="en-US" dirty="0"/>
              <a:t> on user-input via the </a:t>
            </a:r>
            <a:r>
              <a:rPr lang="en-US" dirty="0" err="1"/>
              <a:t>csv</a:t>
            </a:r>
            <a:r>
              <a:rPr lang="en-US" dirty="0"/>
              <a:t> spreadsheet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CSV spreadsheet that describes the hypothetical metabolic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838200"/>
          </a:xfrm>
        </p:spPr>
        <p:txBody>
          <a:bodyPr>
            <a:normAutofit/>
          </a:bodyPr>
          <a:lstStyle/>
          <a:p>
            <a:r>
              <a:rPr lang="en-US" sz="1800" dirty="0"/>
              <a:t>An example </a:t>
            </a:r>
            <a:r>
              <a:rPr lang="en-US" sz="1800" dirty="0" err="1"/>
              <a:t>csv</a:t>
            </a:r>
            <a:r>
              <a:rPr lang="en-US" sz="1800" dirty="0"/>
              <a:t> is provided at .\</a:t>
            </a:r>
            <a:r>
              <a:rPr lang="en-US" sz="1800" dirty="0" err="1"/>
              <a:t>InputTemplates</a:t>
            </a:r>
            <a:r>
              <a:rPr lang="en-US" sz="1800" dirty="0"/>
              <a:t>\</a:t>
            </a:r>
            <a:r>
              <a:rPr lang="en-US" sz="1800" dirty="0" err="1"/>
              <a:t>MetabolicModelInput</a:t>
            </a:r>
            <a:r>
              <a:rPr lang="en-US" sz="1800" dirty="0"/>
              <a:t>\MetabolicModels_All.csv</a:t>
            </a:r>
          </a:p>
        </p:txBody>
      </p:sp>
      <p:pic>
        <p:nvPicPr>
          <p:cNvPr id="4" name="Picture 3" descr="Screenshot (88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7344591" cy="42242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Create a CSV spreadsheet that describes the measured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sz="1800" dirty="0"/>
              <a:t>An example csv is provided at .\</a:t>
            </a:r>
            <a:r>
              <a:rPr lang="en-US" sz="1800" dirty="0" err="1"/>
              <a:t>InputTemplates</a:t>
            </a:r>
            <a:r>
              <a:rPr lang="en-US" sz="1800" dirty="0"/>
              <a:t>\</a:t>
            </a:r>
            <a:r>
              <a:rPr lang="en-US" sz="1800" dirty="0" err="1"/>
              <a:t>GDAInput</a:t>
            </a:r>
            <a:r>
              <a:rPr lang="en-US" sz="1800" dirty="0"/>
              <a:t>\GeneralDataArrayInput.csv</a:t>
            </a:r>
          </a:p>
          <a:p>
            <a:r>
              <a:rPr lang="en-US" sz="1800" dirty="0"/>
              <a:t>Legal entries for </a:t>
            </a:r>
            <a:r>
              <a:rPr lang="en-US" sz="1800" dirty="0" err="1"/>
              <a:t>MoleculeID</a:t>
            </a:r>
            <a:r>
              <a:rPr lang="en-US" sz="1800" dirty="0"/>
              <a:t> and Measures columns in this spreadsheet are given in .\</a:t>
            </a:r>
            <a:r>
              <a:rPr lang="en-US" sz="1800" dirty="0" err="1"/>
              <a:t>InputTemplates</a:t>
            </a:r>
            <a:r>
              <a:rPr lang="en-US" sz="1800" dirty="0"/>
              <a:t>\</a:t>
            </a:r>
            <a:r>
              <a:rPr lang="en-US" sz="1800" dirty="0" err="1"/>
              <a:t>GDAInput</a:t>
            </a:r>
            <a:r>
              <a:rPr lang="en-US" sz="1800" dirty="0"/>
              <a:t>\ LegalGDAEntries.txt</a:t>
            </a:r>
          </a:p>
          <a:p>
            <a:endParaRPr lang="en-US" dirty="0"/>
          </a:p>
        </p:txBody>
      </p:sp>
      <p:pic>
        <p:nvPicPr>
          <p:cNvPr id="4" name="Picture 3" descr="Screenshot (8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066800"/>
            <a:ext cx="2833824" cy="5582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tcaCALC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tcaCALC</a:t>
            </a:r>
            <a:r>
              <a:rPr lang="en-US" dirty="0"/>
              <a:t> distribution folder</a:t>
            </a:r>
          </a:p>
          <a:p>
            <a:r>
              <a:rPr lang="en-US" dirty="0"/>
              <a:t>Select tcaCALC20190901.m</a:t>
            </a:r>
          </a:p>
          <a:p>
            <a:r>
              <a:rPr lang="en-US" dirty="0"/>
              <a:t>MATLAB will open</a:t>
            </a:r>
          </a:p>
        </p:txBody>
      </p:sp>
      <p:pic>
        <p:nvPicPr>
          <p:cNvPr id="4" name="Picture 3" descr="Screenshot (86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219200"/>
            <a:ext cx="4523015" cy="44985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tcaCALC</a:t>
            </a:r>
            <a:r>
              <a:rPr lang="en-US" dirty="0"/>
              <a:t> with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1371600"/>
          </a:xfrm>
        </p:spPr>
        <p:txBody>
          <a:bodyPr>
            <a:normAutofit/>
          </a:bodyPr>
          <a:lstStyle/>
          <a:p>
            <a:r>
              <a:rPr lang="en-US" sz="1800" dirty="0"/>
              <a:t>Select the green arrow in the MATLAB editor to run the </a:t>
            </a:r>
            <a:r>
              <a:rPr lang="en-US" sz="1800" dirty="0" err="1"/>
              <a:t>tcaCLAC</a:t>
            </a:r>
            <a:r>
              <a:rPr lang="en-US" sz="1800" dirty="0"/>
              <a:t> software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tcaCALC</a:t>
            </a:r>
            <a:r>
              <a:rPr lang="en-US" sz="1800" dirty="0"/>
              <a:t> GUI will open</a:t>
            </a:r>
          </a:p>
        </p:txBody>
      </p:sp>
      <p:pic>
        <p:nvPicPr>
          <p:cNvPr id="4" name="Picture 3" descr="Screenshot (86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6596743" cy="36739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0" y="27432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the Metabolic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838199"/>
          </a:xfrm>
        </p:spPr>
        <p:txBody>
          <a:bodyPr>
            <a:normAutofit/>
          </a:bodyPr>
          <a:lstStyle/>
          <a:p>
            <a:r>
              <a:rPr lang="en-US" sz="1800" dirty="0"/>
              <a:t>Select Load Metabolic Models …</a:t>
            </a:r>
          </a:p>
        </p:txBody>
      </p:sp>
      <p:pic>
        <p:nvPicPr>
          <p:cNvPr id="5" name="Picture 4" descr="Screenshot (86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6823166" cy="36706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28800" y="5334000"/>
            <a:ext cx="2895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the Metabolic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62800" cy="685799"/>
          </a:xfrm>
        </p:spPr>
        <p:txBody>
          <a:bodyPr>
            <a:normAutofit/>
          </a:bodyPr>
          <a:lstStyle/>
          <a:p>
            <a:r>
              <a:rPr lang="en-US" sz="1800" dirty="0"/>
              <a:t>Navigate to and select the metabolic models </a:t>
            </a:r>
            <a:r>
              <a:rPr lang="en-US" sz="1800" dirty="0" err="1"/>
              <a:t>csv</a:t>
            </a:r>
            <a:endParaRPr lang="en-US" sz="1800" dirty="0"/>
          </a:p>
        </p:txBody>
      </p:sp>
      <p:pic>
        <p:nvPicPr>
          <p:cNvPr id="7" name="Picture 6" descr="Screenshot (86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6966857" cy="391885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4600" y="2895600"/>
            <a:ext cx="838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53340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465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Getting Started with tcaCALC</vt:lpstr>
      <vt:lpstr>tcaCALC</vt:lpstr>
      <vt:lpstr>User-input: Two methods</vt:lpstr>
      <vt:lpstr>Create a CSV spreadsheet that describes the hypothetical metabolic models</vt:lpstr>
      <vt:lpstr>Create a CSV spreadsheet that describes the measured data</vt:lpstr>
      <vt:lpstr>Start tcaCALC software</vt:lpstr>
      <vt:lpstr>Run tcaCALC with MATLAB</vt:lpstr>
      <vt:lpstr>Input the Metabolic Models</vt:lpstr>
      <vt:lpstr>Input the Metabolic Models</vt:lpstr>
      <vt:lpstr>Input the measured data</vt:lpstr>
      <vt:lpstr>Input the measured data</vt:lpstr>
      <vt:lpstr>Run tcaCALC</vt:lpstr>
      <vt:lpstr>Run tcaCALC</vt:lpstr>
      <vt:lpstr>Run tcaCALC</vt:lpstr>
      <vt:lpstr>tcaCALC completion</vt:lpstr>
      <vt:lpstr>tcaCALC completion</vt:lpstr>
      <vt:lpstr>tcaCALC completion</vt:lpstr>
      <vt:lpstr>tcaCALC All Models Output Results (Graphics) Summary Plot</vt:lpstr>
      <vt:lpstr>tcaCALC Model Output Results (Graphics) One produced for Each Model</vt:lpstr>
      <vt:lpstr>tcaCALC Models Output Results (Numerical)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tcaCALC</dc:title>
  <dc:creator>Jeffry R Alger</dc:creator>
  <cp:lastModifiedBy>Jeffry Alger</cp:lastModifiedBy>
  <cp:revision>20</cp:revision>
  <dcterms:created xsi:type="dcterms:W3CDTF">2024-11-29T20:22:30Z</dcterms:created>
  <dcterms:modified xsi:type="dcterms:W3CDTF">2024-12-08T21:22:42Z</dcterms:modified>
</cp:coreProperties>
</file>