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6858000" cy="9906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24" y="2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3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45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8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60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2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8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9D49F-0241-4F1B-BBBB-9F41428D682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AB073-8F8E-4984-B0B1-3C215BB81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2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1797E0-71ED-7617-5B34-B2AD3F3BFA30}"/>
              </a:ext>
            </a:extLst>
          </p:cNvPr>
          <p:cNvSpPr/>
          <p:nvPr/>
        </p:nvSpPr>
        <p:spPr>
          <a:xfrm>
            <a:off x="3" y="0"/>
            <a:ext cx="6857999" cy="9906000"/>
          </a:xfrm>
          <a:prstGeom prst="rect">
            <a:avLst/>
          </a:prstGeom>
          <a:solidFill>
            <a:srgbClr val="E4DC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7"/>
          </a:p>
        </p:txBody>
      </p:sp>
      <p:pic>
        <p:nvPicPr>
          <p:cNvPr id="5" name="Imagem 4" descr="Interface gráfica do usuário, Diagrama">
            <a:extLst>
              <a:ext uri="{FF2B5EF4-FFF2-40B4-BE49-F238E27FC236}">
                <a16:creationId xmlns:a16="http://schemas.microsoft.com/office/drawing/2014/main" id="{3B8BFEBA-2443-725B-57EE-E5292171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21433"/>
            <a:ext cx="6857999" cy="68579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439E8B-1F03-F663-DA58-C85B03A72DE6}"/>
              </a:ext>
            </a:extLst>
          </p:cNvPr>
          <p:cNvSpPr txBox="1"/>
          <p:nvPr/>
        </p:nvSpPr>
        <p:spPr>
          <a:xfrm>
            <a:off x="984250" y="903166"/>
            <a:ext cx="4889500" cy="831125"/>
          </a:xfrm>
          <a:prstGeom prst="rect">
            <a:avLst/>
          </a:prstGeom>
          <a:noFill/>
          <a:effectLst>
            <a:glow rad="228600">
              <a:schemeClr val="accent4">
                <a:lumMod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1" dirty="0">
                <a:solidFill>
                  <a:schemeClr val="bg1"/>
                </a:solidFill>
                <a:effectLst>
                  <a:glow rad="279400">
                    <a:srgbClr val="002060">
                      <a:alpha val="84000"/>
                    </a:srgbClr>
                  </a:glow>
                </a:effectLst>
                <a:latin typeface="Arial Black" panose="020B0A04020102020204" pitchFamily="34" charset="0"/>
              </a:rPr>
              <a:t>Comece Bem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B32D2A-FCDE-CE47-AE84-BCBDBC0BDD5A}"/>
              </a:ext>
            </a:extLst>
          </p:cNvPr>
          <p:cNvSpPr txBox="1"/>
          <p:nvPr/>
        </p:nvSpPr>
        <p:spPr>
          <a:xfrm>
            <a:off x="412750" y="1734291"/>
            <a:ext cx="6032500" cy="584775"/>
          </a:xfrm>
          <a:prstGeom prst="rect">
            <a:avLst/>
          </a:prstGeom>
          <a:noFill/>
          <a:effectLst>
            <a:glow rad="228600">
              <a:schemeClr val="accent4">
                <a:lumMod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glow rad="279400">
                    <a:schemeClr val="bg1">
                      <a:lumMod val="85000"/>
                      <a:alpha val="84000"/>
                    </a:schemeClr>
                  </a:glow>
                </a:effectLst>
                <a:latin typeface="Arial Black" panose="020B0A04020102020204" pitchFamily="34" charset="0"/>
              </a:rPr>
              <a:t>Dicas básicas de finanças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54C040-F694-826D-6A89-C81FA1F4BB8B}"/>
              </a:ext>
            </a:extLst>
          </p:cNvPr>
          <p:cNvSpPr txBox="1"/>
          <p:nvPr/>
        </p:nvSpPr>
        <p:spPr>
          <a:xfrm>
            <a:off x="984250" y="8735449"/>
            <a:ext cx="4889500" cy="461665"/>
          </a:xfrm>
          <a:prstGeom prst="rect">
            <a:avLst/>
          </a:prstGeom>
          <a:noFill/>
          <a:effectLst>
            <a:glow rad="228600">
              <a:schemeClr val="accent4">
                <a:lumMod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Por Junior A Costa</a:t>
            </a:r>
          </a:p>
        </p:txBody>
      </p:sp>
    </p:spTree>
    <p:extLst>
      <p:ext uri="{BB962C8B-B14F-4D97-AF65-F5344CB8AC3E}">
        <p14:creationId xmlns:p14="http://schemas.microsoft.com/office/powerpoint/2010/main" val="395374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A3BC176-7506-1E35-7E9E-E29C754C40D4}"/>
              </a:ext>
            </a:extLst>
          </p:cNvPr>
          <p:cNvSpPr txBox="1"/>
          <p:nvPr/>
        </p:nvSpPr>
        <p:spPr>
          <a:xfrm>
            <a:off x="524436" y="1560755"/>
            <a:ext cx="58091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Se você está começando a se interessar por finanças, parabéns! Cuidar do seu dinheiro é uma habilidade essencial que pode mudar sua vida. Este guia foi criado para ajudar pessoas leigas a entenderem como lidar com dinheiro de forma simples e prática. Finanças não precisam ser um bicho de sete cabeças. Neste material, vamos explorar desde como criar um orçamento até como lidar com dívidas e economizar para o futuro. Comece pequeno, mas comece. Entender suas finanças é o primeiro passo para alcançar seus sonhos, seja viajar, comprar algo importante ou simplesmente viver com mais tranquilidade. Vamos juntos nessa jornada!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F07DFC-CC23-DBFE-4A22-4A9A61117EB9}"/>
              </a:ext>
            </a:extLst>
          </p:cNvPr>
          <p:cNvSpPr txBox="1"/>
          <p:nvPr/>
        </p:nvSpPr>
        <p:spPr>
          <a:xfrm>
            <a:off x="524436" y="645652"/>
            <a:ext cx="2125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Introdução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38E8BEC5-429B-5D48-D1B2-F0A3F3FD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3134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EEB3-F6AD-A6B9-7581-334C7F3D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1223C0-24A8-D66A-12D2-A39CBD46CC7F}"/>
              </a:ext>
            </a:extLst>
          </p:cNvPr>
          <p:cNvSpPr txBox="1"/>
          <p:nvPr/>
        </p:nvSpPr>
        <p:spPr>
          <a:xfrm>
            <a:off x="524436" y="1514951"/>
            <a:ext cx="58091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orçamento é a base de uma vida financeira organizada. Ele é um plano que te ajuda a entender quanto dinheiro você ganha, quanto gasta e como pode controlar melhor suas despesas. Aqui está um passo a passo para criar um orçamento simples: </a:t>
            </a:r>
          </a:p>
          <a:p>
            <a:pPr algn="just"/>
            <a:endParaRPr lang="pt-BR" sz="1600" dirty="0"/>
          </a:p>
          <a:p>
            <a:pPr marL="342900" indent="-342900" algn="just">
              <a:buAutoNum type="arabicPeriod"/>
            </a:pPr>
            <a:r>
              <a:rPr lang="pt-BR" sz="1600" dirty="0"/>
              <a:t>Anote suas fontes de renda: Inclua salário, trabalhos extras ou qualquer outra entrada </a:t>
            </a:r>
            <a:r>
              <a:rPr lang="pt-BR" sz="1600" dirty="0" err="1"/>
              <a:t>dedinheiro</a:t>
            </a:r>
            <a:r>
              <a:rPr lang="pt-BR" sz="1600" dirty="0"/>
              <a:t>. </a:t>
            </a:r>
          </a:p>
          <a:p>
            <a:pPr marL="342900" indent="-342900" algn="just">
              <a:buAutoNum type="arabicPeriod"/>
            </a:pPr>
            <a:r>
              <a:rPr lang="pt-BR" sz="1600" dirty="0"/>
              <a:t>Liste suas despesas: Divida entre essenciais (aluguel, alimentação, contas) e extras (</a:t>
            </a:r>
            <a:r>
              <a:rPr lang="pt-BR" sz="1600" dirty="0" err="1"/>
              <a:t>lazer,compras</a:t>
            </a:r>
            <a:r>
              <a:rPr lang="pt-BR" sz="1600" dirty="0"/>
              <a:t>). </a:t>
            </a:r>
          </a:p>
          <a:p>
            <a:pPr marL="342900" indent="-342900" algn="just">
              <a:buAutoNum type="arabicPeriod"/>
            </a:pPr>
            <a:r>
              <a:rPr lang="pt-BR" sz="1600" dirty="0"/>
              <a:t>Calcule a diferença: Subtraia suas despesas da sua renda. O resultado mostra se você está </a:t>
            </a:r>
            <a:r>
              <a:rPr lang="pt-BR" sz="1600" dirty="0" err="1"/>
              <a:t>noazul</a:t>
            </a:r>
            <a:r>
              <a:rPr lang="pt-BR" sz="1600" dirty="0"/>
              <a:t> ou no vermelho.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Dica prática: Use um caderno ou aplicativos gratuitos para registrar tudo. Isso facilita visualizar para onde está indo seu dinheiro e identificar onde você pode economizar. Lembre-se, o objetivo não é cortar tudo, mas equilibrar.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A5376C-A542-9C6F-EE25-ABE8720B0987}"/>
              </a:ext>
            </a:extLst>
          </p:cNvPr>
          <p:cNvSpPr txBox="1"/>
          <p:nvPr/>
        </p:nvSpPr>
        <p:spPr>
          <a:xfrm>
            <a:off x="524436" y="602574"/>
            <a:ext cx="3714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Orçamento Simples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1F251E1F-2E4F-CDE9-BA74-474EE3C4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2063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4AD0B-0B50-302F-2BF8-0BF43F23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3CA464-5BA4-6D71-B78E-63F8B0B7150D}"/>
              </a:ext>
            </a:extLst>
          </p:cNvPr>
          <p:cNvSpPr txBox="1"/>
          <p:nvPr/>
        </p:nvSpPr>
        <p:spPr>
          <a:xfrm>
            <a:off x="524436" y="1514951"/>
            <a:ext cx="5809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Identificar para onde vai o seu dinheiro é essencial para controlar os gastos. Muitas vezes, pequenas despesas diárias passam despercebidas e somam grandes valores no final do mês. Aqui estão algumas estratégias para ajudar: </a:t>
            </a:r>
          </a:p>
          <a:p>
            <a:pPr algn="just"/>
            <a:endParaRPr lang="pt-BR" sz="1600" dirty="0"/>
          </a:p>
          <a:p>
            <a:pPr marL="285750" indent="-285750" algn="just">
              <a:buFontTx/>
              <a:buChar char="-"/>
            </a:pPr>
            <a:r>
              <a:rPr lang="pt-BR" sz="1600" dirty="0"/>
              <a:t>Durante uma semana, anote cada gasto, por menor que seja. Isso inclui café, transporte e até gorjetas. - Pergunte-se: "Eu realmente preciso disso agora?" antes de qualquer compra. 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Economizar também é uma parte importante. Comece separando um valor mensal, mesmo que pequeno, como 10% da sua renda. Coloque esse dinheiro em uma poupança ou conta separada e resista à tentação de usá-lo. Ele será útil para emergências ou para alcançar objetivos maiores. Exemplo: Se você economizar R$ 50 por mês, em um ano terá R$ 600. Com esse valor, já pode começar um pequeno investimento!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0116B6-4CD2-A258-34A6-CBFE16BA1475}"/>
              </a:ext>
            </a:extLst>
          </p:cNvPr>
          <p:cNvSpPr txBox="1"/>
          <p:nvPr/>
        </p:nvSpPr>
        <p:spPr>
          <a:xfrm>
            <a:off x="524436" y="602574"/>
            <a:ext cx="3812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Gastos e Economias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F1D3C0CA-D3CB-610F-9146-5F5ED6A4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2063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9043-965D-FB8C-4EEB-7C8CE990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CC13C9-C5CD-447A-CDC2-B6E6C474B3EC}"/>
              </a:ext>
            </a:extLst>
          </p:cNvPr>
          <p:cNvSpPr txBox="1"/>
          <p:nvPr/>
        </p:nvSpPr>
        <p:spPr>
          <a:xfrm>
            <a:off x="524436" y="1514951"/>
            <a:ext cx="580912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Dívidas podem ser um grande obstáculo para sua estabilidade financeira, mas é possível resolvê-las com planejamento. Primeiro, evite criar novas dívidas, especialmente aquelas com juros altos, como cartões de crédito ou empréstimos pessoais. Se você já tem dívidas: 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Faça uma lista de todas as dívidas, incluindo valores, juros e prazos. Comece bem: Dicas Básicas de Finanças - Priorize as dívidas com juros mais altos, pois elas crescem mais rápido. 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Negocie com credores para reduzir juros ou aumentar prazos de pagamento. 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Além disso, planeje suas finanças pensando no futuro. Crie metas claras, como economizar para uma emergência ou investir em algo que traga retorno. Defina prazos e acompanhe seu progresso regularmente. Com disciplina, é possível sair das dívidas e construir um futuro financeiro mais estável.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10CCA-F8CA-75F1-B56E-1C41F79B72A6}"/>
              </a:ext>
            </a:extLst>
          </p:cNvPr>
          <p:cNvSpPr txBox="1"/>
          <p:nvPr/>
        </p:nvSpPr>
        <p:spPr>
          <a:xfrm>
            <a:off x="524436" y="602574"/>
            <a:ext cx="434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Dívidas e Planejamento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B38E18CF-93BE-2D6A-EA4F-8914B5A0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2063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5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687E-C4A9-7078-10D2-276B8D7C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410F5E-DF4A-6558-43E9-9F327C7EFF41}"/>
              </a:ext>
            </a:extLst>
          </p:cNvPr>
          <p:cNvSpPr txBox="1"/>
          <p:nvPr/>
        </p:nvSpPr>
        <p:spPr>
          <a:xfrm>
            <a:off x="524436" y="1514951"/>
            <a:ext cx="58091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Poupar para o futuro é um dos melhores presentes que você pode dar a si mesmo. </a:t>
            </a:r>
          </a:p>
          <a:p>
            <a:pPr algn="just"/>
            <a:r>
              <a:rPr lang="pt-BR" sz="1600" dirty="0"/>
              <a:t>Comece criando um fundo de emergência que cubra pelo menos 3 a 6 meses de suas despesas essenciais. Isso te protege de imprevistos como perda de emprego ou despesas médicas. </a:t>
            </a:r>
          </a:p>
          <a:p>
            <a:pPr algn="just"/>
            <a:r>
              <a:rPr lang="pt-BR" sz="1600" dirty="0"/>
              <a:t>Depois disso, pense em investimentos de longo prazo. Pesquise sobre contas de investimento simples, como CDBs ou Tesouro Direto. Elas têm menos risco e oferecem rendimentos melhores que a poupança. Mesmo com pouco dinheiro, é possível começar!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Dica: Automatize suas economias. Configure transferências automáticas para sua conta de poupança ou investimento logo após receber seu salário. Assim, você economiza antes de gastar, e não o contrário.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B9D34D-9049-69E2-59E8-E60D2C646ED1}"/>
              </a:ext>
            </a:extLst>
          </p:cNvPr>
          <p:cNvSpPr txBox="1"/>
          <p:nvPr/>
        </p:nvSpPr>
        <p:spPr>
          <a:xfrm>
            <a:off x="524436" y="602574"/>
            <a:ext cx="4922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Economias de Longo Prazo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3DAAB175-CCA7-8F69-EB1F-C1C6E6EE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2063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0ED76-615A-CADD-C683-20B69B5E5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EB09E4-27C5-BE08-3652-90E9368CB801}"/>
              </a:ext>
            </a:extLst>
          </p:cNvPr>
          <p:cNvSpPr txBox="1"/>
          <p:nvPr/>
        </p:nvSpPr>
        <p:spPr>
          <a:xfrm>
            <a:off x="524436" y="1560755"/>
            <a:ext cx="58091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Cuidar das finanças é um processo contínuo, mas os primeiros passos são os mais importantes. Com este guia, você aprendeu sobre orçamento, controle de gastos, dívidas e poupança. Agora é hora de colocar em prática! </a:t>
            </a:r>
          </a:p>
          <a:p>
            <a:pPr algn="just"/>
            <a:r>
              <a:rPr lang="pt-BR" sz="1600" dirty="0"/>
              <a:t>Lembre-se de que cada pequena mudança faz diferença. Seja disciplinado, tenha paciência e celebre suas conquistas financeiras, por menores que pareçam. </a:t>
            </a:r>
          </a:p>
          <a:p>
            <a:pPr algn="just"/>
            <a:r>
              <a:rPr lang="pt-BR" sz="1600" dirty="0"/>
              <a:t>Compartilhe essas dicas com amigos e familiares para que eles também possam construir um futuro financeiro mais seguro. Você tem o poder de transformar sua vida financeira.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Boa sorte na sua jornada!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9FB884-040C-993B-0196-45C81ABD3314}"/>
              </a:ext>
            </a:extLst>
          </p:cNvPr>
          <p:cNvSpPr txBox="1"/>
          <p:nvPr/>
        </p:nvSpPr>
        <p:spPr>
          <a:xfrm>
            <a:off x="524436" y="645652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Conclusão</a:t>
            </a:r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8D1E8D47-9D5D-FE0E-708A-4946BD7F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83134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26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816</Words>
  <Application>Microsoft Office PowerPoint</Application>
  <PresentationFormat>Papel A4 (210 x 297 mm)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Black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Junior Costa</dc:creator>
  <cp:lastModifiedBy>Junior Costa</cp:lastModifiedBy>
  <cp:revision>1</cp:revision>
  <dcterms:created xsi:type="dcterms:W3CDTF">2025-01-17T03:04:20Z</dcterms:created>
  <dcterms:modified xsi:type="dcterms:W3CDTF">2025-01-17T03:49:45Z</dcterms:modified>
</cp:coreProperties>
</file>