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handoutMasterIdLst>
    <p:handoutMasterId r:id="rId112"/>
  </p:handoutMasterIdLst>
  <p:sldIdLst>
    <p:sldId id="259" r:id="rId2"/>
    <p:sldId id="260" r:id="rId3"/>
    <p:sldId id="298" r:id="rId4"/>
    <p:sldId id="387" r:id="rId5"/>
    <p:sldId id="261" r:id="rId6"/>
    <p:sldId id="313" r:id="rId7"/>
    <p:sldId id="314" r:id="rId8"/>
    <p:sldId id="262" r:id="rId9"/>
    <p:sldId id="305" r:id="rId10"/>
    <p:sldId id="307" r:id="rId11"/>
    <p:sldId id="308" r:id="rId12"/>
    <p:sldId id="309" r:id="rId13"/>
    <p:sldId id="310" r:id="rId14"/>
    <p:sldId id="345" r:id="rId15"/>
    <p:sldId id="311" r:id="rId16"/>
    <p:sldId id="312" r:id="rId17"/>
    <p:sldId id="346" r:id="rId18"/>
    <p:sldId id="347" r:id="rId19"/>
    <p:sldId id="349" r:id="rId20"/>
    <p:sldId id="376" r:id="rId21"/>
    <p:sldId id="377" r:id="rId22"/>
    <p:sldId id="350" r:id="rId23"/>
    <p:sldId id="351" r:id="rId24"/>
    <p:sldId id="352" r:id="rId25"/>
    <p:sldId id="378" r:id="rId26"/>
    <p:sldId id="353" r:id="rId27"/>
    <p:sldId id="354" r:id="rId28"/>
    <p:sldId id="355" r:id="rId29"/>
    <p:sldId id="379" r:id="rId30"/>
    <p:sldId id="380" r:id="rId31"/>
    <p:sldId id="381" r:id="rId32"/>
    <p:sldId id="356" r:id="rId33"/>
    <p:sldId id="357" r:id="rId34"/>
    <p:sldId id="358" r:id="rId35"/>
    <p:sldId id="359" r:id="rId36"/>
    <p:sldId id="382" r:id="rId37"/>
    <p:sldId id="360" r:id="rId38"/>
    <p:sldId id="361" r:id="rId39"/>
    <p:sldId id="362" r:id="rId40"/>
    <p:sldId id="383" r:id="rId41"/>
    <p:sldId id="384" r:id="rId42"/>
    <p:sldId id="385" r:id="rId43"/>
    <p:sldId id="386" r:id="rId44"/>
    <p:sldId id="363" r:id="rId45"/>
    <p:sldId id="364" r:id="rId46"/>
    <p:sldId id="264" r:id="rId47"/>
    <p:sldId id="265" r:id="rId48"/>
    <p:sldId id="266" r:id="rId49"/>
    <p:sldId id="267" r:id="rId50"/>
    <p:sldId id="396" r:id="rId51"/>
    <p:sldId id="397" r:id="rId52"/>
    <p:sldId id="268" r:id="rId53"/>
    <p:sldId id="269" r:id="rId54"/>
    <p:sldId id="401" r:id="rId55"/>
    <p:sldId id="398" r:id="rId56"/>
    <p:sldId id="270" r:id="rId57"/>
    <p:sldId id="271" r:id="rId58"/>
    <p:sldId id="272" r:id="rId59"/>
    <p:sldId id="391" r:id="rId60"/>
    <p:sldId id="273" r:id="rId61"/>
    <p:sldId id="399" r:id="rId62"/>
    <p:sldId id="274" r:id="rId63"/>
    <p:sldId id="275" r:id="rId64"/>
    <p:sldId id="276" r:id="rId65"/>
    <p:sldId id="402" r:id="rId66"/>
    <p:sldId id="400" r:id="rId67"/>
    <p:sldId id="277" r:id="rId68"/>
    <p:sldId id="278" r:id="rId69"/>
    <p:sldId id="279" r:id="rId70"/>
    <p:sldId id="281" r:id="rId71"/>
    <p:sldId id="280" r:id="rId72"/>
    <p:sldId id="282" r:id="rId73"/>
    <p:sldId id="283" r:id="rId74"/>
    <p:sldId id="388" r:id="rId75"/>
    <p:sldId id="389" r:id="rId76"/>
    <p:sldId id="390" r:id="rId77"/>
    <p:sldId id="341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71" r:id="rId89"/>
    <p:sldId id="372" r:id="rId90"/>
    <p:sldId id="403" r:id="rId91"/>
    <p:sldId id="404" r:id="rId92"/>
    <p:sldId id="405" r:id="rId93"/>
    <p:sldId id="373" r:id="rId94"/>
    <p:sldId id="374" r:id="rId95"/>
    <p:sldId id="375" r:id="rId96"/>
    <p:sldId id="392" r:id="rId97"/>
    <p:sldId id="393" r:id="rId98"/>
    <p:sldId id="394" r:id="rId99"/>
    <p:sldId id="395" r:id="rId100"/>
    <p:sldId id="343" r:id="rId101"/>
    <p:sldId id="337" r:id="rId102"/>
    <p:sldId id="338" r:id="rId103"/>
    <p:sldId id="339" r:id="rId104"/>
    <p:sldId id="340" r:id="rId105"/>
    <p:sldId id="344" r:id="rId106"/>
    <p:sldId id="295" r:id="rId107"/>
    <p:sldId id="296" r:id="rId108"/>
    <p:sldId id="370" r:id="rId109"/>
    <p:sldId id="297" r:id="rId110"/>
  </p:sldIdLst>
  <p:sldSz cx="12192000" cy="6858000"/>
  <p:notesSz cx="6858000" cy="9144000"/>
  <p:custDataLst>
    <p:tags r:id="rId1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5FCFF"/>
    <a:srgbClr val="40BAD2"/>
    <a:srgbClr val="F03622"/>
    <a:srgbClr val="11BBA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6" autoAdjust="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gs" Target="tags/tag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C3476-41AA-4B9C-8441-76CF5F612D9C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66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1" y="749297"/>
            <a:ext cx="7873999" cy="5334001"/>
          </a:xfrm>
          <a:prstGeom prst="rect">
            <a:avLst/>
          </a:prstGeom>
          <a:solidFill>
            <a:schemeClr val="bg1"/>
          </a:solidFill>
          <a:ln w="127000" cap="flat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81927" y="761999"/>
            <a:ext cx="3959274" cy="533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solidFill>
              <a:schemeClr val="accent3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B210-3390-405F-BB21-1086F4989AE1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5B72-9ACB-43BB-83D9-FC27C4C8081B}" type="datetime1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2C9-A4D6-4390-931A-C0AEB38A5AAD}" type="datetime1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614E-FEE9-493C-B950-411949F3AC4A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0D15-328C-4768-ACDF-1344DBA813C4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72DE-C074-451D-BD6A-0F55AC69D739}" type="datetime1">
              <a:rPr lang="en-IN" smtClean="0"/>
              <a:t>15-11-2022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3560-E1C1-40AC-8B7D-BD825B22BEFF}" type="datetime1">
              <a:rPr lang="en-IN" smtClean="0"/>
              <a:t>15-11-2022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14E-C334-4C7D-8138-377293B5A0E3}" type="datetime1">
              <a:rPr lang="en-IN" smtClean="0"/>
              <a:t>15-11-2022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DB3E-9F58-40C5-A154-E2FC57D6783F}" type="datetime1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03CF-61BB-4305-BEC8-04DF2051D6AB}" type="datetime1">
              <a:rPr lang="en-IN" smtClean="0"/>
              <a:t>15-11-2022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3FFF-D686-49FA-A133-72293E3F533C}" type="datetime1">
              <a:rPr lang="en-IN" smtClean="0"/>
              <a:t>15-11-2022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067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864108"/>
            <a:ext cx="82344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fld id="{90702C43-4767-4078-BF7E-2E5C06B73457}" type="datetime1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ysClr val="windowText" lastClr="000000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802736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Database Connectivity</a:t>
            </a:r>
          </a:p>
          <a:p>
            <a:pPr algn="ctr"/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696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47" y="812800"/>
            <a:ext cx="7722053" cy="920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678" y="901679"/>
            <a:ext cx="7781922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700" b="1" dirty="0" smtClean="0">
                <a:solidFill>
                  <a:schemeClr val="accent3">
                    <a:lumMod val="50000"/>
                  </a:schemeClr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Java Database Connectivity</a:t>
            </a:r>
            <a:endParaRPr lang="en-IN" sz="4700" b="1" dirty="0">
              <a:solidFill>
                <a:schemeClr val="accent3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842" y="1779831"/>
            <a:ext cx="3834716" cy="36701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1.  JDBC API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Using  JDBC API ,</a:t>
            </a:r>
            <a:r>
              <a:rPr lang="en-US" sz="2800" dirty="0">
                <a:solidFill>
                  <a:schemeClr val="accent1"/>
                </a:solidFill>
              </a:rPr>
              <a:t>front end java applications can execute query and fetch data</a:t>
            </a:r>
            <a:r>
              <a:rPr lang="en-US" sz="2800" dirty="0"/>
              <a:t> from connected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JDBC API can also connect with </a:t>
            </a:r>
            <a:r>
              <a:rPr lang="en-US" sz="2800" dirty="0">
                <a:solidFill>
                  <a:schemeClr val="accent1"/>
                </a:solidFill>
              </a:rPr>
              <a:t>multiple application with same database </a:t>
            </a:r>
          </a:p>
          <a:p>
            <a:pPr marL="0" indent="0" algn="ctr">
              <a:buNone/>
            </a:pPr>
            <a:r>
              <a:rPr lang="en-US" sz="2800" dirty="0" smtClean="0"/>
              <a:t>OR 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Same </a:t>
            </a:r>
            <a:r>
              <a:rPr lang="en-US" sz="2800" dirty="0">
                <a:solidFill>
                  <a:schemeClr val="accent1"/>
                </a:solidFill>
              </a:rPr>
              <a:t>application  with multiple Databases</a:t>
            </a:r>
            <a:r>
              <a:rPr lang="en-US" sz="2800" dirty="0"/>
              <a:t> which can be reside in different computers(distributed environment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dirty="0" err="1" smtClean="0">
                <a:solidFill>
                  <a:schemeClr val="tx1"/>
                </a:solidFill>
              </a:rPr>
              <a:t>RowSet</a:t>
            </a:r>
            <a:r>
              <a:rPr lang="en-US" sz="2800" dirty="0" smtClean="0">
                <a:solidFill>
                  <a:schemeClr val="tx1"/>
                </a:solidFill>
              </a:rPr>
              <a:t> Objects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3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err="1"/>
              <a:t>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instance of </a:t>
            </a:r>
            <a:r>
              <a:rPr lang="en-US" sz="2800" b="1" dirty="0" err="1"/>
              <a:t>RowSet</a:t>
            </a:r>
            <a:r>
              <a:rPr lang="en-US" sz="2800" dirty="0"/>
              <a:t> is the java bean component because it has properties and java bean notification mechanism. It is introduced since JDK 5.</a:t>
            </a:r>
          </a:p>
          <a:p>
            <a:r>
              <a:rPr lang="en-US" sz="2800" dirty="0"/>
              <a:t>It is the wrapper of </a:t>
            </a:r>
            <a:r>
              <a:rPr lang="en-US" sz="2800" dirty="0" err="1"/>
              <a:t>ResultSet</a:t>
            </a:r>
            <a:r>
              <a:rPr lang="en-US" sz="2800" dirty="0"/>
              <a:t>. It holds tabular data like </a:t>
            </a:r>
            <a:r>
              <a:rPr lang="en-US" sz="2800" dirty="0" err="1"/>
              <a:t>ResultSet</a:t>
            </a:r>
            <a:r>
              <a:rPr lang="en-US" sz="2800" dirty="0"/>
              <a:t> but it is easy and flexible to use.</a:t>
            </a:r>
          </a:p>
          <a:p>
            <a:r>
              <a:rPr lang="en-US" sz="2800" dirty="0"/>
              <a:t>The implementation classes of </a:t>
            </a:r>
            <a:r>
              <a:rPr lang="en-US" sz="2800" dirty="0" err="1"/>
              <a:t>RowSet</a:t>
            </a:r>
            <a:r>
              <a:rPr lang="en-US" sz="2800" dirty="0"/>
              <a:t> interface are as follows:</a:t>
            </a:r>
          </a:p>
          <a:p>
            <a:pPr lvl="1"/>
            <a:r>
              <a:rPr lang="en-IN" sz="2400" dirty="0" err="1"/>
              <a:t>JdbcRowSet</a:t>
            </a:r>
            <a:endParaRPr lang="en-IN" sz="2400" dirty="0"/>
          </a:p>
          <a:p>
            <a:pPr lvl="1"/>
            <a:r>
              <a:rPr lang="en-IN" sz="2400" dirty="0" err="1"/>
              <a:t>CachedRowSet</a:t>
            </a:r>
            <a:endParaRPr lang="en-IN" sz="2400" dirty="0"/>
          </a:p>
          <a:p>
            <a:pPr lvl="1"/>
            <a:r>
              <a:rPr lang="en-IN" sz="2400" dirty="0" err="1"/>
              <a:t>WebRowSet</a:t>
            </a:r>
            <a:endParaRPr lang="en-IN" sz="2400" dirty="0"/>
          </a:p>
          <a:p>
            <a:pPr lvl="1"/>
            <a:r>
              <a:rPr lang="en-IN" sz="2400" dirty="0" err="1"/>
              <a:t>JoinRowSet</a:t>
            </a:r>
            <a:endParaRPr lang="en-IN" sz="2400" dirty="0"/>
          </a:p>
          <a:p>
            <a:pPr lvl="1"/>
            <a:r>
              <a:rPr lang="en-IN" sz="2400" dirty="0" err="1" smtClean="0"/>
              <a:t>FilteredRowSet</a:t>
            </a:r>
            <a:endParaRPr lang="en-IN" sz="2400" dirty="0" smtClean="0"/>
          </a:p>
          <a:p>
            <a:pPr marL="0" indent="0">
              <a:buNone/>
            </a:pPr>
            <a:r>
              <a:rPr lang="en-US" sz="2600" b="1" dirty="0" smtClean="0"/>
              <a:t>Advantages: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easy and flexible to use</a:t>
            </a:r>
          </a:p>
          <a:p>
            <a:r>
              <a:rPr lang="en-US" sz="2600" dirty="0"/>
              <a:t>It is Scrollable and Updatable </a:t>
            </a:r>
            <a:r>
              <a:rPr lang="en-US" sz="2600" dirty="0" err="1" smtClean="0"/>
              <a:t>bydefault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7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create and execute </a:t>
            </a:r>
            <a:r>
              <a:rPr lang="en-US" dirty="0" err="1" smtClean="0"/>
              <a:t>RowSet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622227"/>
            <a:ext cx="8737600" cy="56044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:@localhost:1521:xe");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("system");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("oracle");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IN" dirty="0" err="1" smtClean="0"/>
              <a:t>JdbcRowSet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javax.sql.rowset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RowSetExample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static void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Exception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Creating and Executing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://localhost:3306/mu");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5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IN" dirty="0" err="1" smtClean="0"/>
              <a:t>JdbcRowSet</a:t>
            </a:r>
            <a:r>
              <a:rPr lang="en-IN" dirty="0" smtClean="0"/>
              <a:t>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529771"/>
            <a:ext cx="8737600" cy="5798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   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Generating cursor Moved event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("Id: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(1));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("Name: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(2));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("Salary: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(3));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8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Managing Database Transactions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7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represents </a:t>
            </a:r>
            <a:r>
              <a:rPr lang="en-US" sz="2400" b="1" dirty="0"/>
              <a:t>a single unit of work</a:t>
            </a:r>
            <a:r>
              <a:rPr lang="en-US" sz="2400" dirty="0"/>
              <a:t>.</a:t>
            </a:r>
          </a:p>
          <a:p>
            <a:r>
              <a:rPr lang="en-US" sz="2400" dirty="0"/>
              <a:t>The ACID properties describes the transaction management well. ACID stands for Atomicity, Consistency, isolation and durability.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Atomicity</a:t>
            </a:r>
            <a:r>
              <a:rPr lang="en-US" sz="2000" dirty="0"/>
              <a:t> means either all successful or none.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Consistency</a:t>
            </a:r>
            <a:r>
              <a:rPr lang="en-US" sz="2000" dirty="0"/>
              <a:t> ensures bringing the database from one consistent state to another consistent state.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Isolation</a:t>
            </a:r>
            <a:r>
              <a:rPr lang="en-US" sz="2000" dirty="0"/>
              <a:t> ensures that transaction is isolated from other transaction.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Durability</a:t>
            </a:r>
            <a:r>
              <a:rPr lang="en-US" sz="2000" dirty="0"/>
              <a:t> means once a transaction has been committed, it will remain so, even in the event of errors, power loss etc.</a:t>
            </a:r>
          </a:p>
          <a:p>
            <a:r>
              <a:rPr lang="en-US" sz="2400" dirty="0"/>
              <a:t>Advantage of Transaction </a:t>
            </a:r>
            <a:r>
              <a:rPr lang="en-US" sz="2400" dirty="0" err="1"/>
              <a:t>Mangaement</a:t>
            </a:r>
            <a:r>
              <a:rPr lang="en-US" sz="2400" dirty="0"/>
              <a:t> is </a:t>
            </a:r>
            <a:r>
              <a:rPr lang="en-US" sz="2400" b="1" dirty="0"/>
              <a:t>fast performance</a:t>
            </a:r>
            <a:r>
              <a:rPr lang="en-US" sz="2400" dirty="0"/>
              <a:t> It makes the performance fast because database is hit at the time of commit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4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manage transaction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439575B-F099-4CC4-9825-4F20B264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02730"/>
              </p:ext>
            </p:extLst>
          </p:nvPr>
        </p:nvGraphicFramePr>
        <p:xfrm>
          <a:off x="3581400" y="863599"/>
          <a:ext cx="8001000" cy="43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377366536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884274614"/>
                    </a:ext>
                  </a:extLst>
                </a:gridCol>
              </a:tblGrid>
              <a:tr h="1003161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29444630"/>
                  </a:ext>
                </a:extLst>
              </a:tr>
              <a:tr h="15604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IN" sz="24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status)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true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means each transaction is committed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446575564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commit()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commits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15041822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rollback()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cancels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68046365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1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IN" dirty="0" smtClean="0"/>
              <a:t>State </a:t>
            </a:r>
            <a:r>
              <a:rPr lang="en-IN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0" y="1291772"/>
            <a:ext cx="8749850" cy="43520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12:</a:t>
            </a:r>
            <a:br>
              <a:rPr lang="en-IN" dirty="0" smtClean="0"/>
            </a:br>
            <a:r>
              <a:rPr lang="en-IN" dirty="0" smtClean="0"/>
              <a:t>Manage </a:t>
            </a:r>
            <a:r>
              <a:rPr lang="en-US" dirty="0" smtClean="0"/>
              <a:t>transaction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Connection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+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con.setAutoCommit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(false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Statement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("insert into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values(10,'abhi',25)");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("insert into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values(11,'Umesh',35)");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stmt.executeBatch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//executing the batch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con.commit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 // OR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con.rollback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catch (Exception e)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{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("Exception: " + e);     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2</a:t>
            </a:r>
            <a:r>
              <a:rPr lang="en-US" sz="2800" dirty="0"/>
              <a:t>. </a:t>
            </a:r>
            <a:r>
              <a:rPr lang="en-US" sz="2800" b="1" dirty="0"/>
              <a:t>JDBC Driver Manager </a:t>
            </a:r>
            <a:r>
              <a:rPr lang="en-US" sz="2800" dirty="0"/>
              <a:t> 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' Driver Manager'</a:t>
            </a:r>
            <a:r>
              <a:rPr lang="en-US" sz="2800" dirty="0"/>
              <a:t> of JDBC interface  </a:t>
            </a:r>
            <a:r>
              <a:rPr lang="en-US" sz="2800" dirty="0">
                <a:solidFill>
                  <a:schemeClr val="accent1"/>
                </a:solidFill>
              </a:rPr>
              <a:t>defines 'objects' which is used to connect java application</a:t>
            </a:r>
            <a:r>
              <a:rPr lang="en-US" sz="2800" dirty="0"/>
              <a:t> with 'JDBC Driver'.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manages</a:t>
            </a:r>
            <a:r>
              <a:rPr lang="en-US" sz="2800" dirty="0"/>
              <a:t> the all the </a:t>
            </a:r>
            <a:r>
              <a:rPr lang="en-US" sz="2800" dirty="0">
                <a:solidFill>
                  <a:schemeClr val="accent1"/>
                </a:solidFill>
              </a:rPr>
              <a:t>'JDBC Driver'</a:t>
            </a:r>
            <a:r>
              <a:rPr lang="en-US" sz="2800" dirty="0"/>
              <a:t>  loaded in client's system. 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load the most appropriate driver</a:t>
            </a:r>
            <a:r>
              <a:rPr lang="en-US" sz="2800" dirty="0"/>
              <a:t> among all the  Drivers for creating a connection.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3. JDBC Test Suite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JDBC Test Suite is </a:t>
            </a:r>
            <a:r>
              <a:rPr lang="en-US" sz="2800" dirty="0">
                <a:solidFill>
                  <a:schemeClr val="accent1"/>
                </a:solidFill>
              </a:rPr>
              <a:t>used to check compatibility of </a:t>
            </a:r>
            <a:r>
              <a:rPr lang="en-US" sz="2800" dirty="0"/>
              <a:t>a JDBC driver with platform.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It also check whether a </a:t>
            </a:r>
            <a:r>
              <a:rPr lang="en-US" sz="2800" dirty="0">
                <a:solidFill>
                  <a:schemeClr val="accent1"/>
                </a:solidFill>
              </a:rPr>
              <a:t>Driver follow all the standard and requirements</a:t>
            </a:r>
            <a:r>
              <a:rPr lang="en-US" sz="2800" dirty="0"/>
              <a:t> of Environment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535142"/>
            <a:ext cx="8234464" cy="57785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4. JDBC-ODBC BRIDGE</a:t>
            </a:r>
            <a:r>
              <a:rPr lang="en-US" sz="2800" dirty="0"/>
              <a:t> 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ODBC(Open database connectivity) bridge</a:t>
            </a:r>
            <a:r>
              <a:rPr lang="en-US" sz="2800" dirty="0"/>
              <a:t> or drivers should be </a:t>
            </a:r>
            <a:r>
              <a:rPr lang="en-US" sz="2800" dirty="0">
                <a:solidFill>
                  <a:schemeClr val="accent1"/>
                </a:solidFill>
              </a:rPr>
              <a:t>installed on work site for proper working of this component </a:t>
            </a:r>
            <a:r>
              <a:rPr lang="en-US" sz="2800" dirty="0"/>
              <a:t>.The </a:t>
            </a:r>
            <a:r>
              <a:rPr lang="en-US" sz="2800" dirty="0">
                <a:solidFill>
                  <a:schemeClr val="accent1"/>
                </a:solidFill>
              </a:rPr>
              <a:t>JDBC Driver contact to the ODBC </a:t>
            </a:r>
            <a:r>
              <a:rPr lang="en-US" sz="2800" dirty="0"/>
              <a:t>Driver for connection to the database.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 Driver is already installed </a:t>
            </a:r>
            <a:r>
              <a:rPr lang="en-US" sz="2800" dirty="0"/>
              <a:t>or come as default driver in windows for pcs .In Windows '</a:t>
            </a:r>
            <a:r>
              <a:rPr lang="en-US" sz="2800" dirty="0" err="1"/>
              <a:t>Datasource</a:t>
            </a:r>
            <a:r>
              <a:rPr lang="en-US" sz="2800" dirty="0"/>
              <a:t>' name can be create using control panel &gt;administrative tools&gt;Data Sources (ODBC).</a:t>
            </a:r>
          </a:p>
          <a:p>
            <a:pPr algn="just"/>
            <a:r>
              <a:rPr lang="en-US" sz="2800" dirty="0" smtClean="0"/>
              <a:t>AFTER </a:t>
            </a:r>
            <a:r>
              <a:rPr lang="en-US" sz="2800" dirty="0"/>
              <a:t>Creating '</a:t>
            </a:r>
            <a:r>
              <a:rPr lang="en-US" sz="2800" dirty="0" err="1"/>
              <a:t>datasource</a:t>
            </a:r>
            <a:r>
              <a:rPr lang="en-US" sz="2800" dirty="0"/>
              <a:t>' ,connectivity of '</a:t>
            </a:r>
            <a:r>
              <a:rPr lang="en-US" sz="2800" dirty="0" err="1"/>
              <a:t>datasource</a:t>
            </a:r>
            <a:r>
              <a:rPr lang="en-US" sz="2800" dirty="0"/>
              <a:t>' to the 'database' can be check .Using this "data source", you can connect JDBC to ODBC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0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Two Tier Access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7094" y="1569660"/>
            <a:ext cx="5979019" cy="5099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8200" y="0"/>
            <a:ext cx="8436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Your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Java Application talks directly to the DB. This is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accomplished through the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Use of JDBC DRIVER, which sends commands directly to DB. The results </a:t>
            </a:r>
            <a:r>
              <a:rPr lang="en-US" sz="2400" dirty="0">
                <a:solidFill>
                  <a:srgbClr val="000000"/>
                </a:solidFill>
              </a:rPr>
              <a:t>are sent back from the DB directly to the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1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Three Tier Access Models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5894" y="0"/>
            <a:ext cx="838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Your JDBC DRIVER sends commands to a Middle Tier, which  in turn sends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commands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the DB. The results of these commands are sent back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middle tier, which sends them back to the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application.</a:t>
            </a:r>
            <a:endParaRPr lang="en-US" sz="2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91" y="1569660"/>
            <a:ext cx="5424369" cy="51038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2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JDBC driver is a software component </a:t>
            </a:r>
            <a:r>
              <a:rPr lang="en-US" sz="2800" dirty="0">
                <a:solidFill>
                  <a:schemeClr val="accent1"/>
                </a:solidFill>
              </a:rPr>
              <a:t>enabling a Java application to interact with a database.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To connect with individual databases, JDBC (the Java Database Connectivity API) </a:t>
            </a:r>
            <a:r>
              <a:rPr lang="en-US" sz="2800" dirty="0">
                <a:solidFill>
                  <a:schemeClr val="accent1"/>
                </a:solidFill>
              </a:rPr>
              <a:t>requires drivers</a:t>
            </a:r>
            <a:r>
              <a:rPr lang="en-US" sz="2800" dirty="0"/>
              <a:t> for each database.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JDBC driver </a:t>
            </a:r>
            <a:r>
              <a:rPr lang="en-US" sz="2800" dirty="0">
                <a:solidFill>
                  <a:schemeClr val="accent1"/>
                </a:solidFill>
              </a:rPr>
              <a:t>gives out the connection to the database and implements the protocol</a:t>
            </a:r>
            <a:r>
              <a:rPr lang="en-US" sz="2800" dirty="0"/>
              <a:t> for transferring the query and result between client and database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 Types </a:t>
            </a:r>
            <a:br>
              <a:rPr lang="en-US" b="1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JDBC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5" y="435429"/>
            <a:ext cx="8519885" cy="5878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JDBC drivers</a:t>
            </a:r>
            <a:r>
              <a:rPr lang="en-US" sz="2800" dirty="0"/>
              <a:t> are divided into four types or </a:t>
            </a:r>
            <a:r>
              <a:rPr lang="en-US" sz="2800" dirty="0" smtClean="0"/>
              <a:t>levels:</a:t>
            </a:r>
          </a:p>
          <a:p>
            <a:r>
              <a:rPr lang="en-US" sz="2800" b="1" dirty="0" smtClean="0"/>
              <a:t>Type </a:t>
            </a:r>
            <a:r>
              <a:rPr lang="en-US" sz="2800" b="1" dirty="0"/>
              <a:t>1:</a:t>
            </a:r>
            <a:r>
              <a:rPr lang="en-US" sz="2800" dirty="0"/>
              <a:t> JDBC-ODBC Bridge driver (</a:t>
            </a:r>
            <a:r>
              <a:rPr lang="en-US" sz="2800" dirty="0" smtClean="0"/>
              <a:t>Bridge)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2:</a:t>
            </a:r>
            <a:r>
              <a:rPr lang="en-US" sz="2800" dirty="0"/>
              <a:t> </a:t>
            </a:r>
            <a:r>
              <a:rPr lang="en-US" sz="2800" dirty="0" smtClean="0"/>
              <a:t>Native-API / partly </a:t>
            </a:r>
            <a:r>
              <a:rPr lang="en-US" sz="2800" dirty="0"/>
              <a:t>Java driver (</a:t>
            </a:r>
            <a:r>
              <a:rPr lang="en-US" sz="2800" dirty="0" smtClean="0"/>
              <a:t>Native)</a:t>
            </a:r>
          </a:p>
          <a:p>
            <a:pPr lvl="1"/>
            <a:r>
              <a:rPr lang="en-IN" sz="2400" dirty="0"/>
              <a:t>Native-API driver (partially java driver</a:t>
            </a:r>
            <a:r>
              <a:rPr lang="en-IN" sz="24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3:</a:t>
            </a:r>
            <a:r>
              <a:rPr lang="en-US" sz="2800" dirty="0" smtClean="0"/>
              <a:t> All Java / Network-protocol driver (Middleware)</a:t>
            </a:r>
          </a:p>
          <a:p>
            <a:pPr lvl="1"/>
            <a:r>
              <a:rPr lang="en-US" sz="2600" dirty="0"/>
              <a:t>Network Protocol driver (fully java driver</a:t>
            </a:r>
            <a:r>
              <a:rPr lang="en-US" sz="26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4:</a:t>
            </a:r>
            <a:r>
              <a:rPr lang="en-US" sz="2800" dirty="0"/>
              <a:t> All </a:t>
            </a:r>
            <a:r>
              <a:rPr lang="en-US" sz="2800" dirty="0" smtClean="0"/>
              <a:t>Java / Native-protocol </a:t>
            </a:r>
            <a:r>
              <a:rPr lang="en-US" sz="2800" dirty="0"/>
              <a:t>driver (</a:t>
            </a:r>
            <a:r>
              <a:rPr lang="en-US" sz="2800" dirty="0" smtClean="0"/>
              <a:t>Pure)</a:t>
            </a:r>
          </a:p>
          <a:p>
            <a:pPr lvl="1"/>
            <a:r>
              <a:rPr lang="en-US" sz="2600" dirty="0"/>
              <a:t>Thin driver (fully java driver)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0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49938" cy="4601183"/>
          </a:xfrm>
        </p:spPr>
        <p:txBody>
          <a:bodyPr/>
          <a:lstStyle/>
          <a:p>
            <a:r>
              <a:rPr lang="en-IN" b="1" dirty="0" smtClean="0"/>
              <a:t>Type 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51" y="116114"/>
            <a:ext cx="9261349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1 driver, a </a:t>
            </a:r>
            <a:r>
              <a:rPr lang="en-US" sz="2200" b="1" u="sng" dirty="0"/>
              <a:t>JDBC bridge is used to access ODBC drivers</a:t>
            </a:r>
            <a:r>
              <a:rPr lang="en-US" sz="2200" dirty="0"/>
              <a:t> installed on each client machine. </a:t>
            </a:r>
            <a:r>
              <a:rPr lang="en-US" sz="2200" b="1" u="sng" dirty="0"/>
              <a:t>Using ODBC, requires configuring on your system a Data Source Name (DSN)</a:t>
            </a:r>
            <a:r>
              <a:rPr lang="en-US" sz="2200" dirty="0"/>
              <a:t> that represents the target database.</a:t>
            </a:r>
          </a:p>
          <a:p>
            <a:pPr algn="just"/>
            <a:r>
              <a:rPr lang="en-US" sz="2200" dirty="0"/>
              <a:t>When Java first came out, this was a useful driver because most databases only supported ODBC access but now this type of driver is recommended only for experimental use or when no other alternative is available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4" descr="DBMS Driver type 1">
            <a:extLst>
              <a:ext uri="{FF2B5EF4-FFF2-40B4-BE49-F238E27FC236}">
                <a16:creationId xmlns:a16="http://schemas.microsoft.com/office/drawing/2014/main" id="{1313EB34-FA31-4742-9887-8299320F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2203828"/>
            <a:ext cx="5506122" cy="4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JDBC Architecture</a:t>
            </a:r>
          </a:p>
          <a:p>
            <a:r>
              <a:rPr lang="en-IN" sz="2400" dirty="0" smtClean="0"/>
              <a:t>Types of JDBC Drivers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simple JDBC </a:t>
            </a:r>
            <a:r>
              <a:rPr lang="en-US" sz="2400" dirty="0" smtClean="0"/>
              <a:t>Application</a:t>
            </a:r>
          </a:p>
          <a:p>
            <a:pPr lvl="1"/>
            <a:r>
              <a:rPr lang="en-US" sz="2000" dirty="0"/>
              <a:t>Classes and </a:t>
            </a:r>
            <a:r>
              <a:rPr lang="en-US" sz="2000" dirty="0" smtClean="0"/>
              <a:t>Interfaces</a:t>
            </a:r>
            <a:endParaRPr lang="en-US" sz="2200" dirty="0" smtClean="0"/>
          </a:p>
          <a:p>
            <a:r>
              <a:rPr lang="en-US" sz="2400" dirty="0" smtClean="0"/>
              <a:t>Types of </a:t>
            </a:r>
            <a:r>
              <a:rPr lang="en-IN" sz="2400" dirty="0" smtClean="0"/>
              <a:t>Statements </a:t>
            </a:r>
          </a:p>
          <a:p>
            <a:pPr lvl="1"/>
            <a:r>
              <a:rPr lang="en-IN" sz="2000" dirty="0" smtClean="0"/>
              <a:t>Statement </a:t>
            </a:r>
            <a:r>
              <a:rPr lang="en-IN" sz="2000" dirty="0"/>
              <a:t>Interface, 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, </a:t>
            </a:r>
            <a:r>
              <a:rPr lang="en-US" sz="2000" dirty="0" err="1" smtClean="0"/>
              <a:t>CallableStatement</a:t>
            </a:r>
            <a:endParaRPr lang="en-US" sz="2000" dirty="0" smtClean="0"/>
          </a:p>
          <a:p>
            <a:r>
              <a:rPr lang="en-US" sz="2400" dirty="0" smtClean="0"/>
              <a:t>Exploring </a:t>
            </a: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smtClean="0"/>
              <a:t>Operations</a:t>
            </a:r>
          </a:p>
          <a:p>
            <a:pPr lvl="1"/>
            <a:r>
              <a:rPr lang="en-US" sz="2000" dirty="0" err="1" smtClean="0"/>
              <a:t>ResultSet</a:t>
            </a:r>
            <a:r>
              <a:rPr lang="en-US" sz="2000" dirty="0" smtClean="0"/>
              <a:t>, </a:t>
            </a:r>
            <a:r>
              <a:rPr lang="en-US" sz="2000" dirty="0" err="1" smtClean="0"/>
              <a:t>ResultSetMetadata</a:t>
            </a:r>
            <a:r>
              <a:rPr lang="en-US" sz="2000" dirty="0" smtClean="0"/>
              <a:t>, </a:t>
            </a:r>
            <a:r>
              <a:rPr lang="en-US" sz="2000" dirty="0" err="1" smtClean="0"/>
              <a:t>DatabaseMetadata</a:t>
            </a:r>
            <a:endParaRPr lang="en-US" sz="2200" dirty="0" smtClean="0"/>
          </a:p>
          <a:p>
            <a:r>
              <a:rPr lang="en-US" sz="2400" dirty="0" smtClean="0"/>
              <a:t>Batch </a:t>
            </a:r>
            <a:r>
              <a:rPr lang="en-US" sz="2400" dirty="0"/>
              <a:t>Updates </a:t>
            </a:r>
            <a:r>
              <a:rPr lang="en-US" sz="2400" dirty="0" smtClean="0"/>
              <a:t>in JDBC</a:t>
            </a:r>
          </a:p>
          <a:p>
            <a:r>
              <a:rPr lang="en-US" sz="2400" dirty="0" smtClean="0"/>
              <a:t>Using </a:t>
            </a:r>
            <a:r>
              <a:rPr lang="en-US" sz="2400" dirty="0" err="1"/>
              <a:t>Rowsets</a:t>
            </a:r>
            <a:r>
              <a:rPr lang="en-US" sz="2400" dirty="0"/>
              <a:t> </a:t>
            </a:r>
            <a:r>
              <a:rPr lang="en-US" sz="2400" dirty="0" smtClean="0"/>
              <a:t>Objects</a:t>
            </a:r>
          </a:p>
          <a:p>
            <a:r>
              <a:rPr lang="en-US" sz="2400" dirty="0" smtClean="0"/>
              <a:t>Managing </a:t>
            </a:r>
            <a:r>
              <a:rPr lang="en-IN" sz="2400" dirty="0" err="1" smtClean="0"/>
              <a:t>DatabaseTransaction</a:t>
            </a:r>
            <a:endParaRPr lang="en-IN" sz="2400" dirty="0"/>
          </a:p>
          <a:p>
            <a:r>
              <a:rPr lang="en-US" sz="2400" dirty="0"/>
              <a:t>Creating CRUD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8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JDBC type 1 driver, also </a:t>
            </a:r>
            <a:r>
              <a:rPr lang="en-US" sz="2400" dirty="0">
                <a:solidFill>
                  <a:schemeClr val="accent1"/>
                </a:solidFill>
              </a:rPr>
              <a:t>known as the JDBC-ODBC bridge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employs the ODBC driver to connect to the database.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</a:t>
            </a:r>
            <a:r>
              <a:rPr lang="en-US" sz="2400" dirty="0">
                <a:solidFill>
                  <a:schemeClr val="accent1"/>
                </a:solidFill>
              </a:rPr>
              <a:t>converts JDBC method calls into ODBC </a:t>
            </a:r>
            <a:r>
              <a:rPr lang="en-US" sz="2400" dirty="0"/>
              <a:t>function calls.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is </a:t>
            </a:r>
            <a:r>
              <a:rPr lang="en-US" sz="2400" dirty="0">
                <a:solidFill>
                  <a:schemeClr val="accent1"/>
                </a:solidFill>
              </a:rPr>
              <a:t>platform-dependent as it makes use of ODBC</a:t>
            </a:r>
            <a:r>
              <a:rPr lang="en-US" sz="2400" dirty="0"/>
              <a:t> which in turn depends on </a:t>
            </a:r>
            <a:r>
              <a:rPr lang="en-US" sz="2400" dirty="0">
                <a:solidFill>
                  <a:schemeClr val="accent1"/>
                </a:solidFill>
              </a:rPr>
              <a:t>native libraries</a:t>
            </a:r>
            <a:r>
              <a:rPr lang="en-US" sz="2400" dirty="0"/>
              <a:t> of the underlying operating system the JVM is running upon. </a:t>
            </a:r>
          </a:p>
          <a:p>
            <a:pPr algn="just"/>
            <a:r>
              <a:rPr lang="en-US" sz="2400" dirty="0"/>
              <a:t>Also, use of this driver leads to </a:t>
            </a:r>
            <a:r>
              <a:rPr lang="en-US" sz="2400" dirty="0">
                <a:solidFill>
                  <a:schemeClr val="accent1"/>
                </a:solidFill>
              </a:rPr>
              <a:t>other installation dependencies</a:t>
            </a:r>
            <a:r>
              <a:rPr lang="en-US" sz="2400" dirty="0"/>
              <a:t>; for example, ODBC must be installed on the computer having the driver and the database must support an ODBC driver.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use of this driver is discouraged if the </a:t>
            </a:r>
            <a:r>
              <a:rPr lang="en-US" sz="2400" dirty="0">
                <a:solidFill>
                  <a:schemeClr val="accent1"/>
                </a:solidFill>
              </a:rPr>
              <a:t>alternative of a pure-Java driver is available. </a:t>
            </a:r>
            <a:r>
              <a:rPr lang="en-US" sz="2400" dirty="0"/>
              <a:t>This technology </a:t>
            </a:r>
            <a:r>
              <a:rPr lang="en-US" sz="2400" dirty="0">
                <a:solidFill>
                  <a:schemeClr val="accent1"/>
                </a:solidFill>
              </a:rPr>
              <a:t>isn't suitable for a high-transaction</a:t>
            </a:r>
            <a:r>
              <a:rPr lang="en-US" sz="2400" dirty="0"/>
              <a:t> environment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Type 1 drivers also </a:t>
            </a:r>
            <a:r>
              <a:rPr lang="en-US" sz="2400" dirty="0">
                <a:solidFill>
                  <a:schemeClr val="accent1"/>
                </a:solidFill>
              </a:rPr>
              <a:t>don't support the complete Java command </a:t>
            </a:r>
            <a:r>
              <a:rPr lang="en-US" sz="2400" dirty="0"/>
              <a:t>set and are limited by the functionality of the ODBC driver.</a:t>
            </a:r>
            <a:r>
              <a:rPr lang="en-US" sz="2400" b="1" dirty="0"/>
              <a:t>  </a:t>
            </a:r>
          </a:p>
          <a:p>
            <a:pPr algn="just"/>
            <a:r>
              <a:rPr lang="en-US" sz="2400" dirty="0"/>
              <a:t>There is a JDBC-ODBC Bridge driver: </a:t>
            </a:r>
          </a:p>
          <a:p>
            <a:pPr lvl="1" algn="just"/>
            <a:r>
              <a:rPr lang="en-US" sz="2000" dirty="0" err="1"/>
              <a:t>sun.jdbc.odbc.JdbcOdbcDriver</a:t>
            </a:r>
            <a:r>
              <a:rPr lang="en-US" sz="2000" dirty="0"/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It may sometimes be the case that </a:t>
            </a:r>
            <a:r>
              <a:rPr lang="en-US" sz="2400" dirty="0" smtClean="0">
                <a:solidFill>
                  <a:schemeClr val="accent1"/>
                </a:solidFill>
              </a:rPr>
              <a:t>more than one JDBC driver is capable of connecting to a given URL. 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when </a:t>
            </a:r>
            <a:r>
              <a:rPr lang="en-US" sz="2400" dirty="0">
                <a:solidFill>
                  <a:schemeClr val="accent1"/>
                </a:solidFill>
              </a:rPr>
              <a:t>connecting to a given remote database</a:t>
            </a:r>
            <a:r>
              <a:rPr lang="en-US" sz="2400" dirty="0"/>
              <a:t>, it might be possible to use a JDBC-ODBC bridge driver, a JDBC-to-generic-network-protocol driver, or a driver supplied by the database vendor.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In such cases, the order in which the </a:t>
            </a:r>
            <a:r>
              <a:rPr lang="en-US" sz="2400" dirty="0">
                <a:solidFill>
                  <a:schemeClr val="accent1"/>
                </a:solidFill>
              </a:rPr>
              <a:t>drivers are tested is significant</a:t>
            </a:r>
            <a:r>
              <a:rPr lang="en-US" sz="2400" dirty="0"/>
              <a:t> because the </a:t>
            </a:r>
            <a:r>
              <a:rPr lang="en-US" sz="2400" dirty="0" err="1"/>
              <a:t>DriverManager</a:t>
            </a:r>
            <a:r>
              <a:rPr lang="en-US" sz="2400" dirty="0"/>
              <a:t> will use the first driver it finds that can successfully connect to the given URL.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5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802" y="372251"/>
            <a:ext cx="5936776" cy="595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6338" cy="4601183"/>
          </a:xfrm>
        </p:spPr>
        <p:txBody>
          <a:bodyPr/>
          <a:lstStyle/>
          <a:p>
            <a:r>
              <a:rPr lang="en-IN" dirty="0" smtClean="0"/>
              <a:t>Type 1:</a:t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4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fontAlgn="base"/>
            <a:r>
              <a:rPr lang="en-US" sz="2600" dirty="0" smtClean="0"/>
              <a:t>Almost </a:t>
            </a:r>
            <a:r>
              <a:rPr lang="en-US" sz="2600" dirty="0"/>
              <a:t>any database for which </a:t>
            </a:r>
            <a:r>
              <a:rPr lang="en-US" sz="2600" dirty="0">
                <a:solidFill>
                  <a:schemeClr val="accent1"/>
                </a:solidFill>
              </a:rPr>
              <a:t>ODBC driver is installed, can be accessed</a:t>
            </a:r>
            <a:r>
              <a:rPr lang="en-US" sz="2600" dirty="0" smtClean="0">
                <a:solidFill>
                  <a:schemeClr val="accent1"/>
                </a:solidFill>
              </a:rPr>
              <a:t>.</a:t>
            </a:r>
            <a:endParaRPr lang="en-US" sz="2600" dirty="0" smtClean="0"/>
          </a:p>
          <a:p>
            <a:pPr marL="0" indent="0" fontAlgn="base">
              <a:buNone/>
            </a:pPr>
            <a:r>
              <a:rPr lang="en-US" sz="2800" b="1" dirty="0" smtClean="0"/>
              <a:t>Disadvantages:</a:t>
            </a:r>
            <a:endParaRPr lang="en-US" sz="2800" dirty="0"/>
          </a:p>
          <a:p>
            <a:pPr fontAlgn="base"/>
            <a:r>
              <a:rPr lang="en-US" sz="2600" dirty="0" smtClean="0">
                <a:solidFill>
                  <a:schemeClr val="accent1"/>
                </a:solidFill>
              </a:rPr>
              <a:t>Performance </a:t>
            </a:r>
            <a:r>
              <a:rPr lang="en-US" sz="2600" dirty="0">
                <a:solidFill>
                  <a:schemeClr val="accent1"/>
                </a:solidFill>
              </a:rPr>
              <a:t>overhead</a:t>
            </a:r>
            <a:r>
              <a:rPr lang="en-US" sz="2600" dirty="0"/>
              <a:t> since the calls have to go through the </a:t>
            </a:r>
            <a:r>
              <a:rPr lang="en-US" sz="2600" dirty="0" err="1" smtClean="0">
                <a:solidFill>
                  <a:schemeClr val="accent1"/>
                </a:solidFill>
              </a:rPr>
              <a:t>jdbc</a:t>
            </a:r>
            <a:r>
              <a:rPr lang="en-US" sz="2600" dirty="0" smtClean="0">
                <a:solidFill>
                  <a:schemeClr val="accent1"/>
                </a:solidFill>
              </a:rPr>
              <a:t> overhead </a:t>
            </a:r>
            <a:r>
              <a:rPr lang="en-US" sz="2600" dirty="0">
                <a:solidFill>
                  <a:schemeClr val="accent1"/>
                </a:solidFill>
              </a:rPr>
              <a:t>bridge to the ODBC driver, then to the native </a:t>
            </a:r>
            <a:r>
              <a:rPr lang="en-US" sz="2600" dirty="0" err="1">
                <a:solidFill>
                  <a:schemeClr val="accent1"/>
                </a:solidFill>
              </a:rPr>
              <a:t>db</a:t>
            </a:r>
            <a:r>
              <a:rPr lang="en-US" sz="2600" dirty="0"/>
              <a:t> connectivity interface (thus may be slower than other types of drivers).</a:t>
            </a:r>
          </a:p>
          <a:p>
            <a:pPr fontAlgn="base"/>
            <a:r>
              <a:rPr lang="en-US" sz="2600" dirty="0"/>
              <a:t>The </a:t>
            </a:r>
            <a:r>
              <a:rPr lang="en-US" sz="2600" dirty="0">
                <a:solidFill>
                  <a:schemeClr val="accent1"/>
                </a:solidFill>
              </a:rPr>
              <a:t>ODBC driver needs to be installed</a:t>
            </a:r>
            <a:r>
              <a:rPr lang="en-US" sz="2600" dirty="0"/>
              <a:t> on the client machine.</a:t>
            </a:r>
          </a:p>
          <a:p>
            <a:pPr fontAlgn="base"/>
            <a:r>
              <a:rPr lang="en-US" sz="2600" dirty="0">
                <a:solidFill>
                  <a:schemeClr val="accent1"/>
                </a:solidFill>
              </a:rPr>
              <a:t>Not suitable for applets,</a:t>
            </a:r>
            <a:r>
              <a:rPr lang="en-US" sz="2600" dirty="0"/>
              <a:t> because the ODBC driver needs to be installed on the client.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8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2: </a:t>
            </a:r>
            <a:r>
              <a:rPr lang="en-IN" dirty="0" smtClean="0"/>
              <a:t>Native-API </a:t>
            </a:r>
            <a:r>
              <a:rPr lang="en-IN" dirty="0"/>
              <a:t>driver - Net pure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16114"/>
            <a:ext cx="9710057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/>
              <a:t>In a Type 2 driver, </a:t>
            </a:r>
            <a:r>
              <a:rPr lang="en-US" b="1" u="sng" dirty="0"/>
              <a:t>JDBC API calls are converted into native C/C++ API calls, which are unique to the database.</a:t>
            </a:r>
            <a:r>
              <a:rPr lang="en-US" dirty="0"/>
              <a:t> These drivers are typically provided by the database vendors and used in the same manner as the JDBC-ODBC Bridge. The vendor-specific driver must be installed on each client machine.</a:t>
            </a:r>
          </a:p>
          <a:p>
            <a:pPr algn="just"/>
            <a:r>
              <a:rPr lang="en-US" dirty="0"/>
              <a:t>If we change the Database, we have to change the native API, as it is specific to a database and they are mostly obsolete now, but you may realize some </a:t>
            </a:r>
            <a:r>
              <a:rPr lang="en-US" b="1" u="sng" dirty="0"/>
              <a:t>speed increase with a Type 2 driver</a:t>
            </a:r>
            <a:r>
              <a:rPr lang="en-US" dirty="0"/>
              <a:t>, because it eliminates ODBC's overhead.</a:t>
            </a:r>
          </a:p>
          <a:p>
            <a:pPr algn="just"/>
            <a:endParaRPr lang="en-IN" dirty="0"/>
          </a:p>
        </p:txBody>
      </p:sp>
      <p:pic>
        <p:nvPicPr>
          <p:cNvPr id="5" name="Picture 2" descr="DBMS Driver type 2">
            <a:extLst>
              <a:ext uri="{FF2B5EF4-FFF2-40B4-BE49-F238E27FC236}">
                <a16:creationId xmlns:a16="http://schemas.microsoft.com/office/drawing/2014/main" id="{11B6EFCF-4C19-4E6A-B006-BCCCB43A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66" y="2343092"/>
            <a:ext cx="5216434" cy="4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0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 </a:t>
            </a:r>
            <a:r>
              <a:rPr lang="en-US" sz="2400" dirty="0"/>
              <a:t>The JDBC type 2 driver, also known as the Native-API driver,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uses the client-side libraries of the database</a:t>
            </a:r>
            <a:r>
              <a:rPr lang="en-US" sz="2400" dirty="0"/>
              <a:t>. The driver converts JDBC method calls into native calls of the database API.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distinctive characteristic of type 2 </a:t>
            </a:r>
            <a:r>
              <a:rPr lang="en-US" sz="2400" dirty="0" err="1"/>
              <a:t>jdbc</a:t>
            </a:r>
            <a:r>
              <a:rPr lang="en-US" sz="2400" dirty="0"/>
              <a:t> drivers are that Type 2 drivers </a:t>
            </a:r>
            <a:r>
              <a:rPr lang="en-US" sz="2400" dirty="0">
                <a:solidFill>
                  <a:schemeClr val="accent1"/>
                </a:solidFill>
              </a:rPr>
              <a:t>convert JDBC calls into database-specific calls </a:t>
            </a:r>
            <a:r>
              <a:rPr lang="en-US" sz="2400" dirty="0"/>
              <a:t>i.e. this driver is specific to a particular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Oracle will have </a:t>
            </a:r>
            <a:r>
              <a:rPr lang="en-US" sz="2400" dirty="0">
                <a:solidFill>
                  <a:schemeClr val="accent1"/>
                </a:solidFill>
              </a:rPr>
              <a:t>oracle native </a:t>
            </a:r>
            <a:r>
              <a:rPr lang="en-US" sz="2400" dirty="0" err="1">
                <a:solidFill>
                  <a:schemeClr val="accent1"/>
                </a:solidFill>
              </a:rPr>
              <a:t>api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5015" y="-1"/>
            <a:ext cx="6288527" cy="67840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2: Native-API </a:t>
            </a:r>
            <a:r>
              <a:rPr lang="en-IN" dirty="0"/>
              <a:t>driver - Net pure Java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1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algn="just" fontAlgn="base"/>
            <a:r>
              <a:rPr lang="en-US" sz="2800" dirty="0" smtClean="0"/>
              <a:t>As </a:t>
            </a:r>
            <a:r>
              <a:rPr lang="en-US" sz="2800" dirty="0"/>
              <a:t>there is no implementation of </a:t>
            </a:r>
            <a:r>
              <a:rPr lang="en-US" sz="2800" dirty="0" err="1" smtClean="0"/>
              <a:t>Jdbc-Odbc</a:t>
            </a:r>
            <a:r>
              <a:rPr lang="en-US" sz="2800" dirty="0" smtClean="0"/>
              <a:t> bridge</a:t>
            </a:r>
            <a:r>
              <a:rPr lang="en-US" sz="2800" dirty="0"/>
              <a:t>, its considerably faster than a type 1 </a:t>
            </a:r>
            <a:r>
              <a:rPr lang="en-US" sz="2800" dirty="0" smtClean="0"/>
              <a:t>driver.</a:t>
            </a:r>
            <a:endParaRPr lang="en-US" sz="2800" dirty="0"/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b="1" dirty="0"/>
              <a:t>:</a:t>
            </a:r>
            <a:endParaRPr lang="en-US" sz="2800" dirty="0"/>
          </a:p>
          <a:p>
            <a:pPr algn="just" fontAlgn="base"/>
            <a:r>
              <a:rPr lang="en-US" sz="2800" dirty="0" smtClean="0"/>
              <a:t> The </a:t>
            </a:r>
            <a:r>
              <a:rPr lang="en-US" sz="2800" dirty="0">
                <a:solidFill>
                  <a:schemeClr val="accent1"/>
                </a:solidFill>
              </a:rPr>
              <a:t>vendor client library needs to be installed</a:t>
            </a:r>
            <a:r>
              <a:rPr lang="en-US" sz="2800" dirty="0"/>
              <a:t> on the client </a:t>
            </a:r>
            <a:r>
              <a:rPr lang="en-US" sz="2800" dirty="0" smtClean="0"/>
              <a:t>     machine.</a:t>
            </a:r>
            <a:endParaRPr lang="en-US" sz="2800" dirty="0"/>
          </a:p>
          <a:p>
            <a:pPr algn="just" fontAlgn="base"/>
            <a:r>
              <a:rPr lang="en-US" sz="2800" dirty="0" smtClean="0"/>
              <a:t>Not </a:t>
            </a:r>
            <a:r>
              <a:rPr lang="en-US" sz="2800" dirty="0"/>
              <a:t>all databases have a client side library.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is </a:t>
            </a:r>
            <a:r>
              <a:rPr lang="en-US" sz="2800" dirty="0">
                <a:solidFill>
                  <a:schemeClr val="accent1"/>
                </a:solidFill>
              </a:rPr>
              <a:t>platform dependent.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supports all java applications</a:t>
            </a:r>
            <a:r>
              <a:rPr lang="en-US" sz="2800" dirty="0"/>
              <a:t> except Applets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3: </a:t>
            </a:r>
            <a:r>
              <a:rPr lang="en-IN" dirty="0"/>
              <a:t>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3 driver, </a:t>
            </a:r>
            <a:r>
              <a:rPr lang="en-US" sz="2200" b="1" u="sng" dirty="0"/>
              <a:t>a three-tier approach is used to access databases.</a:t>
            </a:r>
            <a:r>
              <a:rPr lang="en-US" sz="2200" dirty="0"/>
              <a:t> The JDBC clients use standard network sockets to communicate with a middleware application server. The socket information is then translated by the </a:t>
            </a:r>
            <a:r>
              <a:rPr lang="en-US" sz="2200" b="1" u="sng" dirty="0"/>
              <a:t>middleware</a:t>
            </a:r>
            <a:r>
              <a:rPr lang="en-US" sz="2200" dirty="0"/>
              <a:t> application server into the call format required by the DBMS, and forwarded to the database server.</a:t>
            </a:r>
          </a:p>
          <a:p>
            <a:pPr algn="just"/>
            <a:r>
              <a:rPr lang="en-US" sz="2200" dirty="0"/>
              <a:t>This kind of driver is extremely flexible, since it requires no code installed on the client and a single driver can actually provide access to multiple databases.</a:t>
            </a:r>
          </a:p>
        </p:txBody>
      </p:sp>
      <p:pic>
        <p:nvPicPr>
          <p:cNvPr id="6" name="Picture 2" descr="DBMS Driver type 3">
            <a:extLst>
              <a:ext uri="{FF2B5EF4-FFF2-40B4-BE49-F238E27FC236}">
                <a16:creationId xmlns:a16="http://schemas.microsoft.com/office/drawing/2014/main" id="{CDAD02B3-F946-4B3D-996E-D3326B9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5" y="2533606"/>
            <a:ext cx="5708772" cy="43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1538" cy="4601183"/>
          </a:xfrm>
        </p:spPr>
        <p:txBody>
          <a:bodyPr/>
          <a:lstStyle/>
          <a:p>
            <a:r>
              <a:rPr lang="en-IN" dirty="0"/>
              <a:t>Type 3: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Network </a:t>
            </a:r>
            <a:r>
              <a:rPr lang="en-IN" dirty="0"/>
              <a:t>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3 driver, also known as the </a:t>
            </a:r>
            <a:r>
              <a:rPr lang="en-US" sz="2400" dirty="0">
                <a:solidFill>
                  <a:schemeClr val="accent1"/>
                </a:solidFill>
              </a:rPr>
              <a:t>Pure Java Driver</a:t>
            </a:r>
            <a:r>
              <a:rPr lang="en-US" sz="2400" dirty="0"/>
              <a:t> for Database Middleware, is a </a:t>
            </a:r>
            <a:r>
              <a:rPr lang="en-US" sz="2400" dirty="0">
                <a:solidFill>
                  <a:schemeClr val="accent1"/>
                </a:solidFill>
              </a:rPr>
              <a:t>database driver implementation which makes use of a middle tier</a:t>
            </a:r>
            <a:r>
              <a:rPr lang="en-US" sz="2400" dirty="0"/>
              <a:t> between the calling program and the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middle-tier (application server) </a:t>
            </a:r>
            <a:r>
              <a:rPr lang="en-US" sz="2400" dirty="0">
                <a:solidFill>
                  <a:schemeClr val="accent1"/>
                </a:solidFill>
              </a:rPr>
              <a:t>converts JDBC calls directly or indirectly into the vendor-specific database </a:t>
            </a:r>
            <a:r>
              <a:rPr lang="en-US" sz="2400" dirty="0"/>
              <a:t>protocol.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differs from the type 4 driver in that the </a:t>
            </a:r>
            <a:r>
              <a:rPr lang="en-US" sz="2400" dirty="0">
                <a:solidFill>
                  <a:schemeClr val="accent1"/>
                </a:solidFill>
              </a:rPr>
              <a:t>protocol conversion logic resides not at the client, but in the middle-tier.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JDBC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The JDBC (Java Database Connectivity) interface is a  pure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API used to execute SQL Statements.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JDBC is a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database connectivity technology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(Java Standard Edition platform)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from Oracle Corporation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This technology is an API for the Java programming language that defines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how a client may access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It provides methods for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querying and updating data in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It provides 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set of classes &amp; interfaces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that can be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used by developers to write a database applications in Java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Like type 4 drivers, the type 3 driver is </a:t>
            </a:r>
            <a:r>
              <a:rPr lang="en-US" sz="2400" dirty="0">
                <a:solidFill>
                  <a:schemeClr val="accent1"/>
                </a:solidFill>
              </a:rPr>
              <a:t>written entirely in Java</a:t>
            </a:r>
            <a:r>
              <a:rPr lang="en-US" sz="2400" dirty="0"/>
              <a:t>. The same driver can be </a:t>
            </a:r>
            <a:r>
              <a:rPr lang="en-US" sz="2400" dirty="0">
                <a:solidFill>
                  <a:schemeClr val="accent1"/>
                </a:solidFill>
              </a:rPr>
              <a:t>used for multiple databases.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depends on the number of databases the </a:t>
            </a:r>
            <a:r>
              <a:rPr lang="en-US" sz="2400" dirty="0">
                <a:solidFill>
                  <a:schemeClr val="accent1"/>
                </a:solidFill>
              </a:rPr>
              <a:t>middleware has been configured to support.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type 3 driver is </a:t>
            </a:r>
            <a:r>
              <a:rPr lang="en-US" sz="2400" dirty="0">
                <a:solidFill>
                  <a:schemeClr val="accent1"/>
                </a:solidFill>
              </a:rPr>
              <a:t>platform-independent</a:t>
            </a:r>
            <a:r>
              <a:rPr lang="en-US" sz="2400" dirty="0"/>
              <a:t> as the platform-related differences are taken care of by the middleware.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of the middleware provides additional </a:t>
            </a:r>
            <a:r>
              <a:rPr lang="en-US" sz="2400" dirty="0">
                <a:solidFill>
                  <a:schemeClr val="accent1"/>
                </a:solidFill>
              </a:rPr>
              <a:t>advantages of security and firewall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5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Functions</a:t>
            </a:r>
            <a:r>
              <a:rPr lang="en-US" sz="2400" b="1" dirty="0"/>
              <a:t>: </a:t>
            </a:r>
          </a:p>
          <a:p>
            <a:pPr algn="just"/>
            <a:r>
              <a:rPr lang="en-US" sz="2400" dirty="0"/>
              <a:t>Sends JDBC API calls to a</a:t>
            </a:r>
            <a:r>
              <a:rPr lang="en-US" sz="2400" dirty="0">
                <a:solidFill>
                  <a:schemeClr val="accent1"/>
                </a:solidFill>
              </a:rPr>
              <a:t> middle-tier net server that translates the calls into the DBMS-specific network protocol</a:t>
            </a:r>
            <a:r>
              <a:rPr lang="en-US" sz="2400" dirty="0"/>
              <a:t>. The translated calls are then sent to a particular DBMS.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Follows a </a:t>
            </a:r>
            <a:r>
              <a:rPr lang="en-US" sz="2400" dirty="0">
                <a:solidFill>
                  <a:schemeClr val="accent1"/>
                </a:solidFill>
              </a:rPr>
              <a:t>three tier communication</a:t>
            </a:r>
            <a:r>
              <a:rPr lang="en-US" sz="2400" dirty="0"/>
              <a:t> approach. Can interface to multiple databases - </a:t>
            </a:r>
            <a:r>
              <a:rPr lang="en-US" sz="2400" dirty="0">
                <a:solidFill>
                  <a:schemeClr val="accent1"/>
                </a:solidFill>
              </a:rPr>
              <a:t>Not vendor specific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JDBC Client driver written in java, </a:t>
            </a:r>
            <a:r>
              <a:rPr lang="en-US" sz="2400" dirty="0">
                <a:solidFill>
                  <a:schemeClr val="accent1"/>
                </a:solidFill>
              </a:rPr>
              <a:t>communicates with a middleware-net-server using a database independent protocol</a:t>
            </a:r>
            <a:r>
              <a:rPr lang="en-US" sz="2400" dirty="0"/>
              <a:t>, and then this net server translates this request into database commands for that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3: </a:t>
            </a:r>
            <a:r>
              <a:rPr lang="en-IN" dirty="0"/>
              <a:t>Network Protocol driver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314" y="30987"/>
            <a:ext cx="4426857" cy="67612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6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452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</a:t>
            </a:r>
            <a:r>
              <a:rPr lang="en-US" sz="2800" dirty="0"/>
              <a:t>:</a:t>
            </a:r>
          </a:p>
          <a:p>
            <a:pPr algn="just" fontAlgn="base"/>
            <a:r>
              <a:rPr lang="en-US" sz="2800" dirty="0" smtClean="0"/>
              <a:t>Since </a:t>
            </a:r>
            <a:r>
              <a:rPr lang="en-US" sz="2800" dirty="0"/>
              <a:t>the communication between client and the middleware server is database independent, there is </a:t>
            </a:r>
            <a:r>
              <a:rPr lang="en-US" sz="2800" dirty="0">
                <a:solidFill>
                  <a:schemeClr val="accent1"/>
                </a:solidFill>
              </a:rPr>
              <a:t>no need for the database vendor library on the client.</a:t>
            </a:r>
            <a:r>
              <a:rPr lang="en-US" sz="2800" dirty="0"/>
              <a:t> The client need not be changed for a new database.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middleware server (which can be a full </a:t>
            </a:r>
            <a:r>
              <a:rPr lang="en-US" sz="2800" dirty="0" smtClean="0"/>
              <a:t>Application </a:t>
            </a:r>
            <a:r>
              <a:rPr lang="en-US" sz="2800" dirty="0"/>
              <a:t>server) can provide typical middleware services like </a:t>
            </a:r>
            <a:r>
              <a:rPr lang="en-US" sz="2800" dirty="0">
                <a:solidFill>
                  <a:schemeClr val="accent1"/>
                </a:solidFill>
              </a:rPr>
              <a:t>caching (of connections, query results, etc.), load balancing, logging, and auditing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A single driver can handle any database, provided the middleware supports 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35424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Disadvantages</a:t>
            </a:r>
            <a:r>
              <a:rPr lang="en-US" sz="2800" b="1" dirty="0" smtClean="0"/>
              <a:t>: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Requires </a:t>
            </a:r>
            <a:r>
              <a:rPr lang="en-US" sz="2800" dirty="0">
                <a:solidFill>
                  <a:schemeClr val="accent1"/>
                </a:solidFill>
              </a:rPr>
              <a:t>database-specific coding</a:t>
            </a:r>
            <a:r>
              <a:rPr lang="en-US" sz="2800" dirty="0"/>
              <a:t> to be done in the middle tier</a:t>
            </a:r>
            <a:r>
              <a:rPr lang="en-US" sz="2800" dirty="0" smtClean="0"/>
              <a:t>.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The middleware layer added may result in </a:t>
            </a:r>
            <a:r>
              <a:rPr lang="en-US" sz="2800" dirty="0">
                <a:solidFill>
                  <a:schemeClr val="accent1"/>
                </a:solidFill>
              </a:rPr>
              <a:t>additional latency</a:t>
            </a:r>
            <a:r>
              <a:rPr lang="en-US" sz="2800" dirty="0"/>
              <a:t>, but is typically overcome by using better middleware services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4 driver, a pure Java-based driver communicates directly with the vendor's database through </a:t>
            </a:r>
            <a:r>
              <a:rPr lang="en-US" sz="2200" b="1" u="sng" dirty="0"/>
              <a:t>socket connection</a:t>
            </a:r>
            <a:r>
              <a:rPr lang="en-US" sz="2200" dirty="0"/>
              <a:t>. This is the highest performance driver available for the database and is usually provided by the vendor itself.</a:t>
            </a:r>
          </a:p>
          <a:p>
            <a:pPr algn="just"/>
            <a:r>
              <a:rPr lang="en-US" sz="2200" dirty="0"/>
              <a:t>This kind of driver is extremely flexible, you don't need to install special software on the client or server. Further, these drivers can be downloaded dynamically.</a:t>
            </a:r>
          </a:p>
        </p:txBody>
      </p:sp>
      <p:pic>
        <p:nvPicPr>
          <p:cNvPr id="5" name="Picture 2" descr="DBMS Driver type 4">
            <a:extLst>
              <a:ext uri="{FF2B5EF4-FFF2-40B4-BE49-F238E27FC236}">
                <a16:creationId xmlns:a16="http://schemas.microsoft.com/office/drawing/2014/main" id="{57C48A62-F901-46D7-A298-27C50FEC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44" y="1904506"/>
            <a:ext cx="5406864" cy="49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1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37"/>
            <a:ext cx="2330624" cy="4601183"/>
          </a:xfrm>
        </p:spPr>
        <p:txBody>
          <a:bodyPr/>
          <a:lstStyle/>
          <a:p>
            <a:r>
              <a:rPr lang="en-IN" dirty="0"/>
              <a:t>Type 4: 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4 driver, also</a:t>
            </a:r>
            <a:r>
              <a:rPr lang="en-US" sz="2400" dirty="0">
                <a:solidFill>
                  <a:schemeClr val="accent1"/>
                </a:solidFill>
              </a:rPr>
              <a:t> known as the Direct to Database Pure Java Driver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converts JDBC calls directly into a vendor-specific database protocol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Written completely in Java</a:t>
            </a:r>
            <a:r>
              <a:rPr lang="en-US" sz="2400" dirty="0"/>
              <a:t>, type 4 drivers are thus </a:t>
            </a:r>
            <a:r>
              <a:rPr lang="en-US" sz="2400" dirty="0">
                <a:solidFill>
                  <a:schemeClr val="accent1"/>
                </a:solidFill>
              </a:rPr>
              <a:t>platform independent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provides </a:t>
            </a:r>
            <a:r>
              <a:rPr lang="en-US" sz="2400" dirty="0">
                <a:solidFill>
                  <a:schemeClr val="accent1"/>
                </a:solidFill>
              </a:rPr>
              <a:t>better performance than the type 1 and type 2</a:t>
            </a:r>
            <a:r>
              <a:rPr lang="en-US" sz="2400" dirty="0"/>
              <a:t> drivers as it does not have the overhead of conversion of calls into ODBC or database API calls. </a:t>
            </a:r>
          </a:p>
          <a:p>
            <a:pPr algn="just"/>
            <a:r>
              <a:rPr lang="en-US" sz="2400" dirty="0"/>
              <a:t>Unlike the type 3 drivers, it does </a:t>
            </a:r>
            <a:r>
              <a:rPr lang="en-US" sz="2400" dirty="0">
                <a:solidFill>
                  <a:schemeClr val="accent1"/>
                </a:solidFill>
              </a:rPr>
              <a:t>not need associated software</a:t>
            </a:r>
            <a:r>
              <a:rPr lang="en-US" sz="2400" dirty="0"/>
              <a:t> to work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245" y="9526"/>
            <a:ext cx="5737416" cy="68484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9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58052" cy="4601183"/>
          </a:xfrm>
        </p:spPr>
        <p:txBody>
          <a:bodyPr/>
          <a:lstStyle/>
          <a:p>
            <a:r>
              <a:rPr lang="en-IN" dirty="0"/>
              <a:t>Type 4: Thin driver - 100% Pure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62857"/>
            <a:ext cx="8234464" cy="612314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Advantages: </a:t>
            </a:r>
            <a:endParaRPr lang="en-US" sz="2800" dirty="0"/>
          </a:p>
          <a:p>
            <a:pPr algn="just" fontAlgn="base"/>
            <a:r>
              <a:rPr lang="en-US" sz="2800" dirty="0" smtClean="0"/>
              <a:t>Completely </a:t>
            </a:r>
            <a:r>
              <a:rPr lang="en-US" sz="2800" dirty="0"/>
              <a:t>implemented in Java to </a:t>
            </a:r>
            <a:r>
              <a:rPr lang="en-US" sz="2800" dirty="0">
                <a:solidFill>
                  <a:schemeClr val="accent1"/>
                </a:solidFill>
              </a:rPr>
              <a:t>achieve platform independence.</a:t>
            </a:r>
          </a:p>
          <a:p>
            <a:pPr algn="just" fontAlgn="base"/>
            <a:r>
              <a:rPr lang="en-US" sz="2800" dirty="0" smtClean="0"/>
              <a:t>These </a:t>
            </a:r>
            <a:r>
              <a:rPr lang="en-US" sz="2800" dirty="0"/>
              <a:t>drivers </a:t>
            </a:r>
            <a:r>
              <a:rPr lang="en-US" sz="2800" dirty="0">
                <a:solidFill>
                  <a:schemeClr val="accent1"/>
                </a:solidFill>
              </a:rPr>
              <a:t>don't translate </a:t>
            </a:r>
            <a:r>
              <a:rPr lang="en-US" sz="2800" dirty="0"/>
              <a:t>the requests into an </a:t>
            </a:r>
            <a:r>
              <a:rPr lang="en-US" sz="2800" dirty="0">
                <a:solidFill>
                  <a:schemeClr val="accent1"/>
                </a:solidFill>
              </a:rPr>
              <a:t>intermediary format </a:t>
            </a:r>
            <a:r>
              <a:rPr lang="en-US" sz="2800" dirty="0"/>
              <a:t>(such as ODBC).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client application </a:t>
            </a:r>
            <a:r>
              <a:rPr lang="en-US" sz="2800" dirty="0">
                <a:solidFill>
                  <a:schemeClr val="accent1"/>
                </a:solidFill>
              </a:rPr>
              <a:t>connects directly to the database server. </a:t>
            </a:r>
            <a:r>
              <a:rPr lang="en-US" sz="2800" dirty="0"/>
              <a:t>No translation or middleware layers are used, </a:t>
            </a:r>
            <a:r>
              <a:rPr lang="en-US" sz="2800" dirty="0">
                <a:solidFill>
                  <a:schemeClr val="accent1"/>
                </a:solidFill>
              </a:rPr>
              <a:t>improving performance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dirty="0"/>
              <a:t>: </a:t>
            </a:r>
          </a:p>
          <a:p>
            <a:pPr algn="just" fontAlgn="base"/>
            <a:r>
              <a:rPr lang="en-US" sz="2800" dirty="0">
                <a:solidFill>
                  <a:schemeClr val="accent1"/>
                </a:solidFill>
              </a:rPr>
              <a:t>Drivers are database dependent</a:t>
            </a:r>
            <a:r>
              <a:rPr lang="en-US" sz="2800" dirty="0"/>
              <a:t>, as different database vendors use wildly different (and usually proprietary) network protocols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3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Driver </a:t>
            </a:r>
            <a:r>
              <a:rPr lang="en-US" dirty="0"/>
              <a:t>should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you are </a:t>
            </a:r>
            <a:r>
              <a:rPr lang="en-US" sz="2800" u="sng" dirty="0"/>
              <a:t>accessing one type of database</a:t>
            </a:r>
            <a:r>
              <a:rPr lang="en-US" sz="2800" dirty="0"/>
              <a:t>, such as Oracle, Sybase, or IBM, the preferred driver type is 4.</a:t>
            </a:r>
          </a:p>
          <a:p>
            <a:pPr algn="just"/>
            <a:r>
              <a:rPr lang="en-US" sz="2800" dirty="0"/>
              <a:t>If your Java application is </a:t>
            </a:r>
            <a:r>
              <a:rPr lang="en-US" sz="2800" u="sng" dirty="0"/>
              <a:t>accessing multiple types of databases</a:t>
            </a:r>
            <a:r>
              <a:rPr lang="en-US" sz="2800" dirty="0"/>
              <a:t> at the same time, type 3 is the preferred driver.</a:t>
            </a:r>
          </a:p>
          <a:p>
            <a:pPr algn="just"/>
            <a:r>
              <a:rPr lang="en-US" sz="2800" dirty="0"/>
              <a:t>Type 2 drivers are useful in situations, where </a:t>
            </a:r>
            <a:r>
              <a:rPr lang="en-US" sz="2800" u="sng" dirty="0"/>
              <a:t>a type 3 or type 4 driver is not available</a:t>
            </a:r>
            <a:r>
              <a:rPr lang="en-US" sz="2800" dirty="0"/>
              <a:t> yet for your database.</a:t>
            </a:r>
          </a:p>
          <a:p>
            <a:pPr algn="just"/>
            <a:r>
              <a:rPr lang="en-US" sz="2800" dirty="0"/>
              <a:t>The type 1 driver is </a:t>
            </a:r>
            <a:r>
              <a:rPr lang="en-US" sz="2800" u="sng" dirty="0"/>
              <a:t>not considered a deployment-level driver</a:t>
            </a:r>
            <a:r>
              <a:rPr lang="en-US" sz="2800" dirty="0"/>
              <a:t>, and is typically used for development and testing purposes only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SQL-Level</a:t>
            </a:r>
          </a:p>
          <a:p>
            <a:r>
              <a:rPr lang="en-US" sz="2800" dirty="0"/>
              <a:t>100% Pure Java</a:t>
            </a:r>
          </a:p>
          <a:p>
            <a:r>
              <a:rPr lang="en-US" sz="2800" dirty="0"/>
              <a:t>Keep it simple</a:t>
            </a:r>
          </a:p>
          <a:p>
            <a:r>
              <a:rPr lang="en-US" sz="2800" dirty="0"/>
              <a:t>High-performance</a:t>
            </a:r>
          </a:p>
          <a:p>
            <a:r>
              <a:rPr lang="en-US" sz="2800" dirty="0"/>
              <a:t>Use of existing database technology</a:t>
            </a:r>
          </a:p>
          <a:p>
            <a:r>
              <a:rPr lang="en-US" sz="2800" dirty="0"/>
              <a:t>Use multiple methods to express multiple functionality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0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SQL Revision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1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 Query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Standardized syntax for </a:t>
            </a:r>
            <a:r>
              <a:rPr lang="en-US" sz="2800" dirty="0">
                <a:solidFill>
                  <a:schemeClr val="accent1"/>
                </a:solidFill>
              </a:rPr>
              <a:t>“querying” (accessing)</a:t>
            </a:r>
            <a:r>
              <a:rPr lang="en-US" sz="2800" dirty="0"/>
              <a:t> a relational database.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is </a:t>
            </a:r>
            <a:r>
              <a:rPr lang="en-US" sz="2800" dirty="0">
                <a:solidFill>
                  <a:schemeClr val="accent1"/>
                </a:solidFill>
              </a:rPr>
              <a:t>database-independent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Actually, there are </a:t>
            </a:r>
            <a:r>
              <a:rPr lang="en-US" sz="2800" dirty="0">
                <a:solidFill>
                  <a:schemeClr val="accent1"/>
                </a:solidFill>
              </a:rPr>
              <a:t>only some variations </a:t>
            </a:r>
            <a:r>
              <a:rPr lang="en-US" sz="2800" dirty="0"/>
              <a:t>from DB to DB.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1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INSERT </a:t>
            </a:r>
            <a:r>
              <a:rPr lang="en-US" sz="2800" dirty="0"/>
              <a:t>INTO </a:t>
            </a:r>
            <a:r>
              <a:rPr lang="en-US" sz="2800" i="1" dirty="0"/>
              <a:t>table</a:t>
            </a:r>
            <a:r>
              <a:rPr lang="en-US" sz="2800" dirty="0"/>
              <a:t> ( </a:t>
            </a:r>
            <a:r>
              <a:rPr lang="en-US" sz="2800" i="1" dirty="0"/>
              <a:t>field1, field2</a:t>
            </a:r>
            <a:r>
              <a:rPr lang="en-US" sz="2800" dirty="0"/>
              <a:t> ) VALUES ( </a:t>
            </a:r>
            <a:r>
              <a:rPr lang="en-US" sz="2800" i="1" dirty="0"/>
              <a:t>value1, value2</a:t>
            </a:r>
            <a:r>
              <a:rPr lang="en-US" sz="2800" dirty="0"/>
              <a:t> 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inserts a new record into the named table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UPDATE </a:t>
            </a:r>
            <a:r>
              <a:rPr lang="en-US" sz="2800" i="1" dirty="0"/>
              <a:t>table</a:t>
            </a:r>
            <a:r>
              <a:rPr lang="en-US" sz="2800" dirty="0"/>
              <a:t> SET ( </a:t>
            </a:r>
            <a:r>
              <a:rPr lang="en-US" sz="2800" i="1" dirty="0"/>
              <a:t>field1 = value1, field2</a:t>
            </a:r>
            <a:r>
              <a:rPr lang="en-US" sz="2800" dirty="0"/>
              <a:t> = </a:t>
            </a:r>
            <a:r>
              <a:rPr lang="en-US" sz="2800" i="1" dirty="0"/>
              <a:t>value2</a:t>
            </a:r>
            <a:r>
              <a:rPr lang="en-US" sz="2800" dirty="0"/>
              <a:t> )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changes an existing record or records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DELETE </a:t>
            </a:r>
            <a:r>
              <a:rPr lang="en-US" sz="2800" dirty="0"/>
              <a:t>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removes all records that </a:t>
            </a:r>
            <a:r>
              <a:rPr lang="en-US" sz="2000" dirty="0" smtClean="0"/>
              <a:t>match the condition</a:t>
            </a:r>
            <a:endParaRPr lang="en-US" sz="2000" dirty="0"/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SELECT </a:t>
            </a:r>
            <a:r>
              <a:rPr lang="en-US" sz="2800" i="1" dirty="0"/>
              <a:t>field1, field2</a:t>
            </a:r>
            <a:r>
              <a:rPr lang="en-US" sz="2800" dirty="0"/>
              <a:t> 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  <a:endParaRPr lang="en-US" sz="24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retrieves all records that match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6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20566"/>
            <a:ext cx="8234464" cy="512064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Transaction = more than one statement which must all succeed (or all fail) together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one fails, the system must reverse all previous actions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Also can’t leave DB in inconsistent state halfway through a transaction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COMMIT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= complete transaction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ROLLBACK </a:t>
            </a:r>
            <a:r>
              <a:rPr lang="en-US" sz="2800" dirty="0"/>
              <a:t>= abort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4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Simple JDBC Applications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br>
              <a:rPr lang="en-US" dirty="0" smtClean="0"/>
            </a:br>
            <a:r>
              <a:rPr lang="en-US" dirty="0" smtClean="0"/>
              <a:t>Interfaces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70C0"/>
                </a:solidFill>
              </a:rPr>
              <a:t>Statement</a:t>
            </a:r>
            <a:r>
              <a:rPr lang="en-IN" sz="2400" b="1" dirty="0"/>
              <a:t>:</a:t>
            </a:r>
            <a:r>
              <a:rPr lang="en-IN" sz="2400" dirty="0"/>
              <a:t> The interface is used for representing the SQL statement.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SELECT * FORM </a:t>
            </a:r>
            <a:r>
              <a:rPr lang="en-IN" sz="2000" dirty="0" err="1"/>
              <a:t>student_table</a:t>
            </a:r>
            <a:r>
              <a:rPr lang="en-IN" sz="2000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UPDATE </a:t>
            </a:r>
            <a:r>
              <a:rPr lang="en-IN" sz="2000" dirty="0" err="1"/>
              <a:t>student_table</a:t>
            </a:r>
            <a:r>
              <a:rPr lang="en-IN" sz="2000" dirty="0"/>
              <a:t> SET name = ‘Neel’ WHERE </a:t>
            </a:r>
            <a:r>
              <a:rPr lang="en-IN" sz="2000" dirty="0" err="1"/>
              <a:t>roll_no</a:t>
            </a:r>
            <a:r>
              <a:rPr lang="en-IN" sz="2000" dirty="0"/>
              <a:t> = ‘1’;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DELETE from </a:t>
            </a:r>
            <a:r>
              <a:rPr lang="en-IN" sz="2000" dirty="0" err="1"/>
              <a:t>students_table</a:t>
            </a:r>
            <a:r>
              <a:rPr lang="en-IN" sz="2000" dirty="0"/>
              <a:t> WHERE </a:t>
            </a:r>
            <a:r>
              <a:rPr lang="en-IN" sz="2000" dirty="0" err="1"/>
              <a:t>roll_no</a:t>
            </a:r>
            <a:r>
              <a:rPr lang="en-IN" sz="2000" dirty="0"/>
              <a:t> = ‘10’;</a:t>
            </a:r>
          </a:p>
          <a:p>
            <a:r>
              <a:rPr lang="en-IN" sz="2400" dirty="0"/>
              <a:t>There are two specialised Statement type : </a:t>
            </a:r>
            <a:r>
              <a:rPr lang="en-IN" sz="2400" b="1" dirty="0" err="1">
                <a:solidFill>
                  <a:srgbClr val="0070C0"/>
                </a:solidFill>
              </a:rPr>
              <a:t>PrepredStatement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0070C0"/>
                </a:solidFill>
              </a:rPr>
              <a:t>CallableStatement</a:t>
            </a:r>
            <a:r>
              <a:rPr lang="en-IN" sz="2400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4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 smtClean="0">
                <a:solidFill>
                  <a:schemeClr val="accent6"/>
                </a:solidFill>
              </a:rPr>
              <a:t>Steps: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connect to </a:t>
            </a:r>
            <a:r>
              <a:rPr lang="en-US" dirty="0" smtClean="0"/>
              <a:t>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5 </a:t>
            </a:r>
            <a:r>
              <a:rPr lang="en-US" sz="3200" dirty="0"/>
              <a:t>steps to connect any java application with the database in java using </a:t>
            </a:r>
            <a:r>
              <a:rPr lang="en-US" sz="3200" dirty="0" smtClean="0"/>
              <a:t>JDBC</a:t>
            </a:r>
            <a:r>
              <a:rPr lang="en-US" sz="3200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Register the driver class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connection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statement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Executing queries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Closing connection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1. Register </a:t>
            </a:r>
            <a:r>
              <a:rPr lang="en-US" sz="2400" b="1" dirty="0"/>
              <a:t>the driver class : </a:t>
            </a:r>
            <a:r>
              <a:rPr lang="en-US" sz="2400" dirty="0"/>
              <a:t>The </a:t>
            </a:r>
            <a:r>
              <a:rPr lang="en-US" sz="2400" dirty="0" err="1"/>
              <a:t>forName</a:t>
            </a:r>
            <a:r>
              <a:rPr lang="en-US" sz="2400" dirty="0"/>
              <a:t>() method of Class </a:t>
            </a:r>
            <a:r>
              <a:rPr lang="en-US" sz="2400" dirty="0" err="1"/>
              <a:t>class</a:t>
            </a:r>
            <a:r>
              <a:rPr lang="en-US" sz="2400" dirty="0"/>
              <a:t> is used to register the driver </a:t>
            </a:r>
            <a:r>
              <a:rPr lang="en-US" sz="2400" dirty="0" smtClean="0"/>
              <a:t>class.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 </a:t>
            </a:r>
            <a:r>
              <a:rPr lang="en-IN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2. Creating </a:t>
            </a:r>
            <a:r>
              <a:rPr lang="en-US" sz="2400" b="1" dirty="0"/>
              <a:t>connection : </a:t>
            </a:r>
            <a:r>
              <a:rPr lang="en-US" sz="2400" dirty="0"/>
              <a:t>The </a:t>
            </a:r>
            <a:r>
              <a:rPr lang="en-US" sz="2400" dirty="0" err="1"/>
              <a:t>getConnection</a:t>
            </a:r>
            <a:r>
              <a:rPr lang="en-US" sz="2400" dirty="0"/>
              <a:t>() 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3. Creating </a:t>
            </a:r>
            <a:r>
              <a:rPr lang="en-US" sz="2400" b="1" dirty="0"/>
              <a:t>statement : </a:t>
            </a:r>
            <a:r>
              <a:rPr lang="en-US" sz="2400" dirty="0"/>
              <a:t>The </a:t>
            </a:r>
            <a:r>
              <a:rPr lang="en-US" sz="2400" dirty="0" err="1"/>
              <a:t>createStatement</a:t>
            </a:r>
            <a:r>
              <a:rPr lang="en-US" sz="2400" dirty="0"/>
              <a:t>() method of Connection interface is used to create statement. The object of statement is responsible to execute queries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320314" cy="51206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4. Executing </a:t>
            </a:r>
            <a:r>
              <a:rPr lang="en-US" sz="2400" b="1" dirty="0"/>
              <a:t>queries : </a:t>
            </a:r>
            <a:r>
              <a:rPr lang="en-US" sz="2400" dirty="0"/>
              <a:t>The </a:t>
            </a:r>
            <a:r>
              <a:rPr lang="en-US" sz="2400" dirty="0" err="1"/>
              <a:t>executeQuery</a:t>
            </a:r>
            <a:r>
              <a:rPr lang="en-US" sz="2400" dirty="0"/>
              <a:t>() 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+ "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5. Closing </a:t>
            </a:r>
            <a:r>
              <a:rPr lang="en-US" sz="2400" b="1" dirty="0"/>
              <a:t>connection : </a:t>
            </a:r>
            <a:r>
              <a:rPr lang="en-US" sz="2400" dirty="0"/>
              <a:t>By closing connection object statement and </a:t>
            </a:r>
            <a:r>
              <a:rPr lang="en-US" sz="2400" dirty="0" err="1"/>
              <a:t>ResultSet</a:t>
            </a:r>
            <a:r>
              <a:rPr lang="en-US" sz="2400" dirty="0"/>
              <a:t> will be closed automatically. The close() method of Connection interface is used to close the connection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2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1:</a:t>
            </a:r>
            <a:br>
              <a:rPr lang="en-US" dirty="0" smtClean="0"/>
            </a:br>
            <a:r>
              <a:rPr lang="en-US" dirty="0" smtClean="0"/>
              <a:t>Connect </a:t>
            </a:r>
            <a:r>
              <a:rPr lang="en-US" dirty="0"/>
              <a:t>to the </a:t>
            </a:r>
            <a:r>
              <a:rPr lang="en-US" dirty="0" smtClean="0"/>
              <a:t>MySQL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53143"/>
            <a:ext cx="8234464" cy="566057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need to know following information for the </a:t>
            </a:r>
            <a:r>
              <a:rPr lang="en-US" sz="2800" dirty="0" err="1"/>
              <a:t>mysql</a:t>
            </a:r>
            <a:r>
              <a:rPr lang="en-US" sz="2800" dirty="0"/>
              <a:t> database: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Driver class: </a:t>
            </a:r>
            <a:r>
              <a:rPr lang="en-US" sz="2400" dirty="0"/>
              <a:t>The driver class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com.mysql.jdbc.Driver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Connection URL: </a:t>
            </a:r>
            <a:r>
              <a:rPr lang="en-US" sz="2400" dirty="0"/>
              <a:t>The connection URL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jdbc:mysql</a:t>
            </a:r>
            <a:r>
              <a:rPr lang="en-US" sz="2400" b="1" dirty="0"/>
              <a:t>://localhost:3306/</a:t>
            </a:r>
            <a:r>
              <a:rPr lang="en-US" sz="2400" b="1" dirty="0" err="1"/>
              <a:t>ss</a:t>
            </a:r>
            <a:r>
              <a:rPr lang="en-US" sz="2400" dirty="0"/>
              <a:t> where </a:t>
            </a:r>
            <a:r>
              <a:rPr lang="en-US" sz="2400" dirty="0" err="1"/>
              <a:t>jdbc</a:t>
            </a:r>
            <a:r>
              <a:rPr lang="en-US" sz="2400" dirty="0"/>
              <a:t> is the API, </a:t>
            </a:r>
            <a:r>
              <a:rPr lang="en-US" sz="2400" dirty="0" err="1"/>
              <a:t>mysql</a:t>
            </a:r>
            <a:r>
              <a:rPr lang="en-US" sz="2400" dirty="0"/>
              <a:t> is the database, </a:t>
            </a:r>
            <a:r>
              <a:rPr lang="en-US" sz="2400" dirty="0" err="1"/>
              <a:t>localhost</a:t>
            </a:r>
            <a:r>
              <a:rPr lang="en-US" sz="2400" dirty="0"/>
              <a:t> is the server name on which </a:t>
            </a:r>
            <a:r>
              <a:rPr lang="en-US" sz="2400" dirty="0" err="1"/>
              <a:t>mysql</a:t>
            </a:r>
            <a:r>
              <a:rPr lang="en-US" sz="2400" dirty="0"/>
              <a:t> is running, we may also use IP address, 3306 is the port number and </a:t>
            </a:r>
            <a:r>
              <a:rPr lang="en-US" sz="2400" dirty="0" err="1"/>
              <a:t>sonoo</a:t>
            </a:r>
            <a:r>
              <a:rPr lang="en-US" sz="2400" dirty="0"/>
              <a:t> is the database name.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Username: </a:t>
            </a:r>
            <a:r>
              <a:rPr lang="en-US" sz="2400" dirty="0"/>
              <a:t>The default username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/>
              <a:t>root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Password: </a:t>
            </a:r>
            <a:r>
              <a:rPr lang="en-US" sz="2400" dirty="0"/>
              <a:t>Password is given by the user at the time of installing the </a:t>
            </a:r>
            <a:r>
              <a:rPr lang="en-US" sz="2400" dirty="0" err="1"/>
              <a:t>mysql</a:t>
            </a:r>
            <a:r>
              <a:rPr lang="en-US" sz="2400" dirty="0"/>
              <a:t> database. In this example, we are going to use root as the password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</a:t>
            </a:r>
            <a:r>
              <a:rPr lang="en-IN" sz="3200" dirty="0"/>
              <a:t>: </a:t>
            </a:r>
            <a:r>
              <a:rPr lang="en-IN" sz="3200" dirty="0" smtClean="0"/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 JDBC is a java API to connect and execute query with the database. JDBC API uses </a:t>
            </a:r>
            <a:r>
              <a:rPr lang="en-US" dirty="0" err="1"/>
              <a:t>jdbc</a:t>
            </a:r>
            <a:r>
              <a:rPr lang="en-US" dirty="0"/>
              <a:t> drivers to connect with the database.</a:t>
            </a:r>
          </a:p>
          <a:p>
            <a:endParaRPr lang="en-IN" dirty="0"/>
          </a:p>
        </p:txBody>
      </p:sp>
      <p:pic>
        <p:nvPicPr>
          <p:cNvPr id="4" name="Picture 2" descr="JDBC (Java Database Connectivity) ">
            <a:extLst>
              <a:ext uri="{FF2B5EF4-FFF2-40B4-BE49-F238E27FC236}">
                <a16:creationId xmlns:a16="http://schemas.microsoft.com/office/drawing/2014/main" id="{8D2A4FC5-5399-4C70-9408-57F4BF98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1711890"/>
            <a:ext cx="6626144" cy="28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Statement interface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3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Statement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54743"/>
            <a:ext cx="8766629" cy="534125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Provides </a:t>
            </a:r>
            <a:r>
              <a:rPr lang="en-US" sz="2400" dirty="0"/>
              <a:t>methods to execute queries with the database. </a:t>
            </a:r>
            <a:endParaRPr lang="en-US" sz="2400" dirty="0" smtClean="0"/>
          </a:p>
          <a:p>
            <a:pPr algn="just"/>
            <a:r>
              <a:rPr lang="en-US" sz="2400" dirty="0" smtClean="0"/>
              <a:t>It provides </a:t>
            </a:r>
            <a:r>
              <a:rPr lang="en-US" sz="2400" dirty="0"/>
              <a:t>factory method to get the object of </a:t>
            </a:r>
            <a:r>
              <a:rPr lang="en-US" sz="2400" dirty="0" err="1"/>
              <a:t>ResultSet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Methods:</a:t>
            </a:r>
          </a:p>
          <a:p>
            <a:pPr marL="0" indent="0" algn="just" fontAlgn="ctr">
              <a:buNone/>
            </a:pPr>
            <a:r>
              <a:rPr lang="en-US" sz="2400" b="1" dirty="0"/>
              <a:t>1) 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executeQuery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SELECT query. It returns the object of </a:t>
            </a:r>
            <a:r>
              <a:rPr lang="en-US" sz="2400" dirty="0" err="1"/>
              <a:t>ResultSet</a:t>
            </a:r>
            <a:r>
              <a:rPr lang="en-US" sz="2400" dirty="0"/>
              <a:t>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2) 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executeUpdate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specified query, it may be create, drop, insert, update, delete etc.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3) public </a:t>
            </a:r>
            <a:r>
              <a:rPr lang="en-US" sz="2400" b="1" dirty="0" err="1"/>
              <a:t>boolean</a:t>
            </a:r>
            <a:r>
              <a:rPr lang="en-US" sz="2400" b="1" dirty="0"/>
              <a:t> execute(String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queries that may return multiple </a:t>
            </a:r>
            <a:r>
              <a:rPr lang="en-US" sz="2400" dirty="0" smtClean="0"/>
              <a:t>results.</a:t>
            </a:r>
          </a:p>
          <a:p>
            <a:pPr marL="0" indent="0" algn="just" fontAlgn="ctr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 public </a:t>
            </a:r>
            <a:r>
              <a:rPr lang="en-US" sz="2400" b="1" dirty="0" err="1"/>
              <a:t>int</a:t>
            </a:r>
            <a:r>
              <a:rPr lang="en-US" sz="2400" b="1" dirty="0"/>
              <a:t>[] </a:t>
            </a:r>
            <a:r>
              <a:rPr lang="en-US" sz="2400" b="1" dirty="0" err="1"/>
              <a:t>executeBatch</a:t>
            </a:r>
            <a:r>
              <a:rPr lang="en-US" sz="2400" b="1" dirty="0"/>
              <a:t>():</a:t>
            </a:r>
            <a:r>
              <a:rPr lang="en-US" sz="2400" dirty="0"/>
              <a:t> is used to execute </a:t>
            </a:r>
            <a:r>
              <a:rPr lang="en-US" sz="2400" dirty="0" smtClean="0"/>
              <a:t>batch of </a:t>
            </a:r>
            <a:r>
              <a:rPr lang="en-US" sz="2400" dirty="0"/>
              <a:t>commands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sz="3200" dirty="0" smtClean="0"/>
              <a:t>First create a Table in the MYSQL Database &amp; populate it with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database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id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name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age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0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1.1: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smtClean="0"/>
              <a:t>MysqlStatement1{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ResultSet</a:t>
            </a:r>
            <a:r>
              <a:rPr lang="en-IN" sz="2800" dirty="0"/>
              <a:t> </a:t>
            </a:r>
            <a:r>
              <a:rPr lang="en-IN" sz="2800" dirty="0" err="1"/>
              <a:t>rs</a:t>
            </a:r>
            <a:r>
              <a:rPr lang="en-IN" sz="2800" dirty="0"/>
              <a:t>=</a:t>
            </a:r>
            <a:r>
              <a:rPr lang="en-IN" sz="2800" dirty="0" err="1"/>
              <a:t>stmt.executeQuery</a:t>
            </a:r>
            <a:r>
              <a:rPr lang="en-IN" sz="2800" dirty="0"/>
              <a:t>("select * from </a:t>
            </a:r>
            <a:r>
              <a:rPr lang="en-IN" sz="2800" dirty="0" err="1"/>
              <a:t>emp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b="1" dirty="0" smtClean="0"/>
              <a:t> while</a:t>
            </a:r>
            <a:r>
              <a:rPr lang="en-IN" sz="2800" dirty="0" smtClean="0"/>
              <a:t>(</a:t>
            </a:r>
            <a:r>
              <a:rPr lang="en-IN" sz="2800" dirty="0" err="1" smtClean="0"/>
              <a:t>rs.next</a:t>
            </a:r>
            <a:r>
              <a:rPr lang="en-IN" sz="2800" dirty="0"/>
              <a:t>())  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rs.getInt</a:t>
            </a:r>
            <a:r>
              <a:rPr lang="en-IN" sz="2400" dirty="0" smtClean="0"/>
              <a:t>(1)+"</a:t>
            </a:r>
            <a:r>
              <a:rPr lang="en-IN" sz="2400" dirty="0"/>
              <a:t>  "+</a:t>
            </a:r>
            <a:r>
              <a:rPr lang="en-IN" sz="2400" dirty="0" err="1"/>
              <a:t>rs.getString</a:t>
            </a:r>
            <a:r>
              <a:rPr lang="en-IN" sz="2400" dirty="0"/>
              <a:t>(2)+"  "+</a:t>
            </a:r>
            <a:r>
              <a:rPr lang="en-IN" sz="2400" dirty="0" err="1"/>
              <a:t>rs.getString</a:t>
            </a:r>
            <a:r>
              <a:rPr lang="en-IN" sz="2400" dirty="0"/>
              <a:t>(3));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	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ResultSet</a:t>
            </a:r>
            <a:r>
              <a:rPr lang="en-IN" dirty="0" smtClean="0"/>
              <a:t> </a:t>
            </a:r>
            <a:r>
              <a:rPr lang="en-IN" dirty="0" err="1" smtClean="0"/>
              <a:t>rs</a:t>
            </a:r>
            <a:r>
              <a:rPr lang="en-IN" dirty="0" smtClean="0"/>
              <a:t>=</a:t>
            </a:r>
            <a:r>
              <a:rPr lang="en-IN" dirty="0" err="1" smtClean="0"/>
              <a:t>stmt.executeQuery</a:t>
            </a:r>
            <a:r>
              <a:rPr lang="en-IN" dirty="0" smtClean="0"/>
              <a:t>("select * from </a:t>
            </a:r>
            <a:r>
              <a:rPr lang="en-IN" dirty="0" err="1" smtClean="0"/>
              <a:t>emp</a:t>
            </a:r>
            <a:r>
              <a:rPr lang="en-IN" dirty="0" smtClean="0"/>
              <a:t>");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while</a:t>
            </a:r>
            <a:r>
              <a:rPr lang="en-IN" dirty="0" smtClean="0"/>
              <a:t>(</a:t>
            </a:r>
            <a:r>
              <a:rPr lang="en-IN" dirty="0" err="1" smtClean="0"/>
              <a:t>rs.next</a:t>
            </a:r>
            <a:r>
              <a:rPr lang="en-IN" dirty="0" smtClean="0"/>
              <a:t>())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err="1" smtClean="0"/>
              <a:t>System.out.println</a:t>
            </a:r>
            <a:r>
              <a:rPr lang="en-IN" sz="1800" dirty="0" smtClean="0"/>
              <a:t>(</a:t>
            </a:r>
            <a:r>
              <a:rPr lang="en-IN" sz="1800" dirty="0" err="1" smtClean="0"/>
              <a:t>rs.getInt</a:t>
            </a:r>
            <a:r>
              <a:rPr lang="en-IN" sz="1800" dirty="0" smtClean="0"/>
              <a:t>(1)+"  “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smtClean="0"/>
              <a:t>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(2)+"  "+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(3));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MysqlStatement2{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stmt.executeUpdate</a:t>
            </a:r>
            <a:r>
              <a:rPr lang="en-US" dirty="0" smtClean="0"/>
              <a:t>("delete from </a:t>
            </a:r>
            <a:r>
              <a:rPr lang="en-US" dirty="0" err="1" smtClean="0"/>
              <a:t>emp</a:t>
            </a:r>
            <a:r>
              <a:rPr lang="en-US" dirty="0" smtClean="0"/>
              <a:t> where id=1");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(result+" records affected");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1.2: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 </a:t>
            </a:r>
            <a:r>
              <a:rPr lang="en-IN" sz="2800" dirty="0" smtClean="0"/>
              <a:t>MysqlStatement2{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result = </a:t>
            </a:r>
            <a:r>
              <a:rPr lang="en-US" sz="2800" dirty="0" err="1" smtClean="0"/>
              <a:t>stmt.executeUpdate</a:t>
            </a:r>
            <a:r>
              <a:rPr lang="en-US" sz="2800" dirty="0"/>
              <a:t>("delete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dirty="0"/>
              <a:t>where </a:t>
            </a:r>
            <a:r>
              <a:rPr lang="en-US" sz="2800" dirty="0" smtClean="0"/>
              <a:t>id=1");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(result</a:t>
            </a:r>
            <a:r>
              <a:rPr lang="en-IN" sz="2800" dirty="0"/>
              <a:t>+" records affected");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IN" sz="3200" dirty="0" smtClean="0"/>
              <a:t>JDBC URL</a:t>
            </a:r>
            <a:br>
              <a:rPr lang="en-IN" sz="3200" dirty="0" smtClean="0"/>
            </a:br>
            <a:r>
              <a:rPr lang="en-IN" sz="3200" dirty="0" smtClean="0"/>
              <a:t>(Connection String)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37597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JDBC URL:  The database are referenced by Java runtime engine using JDBC URL. The syntax of there URLs depends on the database driver you are using.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ODBC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:&lt;data source name&gt;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jdbc:odbc:MyDataSource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MYSQL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://[host][:port]/[database]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ORACLE: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drivertype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&gt;:&lt;user&gt;/&lt;password&gt;@&lt;database&gt;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jdbc:oracle:thin:myuser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mypassword@localhost:mydatabase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1.3:</a:t>
            </a:r>
            <a:br>
              <a:rPr lang="en-US" dirty="0" smtClean="0"/>
            </a:br>
            <a:r>
              <a:rPr lang="en-US" dirty="0" smtClean="0"/>
              <a:t>Creating a Table in SQL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653143"/>
            <a:ext cx="8346950" cy="5878286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In Program 1 change </a:t>
            </a:r>
            <a:r>
              <a:rPr lang="en-US" sz="2800" dirty="0"/>
              <a:t>the </a:t>
            </a:r>
            <a:r>
              <a:rPr lang="en-US" sz="2800" dirty="0" smtClean="0"/>
              <a:t>SQL statement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TO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//4.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 i = stmt.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( "create TABLE Students(Roll 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, 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))" );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Not created");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created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1.4:</a:t>
            </a:r>
            <a:br>
              <a:rPr lang="en-US" dirty="0" smtClean="0"/>
            </a:br>
            <a:r>
              <a:rPr lang="en-US" dirty="0" smtClean="0"/>
              <a:t>Updating 	data in database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3.Create the statement object which is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used to execute query in database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Statement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//4. </a:t>
            </a:r>
            <a:r>
              <a:rPr lang="en-US" sz="2800" dirty="0"/>
              <a:t>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SET name ='AMIT' WHERE id 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1" 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updated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3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PreparedStatement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:</a:t>
            </a:r>
            <a:br>
              <a:rPr lang="en-IN" sz="3200" dirty="0" smtClean="0"/>
            </a:br>
            <a:r>
              <a:rPr lang="en-IN" sz="3200" dirty="0" smtClean="0"/>
              <a:t>ARCHITECTURE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code </a:t>
            </a:r>
            <a:r>
              <a:rPr lang="en-US" sz="2800" dirty="0">
                <a:solidFill>
                  <a:schemeClr val="accent1"/>
                </a:solidFill>
              </a:rPr>
              <a:t>calls JDBC library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JDBC </a:t>
            </a:r>
            <a:r>
              <a:rPr lang="en-US" sz="2800" dirty="0">
                <a:solidFill>
                  <a:schemeClr val="accent1"/>
                </a:solidFill>
              </a:rPr>
              <a:t>loads a </a:t>
            </a:r>
            <a:r>
              <a:rPr lang="en-US" sz="2800" i="1" dirty="0">
                <a:solidFill>
                  <a:schemeClr val="accent1"/>
                </a:solidFill>
              </a:rPr>
              <a:t>driver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talks to a particular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Can have more than one driver -&gt; more than one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Ideal: can change database engines </a:t>
            </a:r>
            <a:r>
              <a:rPr lang="en-US" sz="2800" u="sng" dirty="0"/>
              <a:t>without changing any application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26" y="4256768"/>
            <a:ext cx="8428630" cy="1085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interface: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u="sng" dirty="0" err="1"/>
              <a:t>PreparedStatement</a:t>
            </a:r>
            <a:r>
              <a:rPr lang="en-US" sz="2400" b="1" u="sng" dirty="0"/>
              <a:t> interface is a </a:t>
            </a:r>
            <a:r>
              <a:rPr lang="en-US" sz="2400" b="1" u="sng" dirty="0" err="1"/>
              <a:t>subinterface</a:t>
            </a:r>
            <a:r>
              <a:rPr lang="en-US" sz="2400" b="1" u="sng" dirty="0"/>
              <a:t> of Statement</a:t>
            </a:r>
            <a:r>
              <a:rPr lang="en-US" sz="2400" dirty="0"/>
              <a:t>.</a:t>
            </a:r>
          </a:p>
          <a:p>
            <a:r>
              <a:rPr lang="en-US" sz="2400" dirty="0"/>
              <a:t>It is </a:t>
            </a:r>
            <a:r>
              <a:rPr lang="en-US" sz="2400" b="1" u="sng" dirty="0"/>
              <a:t>used to</a:t>
            </a:r>
            <a:r>
              <a:rPr lang="en-US" sz="2400" dirty="0"/>
              <a:t> execute </a:t>
            </a:r>
            <a:r>
              <a:rPr lang="en-US" sz="2400" b="1" u="sng" dirty="0"/>
              <a:t>parameterized query</a:t>
            </a:r>
            <a:r>
              <a:rPr lang="en-US" sz="2400" dirty="0"/>
              <a:t>.</a:t>
            </a:r>
          </a:p>
          <a:p>
            <a:r>
              <a:rPr lang="en-US" sz="2400" dirty="0"/>
              <a:t>Let's see the example of parameterized query</a:t>
            </a:r>
            <a:r>
              <a:rPr lang="en-US" sz="2400" dirty="0" smtClean="0"/>
              <a:t>:</a:t>
            </a:r>
            <a:endParaRPr lang="en-IN" sz="2400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 into 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values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(?,?,?)";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Here we </a:t>
            </a:r>
            <a:r>
              <a:rPr lang="en-US" sz="2400" dirty="0"/>
              <a:t>are passing parameter (?) for the values. Its value will be set by calling the setter methods of </a:t>
            </a:r>
            <a:r>
              <a:rPr lang="en-US" sz="2400" dirty="0" err="1"/>
              <a:t>PreparedStatement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Improves </a:t>
            </a:r>
            <a:r>
              <a:rPr lang="en-US" sz="2400" b="1" dirty="0"/>
              <a:t>performance</a:t>
            </a:r>
            <a:r>
              <a:rPr lang="en-US" sz="2400" dirty="0"/>
              <a:t>: The performance of the application will be faster if you use </a:t>
            </a:r>
            <a:r>
              <a:rPr lang="en-US" sz="2400" dirty="0" err="1"/>
              <a:t>PreparedStatement</a:t>
            </a:r>
            <a:r>
              <a:rPr lang="en-US" sz="2400" dirty="0"/>
              <a:t> interface because query is compiled only once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instance: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How to get the instance of </a:t>
            </a:r>
            <a:r>
              <a:rPr lang="en-US" sz="2400" dirty="0" err="1"/>
              <a:t>PreparedStatement</a:t>
            </a:r>
            <a:r>
              <a:rPr lang="en-US" sz="2400" dirty="0"/>
              <a:t>?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prepareStatement</a:t>
            </a:r>
            <a:r>
              <a:rPr lang="en-US" sz="2400" dirty="0"/>
              <a:t>() method of Connection interface is used to return the object of </a:t>
            </a:r>
            <a:r>
              <a:rPr lang="en-US" sz="2400" dirty="0" err="1"/>
              <a:t>PreparedStatement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Syntax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7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smtClean="0"/>
              <a:t>Prepared Statement </a:t>
            </a:r>
            <a:r>
              <a:rPr lang="en-IN" dirty="0"/>
              <a:t>interface: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35BA11-DD4B-48DB-A2AF-E1EBD391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9020"/>
              </p:ext>
            </p:extLst>
          </p:nvPr>
        </p:nvGraphicFramePr>
        <p:xfrm>
          <a:off x="3494314" y="780732"/>
          <a:ext cx="8189686" cy="53297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94843">
                  <a:extLst>
                    <a:ext uri="{9D8B030D-6E8A-4147-A177-3AD203B41FA5}">
                      <a16:colId xmlns:a16="http://schemas.microsoft.com/office/drawing/2014/main" val="1811101794"/>
                    </a:ext>
                  </a:extLst>
                </a:gridCol>
                <a:gridCol w="4094843">
                  <a:extLst>
                    <a:ext uri="{9D8B030D-6E8A-4147-A177-3AD203B41FA5}">
                      <a16:colId xmlns:a16="http://schemas.microsoft.com/office/drawing/2014/main" val="2186687832"/>
                    </a:ext>
                  </a:extLst>
                </a:gridCol>
              </a:tblGrid>
              <a:tr h="7187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extLst>
                  <a:ext uri="{0D108BD9-81ED-4DB2-BD59-A6C34878D82A}">
                    <a16:rowId xmlns:a16="http://schemas.microsoft.com/office/drawing/2014/main" val="2615560924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void </a:t>
                      </a:r>
                      <a:r>
                        <a:rPr lang="en-IN" sz="2000" dirty="0" err="1">
                          <a:effectLst/>
                        </a:rPr>
                        <a:t>setInt</a:t>
                      </a:r>
                      <a:r>
                        <a:rPr lang="en-IN" sz="2000" dirty="0">
                          <a:effectLst/>
                        </a:rPr>
                        <a:t>(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paramIndex</a:t>
                      </a:r>
                      <a:r>
                        <a:rPr lang="en-IN" sz="2000" dirty="0">
                          <a:effectLst/>
                        </a:rPr>
                        <a:t>,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value)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integer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3233696317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setString(int paramIndex, String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String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2683155873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public void setFloat(int paramIndex, float value)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float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3768022122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setDouble(int paramIndex, double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double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384881523"/>
                  </a:ext>
                </a:extLst>
              </a:tr>
              <a:tr h="123268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executeUpdate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executes the query. It is used for create, drop, insert, update, delete etc.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104729892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8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 that inserts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try {        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 Registration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 Connection object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:"+ 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","root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 </a:t>
            </a:r>
            <a:r>
              <a:rPr lang="en-IN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Statment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object to execute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values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(?,?,?)");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/>
              <a:t>Statement that inserts a record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471714"/>
            <a:ext cx="8766629" cy="59145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4. execute query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,"ravi");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("Records inserted: "+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5. close connection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(e);       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Main ends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Class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5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	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result =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stmt.executeUpdate</a:t>
            </a:r>
            <a:r>
              <a:rPr lang="en-US" dirty="0" smtClean="0"/>
              <a:t>("</a:t>
            </a:r>
            <a:r>
              <a:rPr lang="en-US" dirty="0"/>
              <a:t> insert into </a:t>
            </a:r>
            <a:r>
              <a:rPr lang="en-US" dirty="0" err="1"/>
              <a:t>emp</a:t>
            </a:r>
            <a:r>
              <a:rPr lang="en-US" dirty="0"/>
              <a:t> values </a:t>
            </a:r>
            <a:r>
              <a:rPr lang="en-US" dirty="0" smtClean="0"/>
              <a:t>(3, ‘Ravi’, 12)");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("Records inserted: </a:t>
            </a:r>
            <a:r>
              <a:rPr lang="en-US" dirty="0" smtClean="0"/>
              <a:t>"+result); </a:t>
            </a: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"root", "root");  </a:t>
            </a:r>
          </a:p>
          <a:p>
            <a:pPr marL="0" indent="0">
              <a:buNone/>
            </a:pP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smtClean="0"/>
              <a:t> </a:t>
            </a:r>
            <a:r>
              <a:rPr lang="en-US" dirty="0" err="1"/>
              <a:t>con.prepareStatement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"insert into </a:t>
            </a:r>
            <a:r>
              <a:rPr lang="en-US" dirty="0" err="1"/>
              <a:t>emp</a:t>
            </a:r>
            <a:r>
              <a:rPr lang="en-US" dirty="0"/>
              <a:t> values(?,?,?)");</a:t>
            </a:r>
          </a:p>
          <a:p>
            <a:pPr marL="0" indent="0">
              <a:buNone/>
            </a:pPr>
            <a:r>
              <a:rPr lang="en-US" dirty="0" err="1"/>
              <a:t>st.setInt</a:t>
            </a:r>
            <a:r>
              <a:rPr lang="en-US" dirty="0"/>
              <a:t>(1,3</a:t>
            </a:r>
            <a:r>
              <a:rPr lang="en-US" dirty="0" smtClean="0"/>
              <a:t>);  </a:t>
            </a:r>
            <a:r>
              <a:rPr lang="en-US" dirty="0" err="1" smtClean="0"/>
              <a:t>st.setString</a:t>
            </a:r>
            <a:r>
              <a:rPr lang="en-US" dirty="0" smtClean="0"/>
              <a:t>(2</a:t>
            </a:r>
            <a:r>
              <a:rPr lang="en-US" dirty="0"/>
              <a:t>,"ravi</a:t>
            </a:r>
            <a:r>
              <a:rPr lang="en-US" dirty="0" smtClean="0"/>
              <a:t>");   </a:t>
            </a:r>
            <a:r>
              <a:rPr lang="en-US" dirty="0" err="1"/>
              <a:t>st.setInt</a:t>
            </a:r>
            <a:r>
              <a:rPr lang="en-US" dirty="0"/>
              <a:t>(3,12);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st.executeUpdate</a:t>
            </a:r>
            <a:r>
              <a:rPr lang="en-US" dirty="0"/>
              <a:t>();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("Records inserted: "+</a:t>
            </a:r>
            <a:r>
              <a:rPr lang="en-US" dirty="0" err="1"/>
              <a:t>val</a:t>
            </a:r>
            <a:r>
              <a:rPr lang="en-US" dirty="0"/>
              <a:t>); </a:t>
            </a: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4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</a:t>
            </a:r>
            <a:br>
              <a:rPr lang="en-IN" dirty="0" smtClean="0"/>
            </a:br>
            <a:r>
              <a:rPr lang="en-IN" dirty="0" smtClean="0"/>
              <a:t>that updates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47486"/>
            <a:ext cx="8766629" cy="5363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set name=? where id=?");  </a:t>
            </a: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(1,"AJP");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smtClean="0">
                <a:latin typeface="Courier New" pitchFamily="49" charset="0"/>
                <a:cs typeface="Courier New" pitchFamily="49" charset="0"/>
              </a:rPr>
              <a:t>(2, 1);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(i+" records updated");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9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Problem Statement</a:t>
            </a:r>
          </a:p>
          <a:p>
            <a:pPr algn="just"/>
            <a:r>
              <a:rPr lang="en-IN" sz="2800" dirty="0"/>
              <a:t>Consider bank table with attribute </a:t>
            </a:r>
            <a:r>
              <a:rPr lang="en-IN" sz="2800" dirty="0" err="1"/>
              <a:t>AccountNo</a:t>
            </a:r>
            <a:r>
              <a:rPr lang="en-IN" sz="2800" dirty="0"/>
              <a:t>, </a:t>
            </a:r>
            <a:r>
              <a:rPr lang="en-IN" sz="2800" dirty="0" err="1"/>
              <a:t>CustomerName</a:t>
            </a:r>
            <a:r>
              <a:rPr lang="en-IN" sz="2800" dirty="0"/>
              <a:t>, Balance, Phone and Address. </a:t>
            </a:r>
            <a:endParaRPr lang="en-IN" sz="2800" dirty="0" smtClean="0"/>
          </a:p>
          <a:p>
            <a:pPr algn="just"/>
            <a:r>
              <a:rPr lang="en-IN" sz="2800" dirty="0" smtClean="0"/>
              <a:t>Write </a:t>
            </a:r>
            <a:r>
              <a:rPr lang="en-IN" sz="2800" dirty="0"/>
              <a:t>a database application which allows insertion, </a:t>
            </a:r>
            <a:r>
              <a:rPr lang="en-IN" sz="2800" dirty="0" err="1"/>
              <a:t>updation</a:t>
            </a:r>
            <a:r>
              <a:rPr lang="en-IN" sz="2800" dirty="0"/>
              <a:t> and deletion of records in Bank Table. Print values of all customer's.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0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//1. Register the driver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establish connection by con object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 + 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","root", "root");</a:t>
            </a:r>
          </a:p>
          <a:p>
            <a:pPr marL="0" indent="0"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3200"/>
            <a:ext cx="8752114" cy="6444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//3. Create the statement object which is used to execute query in database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 = new Scanner(System.in);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("1. To insert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("2. To update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('"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3. To delete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("otherwise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To fetch all the data in the table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("Enter your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choise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s.nextInt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5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413829" y="7715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413829" y="18383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JDBC API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143500" y="2905125"/>
            <a:ext cx="3276600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Driver  Manager</a:t>
            </a:r>
          </a:p>
        </p:txBody>
      </p:sp>
      <p:sp>
        <p:nvSpPr>
          <p:cNvPr id="26630" name="Flowchart: Magnetic Disk 8"/>
          <p:cNvSpPr>
            <a:spLocks noChangeArrowheads="1"/>
          </p:cNvSpPr>
          <p:nvPr/>
        </p:nvSpPr>
        <p:spPr bwMode="auto">
          <a:xfrm>
            <a:off x="54114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Flowchart: Magnetic Disk 9"/>
          <p:cNvSpPr>
            <a:spLocks noChangeArrowheads="1"/>
          </p:cNvSpPr>
          <p:nvPr/>
        </p:nvSpPr>
        <p:spPr bwMode="auto">
          <a:xfrm>
            <a:off x="6478210" y="45053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Flowchart: Magnetic Disk 10"/>
          <p:cNvSpPr>
            <a:spLocks noChangeArrowheads="1"/>
          </p:cNvSpPr>
          <p:nvPr/>
        </p:nvSpPr>
        <p:spPr bwMode="auto">
          <a:xfrm>
            <a:off x="74688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33" name="Straight Arrow Connector 12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>
            <a:off x="6781800" y="14573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5"/>
          <p:cNvCxnSpPr>
            <a:cxnSpLocks noChangeShapeType="1"/>
            <a:stCxn id="26629" idx="2"/>
          </p:cNvCxnSpPr>
          <p:nvPr/>
        </p:nvCxnSpPr>
        <p:spPr bwMode="auto">
          <a:xfrm flipH="1">
            <a:off x="6019800" y="3590925"/>
            <a:ext cx="76200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Straight Arrow Connector 17"/>
          <p:cNvCxnSpPr>
            <a:cxnSpLocks noChangeShapeType="1"/>
            <a:stCxn id="26629" idx="2"/>
            <a:endCxn id="26631" idx="1"/>
          </p:cNvCxnSpPr>
          <p:nvPr/>
        </p:nvCxnSpPr>
        <p:spPr bwMode="auto">
          <a:xfrm>
            <a:off x="6781800" y="3590925"/>
            <a:ext cx="15240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20"/>
          <p:cNvCxnSpPr>
            <a:cxnSpLocks noChangeShapeType="1"/>
            <a:stCxn id="26629" idx="2"/>
          </p:cNvCxnSpPr>
          <p:nvPr/>
        </p:nvCxnSpPr>
        <p:spPr bwMode="auto">
          <a:xfrm>
            <a:off x="6781800" y="3590925"/>
            <a:ext cx="990600" cy="99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6"/>
          <p:cNvSpPr txBox="1">
            <a:spLocks noChangeArrowheads="1"/>
          </p:cNvSpPr>
          <p:nvPr/>
        </p:nvSpPr>
        <p:spPr bwMode="auto">
          <a:xfrm>
            <a:off x="7390190" y="3817292"/>
            <a:ext cx="239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JDBC Driver</a:t>
            </a:r>
          </a:p>
        </p:txBody>
      </p:sp>
      <p:sp>
        <p:nvSpPr>
          <p:cNvPr id="26642" name="TextBox 27"/>
          <p:cNvSpPr txBox="1">
            <a:spLocks noChangeArrowheads="1"/>
          </p:cNvSpPr>
          <p:nvPr/>
        </p:nvSpPr>
        <p:spPr bwMode="auto">
          <a:xfrm>
            <a:off x="5601607" y="4886325"/>
            <a:ext cx="683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26643" name="TextBox 28"/>
          <p:cNvSpPr txBox="1">
            <a:spLocks noChangeArrowheads="1"/>
          </p:cNvSpPr>
          <p:nvPr/>
        </p:nvSpPr>
        <p:spPr bwMode="auto">
          <a:xfrm>
            <a:off x="6459311" y="4886325"/>
            <a:ext cx="1025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  <a:cs typeface="Arial" pitchFamily="34" charset="0"/>
              </a:rPr>
              <a:t>oracle</a:t>
            </a:r>
          </a:p>
        </p:txBody>
      </p:sp>
      <p:sp>
        <p:nvSpPr>
          <p:cNvPr id="26644" name="TextBox 30"/>
          <p:cNvSpPr txBox="1">
            <a:spLocks noChangeArrowheads="1"/>
          </p:cNvSpPr>
          <p:nvPr/>
        </p:nvSpPr>
        <p:spPr bwMode="auto">
          <a:xfrm>
            <a:off x="7412113" y="4657726"/>
            <a:ext cx="1253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Arial" pitchFamily="34" charset="0"/>
                <a:cs typeface="Arial" pitchFamily="34" charset="0"/>
              </a:rPr>
              <a:t>Data Source</a:t>
            </a:r>
          </a:p>
        </p:txBody>
      </p:sp>
      <p:cxnSp>
        <p:nvCxnSpPr>
          <p:cNvPr id="26" name="Straight Arrow Connector 12"/>
          <p:cNvCxnSpPr>
            <a:cxnSpLocks noChangeShapeType="1"/>
          </p:cNvCxnSpPr>
          <p:nvPr/>
        </p:nvCxnSpPr>
        <p:spPr bwMode="auto">
          <a:xfrm>
            <a:off x="6781800" y="2514600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5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798287"/>
            <a:ext cx="8752114" cy="525417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insert data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1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10,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'mukesh',25000,876789876,'Rajkot') " 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inserted.");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update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2:{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SET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='AMIT' 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if(i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else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delete 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3:{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("DELETE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6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default :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rs1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while(rs1.next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                  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(rs1.getInt(1)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rs1.getString(2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rs1.getInt(3) + " “ + rs1.getInt(4)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" " + rs1.getString(5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End of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Swtich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//5.close the connection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End of try clause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catch (Exception 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("Exception: " + e);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main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CallableStatement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 err="1"/>
              <a:t>CallableStatement</a:t>
            </a:r>
            <a:r>
              <a:rPr lang="en-US" sz="2800" dirty="0"/>
              <a:t> interface is used to call </a:t>
            </a:r>
            <a:endParaRPr lang="en-US" sz="2800" dirty="0" smtClean="0"/>
          </a:p>
          <a:p>
            <a:pPr lvl="1" algn="just"/>
            <a:r>
              <a:rPr lang="en-US" sz="2600" b="1" dirty="0" smtClean="0"/>
              <a:t>The</a:t>
            </a:r>
            <a:r>
              <a:rPr lang="en-US" sz="2600" b="1" dirty="0"/>
              <a:t> stored procedures and functions</a:t>
            </a:r>
            <a:r>
              <a:rPr lang="en-US" sz="2600" b="1" u="sng" dirty="0"/>
              <a:t>.</a:t>
            </a:r>
          </a:p>
          <a:p>
            <a:pPr algn="just"/>
            <a:r>
              <a:rPr lang="en-US" sz="2800" dirty="0"/>
              <a:t>We can have business logic on the database by the use of stored procedures and functions that will make the performance better because these are precompiled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To call the stored procedure, you need to create it in the database.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 procedure "INSERTR"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id IN NUMBER,   name IN VARCHAR2)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is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begin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insert into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values(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end;  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2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5:</a:t>
            </a:r>
            <a:br>
              <a:rPr lang="en-IN" dirty="0" smtClean="0"/>
            </a:br>
            <a:r>
              <a:rPr lang="en-IN" dirty="0" smtClean="0"/>
              <a:t>Java Callable</a:t>
            </a:r>
            <a:br>
              <a:rPr lang="en-IN" dirty="0" smtClean="0"/>
            </a:br>
            <a:r>
              <a:rPr lang="en-IN" dirty="0" smtClean="0"/>
              <a:t>Statement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 anchor="t"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To call </a:t>
            </a:r>
            <a:r>
              <a:rPr lang="en-US" sz="2800" dirty="0"/>
              <a:t>the stored procedure INSERTR that receives id and name as the parameter and inserts it into the table </a:t>
            </a:r>
            <a:r>
              <a:rPr lang="en-US" sz="2800" dirty="0" smtClean="0"/>
              <a:t>user1.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CallProc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oracle.jdbc.driver.OracleDriver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:@localhost:1521:xe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 	"root", "root");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call </a:t>
            </a:r>
            <a:r>
              <a:rPr lang="en-IN" sz="3100" b="1" dirty="0" err="1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(?,?)}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 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(1,101);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(2,"Amit");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stmt.execute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("success");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0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Exploring </a:t>
            </a:r>
            <a:r>
              <a:rPr lang="en-US" sz="2800" dirty="0" err="1" smtClean="0">
                <a:solidFill>
                  <a:schemeClr val="tx1"/>
                </a:solidFill>
              </a:rPr>
              <a:t>ResultSet</a:t>
            </a:r>
            <a:r>
              <a:rPr lang="en-US" sz="2800" dirty="0" smtClean="0">
                <a:solidFill>
                  <a:schemeClr val="tx1"/>
                </a:solidFill>
              </a:rPr>
              <a:t> Operations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9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ResultSet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JDBC provides the following connection methods to create statements with desired </a:t>
            </a:r>
            <a:r>
              <a:rPr lang="en-US" sz="2800" dirty="0" err="1"/>
              <a:t>ResultSet</a:t>
            </a:r>
            <a:r>
              <a:rPr lang="en-US" sz="2800" dirty="0"/>
              <a:t> −</a:t>
            </a:r>
          </a:p>
          <a:p>
            <a:pPr lvl="1" algn="just"/>
            <a:r>
              <a:rPr lang="en-US" sz="2400" b="1" dirty="0" err="1"/>
              <a:t>createStatement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prepareStatement</a:t>
            </a:r>
            <a:r>
              <a:rPr lang="en-US" sz="2400" b="1" dirty="0"/>
              <a:t>(String SQL,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prepareCall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algn="just"/>
            <a:r>
              <a:rPr lang="en-US" sz="2800" dirty="0"/>
              <a:t>The first argument indicates the type of a </a:t>
            </a:r>
            <a:r>
              <a:rPr lang="en-US" sz="2800" dirty="0" err="1"/>
              <a:t>ResultSet</a:t>
            </a:r>
            <a:r>
              <a:rPr lang="en-US" sz="2800" dirty="0"/>
              <a:t> object and the second argument is one of two </a:t>
            </a:r>
            <a:r>
              <a:rPr lang="en-US" sz="2800" dirty="0" err="1"/>
              <a:t>ResultSet</a:t>
            </a:r>
            <a:r>
              <a:rPr lang="en-US" sz="2800" dirty="0"/>
              <a:t> constants for specifying whether a result set is read-only or updatable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1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RSType</a:t>
            </a:r>
            <a:r>
              <a:rPr lang="en-US" sz="2800" dirty="0"/>
              <a:t> are given below. If you do not specify any </a:t>
            </a:r>
            <a:r>
              <a:rPr lang="en-US" sz="2800" dirty="0" err="1"/>
              <a:t>ResultSet</a:t>
            </a:r>
            <a:r>
              <a:rPr lang="en-US" sz="2800" dirty="0"/>
              <a:t> type, you will automatically get one that is TYPE_FORWARD_ONLY.</a:t>
            </a:r>
            <a:endParaRPr lang="en-IN" sz="28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30" y="2249713"/>
            <a:ext cx="8142514" cy="33092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8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JDBC architecture consist of two major components : </a:t>
            </a:r>
            <a:r>
              <a:rPr lang="en-IN" b="1" dirty="0"/>
              <a:t>JDBC API</a:t>
            </a:r>
            <a:r>
              <a:rPr lang="en-IN" dirty="0"/>
              <a:t> and </a:t>
            </a:r>
            <a:r>
              <a:rPr lang="en-IN" b="1" dirty="0"/>
              <a:t>JDBC driver type.</a:t>
            </a:r>
          </a:p>
          <a:p>
            <a:pPr algn="just"/>
            <a:r>
              <a:rPr lang="en-IN" dirty="0"/>
              <a:t>The </a:t>
            </a:r>
            <a:r>
              <a:rPr lang="en-IN" b="1" u="sng" dirty="0"/>
              <a:t>JDBC API is a set of classes, interface </a:t>
            </a:r>
            <a:r>
              <a:rPr lang="en-IN" dirty="0"/>
              <a:t>used to establish connection with data source. The JDBC API is defined in the </a:t>
            </a:r>
            <a:r>
              <a:rPr lang="en-IN" b="1" dirty="0" err="1"/>
              <a:t>java.sql</a:t>
            </a:r>
            <a:r>
              <a:rPr lang="en-IN" dirty="0"/>
              <a:t> and </a:t>
            </a:r>
            <a:r>
              <a:rPr lang="en-IN" b="1" dirty="0" err="1"/>
              <a:t>javax.sql</a:t>
            </a:r>
            <a:r>
              <a:rPr lang="en-IN" dirty="0"/>
              <a:t> package. </a:t>
            </a:r>
          </a:p>
          <a:p>
            <a:pPr algn="just"/>
            <a:r>
              <a:rPr lang="en-IN" dirty="0"/>
              <a:t>We use following core JDBC classes and interfaces that belong to </a:t>
            </a:r>
            <a:r>
              <a:rPr lang="en-IN" dirty="0" err="1"/>
              <a:t>java.sql</a:t>
            </a:r>
            <a:r>
              <a:rPr lang="en-IN" dirty="0"/>
              <a:t> package:</a:t>
            </a:r>
          </a:p>
          <a:p>
            <a:pPr algn="just"/>
            <a:r>
              <a:rPr lang="en-IN" b="1" dirty="0" err="1"/>
              <a:t>DriverManager</a:t>
            </a:r>
            <a:r>
              <a:rPr lang="en-IN" b="1" dirty="0"/>
              <a:t> : </a:t>
            </a:r>
            <a:r>
              <a:rPr lang="en-IN" dirty="0"/>
              <a:t>When java application needs connection to the </a:t>
            </a:r>
            <a:r>
              <a:rPr lang="en-IN" dirty="0" err="1"/>
              <a:t>Db</a:t>
            </a:r>
            <a:r>
              <a:rPr lang="en-IN" dirty="0"/>
              <a:t> it invokes the </a:t>
            </a:r>
            <a:r>
              <a:rPr lang="en-IN" dirty="0" err="1"/>
              <a:t>DriverManager</a:t>
            </a:r>
            <a:r>
              <a:rPr lang="en-IN" dirty="0"/>
              <a:t> class. This class </a:t>
            </a:r>
            <a:r>
              <a:rPr lang="en-IN" b="1" u="sng" dirty="0"/>
              <a:t>load JDBC drivers in the memory</a:t>
            </a:r>
            <a:r>
              <a:rPr lang="en-IN" dirty="0"/>
              <a:t>.</a:t>
            </a:r>
          </a:p>
          <a:p>
            <a:r>
              <a:rPr lang="en-IN" b="1" dirty="0"/>
              <a:t>Connection : </a:t>
            </a:r>
            <a:r>
              <a:rPr lang="en-IN" dirty="0"/>
              <a:t> This is an </a:t>
            </a:r>
            <a:r>
              <a:rPr lang="en-IN" b="1" u="sng" dirty="0"/>
              <a:t>interface</a:t>
            </a:r>
            <a:r>
              <a:rPr lang="en-IN" dirty="0"/>
              <a:t> which represents connectivity with the data source</a:t>
            </a:r>
            <a:r>
              <a:rPr lang="en-IN" dirty="0" smtClean="0"/>
              <a:t>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of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RSConcurrency</a:t>
            </a:r>
            <a:r>
              <a:rPr lang="en-US" sz="2800" dirty="0"/>
              <a:t> are given below. If you do not specify any Concurrency type, you will automatically get one that is CONCUR_READ_ONLY.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All our examples written so far can be written as follows, which initializes a Statement object to create a forward-only, read only </a:t>
            </a:r>
            <a:r>
              <a:rPr lang="en-US" sz="2800" dirty="0" err="1"/>
              <a:t>ResultSet</a:t>
            </a:r>
            <a:r>
              <a:rPr lang="en-US" sz="2800" dirty="0"/>
              <a:t> object −</a:t>
            </a:r>
          </a:p>
          <a:p>
            <a:pPr lvl="1"/>
            <a:r>
              <a:rPr lang="en-US" sz="2400" dirty="0"/>
              <a:t>Statement </a:t>
            </a:r>
            <a:r>
              <a:rPr lang="en-US" sz="2400" dirty="0" err="1"/>
              <a:t>stmt</a:t>
            </a:r>
            <a:r>
              <a:rPr lang="en-US" sz="2400" dirty="0"/>
              <a:t> = </a:t>
            </a:r>
            <a:r>
              <a:rPr lang="en-US" sz="2400" dirty="0" err="1"/>
              <a:t>conn.createStatement</a:t>
            </a:r>
            <a:r>
              <a:rPr lang="en-US" sz="2400" dirty="0"/>
              <a:t> (</a:t>
            </a:r>
            <a:r>
              <a:rPr lang="en-US" sz="2400" dirty="0" err="1"/>
              <a:t>ResultSet.TYPE_FORWARD_ONLY</a:t>
            </a:r>
            <a:r>
              <a:rPr lang="en-US" sz="2400" dirty="0"/>
              <a:t>, </a:t>
            </a:r>
            <a:r>
              <a:rPr lang="en-US" sz="2400" dirty="0" err="1"/>
              <a:t>ResultSet.CONCUR_READ_ONLY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15" y="2147571"/>
            <a:ext cx="8723086" cy="11725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3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ResultSet</a:t>
            </a:r>
            <a:r>
              <a:rPr lang="en-IN" dirty="0"/>
              <a:t>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3" y="725714"/>
            <a:ext cx="8758337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ResultSet</a:t>
            </a:r>
            <a:r>
              <a:rPr lang="en-US" sz="2400" dirty="0"/>
              <a:t> interface contains dozens of methods for getting the data of the current row.</a:t>
            </a:r>
          </a:p>
          <a:p>
            <a:r>
              <a:rPr lang="en-US" sz="2400" dirty="0"/>
              <a:t>There is a get method for each of the possible data types, and each get method has two versions −</a:t>
            </a:r>
          </a:p>
          <a:p>
            <a:pPr lvl="1"/>
            <a:r>
              <a:rPr lang="en-US" sz="2000" dirty="0"/>
              <a:t>One that takes in a column name.</a:t>
            </a:r>
          </a:p>
          <a:p>
            <a:pPr lvl="1"/>
            <a:r>
              <a:rPr lang="en-US" sz="2000" dirty="0"/>
              <a:t>One that takes in a column index.</a:t>
            </a:r>
          </a:p>
          <a:p>
            <a:r>
              <a:rPr lang="en-US" sz="2400" dirty="0"/>
              <a:t>For example, if the column you are interested in viewing contains an </a:t>
            </a:r>
            <a:r>
              <a:rPr lang="en-US" sz="2400" dirty="0" err="1"/>
              <a:t>int</a:t>
            </a:r>
            <a:r>
              <a:rPr lang="en-US" sz="2400" dirty="0"/>
              <a:t>, you need to use one of the </a:t>
            </a:r>
            <a:r>
              <a:rPr lang="en-US" sz="2400" dirty="0" err="1"/>
              <a:t>getInt</a:t>
            </a:r>
            <a:r>
              <a:rPr lang="en-US" sz="2400" dirty="0"/>
              <a:t>() methods of </a:t>
            </a:r>
            <a:r>
              <a:rPr lang="en-US" sz="2400" dirty="0" err="1"/>
              <a:t>ResultSet</a:t>
            </a:r>
            <a:r>
              <a:rPr lang="en-US" sz="2400" dirty="0"/>
              <a:t> −</a:t>
            </a:r>
          </a:p>
          <a:p>
            <a:r>
              <a:rPr lang="en-IN" sz="2400" dirty="0"/>
              <a:t>Similarly, there are get methods in the </a:t>
            </a:r>
            <a:r>
              <a:rPr lang="en-IN" sz="2400" dirty="0" err="1"/>
              <a:t>ResultSet</a:t>
            </a:r>
            <a:r>
              <a:rPr lang="en-IN" sz="2400" dirty="0"/>
              <a:t> interface for each of the eight Java primitive types, as well as common types such as </a:t>
            </a:r>
            <a:r>
              <a:rPr lang="en-IN" sz="2400" dirty="0" err="1"/>
              <a:t>java.lang.String</a:t>
            </a:r>
            <a:r>
              <a:rPr lang="en-IN" sz="2400" dirty="0"/>
              <a:t>, </a:t>
            </a:r>
            <a:r>
              <a:rPr lang="en-IN" sz="2400" dirty="0" err="1"/>
              <a:t>java.lang.Object</a:t>
            </a:r>
            <a:r>
              <a:rPr lang="en-IN" sz="2400" dirty="0"/>
              <a:t>, and java.net.URL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4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610600" cy="5120640"/>
          </a:xfrm>
        </p:spPr>
        <p:txBody>
          <a:bodyPr anchor="t">
            <a:normAutofit/>
          </a:bodyPr>
          <a:lstStyle/>
          <a:p>
            <a:r>
              <a:rPr lang="en-IN" sz="2400" dirty="0"/>
              <a:t>There are also methods for getting SQL data types </a:t>
            </a:r>
            <a:r>
              <a:rPr lang="en-IN" sz="2400" dirty="0" err="1"/>
              <a:t>java.sql.Date</a:t>
            </a:r>
            <a:r>
              <a:rPr lang="en-IN" sz="2400" dirty="0"/>
              <a:t>, </a:t>
            </a:r>
            <a:r>
              <a:rPr lang="en-IN" sz="2400" dirty="0" err="1"/>
              <a:t>java.sql.Time</a:t>
            </a:r>
            <a:r>
              <a:rPr lang="en-IN" sz="2400" dirty="0"/>
              <a:t>, </a:t>
            </a:r>
            <a:r>
              <a:rPr lang="en-IN" sz="2400" dirty="0" err="1"/>
              <a:t>java.sql.TimeStamp</a:t>
            </a:r>
            <a:r>
              <a:rPr lang="en-IN" sz="2400" dirty="0"/>
              <a:t>, </a:t>
            </a:r>
            <a:r>
              <a:rPr lang="en-IN" sz="2400" dirty="0" err="1"/>
              <a:t>java.sql.Clob</a:t>
            </a:r>
            <a:r>
              <a:rPr lang="en-IN" sz="2400" dirty="0"/>
              <a:t>, and </a:t>
            </a:r>
            <a:r>
              <a:rPr lang="en-IN" sz="2400" dirty="0" err="1"/>
              <a:t>java.sql.Blob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52" y="2293256"/>
            <a:ext cx="8552048" cy="27359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3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204200" cy="5435092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ResultSet</a:t>
            </a:r>
            <a:r>
              <a:rPr lang="en-US" sz="2800" dirty="0"/>
              <a:t> interface contains a collection of update methods for updating the data of a result set.</a:t>
            </a:r>
          </a:p>
          <a:p>
            <a:pPr algn="just"/>
            <a:r>
              <a:rPr lang="en-US" sz="2800" dirty="0"/>
              <a:t>As with the get methods, there are two update methods for each data type −</a:t>
            </a:r>
          </a:p>
          <a:p>
            <a:pPr lvl="1" algn="just"/>
            <a:r>
              <a:rPr lang="en-US" sz="2600" dirty="0"/>
              <a:t>One that takes in a column name.</a:t>
            </a:r>
          </a:p>
          <a:p>
            <a:pPr lvl="1" algn="just"/>
            <a:r>
              <a:rPr lang="en-US" sz="2600" dirty="0"/>
              <a:t>One that takes in a column index.</a:t>
            </a:r>
          </a:p>
          <a:p>
            <a:pPr algn="just"/>
            <a:r>
              <a:rPr lang="en-US" sz="2800" dirty="0"/>
              <a:t>There are update methods for the eight primitive data types, as well as String, Object, URL, and the SQL data types in the </a:t>
            </a:r>
            <a:r>
              <a:rPr lang="en-US" sz="2800" dirty="0" err="1"/>
              <a:t>java.sql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For example, to update a String column of the current row of a result set, you would use one of the following </a:t>
            </a:r>
            <a:r>
              <a:rPr lang="en-US" sz="2800" dirty="0" err="1"/>
              <a:t>updateString</a:t>
            </a:r>
            <a:r>
              <a:rPr lang="en-US" sz="2800" dirty="0"/>
              <a:t>()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3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2542803"/>
            <a:ext cx="8204200" cy="20771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9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5027" y="2713617"/>
            <a:ext cx="8234363" cy="3367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5026" y="564608"/>
            <a:ext cx="8171543" cy="2806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algn="just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>
                <a:solidFill>
                  <a:sysClr val="windowText" lastClr="000000"/>
                </a:solidFill>
              </a:rPr>
              <a:t>Updating a row in the result set changes the columns of the current row in the </a:t>
            </a:r>
            <a:r>
              <a:rPr lang="en-US" sz="2800" dirty="0" err="1">
                <a:solidFill>
                  <a:sysClr val="windowText" lastClr="000000"/>
                </a:solidFill>
              </a:rPr>
              <a:t>ResultSet</a:t>
            </a:r>
            <a:r>
              <a:rPr lang="en-US" sz="2800" dirty="0">
                <a:solidFill>
                  <a:sysClr val="windowText" lastClr="000000"/>
                </a:solidFill>
              </a:rPr>
              <a:t> object, but not in the underlying database. To update your changes to the row in the database, you need to invoke one of the following methods.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7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6:</a:t>
            </a:r>
            <a:br>
              <a:rPr lang="en-IN" dirty="0" smtClean="0"/>
            </a:br>
            <a:r>
              <a:rPr lang="en-IN" dirty="0" smtClean="0"/>
              <a:t>Scrollable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30629"/>
            <a:ext cx="8752114" cy="65875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ScrollTo3rdRecord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static void main(String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[])throws Exception{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con =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smtClean="0">
                <a:ln w="0"/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","root","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ResultSet.TYPE_SCROLL_SENSITIVE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ResultSet.CONCUR_UPDATABLE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getting the record of 3rd row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rs.absolute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6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ResultSetMetaData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metadata means data about data i.e. we can get further information from the data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you have to get metadata of a table like total number of column, column name, column type etc. , </a:t>
            </a:r>
            <a:r>
              <a:rPr lang="en-US" sz="2800" dirty="0" err="1"/>
              <a:t>ResultSetMetaData</a:t>
            </a:r>
            <a:r>
              <a:rPr lang="en-US" sz="2800" dirty="0"/>
              <a:t> interface is useful because it provides methods to get metadata from the </a:t>
            </a:r>
            <a:r>
              <a:rPr lang="en-US" sz="2800" dirty="0" err="1"/>
              <a:t>ResultSet</a:t>
            </a:r>
            <a:r>
              <a:rPr lang="en-US" sz="2800" dirty="0"/>
              <a:t>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26971" cy="4601183"/>
          </a:xfrm>
        </p:spPr>
        <p:txBody>
          <a:bodyPr/>
          <a:lstStyle/>
          <a:p>
            <a:r>
              <a:rPr lang="en-IN" dirty="0" smtClean="0"/>
              <a:t>Example 7:</a:t>
            </a:r>
            <a:br>
              <a:rPr lang="en-IN" dirty="0" smtClean="0"/>
            </a:br>
            <a:r>
              <a:rPr lang="en-IN" sz="3200" b="1" dirty="0" err="1" smtClean="0"/>
              <a:t>ResultSetMetaData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Rsmd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try{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://localhost:3306/mu", "root","");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Type Name of 1st column: "+</a:t>
            </a:r>
            <a:r>
              <a:rPr lang="en-IN" dirty="0" err="1"/>
              <a:t>rsmd.getColumnTypeName</a:t>
            </a:r>
            <a:r>
              <a:rPr lang="en-IN" dirty="0"/>
              <a:t>(1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catch(Exception e){ </a:t>
            </a:r>
            <a:r>
              <a:rPr lang="en-IN" dirty="0" err="1"/>
              <a:t>System.out.println</a:t>
            </a:r>
            <a:r>
              <a:rPr lang="en-IN" dirty="0"/>
              <a:t>(e);}  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Some basic components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0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12457" cy="4601183"/>
          </a:xfrm>
        </p:spPr>
        <p:txBody>
          <a:bodyPr anchor="t"/>
          <a:lstStyle/>
          <a:p>
            <a:r>
              <a:rPr lang="en-IN" sz="2800" b="1" dirty="0" err="1" smtClean="0"/>
              <a:t>ResultSetMetaData</a:t>
            </a:r>
            <a:r>
              <a:rPr lang="en-IN" sz="2800" dirty="0" smtClean="0"/>
              <a:t>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200" dirty="0"/>
              <a:t>The metadata means data about data i.e. we can get further information from the data.</a:t>
            </a:r>
          </a:p>
          <a:p>
            <a:pPr algn="just"/>
            <a:r>
              <a:rPr lang="en-US" sz="2200" dirty="0"/>
              <a:t>If you have to get metadata of a table like total number of column, column name, column type etc. , </a:t>
            </a:r>
            <a:r>
              <a:rPr lang="en-US" sz="2200" dirty="0" err="1"/>
              <a:t>ResultSetMetaData</a:t>
            </a:r>
            <a:r>
              <a:rPr lang="en-US" sz="2200" dirty="0"/>
              <a:t> interface is useful because it provides methods to get metadata from the </a:t>
            </a:r>
            <a:r>
              <a:rPr lang="en-US" sz="2200" dirty="0" err="1"/>
              <a:t>ResultSet</a:t>
            </a:r>
            <a:r>
              <a:rPr lang="en-US" sz="2200" dirty="0"/>
              <a:t> object.</a:t>
            </a:r>
          </a:p>
          <a:p>
            <a:pPr algn="just"/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F68B0F-0762-4862-B304-5B28267E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05892"/>
              </p:ext>
            </p:extLst>
          </p:nvPr>
        </p:nvGraphicFramePr>
        <p:xfrm>
          <a:off x="0" y="2946402"/>
          <a:ext cx="12192000" cy="3911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0820">
                  <a:extLst>
                    <a:ext uri="{9D8B030D-6E8A-4147-A177-3AD203B41FA5}">
                      <a16:colId xmlns:a16="http://schemas.microsoft.com/office/drawing/2014/main" val="3107024381"/>
                    </a:ext>
                  </a:extLst>
                </a:gridCol>
                <a:gridCol w="6101180">
                  <a:extLst>
                    <a:ext uri="{9D8B030D-6E8A-4147-A177-3AD203B41FA5}">
                      <a16:colId xmlns:a16="http://schemas.microsoft.com/office/drawing/2014/main" val="2581713321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Method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1817892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getColumnCount</a:t>
                      </a:r>
                      <a:r>
                        <a:rPr lang="en-US" sz="2000" dirty="0">
                          <a:effectLst/>
                        </a:rPr>
                        <a:t>()throws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total number of columns in the </a:t>
                      </a:r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9179823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name of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2814986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getColumnTypeName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type name for the specified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68016679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getTableName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table name for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5400834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8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r>
              <a:rPr lang="en-IN" dirty="0"/>
              <a:t>8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IN" dirty="0" smtClean="0"/>
              <a:t>Access data from Oracle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-9144"/>
            <a:ext cx="8737600" cy="68671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 smtClean="0"/>
              <a:t>public class</a:t>
            </a:r>
            <a:r>
              <a:rPr lang="en-IN" dirty="0"/>
              <a:t> </a:t>
            </a:r>
            <a:r>
              <a:rPr lang="en-IN" dirty="0" err="1" smtClean="0"/>
              <a:t>OracleDBExample</a:t>
            </a:r>
            <a:r>
              <a:rPr lang="en-IN" dirty="0" smtClean="0"/>
              <a:t> 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oracle.jdbc.driver.OracleDriver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"</a:t>
            </a:r>
            <a:r>
              <a:rPr lang="en-IN" dirty="0" err="1"/>
              <a:t>jdbc:oracle:thin</a:t>
            </a:r>
            <a:r>
              <a:rPr lang="en-IN" dirty="0"/>
              <a:t>:@localhost:1521:xe","system","oracle");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("Column</a:t>
            </a:r>
            <a:r>
              <a:rPr lang="en-IN" dirty="0"/>
              <a:t> </a:t>
            </a:r>
            <a:r>
              <a:rPr lang="en-IN" dirty="0" smtClean="0"/>
              <a:t>Type</a:t>
            </a:r>
            <a:r>
              <a:rPr lang="en-IN" dirty="0"/>
              <a:t> of 1st column: "+</a:t>
            </a:r>
            <a:r>
              <a:rPr lang="en-IN" dirty="0" err="1"/>
              <a:t>rsmd.getColumnTypeName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0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8</a:t>
            </a:r>
            <a:r>
              <a:rPr lang="en-IN" dirty="0" smtClean="0"/>
              <a:t>: </a:t>
            </a:r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Total columns: 2</a:t>
            </a:r>
          </a:p>
          <a:p>
            <a:pPr marL="0" indent="0">
              <a:buNone/>
            </a:pPr>
            <a:r>
              <a:rPr lang="en-US" sz="2800" dirty="0"/>
              <a:t>Column Name of 1st column: ID</a:t>
            </a:r>
          </a:p>
          <a:p>
            <a:pPr marL="0" indent="0">
              <a:buNone/>
            </a:pPr>
            <a:r>
              <a:rPr lang="en-US" sz="2800" dirty="0"/>
              <a:t>Column Type Name of 1st column: NUMBER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3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DatabaseMetaData</a:t>
            </a:r>
            <a:r>
              <a:rPr lang="en-IN" dirty="0"/>
              <a:t>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DatabaseMetaData</a:t>
            </a:r>
            <a:r>
              <a:rPr lang="en-US" sz="2800" dirty="0"/>
              <a:t> interface provides methods to get meta data of a database such as database product name, database product version, driver name, name of total number of tables, name of total number of views etc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2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b="1" dirty="0" err="1"/>
              <a:t>DatabaseMetaData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1312"/>
            <a:ext cx="8752114" cy="66566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b="1" dirty="0"/>
              <a:t>public String </a:t>
            </a:r>
            <a:r>
              <a:rPr lang="en-US" sz="2400" b="1" dirty="0" err="1"/>
              <a:t>getDriverName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name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getDriverVersion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version number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getUserName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username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version of the database.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getTables</a:t>
            </a:r>
            <a:r>
              <a:rPr lang="en-US" sz="2400" b="1" dirty="0"/>
              <a:t>(String catalog, String </a:t>
            </a:r>
            <a:r>
              <a:rPr lang="en-US" sz="2400" b="1" dirty="0" err="1"/>
              <a:t>schemaPattern</a:t>
            </a:r>
            <a:r>
              <a:rPr lang="en-US" sz="2400" b="1" dirty="0"/>
              <a:t>, String </a:t>
            </a:r>
            <a:r>
              <a:rPr lang="en-US" sz="2400" b="1" dirty="0" err="1"/>
              <a:t>tableNamePattern</a:t>
            </a:r>
            <a:r>
              <a:rPr lang="en-US" sz="2400" b="1" dirty="0"/>
              <a:t>, String[] types)throws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description of the tables of the specified catalog. The table type can be TABLE, VIEW, ALIAS, SYSTEM TABLE, SYNONYM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9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IN" dirty="0" smtClean="0"/>
              <a:t>Example 9:</a:t>
            </a:r>
            <a:br>
              <a:rPr lang="en-IN" dirty="0" smtClean="0"/>
            </a:br>
            <a:r>
              <a:rPr lang="en-IN" sz="2800" b="1" dirty="0" err="1" smtClean="0"/>
              <a:t>DatabaseMetaData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7999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class DBMD{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con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		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mu","root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DatabaseMetaData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dbmd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con.getMetaData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Version: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Version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}catch(Exception 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 {	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		}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0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Batch updates in JDBC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7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Processing in </a:t>
            </a:r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Instead of executing a single query, we can execute a batch (group) of queries. It makes the performance fast.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java.sql.Statement</a:t>
            </a:r>
            <a:r>
              <a:rPr lang="en-US" sz="2800" dirty="0"/>
              <a:t> and </a:t>
            </a:r>
            <a:r>
              <a:rPr lang="en-US" sz="2800" dirty="0" err="1"/>
              <a:t>java.sql.PreparedStatement</a:t>
            </a:r>
            <a:r>
              <a:rPr lang="en-US" sz="2800" dirty="0"/>
              <a:t> interfaces provide methods for batch processing.</a:t>
            </a:r>
          </a:p>
          <a:p>
            <a:r>
              <a:rPr lang="en-US" sz="2800" dirty="0"/>
              <a:t>The required methods for batch processing are given below:</a:t>
            </a:r>
          </a:p>
          <a:p>
            <a:endParaRPr lang="en-IN" sz="2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13" y="4788580"/>
            <a:ext cx="8234363" cy="12213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batch </a:t>
            </a:r>
            <a:r>
              <a:rPr lang="en-US" dirty="0" smtClean="0"/>
              <a:t>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examples </a:t>
            </a:r>
            <a:r>
              <a:rPr lang="en-US" sz="2800" dirty="0"/>
              <a:t>of batch </a:t>
            </a:r>
            <a:r>
              <a:rPr lang="en-US" sz="2800" dirty="0" smtClean="0"/>
              <a:t>processing: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follows following steps:</a:t>
            </a:r>
          </a:p>
          <a:p>
            <a:pPr lvl="1"/>
            <a:r>
              <a:rPr lang="en-US" sz="2400" dirty="0"/>
              <a:t>Load the driver class</a:t>
            </a:r>
          </a:p>
          <a:p>
            <a:pPr lvl="1"/>
            <a:r>
              <a:rPr lang="en-US" sz="2400" dirty="0"/>
              <a:t>Create Connection</a:t>
            </a:r>
          </a:p>
          <a:p>
            <a:pPr lvl="1"/>
            <a:r>
              <a:rPr lang="en-US" sz="2400" dirty="0"/>
              <a:t>Create Statement</a:t>
            </a:r>
          </a:p>
          <a:p>
            <a:pPr lvl="1"/>
            <a:r>
              <a:rPr lang="en-US" sz="2400" dirty="0"/>
              <a:t>Add query in the batch</a:t>
            </a:r>
          </a:p>
          <a:p>
            <a:pPr lvl="1"/>
            <a:r>
              <a:rPr lang="en-US" sz="2400" dirty="0"/>
              <a:t>Execute Batch</a:t>
            </a:r>
          </a:p>
          <a:p>
            <a:pPr lvl="1"/>
            <a:r>
              <a:rPr lang="en-US" sz="2400" dirty="0"/>
              <a:t>Close </a:t>
            </a:r>
            <a:r>
              <a:rPr lang="en-US" sz="2400" dirty="0" smtClean="0"/>
              <a:t>Connection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8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41991" cy="4601183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10:</a:t>
            </a:r>
            <a:br>
              <a:rPr lang="en-US" dirty="0" smtClean="0"/>
            </a:br>
            <a:r>
              <a:rPr lang="en-US" dirty="0" smtClean="0"/>
              <a:t>Batch 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734630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import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class </a:t>
            </a:r>
            <a:r>
              <a:rPr lang="en-IN" sz="2800" dirty="0" err="1" smtClean="0"/>
              <a:t>BatchUpdateEx</a:t>
            </a:r>
            <a:r>
              <a:rPr lang="en-IN" sz="2800" dirty="0" smtClean="0"/>
              <a:t>{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public static void main(String </a:t>
            </a:r>
            <a:r>
              <a:rPr lang="en-IN" sz="2800" dirty="0" err="1"/>
              <a:t>args</a:t>
            </a:r>
            <a:r>
              <a:rPr lang="en-IN" sz="2800" dirty="0"/>
              <a:t>[])throws </a:t>
            </a:r>
            <a:r>
              <a:rPr lang="en-IN" sz="2800" dirty="0" smtClean="0"/>
              <a:t>Exception</a:t>
            </a:r>
            <a:r>
              <a:rPr lang="en-IN" sz="2800" dirty="0"/>
              <a:t>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Connection con=</a:t>
            </a:r>
            <a:r>
              <a:rPr lang="en-IN" sz="2800" dirty="0" err="1"/>
              <a:t>DriverManager.getConnection</a:t>
            </a:r>
            <a:r>
              <a:rPr lang="en-IN" sz="2800" dirty="0"/>
              <a:t>("</a:t>
            </a:r>
            <a:r>
              <a:rPr lang="en-IN" sz="2800" dirty="0" err="1"/>
              <a:t>jdbc:mysql</a:t>
            </a:r>
            <a:r>
              <a:rPr lang="en-IN" sz="2800" dirty="0"/>
              <a:t>://localhost:3306/mu</a:t>
            </a:r>
            <a:r>
              <a:rPr lang="en-IN" sz="2800" dirty="0" smtClean="0"/>
              <a:t>", "root", "");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con.setAutoCommit</a:t>
            </a:r>
            <a:r>
              <a:rPr lang="en-IN" sz="2800" dirty="0"/>
              <a:t>(false);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Statement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values(10,</a:t>
            </a:r>
            <a:r>
              <a:rPr lang="en-IN" sz="2800" dirty="0"/>
              <a:t>'abhi</a:t>
            </a:r>
            <a:r>
              <a:rPr lang="en-IN" sz="2800" dirty="0" smtClean="0"/>
              <a:t>',25)");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values(11,'Umesh',35)");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stmt.executeBatch</a:t>
            </a:r>
            <a:r>
              <a:rPr lang="en-IN" sz="2800" dirty="0" smtClean="0"/>
              <a:t>(); //</a:t>
            </a:r>
            <a:r>
              <a:rPr lang="en-IN" sz="2800" dirty="0"/>
              <a:t>executing the batch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con.commit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1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SLIDE_COUNT" val="10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1340</TotalTime>
  <Words>4243</Words>
  <Application>Microsoft Office PowerPoint</Application>
  <PresentationFormat>Widescreen</PresentationFormat>
  <Paragraphs>967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2" baseType="lpstr">
      <vt:lpstr>Arial</vt:lpstr>
      <vt:lpstr>Calibri</vt:lpstr>
      <vt:lpstr>Cascadia Code PL SemiBold</vt:lpstr>
      <vt:lpstr>Corbel</vt:lpstr>
      <vt:lpstr>Courier New</vt:lpstr>
      <vt:lpstr>Raleway</vt:lpstr>
      <vt:lpstr>Roboto Black</vt:lpstr>
      <vt:lpstr>times new roman</vt:lpstr>
      <vt:lpstr>verdana</vt:lpstr>
      <vt:lpstr>verdana</vt:lpstr>
      <vt:lpstr>Wingdings</vt:lpstr>
      <vt:lpstr>Wingdings 2</vt:lpstr>
      <vt:lpstr>Frame</vt:lpstr>
      <vt:lpstr>PowerPoint Presentation</vt:lpstr>
      <vt:lpstr>Outline</vt:lpstr>
      <vt:lpstr>What is JDBC ??</vt:lpstr>
      <vt:lpstr>JDBC Goals</vt:lpstr>
      <vt:lpstr>JDBC : INTRODUCTION</vt:lpstr>
      <vt:lpstr>JDBC : ARCHITECTURE</vt:lpstr>
      <vt:lpstr>JDBC Architecture</vt:lpstr>
      <vt:lpstr>JDBC Architecture</vt:lpstr>
      <vt:lpstr>JDBC</vt:lpstr>
      <vt:lpstr>Components of JDBC</vt:lpstr>
      <vt:lpstr>Components of JDBC</vt:lpstr>
      <vt:lpstr>Components of JDBC</vt:lpstr>
      <vt:lpstr>Components of JDBC</vt:lpstr>
      <vt:lpstr>JDBC Drivers</vt:lpstr>
      <vt:lpstr>Two Tier Access Models</vt:lpstr>
      <vt:lpstr>Three Tier Access Models</vt:lpstr>
      <vt:lpstr>JDBC Driver Types</vt:lpstr>
      <vt:lpstr>4 Types  of  JDBC Drivers</vt:lpstr>
      <vt:lpstr>Type 1: JDBC-ODBC bridge driver</vt:lpstr>
      <vt:lpstr>Type 1: JDBC-ODBC bridge driver</vt:lpstr>
      <vt:lpstr>Type 1: JDBC-ODBC bridge driver</vt:lpstr>
      <vt:lpstr>Type 1: JDBC-ODBC bridge driver</vt:lpstr>
      <vt:lpstr>Type 1: JDBC-ODBC bridge driver</vt:lpstr>
      <vt:lpstr>Type 2: Native-API driver - Net pure Java </vt:lpstr>
      <vt:lpstr>Type 2:  Native-API driver - Net  pure Java </vt:lpstr>
      <vt:lpstr>Type 2: Native-API driver - Net pure Java </vt:lpstr>
      <vt:lpstr>Type 2:  Native-API driver - Net  pure Java </vt:lpstr>
      <vt:lpstr>Type 3: Network Protocol driver</vt:lpstr>
      <vt:lpstr>Type 3: 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4: Thin driver - 100% Pure Java (Native-Protocol)</vt:lpstr>
      <vt:lpstr>Type 4: Thin driver - 100% Pure Java (Native-Protocol)</vt:lpstr>
      <vt:lpstr>Type 4: Thin driver - 100% Pure Java (Native-Protocol)</vt:lpstr>
      <vt:lpstr>Type 4: Thin driver - 100% Pure Java (Native-Protocol)</vt:lpstr>
      <vt:lpstr>Which Driver should be Used?</vt:lpstr>
      <vt:lpstr>JDBC</vt:lpstr>
      <vt:lpstr>SQL</vt:lpstr>
      <vt:lpstr>SQL Syntax</vt:lpstr>
      <vt:lpstr>Transactions</vt:lpstr>
      <vt:lpstr>JDBC</vt:lpstr>
      <vt:lpstr>Some  Interfaces  &amp;  Classes</vt:lpstr>
      <vt:lpstr>5 Steps: To connect to a database</vt:lpstr>
      <vt:lpstr>5 Steps: Implementation</vt:lpstr>
      <vt:lpstr>5 Steps: Implementation (cont.)</vt:lpstr>
      <vt:lpstr>Example 1: Connect to the MySQL DB</vt:lpstr>
      <vt:lpstr>JDBC</vt:lpstr>
      <vt:lpstr>Statement interface</vt:lpstr>
      <vt:lpstr>Example 1: First create a Table in the MYSQL Database &amp; populate it with data</vt:lpstr>
      <vt:lpstr>Example 1.1: Code  to Connect Java Application with mysql database</vt:lpstr>
      <vt:lpstr>PowerPoint Presentation</vt:lpstr>
      <vt:lpstr>Example 1.2: Code  to Connect Java Application with mysql database</vt:lpstr>
      <vt:lpstr>Examples of JDBC URL (Connection String)</vt:lpstr>
      <vt:lpstr>Example 1.3: Creating a Table in SQL using Java</vt:lpstr>
      <vt:lpstr>Example 1.4: Updating  data in database using Java</vt:lpstr>
      <vt:lpstr>JDBC</vt:lpstr>
      <vt:lpstr>Prepared Statement interface:</vt:lpstr>
      <vt:lpstr>Prepared Statement instance:</vt:lpstr>
      <vt:lpstr>Methods of Prepared Statement interface:</vt:lpstr>
      <vt:lpstr>Example 2: Prepared  Statement that inserts a record</vt:lpstr>
      <vt:lpstr>Example 2: Prepared  Statement that inserts a record (Cont.)</vt:lpstr>
      <vt:lpstr>PowerPoint Presentation</vt:lpstr>
      <vt:lpstr>Example 3: Prepared  Statement that updates a record</vt:lpstr>
      <vt:lpstr>Example 4: Problem Statement</vt:lpstr>
      <vt:lpstr>Example 4: Code</vt:lpstr>
      <vt:lpstr>Example 4: Code (cont.)</vt:lpstr>
      <vt:lpstr>Example 4: Code (cont.)</vt:lpstr>
      <vt:lpstr>Example 4: Code (cont.)</vt:lpstr>
      <vt:lpstr>Example 4: Code (cont.)</vt:lpstr>
      <vt:lpstr>Example 4: Code (cont.)</vt:lpstr>
      <vt:lpstr>JDBC</vt:lpstr>
      <vt:lpstr>Java Callable Statement Interface</vt:lpstr>
      <vt:lpstr>Example 5: Java Callable Statement Interface</vt:lpstr>
      <vt:lpstr>JDBC</vt:lpstr>
      <vt:lpstr>ResultSet interface</vt:lpstr>
      <vt:lpstr>Type of ResultSet</vt:lpstr>
      <vt:lpstr>Concurrency of ResultSet</vt:lpstr>
      <vt:lpstr>Methods of ResultSet interface</vt:lpstr>
      <vt:lpstr>Viewing a Result Set</vt:lpstr>
      <vt:lpstr>Viewing a Result Set</vt:lpstr>
      <vt:lpstr>Updating a Result Set</vt:lpstr>
      <vt:lpstr>Updating a Result Set</vt:lpstr>
      <vt:lpstr>Updating a Result Set</vt:lpstr>
      <vt:lpstr>Example 6: Scrollable ResultSet</vt:lpstr>
      <vt:lpstr>ResultSetMetaData Interface</vt:lpstr>
      <vt:lpstr>Example 7: ResultSetMetaData</vt:lpstr>
      <vt:lpstr>ResultSetMetaData Interface</vt:lpstr>
      <vt:lpstr>Example 8: Access data from Oracle DB</vt:lpstr>
      <vt:lpstr>Example 8: Output</vt:lpstr>
      <vt:lpstr>DatabaseMetaData Interface</vt:lpstr>
      <vt:lpstr>Methods of DatabaseMetaData interface</vt:lpstr>
      <vt:lpstr>Example 9: DatabaseMetaData</vt:lpstr>
      <vt:lpstr>JDBC</vt:lpstr>
      <vt:lpstr>Batch Processing in JDBC</vt:lpstr>
      <vt:lpstr>Example of batch processing in JDBC</vt:lpstr>
      <vt:lpstr>Example 10: Batch processing in JDBC</vt:lpstr>
      <vt:lpstr>JDBC</vt:lpstr>
      <vt:lpstr>JDBC RowSet</vt:lpstr>
      <vt:lpstr>How to create and execute RowSet?</vt:lpstr>
      <vt:lpstr>Example 11: JdbcRowSet</vt:lpstr>
      <vt:lpstr>Example 11: JdbcRowSet (cont.)</vt:lpstr>
      <vt:lpstr>JDBC</vt:lpstr>
      <vt:lpstr>Transaction Management in JDBC</vt:lpstr>
      <vt:lpstr>Methods to manage transaction</vt:lpstr>
      <vt:lpstr>Transaction State diagram</vt:lpstr>
      <vt:lpstr>Example 12: Manage transaction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420</cp:revision>
  <dcterms:created xsi:type="dcterms:W3CDTF">2019-05-12T04:30:40Z</dcterms:created>
  <dcterms:modified xsi:type="dcterms:W3CDTF">2022-11-15T02:57:15Z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