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8.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0.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 id="2147483826" r:id="rId2"/>
  </p:sldMasterIdLst>
  <p:notesMasterIdLst>
    <p:notesMasterId r:id="rId98"/>
  </p:notesMasterIdLst>
  <p:sldIdLst>
    <p:sldId id="305" r:id="rId3"/>
    <p:sldId id="258" r:id="rId4"/>
    <p:sldId id="324" r:id="rId5"/>
    <p:sldId id="326" r:id="rId6"/>
    <p:sldId id="261" r:id="rId7"/>
    <p:sldId id="327" r:id="rId8"/>
    <p:sldId id="263" r:id="rId9"/>
    <p:sldId id="264" r:id="rId10"/>
    <p:sldId id="328" r:id="rId11"/>
    <p:sldId id="262" r:id="rId12"/>
    <p:sldId id="330" r:id="rId13"/>
    <p:sldId id="331" r:id="rId14"/>
    <p:sldId id="307" r:id="rId15"/>
    <p:sldId id="265" r:id="rId16"/>
    <p:sldId id="266" r:id="rId17"/>
    <p:sldId id="325" r:id="rId18"/>
    <p:sldId id="332" r:id="rId19"/>
    <p:sldId id="333" r:id="rId20"/>
    <p:sldId id="335" r:id="rId21"/>
    <p:sldId id="334" r:id="rId22"/>
    <p:sldId id="271" r:id="rId23"/>
    <p:sldId id="267" r:id="rId24"/>
    <p:sldId id="276" r:id="rId25"/>
    <p:sldId id="268" r:id="rId26"/>
    <p:sldId id="269" r:id="rId27"/>
    <p:sldId id="270" r:id="rId28"/>
    <p:sldId id="295" r:id="rId29"/>
    <p:sldId id="296" r:id="rId30"/>
    <p:sldId id="297" r:id="rId31"/>
    <p:sldId id="298" r:id="rId32"/>
    <p:sldId id="299" r:id="rId33"/>
    <p:sldId id="300" r:id="rId34"/>
    <p:sldId id="306" r:id="rId35"/>
    <p:sldId id="278" r:id="rId36"/>
    <p:sldId id="301" r:id="rId37"/>
    <p:sldId id="274" r:id="rId38"/>
    <p:sldId id="323" r:id="rId39"/>
    <p:sldId id="320" r:id="rId40"/>
    <p:sldId id="322" r:id="rId41"/>
    <p:sldId id="321" r:id="rId42"/>
    <p:sldId id="284" r:id="rId43"/>
    <p:sldId id="302" r:id="rId44"/>
    <p:sldId id="304" r:id="rId45"/>
    <p:sldId id="303" r:id="rId46"/>
    <p:sldId id="341" r:id="rId47"/>
    <p:sldId id="342" r:id="rId48"/>
    <p:sldId id="343" r:id="rId49"/>
    <p:sldId id="344" r:id="rId50"/>
    <p:sldId id="345" r:id="rId51"/>
    <p:sldId id="346" r:id="rId52"/>
    <p:sldId id="287" r:id="rId53"/>
    <p:sldId id="336" r:id="rId54"/>
    <p:sldId id="288" r:id="rId55"/>
    <p:sldId id="289" r:id="rId56"/>
    <p:sldId id="290" r:id="rId57"/>
    <p:sldId id="337" r:id="rId58"/>
    <p:sldId id="338" r:id="rId59"/>
    <p:sldId id="339" r:id="rId60"/>
    <p:sldId id="340" r:id="rId61"/>
    <p:sldId id="318" r:id="rId62"/>
    <p:sldId id="319" r:id="rId63"/>
    <p:sldId id="348" r:id="rId64"/>
    <p:sldId id="347" r:id="rId65"/>
    <p:sldId id="349" r:id="rId66"/>
    <p:sldId id="350" r:id="rId67"/>
    <p:sldId id="351" r:id="rId68"/>
    <p:sldId id="352" r:id="rId69"/>
    <p:sldId id="353" r:id="rId70"/>
    <p:sldId id="354" r:id="rId71"/>
    <p:sldId id="355" r:id="rId72"/>
    <p:sldId id="356" r:id="rId73"/>
    <p:sldId id="357" r:id="rId74"/>
    <p:sldId id="358" r:id="rId75"/>
    <p:sldId id="359" r:id="rId76"/>
    <p:sldId id="360" r:id="rId77"/>
    <p:sldId id="361" r:id="rId78"/>
    <p:sldId id="362" r:id="rId79"/>
    <p:sldId id="363" r:id="rId80"/>
    <p:sldId id="364" r:id="rId81"/>
    <p:sldId id="365" r:id="rId82"/>
    <p:sldId id="366" r:id="rId83"/>
    <p:sldId id="367" r:id="rId84"/>
    <p:sldId id="368" r:id="rId85"/>
    <p:sldId id="370" r:id="rId86"/>
    <p:sldId id="291" r:id="rId87"/>
    <p:sldId id="292" r:id="rId88"/>
    <p:sldId id="293" r:id="rId89"/>
    <p:sldId id="294" r:id="rId90"/>
    <p:sldId id="308" r:id="rId91"/>
    <p:sldId id="309" r:id="rId92"/>
    <p:sldId id="310" r:id="rId93"/>
    <p:sldId id="311" r:id="rId94"/>
    <p:sldId id="312" r:id="rId95"/>
    <p:sldId id="313" r:id="rId96"/>
    <p:sldId id="314" r:id="rId97"/>
  </p:sldIdLst>
  <p:sldSz cx="12192000" cy="6858000"/>
  <p:notesSz cx="6858000" cy="9144000"/>
  <p:custDataLst>
    <p:tags r:id="rId9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1" autoAdjust="0"/>
    <p:restoredTop sz="93369" autoAdjust="0"/>
  </p:normalViewPr>
  <p:slideViewPr>
    <p:cSldViewPr snapToGrid="0">
      <p:cViewPr varScale="1">
        <p:scale>
          <a:sx n="62" d="100"/>
          <a:sy n="62" d="100"/>
        </p:scale>
        <p:origin x="714" y="66"/>
      </p:cViewPr>
      <p:guideLst/>
    </p:cSldViewPr>
  </p:slideViewPr>
  <p:notesTextViewPr>
    <p:cViewPr>
      <p:scale>
        <a:sx n="1" d="1"/>
        <a:sy n="1" d="1"/>
      </p:scale>
      <p:origin x="0" y="0"/>
    </p:cViewPr>
  </p:notesTextViewPr>
  <p:sorterViewPr>
    <p:cViewPr>
      <p:scale>
        <a:sx n="100" d="100"/>
        <a:sy n="100" d="100"/>
      </p:scale>
      <p:origin x="0" y="-138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gs" Target="tags/tag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B111A-50C0-43A5-B85C-6DEEA2C96E89}" type="datetimeFigureOut">
              <a:rPr lang="en-IN" smtClean="0"/>
              <a:t>15-11-2022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EEF13-A3E4-4743-AF2E-6DFB7FB5E1A2}" type="slidenum">
              <a:rPr lang="en-IN" smtClean="0"/>
              <a:t>‹#›</a:t>
            </a:fld>
            <a:endParaRPr lang="en-IN"/>
          </a:p>
        </p:txBody>
      </p:sp>
    </p:spTree>
    <p:extLst>
      <p:ext uri="{BB962C8B-B14F-4D97-AF65-F5344CB8AC3E}">
        <p14:creationId xmlns:p14="http://schemas.microsoft.com/office/powerpoint/2010/main" val="3164897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9EEF13-A3E4-4743-AF2E-6DFB7FB5E1A2}" type="slidenum">
              <a:rPr lang="en-IN" smtClean="0"/>
              <a:t>2</a:t>
            </a:fld>
            <a:endParaRPr lang="en-IN"/>
          </a:p>
        </p:txBody>
      </p:sp>
    </p:spTree>
    <p:extLst>
      <p:ext uri="{BB962C8B-B14F-4D97-AF65-F5344CB8AC3E}">
        <p14:creationId xmlns:p14="http://schemas.microsoft.com/office/powerpoint/2010/main" val="3548876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9EEF13-A3E4-4743-AF2E-6DFB7FB5E1A2}" type="slidenum">
              <a:rPr lang="en-IN" smtClean="0"/>
              <a:t>85</a:t>
            </a:fld>
            <a:endParaRPr lang="en-IN"/>
          </a:p>
        </p:txBody>
      </p:sp>
    </p:spTree>
    <p:extLst>
      <p:ext uri="{BB962C8B-B14F-4D97-AF65-F5344CB8AC3E}">
        <p14:creationId xmlns:p14="http://schemas.microsoft.com/office/powerpoint/2010/main" val="3063768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9EEF13-A3E4-4743-AF2E-6DFB7FB5E1A2}" type="slidenum">
              <a:rPr lang="en-IN" smtClean="0"/>
              <a:t>3</a:t>
            </a:fld>
            <a:endParaRPr lang="en-IN"/>
          </a:p>
        </p:txBody>
      </p:sp>
    </p:spTree>
    <p:extLst>
      <p:ext uri="{BB962C8B-B14F-4D97-AF65-F5344CB8AC3E}">
        <p14:creationId xmlns:p14="http://schemas.microsoft.com/office/powerpoint/2010/main" val="108723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9EEF13-A3E4-4743-AF2E-6DFB7FB5E1A2}" type="slidenum">
              <a:rPr lang="en-IN" smtClean="0"/>
              <a:t>4</a:t>
            </a:fld>
            <a:endParaRPr lang="en-IN"/>
          </a:p>
        </p:txBody>
      </p:sp>
    </p:spTree>
    <p:extLst>
      <p:ext uri="{BB962C8B-B14F-4D97-AF65-F5344CB8AC3E}">
        <p14:creationId xmlns:p14="http://schemas.microsoft.com/office/powerpoint/2010/main" val="77346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9EEF13-A3E4-4743-AF2E-6DFB7FB5E1A2}" type="slidenum">
              <a:rPr lang="en-IN" smtClean="0"/>
              <a:t>7</a:t>
            </a:fld>
            <a:endParaRPr lang="en-IN"/>
          </a:p>
        </p:txBody>
      </p:sp>
    </p:spTree>
    <p:extLst>
      <p:ext uri="{BB962C8B-B14F-4D97-AF65-F5344CB8AC3E}">
        <p14:creationId xmlns:p14="http://schemas.microsoft.com/office/powerpoint/2010/main" val="46417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9EEF13-A3E4-4743-AF2E-6DFB7FB5E1A2}" type="slidenum">
              <a:rPr lang="en-IN" smtClean="0"/>
              <a:t>22</a:t>
            </a:fld>
            <a:endParaRPr lang="en-IN"/>
          </a:p>
        </p:txBody>
      </p:sp>
    </p:spTree>
    <p:extLst>
      <p:ext uri="{BB962C8B-B14F-4D97-AF65-F5344CB8AC3E}">
        <p14:creationId xmlns:p14="http://schemas.microsoft.com/office/powerpoint/2010/main" val="111470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9EEF13-A3E4-4743-AF2E-6DFB7FB5E1A2}" type="slidenum">
              <a:rPr lang="en-IN" smtClean="0"/>
              <a:t>29</a:t>
            </a:fld>
            <a:endParaRPr lang="en-IN"/>
          </a:p>
        </p:txBody>
      </p:sp>
    </p:spTree>
    <p:extLst>
      <p:ext uri="{BB962C8B-B14F-4D97-AF65-F5344CB8AC3E}">
        <p14:creationId xmlns:p14="http://schemas.microsoft.com/office/powerpoint/2010/main" val="103367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9EEF13-A3E4-4743-AF2E-6DFB7FB5E1A2}" type="slidenum">
              <a:rPr lang="en-IN" smtClean="0"/>
              <a:t>35</a:t>
            </a:fld>
            <a:endParaRPr lang="en-IN"/>
          </a:p>
        </p:txBody>
      </p:sp>
    </p:spTree>
    <p:extLst>
      <p:ext uri="{BB962C8B-B14F-4D97-AF65-F5344CB8AC3E}">
        <p14:creationId xmlns:p14="http://schemas.microsoft.com/office/powerpoint/2010/main" val="418578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9EEF13-A3E4-4743-AF2E-6DFB7FB5E1A2}" type="slidenum">
              <a:rPr lang="en-IN" smtClean="0"/>
              <a:t>53</a:t>
            </a:fld>
            <a:endParaRPr lang="en-IN"/>
          </a:p>
        </p:txBody>
      </p:sp>
    </p:spTree>
    <p:extLst>
      <p:ext uri="{BB962C8B-B14F-4D97-AF65-F5344CB8AC3E}">
        <p14:creationId xmlns:p14="http://schemas.microsoft.com/office/powerpoint/2010/main" val="4023935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9EEF13-A3E4-4743-AF2E-6DFB7FB5E1A2}" type="slidenum">
              <a:rPr lang="en-IN" smtClean="0"/>
              <a:t>77</a:t>
            </a:fld>
            <a:endParaRPr lang="en-IN"/>
          </a:p>
        </p:txBody>
      </p:sp>
    </p:spTree>
    <p:extLst>
      <p:ext uri="{BB962C8B-B14F-4D97-AF65-F5344CB8AC3E}">
        <p14:creationId xmlns:p14="http://schemas.microsoft.com/office/powerpoint/2010/main" val="384050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1659-061A-4296-93E3-F86F2D380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F7C886-87CF-450A-85B0-7302875768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3BBE57-7817-469D-9427-6335828966DE}"/>
              </a:ext>
            </a:extLst>
          </p:cNvPr>
          <p:cNvSpPr>
            <a:spLocks noGrp="1"/>
          </p:cNvSpPr>
          <p:nvPr>
            <p:ph type="dt" sz="half" idx="10"/>
          </p:nvPr>
        </p:nvSpPr>
        <p:spPr/>
        <p:txBody>
          <a:bodyPr/>
          <a:lstStyle/>
          <a:p>
            <a:fld id="{9E9EAA34-BE88-4613-A6D7-FFA56C159569}" type="datetimeFigureOut">
              <a:rPr lang="en-IN" smtClean="0"/>
              <a:t>15-11-2022</a:t>
            </a:fld>
            <a:endParaRPr lang="en-IN"/>
          </a:p>
        </p:txBody>
      </p:sp>
      <p:sp>
        <p:nvSpPr>
          <p:cNvPr id="5" name="Footer Placeholder 4">
            <a:extLst>
              <a:ext uri="{FF2B5EF4-FFF2-40B4-BE49-F238E27FC236}">
                <a16:creationId xmlns:a16="http://schemas.microsoft.com/office/drawing/2014/main" id="{8E0A983E-8709-4865-9AC6-E7C7ACC3F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92E85-134C-4A2E-BBE8-3BA6B2B0C1B4}"/>
              </a:ext>
            </a:extLst>
          </p:cNvPr>
          <p:cNvSpPr>
            <a:spLocks noGrp="1"/>
          </p:cNvSpPr>
          <p:nvPr>
            <p:ph type="sldNum" sz="quarter" idx="12"/>
          </p:nvPr>
        </p:nvSpPr>
        <p:spPr/>
        <p:txBody>
          <a:bodyPr/>
          <a:lstStyle/>
          <a:p>
            <a:fld id="{D3C10F55-6C7C-491D-AE12-9A5A8DB07872}" type="slidenum">
              <a:rPr lang="en-IN" smtClean="0"/>
              <a:t>‹#›</a:t>
            </a:fld>
            <a:endParaRPr lang="en-IN"/>
          </a:p>
        </p:txBody>
      </p:sp>
    </p:spTree>
    <p:extLst>
      <p:ext uri="{BB962C8B-B14F-4D97-AF65-F5344CB8AC3E}">
        <p14:creationId xmlns:p14="http://schemas.microsoft.com/office/powerpoint/2010/main" val="198410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8034E-534F-4C5B-BF13-1B8DE3DC42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84AB7F-3EE0-4FF6-8605-23594C5B2A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844466-76E4-4F40-96C8-813ABEA416AA}"/>
              </a:ext>
            </a:extLst>
          </p:cNvPr>
          <p:cNvSpPr>
            <a:spLocks noGrp="1"/>
          </p:cNvSpPr>
          <p:nvPr>
            <p:ph type="dt" sz="half" idx="10"/>
          </p:nvPr>
        </p:nvSpPr>
        <p:spPr/>
        <p:txBody>
          <a:bodyPr/>
          <a:lstStyle/>
          <a:p>
            <a:fld id="{9E9EAA34-BE88-4613-A6D7-FFA56C159569}" type="datetimeFigureOut">
              <a:rPr lang="en-IN" smtClean="0"/>
              <a:t>15-11-2022</a:t>
            </a:fld>
            <a:endParaRPr lang="en-IN"/>
          </a:p>
        </p:txBody>
      </p:sp>
      <p:sp>
        <p:nvSpPr>
          <p:cNvPr id="5" name="Footer Placeholder 4">
            <a:extLst>
              <a:ext uri="{FF2B5EF4-FFF2-40B4-BE49-F238E27FC236}">
                <a16:creationId xmlns:a16="http://schemas.microsoft.com/office/drawing/2014/main" id="{FA8CFCC4-B63B-430A-B2AD-C70401E9A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D8F51-F183-4CB8-8B1C-AD18A58EF578}"/>
              </a:ext>
            </a:extLst>
          </p:cNvPr>
          <p:cNvSpPr>
            <a:spLocks noGrp="1"/>
          </p:cNvSpPr>
          <p:nvPr>
            <p:ph type="sldNum" sz="quarter" idx="12"/>
          </p:nvPr>
        </p:nvSpPr>
        <p:spPr/>
        <p:txBody>
          <a:bodyPr/>
          <a:lstStyle/>
          <a:p>
            <a:fld id="{D3C10F55-6C7C-491D-AE12-9A5A8DB07872}" type="slidenum">
              <a:rPr lang="en-IN" smtClean="0"/>
              <a:t>‹#›</a:t>
            </a:fld>
            <a:endParaRPr lang="en-IN"/>
          </a:p>
        </p:txBody>
      </p:sp>
    </p:spTree>
    <p:extLst>
      <p:ext uri="{BB962C8B-B14F-4D97-AF65-F5344CB8AC3E}">
        <p14:creationId xmlns:p14="http://schemas.microsoft.com/office/powerpoint/2010/main" val="48443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B4FAE-F5D5-4BFD-AB6C-E558E29584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13DE55-A075-436B-B56B-67E6C32295E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A4CED-8CDA-4877-A8FC-9A3D165EEFFE}"/>
              </a:ext>
            </a:extLst>
          </p:cNvPr>
          <p:cNvSpPr>
            <a:spLocks noGrp="1"/>
          </p:cNvSpPr>
          <p:nvPr>
            <p:ph type="dt" sz="half" idx="10"/>
          </p:nvPr>
        </p:nvSpPr>
        <p:spPr/>
        <p:txBody>
          <a:bodyPr/>
          <a:lstStyle/>
          <a:p>
            <a:fld id="{9E9EAA34-BE88-4613-A6D7-FFA56C159569}" type="datetimeFigureOut">
              <a:rPr lang="en-IN" smtClean="0"/>
              <a:t>15-11-2022</a:t>
            </a:fld>
            <a:endParaRPr lang="en-IN"/>
          </a:p>
        </p:txBody>
      </p:sp>
      <p:sp>
        <p:nvSpPr>
          <p:cNvPr id="5" name="Footer Placeholder 4">
            <a:extLst>
              <a:ext uri="{FF2B5EF4-FFF2-40B4-BE49-F238E27FC236}">
                <a16:creationId xmlns:a16="http://schemas.microsoft.com/office/drawing/2014/main" id="{41944E6E-D24E-443E-A734-777613715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CE401-0D1F-42B8-ACB6-56345F2721A8}"/>
              </a:ext>
            </a:extLst>
          </p:cNvPr>
          <p:cNvSpPr>
            <a:spLocks noGrp="1"/>
          </p:cNvSpPr>
          <p:nvPr>
            <p:ph type="sldNum" sz="quarter" idx="12"/>
          </p:nvPr>
        </p:nvSpPr>
        <p:spPr/>
        <p:txBody>
          <a:bodyPr/>
          <a:lstStyle/>
          <a:p>
            <a:fld id="{D3C10F55-6C7C-491D-AE12-9A5A8DB07872}" type="slidenum">
              <a:rPr lang="en-IN" smtClean="0"/>
              <a:t>‹#›</a:t>
            </a:fld>
            <a:endParaRPr lang="en-IN"/>
          </a:p>
        </p:txBody>
      </p:sp>
    </p:spTree>
    <p:extLst>
      <p:ext uri="{BB962C8B-B14F-4D97-AF65-F5344CB8AC3E}">
        <p14:creationId xmlns:p14="http://schemas.microsoft.com/office/powerpoint/2010/main" val="3054716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15-11-2022</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358490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15-11-2022</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44328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15-11-2022</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4065355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15-11-2022</a:t>
            </a:fld>
            <a:endParaRPr lang="en-IN">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875707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15-11-2022</a:t>
            </a:fld>
            <a:endParaRPr lang="en-IN">
              <a:solidFill>
                <a:srgbClr val="000000">
                  <a:lumMod val="50000"/>
                  <a:lumOff val="50000"/>
                </a:srgbClr>
              </a:solidFill>
            </a:endParaRPr>
          </a:p>
        </p:txBody>
      </p:sp>
      <p:sp>
        <p:nvSpPr>
          <p:cNvPr id="11" name="Footer Placeholder 10"/>
          <p:cNvSpPr>
            <a:spLocks noGrp="1"/>
          </p:cNvSpPr>
          <p:nvPr>
            <p:ph type="ftr" sz="quarter" idx="11"/>
          </p:nvPr>
        </p:nvSpPr>
        <p:spPr/>
        <p:txBody>
          <a:bodyPr/>
          <a:lstStyle/>
          <a:p>
            <a:endParaRPr lang="en-IN">
              <a:solidFill>
                <a:srgbClr val="000000">
                  <a:lumMod val="50000"/>
                  <a:lumOff val="50000"/>
                </a:srgbClr>
              </a:solidFill>
            </a:endParaRPr>
          </a:p>
        </p:txBody>
      </p:sp>
      <p:sp>
        <p:nvSpPr>
          <p:cNvPr id="12" name="Slide Number Placeholder 11"/>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61118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15-11-2022</a:t>
            </a:fld>
            <a:endParaRPr lang="en-IN">
              <a:solidFill>
                <a:srgbClr val="000000">
                  <a:lumMod val="50000"/>
                  <a:lumOff val="50000"/>
                </a:srgbClr>
              </a:solidFill>
            </a:endParaRPr>
          </a:p>
        </p:txBody>
      </p:sp>
      <p:sp>
        <p:nvSpPr>
          <p:cNvPr id="7" name="Footer Placeholder 6"/>
          <p:cNvSpPr>
            <a:spLocks noGrp="1"/>
          </p:cNvSpPr>
          <p:nvPr>
            <p:ph type="ftr" sz="quarter" idx="11"/>
          </p:nvPr>
        </p:nvSpPr>
        <p:spPr/>
        <p:txBody>
          <a:bodyPr/>
          <a:lstStyle/>
          <a:p>
            <a:endParaRPr lang="en-IN">
              <a:solidFill>
                <a:srgbClr val="000000">
                  <a:lumMod val="50000"/>
                  <a:lumOff val="50000"/>
                </a:srgbClr>
              </a:solidFill>
            </a:endParaRPr>
          </a:p>
        </p:txBody>
      </p:sp>
      <p:sp>
        <p:nvSpPr>
          <p:cNvPr id="8" name="Slide Number Placeholder 7"/>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241525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15-11-2022</a:t>
            </a:fld>
            <a:endParaRPr lang="en-IN">
              <a:solidFill>
                <a:srgbClr val="000000">
                  <a:lumMod val="50000"/>
                  <a:lumOff val="50000"/>
                </a:srgbClr>
              </a:solidFill>
            </a:endParaRPr>
          </a:p>
        </p:txBody>
      </p:sp>
      <p:sp>
        <p:nvSpPr>
          <p:cNvPr id="6" name="Footer Placeholder 5"/>
          <p:cNvSpPr>
            <a:spLocks noGrp="1"/>
          </p:cNvSpPr>
          <p:nvPr>
            <p:ph type="ftr" sz="quarter" idx="11"/>
          </p:nvPr>
        </p:nvSpPr>
        <p:spPr/>
        <p:txBody>
          <a:bodyPr/>
          <a:lstStyle/>
          <a:p>
            <a:endParaRPr lang="en-IN">
              <a:solidFill>
                <a:srgbClr val="000000">
                  <a:lumMod val="50000"/>
                  <a:lumOff val="50000"/>
                </a:srgbClr>
              </a:solidFill>
            </a:endParaRPr>
          </a:p>
        </p:txBody>
      </p:sp>
      <p:sp>
        <p:nvSpPr>
          <p:cNvPr id="7" name="Slide Number Placeholder 6"/>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888354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15-11-2022</a:t>
            </a:fld>
            <a:endParaRPr lang="en-IN">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29778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C9BA-2550-4725-BA8A-EF24973A5E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C8A57E-9AEF-4FDA-81ED-8EEE32B031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EF8ABF-D600-4A69-BFC9-8EE949748938}"/>
              </a:ext>
            </a:extLst>
          </p:cNvPr>
          <p:cNvSpPr>
            <a:spLocks noGrp="1"/>
          </p:cNvSpPr>
          <p:nvPr>
            <p:ph type="dt" sz="half" idx="10"/>
          </p:nvPr>
        </p:nvSpPr>
        <p:spPr/>
        <p:txBody>
          <a:bodyPr/>
          <a:lstStyle/>
          <a:p>
            <a:fld id="{9E9EAA34-BE88-4613-A6D7-FFA56C159569}" type="datetimeFigureOut">
              <a:rPr lang="en-IN" smtClean="0"/>
              <a:t>15-11-2022</a:t>
            </a:fld>
            <a:endParaRPr lang="en-IN"/>
          </a:p>
        </p:txBody>
      </p:sp>
      <p:sp>
        <p:nvSpPr>
          <p:cNvPr id="5" name="Footer Placeholder 4">
            <a:extLst>
              <a:ext uri="{FF2B5EF4-FFF2-40B4-BE49-F238E27FC236}">
                <a16:creationId xmlns:a16="http://schemas.microsoft.com/office/drawing/2014/main" id="{D51CE94D-5DC0-4C1F-B781-36EAF7B08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2BB062-9376-438D-B709-9AD6122F8909}"/>
              </a:ext>
            </a:extLst>
          </p:cNvPr>
          <p:cNvSpPr>
            <a:spLocks noGrp="1"/>
          </p:cNvSpPr>
          <p:nvPr>
            <p:ph type="sldNum" sz="quarter" idx="12"/>
          </p:nvPr>
        </p:nvSpPr>
        <p:spPr/>
        <p:txBody>
          <a:bodyPr/>
          <a:lstStyle/>
          <a:p>
            <a:fld id="{D3C10F55-6C7C-491D-AE12-9A5A8DB07872}" type="slidenum">
              <a:rPr lang="en-IN" smtClean="0"/>
              <a:t>‹#›</a:t>
            </a:fld>
            <a:endParaRPr lang="en-IN"/>
          </a:p>
        </p:txBody>
      </p:sp>
    </p:spTree>
    <p:extLst>
      <p:ext uri="{BB962C8B-B14F-4D97-AF65-F5344CB8AC3E}">
        <p14:creationId xmlns:p14="http://schemas.microsoft.com/office/powerpoint/2010/main" val="2375647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15-11-2022</a:t>
            </a:fld>
            <a:endParaRPr lang="en-IN">
              <a:solidFill>
                <a:srgbClr val="000000">
                  <a:lumMod val="50000"/>
                  <a:lumOff val="50000"/>
                </a:srgbClr>
              </a:solidFill>
            </a:endParaRPr>
          </a:p>
        </p:txBody>
      </p:sp>
      <p:sp>
        <p:nvSpPr>
          <p:cNvPr id="9" name="Footer Placeholder 8"/>
          <p:cNvSpPr>
            <a:spLocks noGrp="1"/>
          </p:cNvSpPr>
          <p:nvPr>
            <p:ph type="ftr" sz="quarter" idx="11"/>
          </p:nvPr>
        </p:nvSpPr>
        <p:spPr>
          <a:xfrm>
            <a:off x="3499101" y="6356350"/>
            <a:ext cx="5911517" cy="365125"/>
          </a:xfrm>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47269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15-11-2022</a:t>
            </a:fld>
            <a:endParaRPr lang="en-IN">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IN">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262799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solidFill>
                  <a:srgbClr val="000000">
                    <a:lumMod val="50000"/>
                    <a:lumOff val="50000"/>
                  </a:srgbClr>
                </a:solidFill>
              </a:rPr>
              <a:pPr/>
              <a:t>15-11-2022</a:t>
            </a:fld>
            <a:endParaRPr lang="en-IN">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IN">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22925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E2E2-7DEE-450D-85A9-6C6BBB626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D77310-73DF-482C-BB73-BE6ACCCCA2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0115C9-4998-42AD-A6B5-39578590FB0A}"/>
              </a:ext>
            </a:extLst>
          </p:cNvPr>
          <p:cNvSpPr>
            <a:spLocks noGrp="1"/>
          </p:cNvSpPr>
          <p:nvPr>
            <p:ph type="dt" sz="half" idx="10"/>
          </p:nvPr>
        </p:nvSpPr>
        <p:spPr/>
        <p:txBody>
          <a:bodyPr/>
          <a:lstStyle/>
          <a:p>
            <a:fld id="{9E9EAA34-BE88-4613-A6D7-FFA56C159569}" type="datetimeFigureOut">
              <a:rPr lang="en-IN" smtClean="0"/>
              <a:t>15-11-2022</a:t>
            </a:fld>
            <a:endParaRPr lang="en-IN"/>
          </a:p>
        </p:txBody>
      </p:sp>
      <p:sp>
        <p:nvSpPr>
          <p:cNvPr id="5" name="Footer Placeholder 4">
            <a:extLst>
              <a:ext uri="{FF2B5EF4-FFF2-40B4-BE49-F238E27FC236}">
                <a16:creationId xmlns:a16="http://schemas.microsoft.com/office/drawing/2014/main" id="{5502F656-8662-4338-B9AD-A949974BEB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EA25A6-F3B4-4F36-88BF-79B695D49706}"/>
              </a:ext>
            </a:extLst>
          </p:cNvPr>
          <p:cNvSpPr>
            <a:spLocks noGrp="1"/>
          </p:cNvSpPr>
          <p:nvPr>
            <p:ph type="sldNum" sz="quarter" idx="12"/>
          </p:nvPr>
        </p:nvSpPr>
        <p:spPr/>
        <p:txBody>
          <a:bodyPr/>
          <a:lstStyle/>
          <a:p>
            <a:fld id="{D3C10F55-6C7C-491D-AE12-9A5A8DB07872}" type="slidenum">
              <a:rPr lang="en-IN" smtClean="0"/>
              <a:t>‹#›</a:t>
            </a:fld>
            <a:endParaRPr lang="en-IN"/>
          </a:p>
        </p:txBody>
      </p:sp>
    </p:spTree>
    <p:extLst>
      <p:ext uri="{BB962C8B-B14F-4D97-AF65-F5344CB8AC3E}">
        <p14:creationId xmlns:p14="http://schemas.microsoft.com/office/powerpoint/2010/main" val="303524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C553-37AA-438E-8BA5-F3D8E8391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C8640C-1FBB-4459-8B43-BD277E6659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3B1D90-5C2B-4897-BBBC-DE1CD7366D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33900E-14CB-4E70-89A7-933998F30F8F}"/>
              </a:ext>
            </a:extLst>
          </p:cNvPr>
          <p:cNvSpPr>
            <a:spLocks noGrp="1"/>
          </p:cNvSpPr>
          <p:nvPr>
            <p:ph type="dt" sz="half" idx="10"/>
          </p:nvPr>
        </p:nvSpPr>
        <p:spPr/>
        <p:txBody>
          <a:bodyPr/>
          <a:lstStyle/>
          <a:p>
            <a:fld id="{9E9EAA34-BE88-4613-A6D7-FFA56C159569}" type="datetimeFigureOut">
              <a:rPr lang="en-IN" smtClean="0"/>
              <a:t>15-11-2022</a:t>
            </a:fld>
            <a:endParaRPr lang="en-IN"/>
          </a:p>
        </p:txBody>
      </p:sp>
      <p:sp>
        <p:nvSpPr>
          <p:cNvPr id="6" name="Footer Placeholder 5">
            <a:extLst>
              <a:ext uri="{FF2B5EF4-FFF2-40B4-BE49-F238E27FC236}">
                <a16:creationId xmlns:a16="http://schemas.microsoft.com/office/drawing/2014/main" id="{9160BCB7-CA8A-423C-AF6B-380218378D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A538D-335D-4874-A0A1-AA892851E273}"/>
              </a:ext>
            </a:extLst>
          </p:cNvPr>
          <p:cNvSpPr>
            <a:spLocks noGrp="1"/>
          </p:cNvSpPr>
          <p:nvPr>
            <p:ph type="sldNum" sz="quarter" idx="12"/>
          </p:nvPr>
        </p:nvSpPr>
        <p:spPr/>
        <p:txBody>
          <a:bodyPr/>
          <a:lstStyle/>
          <a:p>
            <a:fld id="{D3C10F55-6C7C-491D-AE12-9A5A8DB07872}" type="slidenum">
              <a:rPr lang="en-IN" smtClean="0"/>
              <a:t>‹#›</a:t>
            </a:fld>
            <a:endParaRPr lang="en-IN"/>
          </a:p>
        </p:txBody>
      </p:sp>
    </p:spTree>
    <p:extLst>
      <p:ext uri="{BB962C8B-B14F-4D97-AF65-F5344CB8AC3E}">
        <p14:creationId xmlns:p14="http://schemas.microsoft.com/office/powerpoint/2010/main" val="7256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A7E8-8E35-4BB6-8B76-26CB731588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D9D1F8-5A2A-41A2-A14F-D143D6E02E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F9FB21-CC70-4528-AEB7-20DB526844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6B9991-4248-43EA-8F71-A3B618CCE3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19E2D51-0BF5-4DF2-89FA-0F0D21CB1F6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0C381C-B58D-401F-87BF-4347BF7A1AA4}"/>
              </a:ext>
            </a:extLst>
          </p:cNvPr>
          <p:cNvSpPr>
            <a:spLocks noGrp="1"/>
          </p:cNvSpPr>
          <p:nvPr>
            <p:ph type="dt" sz="half" idx="10"/>
          </p:nvPr>
        </p:nvSpPr>
        <p:spPr/>
        <p:txBody>
          <a:bodyPr/>
          <a:lstStyle/>
          <a:p>
            <a:fld id="{9E9EAA34-BE88-4613-A6D7-FFA56C159569}" type="datetimeFigureOut">
              <a:rPr lang="en-IN" smtClean="0"/>
              <a:t>15-11-2022</a:t>
            </a:fld>
            <a:endParaRPr lang="en-IN"/>
          </a:p>
        </p:txBody>
      </p:sp>
      <p:sp>
        <p:nvSpPr>
          <p:cNvPr id="8" name="Footer Placeholder 7">
            <a:extLst>
              <a:ext uri="{FF2B5EF4-FFF2-40B4-BE49-F238E27FC236}">
                <a16:creationId xmlns:a16="http://schemas.microsoft.com/office/drawing/2014/main" id="{1C5C8080-FC36-470A-B3C3-62B1F4D705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014788-A63A-4EDB-9342-10F1D540DE01}"/>
              </a:ext>
            </a:extLst>
          </p:cNvPr>
          <p:cNvSpPr>
            <a:spLocks noGrp="1"/>
          </p:cNvSpPr>
          <p:nvPr>
            <p:ph type="sldNum" sz="quarter" idx="12"/>
          </p:nvPr>
        </p:nvSpPr>
        <p:spPr/>
        <p:txBody>
          <a:bodyPr/>
          <a:lstStyle/>
          <a:p>
            <a:fld id="{D3C10F55-6C7C-491D-AE12-9A5A8DB07872}" type="slidenum">
              <a:rPr lang="en-IN" smtClean="0"/>
              <a:t>‹#›</a:t>
            </a:fld>
            <a:endParaRPr lang="en-IN"/>
          </a:p>
        </p:txBody>
      </p:sp>
    </p:spTree>
    <p:extLst>
      <p:ext uri="{BB962C8B-B14F-4D97-AF65-F5344CB8AC3E}">
        <p14:creationId xmlns:p14="http://schemas.microsoft.com/office/powerpoint/2010/main" val="242340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A4D8-177C-448F-8E41-4CE6759003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71CEC3-1220-446A-9830-924CA030D7B2}"/>
              </a:ext>
            </a:extLst>
          </p:cNvPr>
          <p:cNvSpPr>
            <a:spLocks noGrp="1"/>
          </p:cNvSpPr>
          <p:nvPr>
            <p:ph type="dt" sz="half" idx="10"/>
          </p:nvPr>
        </p:nvSpPr>
        <p:spPr/>
        <p:txBody>
          <a:bodyPr/>
          <a:lstStyle/>
          <a:p>
            <a:fld id="{9E9EAA34-BE88-4613-A6D7-FFA56C159569}" type="datetimeFigureOut">
              <a:rPr lang="en-IN" smtClean="0"/>
              <a:t>15-11-2022</a:t>
            </a:fld>
            <a:endParaRPr lang="en-IN"/>
          </a:p>
        </p:txBody>
      </p:sp>
      <p:sp>
        <p:nvSpPr>
          <p:cNvPr id="4" name="Footer Placeholder 3">
            <a:extLst>
              <a:ext uri="{FF2B5EF4-FFF2-40B4-BE49-F238E27FC236}">
                <a16:creationId xmlns:a16="http://schemas.microsoft.com/office/drawing/2014/main" id="{678004F3-6E88-4329-9FBD-74CA003894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09E041-1FF2-4B5C-B9F4-5DF5432C3181}"/>
              </a:ext>
            </a:extLst>
          </p:cNvPr>
          <p:cNvSpPr>
            <a:spLocks noGrp="1"/>
          </p:cNvSpPr>
          <p:nvPr>
            <p:ph type="sldNum" sz="quarter" idx="12"/>
          </p:nvPr>
        </p:nvSpPr>
        <p:spPr/>
        <p:txBody>
          <a:bodyPr/>
          <a:lstStyle/>
          <a:p>
            <a:fld id="{D3C10F55-6C7C-491D-AE12-9A5A8DB07872}" type="slidenum">
              <a:rPr lang="en-IN" smtClean="0"/>
              <a:t>‹#›</a:t>
            </a:fld>
            <a:endParaRPr lang="en-IN"/>
          </a:p>
        </p:txBody>
      </p:sp>
    </p:spTree>
    <p:extLst>
      <p:ext uri="{BB962C8B-B14F-4D97-AF65-F5344CB8AC3E}">
        <p14:creationId xmlns:p14="http://schemas.microsoft.com/office/powerpoint/2010/main" val="208160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3F3DD-4C3A-4365-8D41-C9A4A2267C98}"/>
              </a:ext>
            </a:extLst>
          </p:cNvPr>
          <p:cNvSpPr>
            <a:spLocks noGrp="1"/>
          </p:cNvSpPr>
          <p:nvPr>
            <p:ph type="dt" sz="half" idx="10"/>
          </p:nvPr>
        </p:nvSpPr>
        <p:spPr/>
        <p:txBody>
          <a:bodyPr/>
          <a:lstStyle/>
          <a:p>
            <a:fld id="{9E9EAA34-BE88-4613-A6D7-FFA56C159569}" type="datetimeFigureOut">
              <a:rPr lang="en-IN" smtClean="0"/>
              <a:t>15-11-2022</a:t>
            </a:fld>
            <a:endParaRPr lang="en-IN"/>
          </a:p>
        </p:txBody>
      </p:sp>
      <p:sp>
        <p:nvSpPr>
          <p:cNvPr id="3" name="Footer Placeholder 2">
            <a:extLst>
              <a:ext uri="{FF2B5EF4-FFF2-40B4-BE49-F238E27FC236}">
                <a16:creationId xmlns:a16="http://schemas.microsoft.com/office/drawing/2014/main" id="{079C5062-25F7-4EF7-8862-939FC818E6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BE3282-9BB4-4F72-A1CE-31D1AD980350}"/>
              </a:ext>
            </a:extLst>
          </p:cNvPr>
          <p:cNvSpPr>
            <a:spLocks noGrp="1"/>
          </p:cNvSpPr>
          <p:nvPr>
            <p:ph type="sldNum" sz="quarter" idx="12"/>
          </p:nvPr>
        </p:nvSpPr>
        <p:spPr/>
        <p:txBody>
          <a:bodyPr/>
          <a:lstStyle/>
          <a:p>
            <a:fld id="{D3C10F55-6C7C-491D-AE12-9A5A8DB07872}" type="slidenum">
              <a:rPr lang="en-IN" smtClean="0"/>
              <a:t>‹#›</a:t>
            </a:fld>
            <a:endParaRPr lang="en-IN"/>
          </a:p>
        </p:txBody>
      </p:sp>
    </p:spTree>
    <p:extLst>
      <p:ext uri="{BB962C8B-B14F-4D97-AF65-F5344CB8AC3E}">
        <p14:creationId xmlns:p14="http://schemas.microsoft.com/office/powerpoint/2010/main" val="133380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7666-622F-4F89-9C11-834B66FFB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B27EC7-A230-413F-8473-7371C59C81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9F05CB-E30F-4F2D-BAE1-29D70AF3B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3D7B12-9D74-473E-88BB-8306B26D0484}"/>
              </a:ext>
            </a:extLst>
          </p:cNvPr>
          <p:cNvSpPr>
            <a:spLocks noGrp="1"/>
          </p:cNvSpPr>
          <p:nvPr>
            <p:ph type="dt" sz="half" idx="10"/>
          </p:nvPr>
        </p:nvSpPr>
        <p:spPr/>
        <p:txBody>
          <a:bodyPr/>
          <a:lstStyle/>
          <a:p>
            <a:fld id="{9E9EAA34-BE88-4613-A6D7-FFA56C159569}" type="datetimeFigureOut">
              <a:rPr lang="en-IN" smtClean="0"/>
              <a:t>15-11-2022</a:t>
            </a:fld>
            <a:endParaRPr lang="en-IN"/>
          </a:p>
        </p:txBody>
      </p:sp>
      <p:sp>
        <p:nvSpPr>
          <p:cNvPr id="6" name="Footer Placeholder 5">
            <a:extLst>
              <a:ext uri="{FF2B5EF4-FFF2-40B4-BE49-F238E27FC236}">
                <a16:creationId xmlns:a16="http://schemas.microsoft.com/office/drawing/2014/main" id="{577FB80D-8E70-4397-B11B-1C80877A51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4A5A2B-5A3D-4C29-911E-AB6595CDFC02}"/>
              </a:ext>
            </a:extLst>
          </p:cNvPr>
          <p:cNvSpPr>
            <a:spLocks noGrp="1"/>
          </p:cNvSpPr>
          <p:nvPr>
            <p:ph type="sldNum" sz="quarter" idx="12"/>
          </p:nvPr>
        </p:nvSpPr>
        <p:spPr/>
        <p:txBody>
          <a:bodyPr/>
          <a:lstStyle/>
          <a:p>
            <a:fld id="{D3C10F55-6C7C-491D-AE12-9A5A8DB07872}" type="slidenum">
              <a:rPr lang="en-IN" smtClean="0"/>
              <a:t>‹#›</a:t>
            </a:fld>
            <a:endParaRPr lang="en-IN"/>
          </a:p>
        </p:txBody>
      </p:sp>
    </p:spTree>
    <p:extLst>
      <p:ext uri="{BB962C8B-B14F-4D97-AF65-F5344CB8AC3E}">
        <p14:creationId xmlns:p14="http://schemas.microsoft.com/office/powerpoint/2010/main" val="240804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B55A-3B6A-4D50-9BCE-2BE21BE98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9F17BD-C124-4DDB-85F9-BFB080D743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6499F7-D70D-40C6-A364-3AED5D50B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2D5597-D172-4321-947C-B6173C10EE01}"/>
              </a:ext>
            </a:extLst>
          </p:cNvPr>
          <p:cNvSpPr>
            <a:spLocks noGrp="1"/>
          </p:cNvSpPr>
          <p:nvPr>
            <p:ph type="dt" sz="half" idx="10"/>
          </p:nvPr>
        </p:nvSpPr>
        <p:spPr/>
        <p:txBody>
          <a:bodyPr/>
          <a:lstStyle/>
          <a:p>
            <a:fld id="{9E9EAA34-BE88-4613-A6D7-FFA56C159569}" type="datetimeFigureOut">
              <a:rPr lang="en-IN" smtClean="0"/>
              <a:t>15-11-2022</a:t>
            </a:fld>
            <a:endParaRPr lang="en-IN"/>
          </a:p>
        </p:txBody>
      </p:sp>
      <p:sp>
        <p:nvSpPr>
          <p:cNvPr id="6" name="Footer Placeholder 5">
            <a:extLst>
              <a:ext uri="{FF2B5EF4-FFF2-40B4-BE49-F238E27FC236}">
                <a16:creationId xmlns:a16="http://schemas.microsoft.com/office/drawing/2014/main" id="{2461612B-A443-4142-BB1D-65C26F129D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F8E900-623D-45BA-BA58-F0B7A2420AA7}"/>
              </a:ext>
            </a:extLst>
          </p:cNvPr>
          <p:cNvSpPr>
            <a:spLocks noGrp="1"/>
          </p:cNvSpPr>
          <p:nvPr>
            <p:ph type="sldNum" sz="quarter" idx="12"/>
          </p:nvPr>
        </p:nvSpPr>
        <p:spPr/>
        <p:txBody>
          <a:bodyPr/>
          <a:lstStyle/>
          <a:p>
            <a:fld id="{D3C10F55-6C7C-491D-AE12-9A5A8DB07872}" type="slidenum">
              <a:rPr lang="en-IN" smtClean="0"/>
              <a:t>‹#›</a:t>
            </a:fld>
            <a:endParaRPr lang="en-IN"/>
          </a:p>
        </p:txBody>
      </p:sp>
    </p:spTree>
    <p:extLst>
      <p:ext uri="{BB962C8B-B14F-4D97-AF65-F5344CB8AC3E}">
        <p14:creationId xmlns:p14="http://schemas.microsoft.com/office/powerpoint/2010/main" val="53249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09A42E-44ED-4BCB-A646-D241EE357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B30DBE-E3F8-4572-96CB-4BDAC5FC6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44356F-2723-498F-A5D9-7458F17E2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EAA34-BE88-4613-A6D7-FFA56C159569}" type="datetimeFigureOut">
              <a:rPr lang="en-IN" smtClean="0"/>
              <a:t>15-11-2022</a:t>
            </a:fld>
            <a:endParaRPr lang="en-IN"/>
          </a:p>
        </p:txBody>
      </p:sp>
      <p:sp>
        <p:nvSpPr>
          <p:cNvPr id="5" name="Footer Placeholder 4">
            <a:extLst>
              <a:ext uri="{FF2B5EF4-FFF2-40B4-BE49-F238E27FC236}">
                <a16:creationId xmlns:a16="http://schemas.microsoft.com/office/drawing/2014/main" id="{CCADFB2C-520D-4BC0-9E46-A0710479F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51502B-D948-4121-89F9-A8E413C81D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10F55-6C7C-491D-AE12-9A5A8DB07872}" type="slidenum">
              <a:rPr lang="en-IN" smtClean="0"/>
              <a:t>‹#›</a:t>
            </a:fld>
            <a:endParaRPr lang="en-IN"/>
          </a:p>
        </p:txBody>
      </p:sp>
    </p:spTree>
    <p:extLst>
      <p:ext uri="{BB962C8B-B14F-4D97-AF65-F5344CB8AC3E}">
        <p14:creationId xmlns:p14="http://schemas.microsoft.com/office/powerpoint/2010/main" val="943338423"/>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fld id="{FB6E4831-481F-4AF1-9D8E-170CD6E1C3F5}" type="datetimeFigureOut">
              <a:rPr lang="en-IN" smtClean="0">
                <a:solidFill>
                  <a:srgbClr val="000000">
                    <a:lumMod val="50000"/>
                    <a:lumOff val="50000"/>
                  </a:srgbClr>
                </a:solidFill>
              </a:rPr>
              <a:pPr defTabSz="457200"/>
              <a:t>15-11-2022</a:t>
            </a:fld>
            <a:endParaRPr lang="en-IN">
              <a:solidFill>
                <a:srgbClr val="000000">
                  <a:lumMod val="50000"/>
                  <a:lumOff val="50000"/>
                </a:srgbClr>
              </a:solidFill>
            </a:endParaRP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endParaRPr lang="en-IN">
              <a:solidFill>
                <a:srgbClr val="000000">
                  <a:lumMod val="50000"/>
                  <a:lumOff val="50000"/>
                </a:srgbClr>
              </a:solidFill>
            </a:endParaRP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defTabSz="457200"/>
            <a:fld id="{9C11CE39-2868-44A2-A0C6-827D458F7A8B}" type="slidenum">
              <a:rPr lang="en-IN" smtClean="0">
                <a:solidFill>
                  <a:srgbClr val="40BAD2"/>
                </a:solidFill>
              </a:rPr>
              <a:pPr defTabSz="457200"/>
              <a:t>‹#›</a:t>
            </a:fld>
            <a:endParaRPr lang="en-IN">
              <a:solidFill>
                <a:srgbClr val="40BAD2"/>
              </a:solidFill>
            </a:endParaRPr>
          </a:p>
        </p:txBody>
      </p:sp>
    </p:spTree>
    <p:extLst>
      <p:ext uri="{BB962C8B-B14F-4D97-AF65-F5344CB8AC3E}">
        <p14:creationId xmlns:p14="http://schemas.microsoft.com/office/powerpoint/2010/main" val="3741087029"/>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hyperlink" Target="http://java.sun.com/jsf/core" TargetMode="Externa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hyperlink" Target="http://www.w3.org/1999/x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java.sun.com/jsf/html" TargetMode="Externa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hyperlink" Target="http://www.w3.org/1999/xhtm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hyperlink" Target="http://java.sun.com/jsf/html" TargetMode="Externa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hyperlink" Target="http://www.w3.org/1999/xhtml"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hyperlink" Target="https://www.tutorialspoint.com/jsf/jsf_validatelength_tag.htm" TargetMode="Externa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s://www.tutorialspoint.com/jsf/jsf_validatedoublerange_tag.htm" TargetMode="External"/><Relationship Id="rId4" Type="http://schemas.openxmlformats.org/officeDocument/2006/relationships/hyperlink" Target="https://www.tutorialspoint.com/jsf/jsf_validatelongrange_tag.htm" TargetMode="Externa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image" Target="../media/image26.png"/><Relationship Id="rId4" Type="http://schemas.openxmlformats.org/officeDocument/2006/relationships/image" Target="../media/image25.png"/></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81.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81.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tags" Target="../tags/tag83.xml"/><Relationship Id="rId5" Type="http://schemas.openxmlformats.org/officeDocument/2006/relationships/image" Target="../media/image53.png"/><Relationship Id="rId4" Type="http://schemas.openxmlformats.org/officeDocument/2006/relationships/image" Target="../media/image52.png"/></Relationships>
</file>

<file path=ppt/slides/_rels/slide83.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slideLayout" Target="../slideLayouts/slideLayout2.xml"/><Relationship Id="rId16" Type="http://schemas.openxmlformats.org/officeDocument/2006/relationships/image" Target="../media/image67.png"/><Relationship Id="rId1" Type="http://schemas.openxmlformats.org/officeDocument/2006/relationships/tags" Target="../tags/tag84.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89.xml.rels><?xml version="1.0" encoding="UTF-8" standalone="yes"?>
<Relationships xmlns="http://schemas.openxmlformats.org/package/2006/relationships"><Relationship Id="rId3" Type="http://schemas.openxmlformats.org/officeDocument/2006/relationships/hyperlink" Target="https://www.javatpoint.com/jsf-jdbc-connectivity" TargetMode="External"/><Relationship Id="rId2" Type="http://schemas.openxmlformats.org/officeDocument/2006/relationships/slideLayout" Target="../slideLayouts/slideLayout2.xml"/><Relationship Id="rId1" Type="http://schemas.openxmlformats.org/officeDocument/2006/relationships/tags" Target="../tags/tag90.xml"/><Relationship Id="rId5" Type="http://schemas.openxmlformats.org/officeDocument/2006/relationships/hyperlink" Target="https://www.tutorialspoint.com/jsf/jsf_display_datatable.htm" TargetMode="External"/><Relationship Id="rId4" Type="http://schemas.openxmlformats.org/officeDocument/2006/relationships/hyperlink" Target="https://www.javatpoint.com/jsf-crud-example"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95.xml.rels><?xml version="1.0" encoding="UTF-8" standalone="yes"?>
<Relationships xmlns="http://schemas.openxmlformats.org/package/2006/relationships"><Relationship Id="rId3" Type="http://schemas.openxmlformats.org/officeDocument/2006/relationships/hyperlink" Target="https://www.javatpoint.com/primefaces-configuration" TargetMode="External"/><Relationship Id="rId2" Type="http://schemas.openxmlformats.org/officeDocument/2006/relationships/slideLayout" Target="../slideLayouts/slideLayout2.xml"/><Relationship Id="rId1" Type="http://schemas.openxmlformats.org/officeDocument/2006/relationships/tags" Target="../tags/tag96.xml"/><Relationship Id="rId4" Type="http://schemas.openxmlformats.org/officeDocument/2006/relationships/hyperlink" Target="https://www.javatpoint.com/primefaces-aja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buClr>
                <a:srgbClr val="40BAD2"/>
              </a:buClr>
            </a:pPr>
            <a:endParaRPr lang="en-IN" sz="7200" b="1" dirty="0">
              <a:solidFill>
                <a:srgbClr val="40BAD2">
                  <a:lumMod val="20000"/>
                  <a:lumOff val="80000"/>
                </a:srgbClr>
              </a:solidFill>
            </a:endParaRPr>
          </a:p>
        </p:txBody>
      </p:sp>
      <p:sp>
        <p:nvSpPr>
          <p:cNvPr id="12" name="TextBox 11"/>
          <p:cNvSpPr txBox="1"/>
          <p:nvPr/>
        </p:nvSpPr>
        <p:spPr>
          <a:xfrm>
            <a:off x="9345419" y="1298447"/>
            <a:ext cx="2846581" cy="3662541"/>
          </a:xfrm>
          <a:prstGeom prst="rect">
            <a:avLst/>
          </a:prstGeom>
          <a:noFill/>
        </p:spPr>
        <p:txBody>
          <a:bodyPr wrap="square" rtlCol="0">
            <a:spAutoFit/>
          </a:bodyPr>
          <a:lstStyle/>
          <a:p>
            <a:pPr algn="ctr" defTabSz="457200"/>
            <a:endParaRPr lang="en-IN" sz="1600" b="1" dirty="0">
              <a:solidFill>
                <a:srgbClr val="002060"/>
              </a:solidFill>
              <a:effectLst>
                <a:outerShdw blurRad="38100" dist="38100" dir="2700000" algn="tl">
                  <a:srgbClr val="000000">
                    <a:alpha val="43137"/>
                  </a:srgbClr>
                </a:outerShdw>
              </a:effectLst>
              <a:latin typeface="CastleT" panose="020E0602050706020204" pitchFamily="34" charset="0"/>
            </a:endParaRPr>
          </a:p>
          <a:p>
            <a:pPr algn="ctr" defTabSz="457200"/>
            <a:r>
              <a:rPr lang="en-IN" sz="3600" b="1" dirty="0" smtClean="0">
                <a:solidFill>
                  <a:srgbClr val="002060"/>
                </a:solidFill>
                <a:latin typeface="CastleT" panose="020E0602050706020204" pitchFamily="34" charset="0"/>
              </a:rPr>
              <a:t>Subject: </a:t>
            </a:r>
            <a:r>
              <a:rPr lang="en-IN" sz="3600" dirty="0" smtClean="0">
                <a:solidFill>
                  <a:srgbClr val="002060"/>
                </a:solidFill>
                <a:latin typeface="CastleT" panose="020E0602050706020204" pitchFamily="34" charset="0"/>
              </a:rPr>
              <a:t>Advanced Java </a:t>
            </a:r>
            <a:r>
              <a:rPr lang="en-IN" sz="3600" dirty="0" smtClean="0">
                <a:solidFill>
                  <a:srgbClr val="002060"/>
                </a:solidFill>
                <a:latin typeface="CastleT" panose="020E0602050706020204" pitchFamily="34" charset="0"/>
              </a:rPr>
              <a:t>Programming</a:t>
            </a:r>
          </a:p>
          <a:p>
            <a:pPr algn="ctr" defTabSz="457200"/>
            <a:endParaRPr lang="en-IN" sz="3600" dirty="0">
              <a:solidFill>
                <a:srgbClr val="002060"/>
              </a:solidFill>
              <a:latin typeface="CastleT" panose="020E0602050706020204" pitchFamily="34" charset="0"/>
            </a:endParaRPr>
          </a:p>
          <a:p>
            <a:pPr algn="ctr" defTabSz="457200"/>
            <a:r>
              <a:rPr lang="en-IN" sz="3600" b="1" dirty="0">
                <a:solidFill>
                  <a:srgbClr val="002060"/>
                </a:solidFill>
                <a:latin typeface="CastleT" panose="020E0602050706020204" pitchFamily="34" charset="0"/>
              </a:rPr>
              <a:t>Topic:</a:t>
            </a:r>
            <a:r>
              <a:rPr lang="en-IN" sz="3600" dirty="0">
                <a:solidFill>
                  <a:srgbClr val="002060"/>
                </a:solidFill>
                <a:latin typeface="CastleT" panose="020E0602050706020204" pitchFamily="34" charset="0"/>
              </a:rPr>
              <a:t> </a:t>
            </a:r>
            <a:r>
              <a:rPr lang="en-IN" sz="3600" dirty="0" smtClean="0">
                <a:solidFill>
                  <a:srgbClr val="002060"/>
                </a:solidFill>
                <a:latin typeface="CastleT" panose="020E0602050706020204" pitchFamily="34" charset="0"/>
              </a:rPr>
              <a:t>JSF</a:t>
            </a:r>
            <a:endParaRPr lang="en-IN" sz="3600" dirty="0">
              <a:solidFill>
                <a:srgbClr val="002060"/>
              </a:solidFill>
              <a:latin typeface="CastleT" panose="020E0602050706020204" pitchFamily="34" charset="0"/>
            </a:endParaRPr>
          </a:p>
        </p:txBody>
      </p:sp>
      <p:pic>
        <p:nvPicPr>
          <p:cNvPr id="1026" name="Picture 2" descr="JSF Logo Vertical | Logos, Coding, Web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50" y="841791"/>
            <a:ext cx="3330136" cy="518021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4596194" y="1169739"/>
            <a:ext cx="3624710" cy="4524315"/>
          </a:xfrm>
          <a:prstGeom prst="rect">
            <a:avLst/>
          </a:prstGeom>
        </p:spPr>
        <p:txBody>
          <a:bodyPr wrap="none">
            <a:spAutoFit/>
          </a:bodyPr>
          <a:lstStyle/>
          <a:p>
            <a:pPr algn="ctr"/>
            <a:r>
              <a:rPr lang="en-US" sz="9600" b="1" dirty="0" smtClean="0">
                <a:ln w="9525">
                  <a:solidFill>
                    <a:srgbClr val="FFFFFF"/>
                  </a:solidFill>
                  <a:prstDash val="solid"/>
                </a:ln>
                <a:solidFill>
                  <a:srgbClr val="000000"/>
                </a:solidFill>
                <a:effectLst>
                  <a:outerShdw blurRad="12700" dist="38100" dir="2700000" algn="tl" rotWithShape="0">
                    <a:srgbClr val="FFFFFF">
                      <a:lumMod val="50000"/>
                    </a:srgbClr>
                  </a:outerShdw>
                </a:effectLst>
              </a:rPr>
              <a:t>Java </a:t>
            </a:r>
          </a:p>
          <a:p>
            <a:pPr algn="ctr"/>
            <a:r>
              <a:rPr lang="en-US" sz="9600" b="1" dirty="0" smtClean="0">
                <a:ln w="9525">
                  <a:solidFill>
                    <a:srgbClr val="FFFFFF"/>
                  </a:solidFill>
                  <a:prstDash val="solid"/>
                </a:ln>
                <a:solidFill>
                  <a:srgbClr val="000000"/>
                </a:solidFill>
                <a:effectLst>
                  <a:outerShdw blurRad="12700" dist="38100" dir="2700000" algn="tl" rotWithShape="0">
                    <a:srgbClr val="FFFFFF">
                      <a:lumMod val="50000"/>
                    </a:srgbClr>
                  </a:outerShdw>
                </a:effectLst>
              </a:rPr>
              <a:t>Server</a:t>
            </a:r>
          </a:p>
          <a:p>
            <a:pPr algn="ctr"/>
            <a:r>
              <a:rPr lang="en-US" sz="9600" b="1" dirty="0" smtClean="0">
                <a:ln w="9525">
                  <a:solidFill>
                    <a:srgbClr val="FFFFFF"/>
                  </a:solidFill>
                  <a:prstDash val="solid"/>
                </a:ln>
                <a:solidFill>
                  <a:srgbClr val="000000"/>
                </a:solidFill>
                <a:effectLst>
                  <a:outerShdw blurRad="12700" dist="38100" dir="2700000" algn="tl" rotWithShape="0">
                    <a:srgbClr val="FFFFFF">
                      <a:lumMod val="50000"/>
                    </a:srgbClr>
                  </a:outerShdw>
                </a:effectLst>
              </a:rPr>
              <a:t>Faces</a:t>
            </a:r>
            <a:endParaRPr lang="en-IN" sz="2400" dirty="0"/>
          </a:p>
        </p:txBody>
      </p:sp>
      <p:sp>
        <p:nvSpPr>
          <p:cNvPr id="9"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1"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53711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Life Cycle of a JavaServer Faces Page - The Java EE 5 Tuto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41" y="743919"/>
            <a:ext cx="11809117" cy="604172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83C8501-310B-489C-A20E-31E5E9156538}"/>
              </a:ext>
            </a:extLst>
          </p:cNvPr>
          <p:cNvSpPr>
            <a:spLocks noGrp="1"/>
          </p:cNvSpPr>
          <p:nvPr>
            <p:ph type="title"/>
          </p:nvPr>
        </p:nvSpPr>
        <p:spPr/>
        <p:txBody>
          <a:bodyPr/>
          <a:lstStyle/>
          <a:p>
            <a:r>
              <a:rPr lang="en-IN" dirty="0"/>
              <a:t>JSF LIFE CYCLE:</a:t>
            </a:r>
          </a:p>
        </p:txBody>
      </p:sp>
    </p:spTree>
    <p:custDataLst>
      <p:tags r:id="rId1"/>
    </p:custDataLst>
    <p:extLst>
      <p:ext uri="{BB962C8B-B14F-4D97-AF65-F5344CB8AC3E}">
        <p14:creationId xmlns:p14="http://schemas.microsoft.com/office/powerpoint/2010/main" val="385629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p:cNvGrpSpPr/>
          <p:nvPr/>
        </p:nvGrpSpPr>
        <p:grpSpPr>
          <a:xfrm>
            <a:off x="1783162" y="1136497"/>
            <a:ext cx="8713470" cy="5617210"/>
            <a:chOff x="259162" y="1136497"/>
            <a:chExt cx="8713470" cy="5617210"/>
          </a:xfrm>
        </p:grpSpPr>
        <p:pic>
          <p:nvPicPr>
            <p:cNvPr id="6" name="object 4"/>
            <p:cNvPicPr/>
            <p:nvPr/>
          </p:nvPicPr>
          <p:blipFill>
            <a:blip r:embed="rId3" cstate="print"/>
            <a:stretch>
              <a:fillRect/>
            </a:stretch>
          </p:blipFill>
          <p:spPr>
            <a:xfrm>
              <a:off x="259162" y="1136497"/>
              <a:ext cx="8712955" cy="5616613"/>
            </a:xfrm>
            <a:prstGeom prst="rect">
              <a:avLst/>
            </a:prstGeom>
          </p:spPr>
        </p:pic>
        <p:pic>
          <p:nvPicPr>
            <p:cNvPr id="7" name="object 5"/>
            <p:cNvPicPr/>
            <p:nvPr/>
          </p:nvPicPr>
          <p:blipFill>
            <a:blip r:embed="rId4" cstate="print"/>
            <a:stretch>
              <a:fillRect/>
            </a:stretch>
          </p:blipFill>
          <p:spPr>
            <a:xfrm>
              <a:off x="2651759" y="1673352"/>
              <a:ext cx="3482338" cy="890015"/>
            </a:xfrm>
            <a:prstGeom prst="rect">
              <a:avLst/>
            </a:prstGeom>
          </p:spPr>
        </p:pic>
        <p:pic>
          <p:nvPicPr>
            <p:cNvPr id="8" name="object 6"/>
            <p:cNvPicPr/>
            <p:nvPr/>
          </p:nvPicPr>
          <p:blipFill>
            <a:blip r:embed="rId5" cstate="print"/>
            <a:stretch>
              <a:fillRect/>
            </a:stretch>
          </p:blipFill>
          <p:spPr>
            <a:xfrm>
              <a:off x="2697479" y="1594104"/>
              <a:ext cx="3442714" cy="978407"/>
            </a:xfrm>
            <a:prstGeom prst="rect">
              <a:avLst/>
            </a:prstGeom>
          </p:spPr>
        </p:pic>
        <p:pic>
          <p:nvPicPr>
            <p:cNvPr id="9" name="object 7"/>
            <p:cNvPicPr/>
            <p:nvPr/>
          </p:nvPicPr>
          <p:blipFill>
            <a:blip r:embed="rId6" cstate="print"/>
            <a:stretch>
              <a:fillRect/>
            </a:stretch>
          </p:blipFill>
          <p:spPr>
            <a:xfrm>
              <a:off x="2699791" y="1700809"/>
              <a:ext cx="3384372" cy="792086"/>
            </a:xfrm>
            <a:prstGeom prst="rect">
              <a:avLst/>
            </a:prstGeom>
          </p:spPr>
        </p:pic>
      </p:grpSp>
      <p:sp>
        <p:nvSpPr>
          <p:cNvPr id="10" name="object 8"/>
          <p:cNvSpPr txBox="1"/>
          <p:nvPr/>
        </p:nvSpPr>
        <p:spPr>
          <a:xfrm>
            <a:off x="4223791" y="1700809"/>
            <a:ext cx="3384550" cy="792480"/>
          </a:xfrm>
          <a:prstGeom prst="rect">
            <a:avLst/>
          </a:prstGeom>
          <a:ln w="12700">
            <a:solidFill>
              <a:srgbClr val="000000"/>
            </a:solidFill>
          </a:ln>
        </p:spPr>
        <p:txBody>
          <a:bodyPr vert="horz" wrap="square" lIns="0" tIns="0" rIns="0" bIns="0" rtlCol="0">
            <a:spAutoFit/>
          </a:bodyPr>
          <a:lstStyle/>
          <a:p>
            <a:pPr marL="175260">
              <a:lnSpc>
                <a:spcPts val="1920"/>
              </a:lnSpc>
            </a:pPr>
            <a:r>
              <a:rPr b="1" spc="-5" dirty="0">
                <a:latin typeface="Calibri"/>
                <a:cs typeface="Calibri"/>
              </a:rPr>
              <a:t>Submitted</a:t>
            </a:r>
            <a:r>
              <a:rPr b="1" spc="-15" dirty="0">
                <a:latin typeface="Calibri"/>
                <a:cs typeface="Calibri"/>
              </a:rPr>
              <a:t> </a:t>
            </a:r>
            <a:r>
              <a:rPr b="1" spc="-10" dirty="0">
                <a:latin typeface="Calibri"/>
                <a:cs typeface="Calibri"/>
              </a:rPr>
              <a:t>form</a:t>
            </a:r>
            <a:r>
              <a:rPr b="1" spc="-45" dirty="0">
                <a:latin typeface="Calibri"/>
                <a:cs typeface="Calibri"/>
              </a:rPr>
              <a:t> </a:t>
            </a:r>
            <a:r>
              <a:rPr b="1" spc="-5" dirty="0">
                <a:latin typeface="Calibri"/>
                <a:cs typeface="Calibri"/>
              </a:rPr>
              <a:t>values</a:t>
            </a:r>
            <a:r>
              <a:rPr b="1" spc="-45" dirty="0">
                <a:latin typeface="Calibri"/>
                <a:cs typeface="Calibri"/>
              </a:rPr>
              <a:t> </a:t>
            </a:r>
            <a:r>
              <a:rPr b="1" spc="-15" dirty="0">
                <a:latin typeface="Calibri"/>
                <a:cs typeface="Calibri"/>
              </a:rPr>
              <a:t>stored</a:t>
            </a:r>
            <a:r>
              <a:rPr b="1" spc="-30" dirty="0">
                <a:latin typeface="Calibri"/>
                <a:cs typeface="Calibri"/>
              </a:rPr>
              <a:t> </a:t>
            </a:r>
            <a:r>
              <a:rPr b="1" dirty="0">
                <a:latin typeface="Calibri"/>
                <a:cs typeface="Calibri"/>
              </a:rPr>
              <a:t>in</a:t>
            </a:r>
            <a:endParaRPr>
              <a:latin typeface="Calibri"/>
              <a:cs typeface="Calibri"/>
            </a:endParaRPr>
          </a:p>
          <a:p>
            <a:pPr marL="1214755" marR="205740" indent="-1003300"/>
            <a:r>
              <a:rPr b="1" spc="-5" dirty="0">
                <a:latin typeface="Calibri"/>
                <a:cs typeface="Calibri"/>
              </a:rPr>
              <a:t>component,</a:t>
            </a:r>
            <a:r>
              <a:rPr b="1" spc="-75" dirty="0">
                <a:latin typeface="Calibri"/>
                <a:cs typeface="Calibri"/>
              </a:rPr>
              <a:t> </a:t>
            </a:r>
            <a:r>
              <a:rPr b="1" spc="-5" dirty="0">
                <a:latin typeface="Calibri"/>
                <a:cs typeface="Calibri"/>
              </a:rPr>
              <a:t>Component</a:t>
            </a:r>
            <a:r>
              <a:rPr b="1" spc="-75" dirty="0">
                <a:latin typeface="Calibri"/>
                <a:cs typeface="Calibri"/>
              </a:rPr>
              <a:t> </a:t>
            </a:r>
            <a:r>
              <a:rPr b="1" spc="-5" dirty="0">
                <a:latin typeface="Calibri"/>
                <a:cs typeface="Calibri"/>
              </a:rPr>
              <a:t>values </a:t>
            </a:r>
            <a:r>
              <a:rPr b="1" spc="-395" dirty="0">
                <a:latin typeface="Calibri"/>
                <a:cs typeface="Calibri"/>
              </a:rPr>
              <a:t> </a:t>
            </a:r>
            <a:r>
              <a:rPr b="1" spc="-10" dirty="0">
                <a:latin typeface="Calibri"/>
                <a:cs typeface="Calibri"/>
              </a:rPr>
              <a:t>converted</a:t>
            </a:r>
            <a:endParaRPr>
              <a:latin typeface="Calibri"/>
              <a:cs typeface="Calibri"/>
            </a:endParaRPr>
          </a:p>
        </p:txBody>
      </p:sp>
      <p:grpSp>
        <p:nvGrpSpPr>
          <p:cNvPr id="11" name="object 9"/>
          <p:cNvGrpSpPr/>
          <p:nvPr/>
        </p:nvGrpSpPr>
        <p:grpSpPr>
          <a:xfrm>
            <a:off x="5401055" y="2609088"/>
            <a:ext cx="3266440" cy="675640"/>
            <a:chOff x="3877055" y="2609088"/>
            <a:chExt cx="3266440" cy="675640"/>
          </a:xfrm>
        </p:grpSpPr>
        <p:pic>
          <p:nvPicPr>
            <p:cNvPr id="12" name="object 10"/>
            <p:cNvPicPr/>
            <p:nvPr/>
          </p:nvPicPr>
          <p:blipFill>
            <a:blip r:embed="rId7" cstate="print"/>
            <a:stretch>
              <a:fillRect/>
            </a:stretch>
          </p:blipFill>
          <p:spPr>
            <a:xfrm>
              <a:off x="3877055" y="2609088"/>
              <a:ext cx="3265930" cy="675128"/>
            </a:xfrm>
            <a:prstGeom prst="rect">
              <a:avLst/>
            </a:prstGeom>
          </p:spPr>
        </p:pic>
        <p:pic>
          <p:nvPicPr>
            <p:cNvPr id="13" name="object 11"/>
            <p:cNvPicPr/>
            <p:nvPr/>
          </p:nvPicPr>
          <p:blipFill>
            <a:blip r:embed="rId8" cstate="print"/>
            <a:stretch>
              <a:fillRect/>
            </a:stretch>
          </p:blipFill>
          <p:spPr>
            <a:xfrm>
              <a:off x="3923931" y="2636913"/>
              <a:ext cx="3168345" cy="576059"/>
            </a:xfrm>
            <a:prstGeom prst="rect">
              <a:avLst/>
            </a:prstGeom>
          </p:spPr>
        </p:pic>
      </p:grpSp>
      <p:sp>
        <p:nvSpPr>
          <p:cNvPr id="14" name="object 12"/>
          <p:cNvSpPr txBox="1"/>
          <p:nvPr/>
        </p:nvSpPr>
        <p:spPr>
          <a:xfrm>
            <a:off x="5447931" y="2636914"/>
            <a:ext cx="3168650" cy="413575"/>
          </a:xfrm>
          <a:prstGeom prst="rect">
            <a:avLst/>
          </a:prstGeom>
          <a:ln w="12700">
            <a:solidFill>
              <a:srgbClr val="000000"/>
            </a:solidFill>
          </a:ln>
        </p:spPr>
        <p:txBody>
          <a:bodyPr vert="horz" wrap="square" lIns="0" tIns="135255" rIns="0" bIns="0" rtlCol="0">
            <a:spAutoFit/>
          </a:bodyPr>
          <a:lstStyle/>
          <a:p>
            <a:pPr marL="194945">
              <a:spcBef>
                <a:spcPts val="1065"/>
              </a:spcBef>
            </a:pPr>
            <a:r>
              <a:rPr b="1" spc="-5" dirty="0">
                <a:latin typeface="Calibri"/>
                <a:cs typeface="Calibri"/>
              </a:rPr>
              <a:t>Component</a:t>
            </a:r>
            <a:r>
              <a:rPr b="1" spc="-70" dirty="0">
                <a:latin typeface="Calibri"/>
                <a:cs typeface="Calibri"/>
              </a:rPr>
              <a:t> </a:t>
            </a:r>
            <a:r>
              <a:rPr b="1" spc="-5" dirty="0">
                <a:latin typeface="Calibri"/>
                <a:cs typeface="Calibri"/>
              </a:rPr>
              <a:t>values</a:t>
            </a:r>
            <a:r>
              <a:rPr b="1" spc="-55" dirty="0">
                <a:latin typeface="Calibri"/>
                <a:cs typeface="Calibri"/>
              </a:rPr>
              <a:t> </a:t>
            </a:r>
            <a:r>
              <a:rPr b="1" spc="-5" dirty="0">
                <a:latin typeface="Calibri"/>
                <a:cs typeface="Calibri"/>
              </a:rPr>
              <a:t>calculated</a:t>
            </a:r>
            <a:endParaRPr>
              <a:latin typeface="Calibri"/>
              <a:cs typeface="Calibri"/>
            </a:endParaRPr>
          </a:p>
        </p:txBody>
      </p:sp>
      <p:grpSp>
        <p:nvGrpSpPr>
          <p:cNvPr id="15" name="object 13"/>
          <p:cNvGrpSpPr/>
          <p:nvPr/>
        </p:nvGrpSpPr>
        <p:grpSpPr>
          <a:xfrm>
            <a:off x="6553200" y="3279648"/>
            <a:ext cx="3914140" cy="725805"/>
            <a:chOff x="5029200" y="3279647"/>
            <a:chExt cx="3914140" cy="725805"/>
          </a:xfrm>
        </p:grpSpPr>
        <p:pic>
          <p:nvPicPr>
            <p:cNvPr id="16" name="object 14"/>
            <p:cNvPicPr/>
            <p:nvPr/>
          </p:nvPicPr>
          <p:blipFill>
            <a:blip r:embed="rId9" cstate="print"/>
            <a:stretch>
              <a:fillRect/>
            </a:stretch>
          </p:blipFill>
          <p:spPr>
            <a:xfrm>
              <a:off x="5029200" y="3329939"/>
              <a:ext cx="3913631" cy="675128"/>
            </a:xfrm>
            <a:prstGeom prst="rect">
              <a:avLst/>
            </a:prstGeom>
          </p:spPr>
        </p:pic>
        <p:pic>
          <p:nvPicPr>
            <p:cNvPr id="17" name="object 15"/>
            <p:cNvPicPr/>
            <p:nvPr/>
          </p:nvPicPr>
          <p:blipFill>
            <a:blip r:embed="rId10" cstate="print"/>
            <a:stretch>
              <a:fillRect/>
            </a:stretch>
          </p:blipFill>
          <p:spPr>
            <a:xfrm>
              <a:off x="5076443" y="3279647"/>
              <a:ext cx="3864863" cy="704087"/>
            </a:xfrm>
            <a:prstGeom prst="rect">
              <a:avLst/>
            </a:prstGeom>
          </p:spPr>
        </p:pic>
        <p:pic>
          <p:nvPicPr>
            <p:cNvPr id="18" name="object 16"/>
            <p:cNvPicPr/>
            <p:nvPr/>
          </p:nvPicPr>
          <p:blipFill>
            <a:blip r:embed="rId11" cstate="print"/>
            <a:stretch>
              <a:fillRect/>
            </a:stretch>
          </p:blipFill>
          <p:spPr>
            <a:xfrm>
              <a:off x="5076050" y="3356990"/>
              <a:ext cx="3816426" cy="576872"/>
            </a:xfrm>
            <a:prstGeom prst="rect">
              <a:avLst/>
            </a:prstGeom>
          </p:spPr>
        </p:pic>
      </p:grpSp>
      <p:sp>
        <p:nvSpPr>
          <p:cNvPr id="19" name="object 17"/>
          <p:cNvSpPr txBox="1"/>
          <p:nvPr/>
        </p:nvSpPr>
        <p:spPr>
          <a:xfrm>
            <a:off x="6600051" y="3356991"/>
            <a:ext cx="3816985" cy="577215"/>
          </a:xfrm>
          <a:prstGeom prst="rect">
            <a:avLst/>
          </a:prstGeom>
          <a:ln w="12700">
            <a:solidFill>
              <a:srgbClr val="000000"/>
            </a:solidFill>
          </a:ln>
        </p:spPr>
        <p:txBody>
          <a:bodyPr vert="horz" wrap="square" lIns="0" tIns="7620" rIns="0" bIns="0" rtlCol="0">
            <a:spAutoFit/>
          </a:bodyPr>
          <a:lstStyle/>
          <a:p>
            <a:pPr marL="1623695" marR="169545" indent="-1445260">
              <a:lnSpc>
                <a:spcPts val="2160"/>
              </a:lnSpc>
              <a:spcBef>
                <a:spcPts val="60"/>
              </a:spcBef>
            </a:pPr>
            <a:r>
              <a:rPr b="1" spc="-5" dirty="0">
                <a:latin typeface="Calibri"/>
                <a:cs typeface="Calibri"/>
              </a:rPr>
              <a:t>Component</a:t>
            </a:r>
            <a:r>
              <a:rPr b="1" spc="-60" dirty="0">
                <a:latin typeface="Calibri"/>
                <a:cs typeface="Calibri"/>
              </a:rPr>
              <a:t> </a:t>
            </a:r>
            <a:r>
              <a:rPr b="1" spc="-5" dirty="0">
                <a:latin typeface="Calibri"/>
                <a:cs typeface="Calibri"/>
              </a:rPr>
              <a:t>values</a:t>
            </a:r>
            <a:r>
              <a:rPr b="1" spc="-45" dirty="0">
                <a:latin typeface="Calibri"/>
                <a:cs typeface="Calibri"/>
              </a:rPr>
              <a:t> </a:t>
            </a:r>
            <a:r>
              <a:rPr b="1" dirty="0">
                <a:latin typeface="Calibri"/>
                <a:cs typeface="Calibri"/>
              </a:rPr>
              <a:t>bound</a:t>
            </a:r>
            <a:r>
              <a:rPr b="1" spc="-40" dirty="0">
                <a:latin typeface="Calibri"/>
                <a:cs typeface="Calibri"/>
              </a:rPr>
              <a:t> </a:t>
            </a:r>
            <a:r>
              <a:rPr b="1" spc="-10" dirty="0">
                <a:latin typeface="Calibri"/>
                <a:cs typeface="Calibri"/>
              </a:rPr>
              <a:t>to</a:t>
            </a:r>
            <a:r>
              <a:rPr b="1" spc="-20" dirty="0">
                <a:latin typeface="Calibri"/>
                <a:cs typeface="Calibri"/>
              </a:rPr>
              <a:t> </a:t>
            </a:r>
            <a:r>
              <a:rPr b="1" dirty="0">
                <a:latin typeface="Calibri"/>
                <a:cs typeface="Calibri"/>
              </a:rPr>
              <a:t>backing </a:t>
            </a:r>
            <a:r>
              <a:rPr b="1" spc="-390" dirty="0">
                <a:latin typeface="Calibri"/>
                <a:cs typeface="Calibri"/>
              </a:rPr>
              <a:t> </a:t>
            </a:r>
            <a:r>
              <a:rPr b="1" dirty="0">
                <a:latin typeface="Calibri"/>
                <a:cs typeface="Calibri"/>
              </a:rPr>
              <a:t>beans</a:t>
            </a:r>
            <a:endParaRPr>
              <a:latin typeface="Calibri"/>
              <a:cs typeface="Calibri"/>
            </a:endParaRPr>
          </a:p>
        </p:txBody>
      </p:sp>
      <p:sp>
        <p:nvSpPr>
          <p:cNvPr id="20" name="Title 1">
            <a:extLst>
              <a:ext uri="{FF2B5EF4-FFF2-40B4-BE49-F238E27FC236}">
                <a16:creationId xmlns:a16="http://schemas.microsoft.com/office/drawing/2014/main" id="{C83C8501-310B-489C-A20E-31E5E9156538}"/>
              </a:ext>
            </a:extLst>
          </p:cNvPr>
          <p:cNvSpPr>
            <a:spLocks noGrp="1"/>
          </p:cNvSpPr>
          <p:nvPr>
            <p:ph type="title"/>
          </p:nvPr>
        </p:nvSpPr>
        <p:spPr/>
        <p:txBody>
          <a:bodyPr/>
          <a:lstStyle/>
          <a:p>
            <a:r>
              <a:rPr lang="en-IN" dirty="0"/>
              <a:t>JSF LIFE CYCLE:</a:t>
            </a:r>
          </a:p>
        </p:txBody>
      </p:sp>
    </p:spTree>
    <p:custDataLst>
      <p:tags r:id="rId1"/>
    </p:custDataLst>
    <p:extLst>
      <p:ext uri="{BB962C8B-B14F-4D97-AF65-F5344CB8AC3E}">
        <p14:creationId xmlns:p14="http://schemas.microsoft.com/office/powerpoint/2010/main" val="3767062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nchor="ctr">
            <a:spAutoFit/>
          </a:bodyPr>
          <a:lstStyle/>
          <a:p>
            <a:pPr marL="2799715" marR="5080" indent="-2787650">
              <a:lnSpc>
                <a:spcPct val="100000"/>
              </a:lnSpc>
              <a:spcBef>
                <a:spcPts val="95"/>
              </a:spcBef>
            </a:pPr>
            <a:r>
              <a:rPr sz="4000" spc="-10" dirty="0"/>
              <a:t>Six </a:t>
            </a:r>
            <a:r>
              <a:rPr sz="4000" spc="-5" dirty="0"/>
              <a:t>phases of JSF </a:t>
            </a:r>
            <a:r>
              <a:rPr sz="4000" spc="-20" dirty="0"/>
              <a:t>request </a:t>
            </a:r>
            <a:r>
              <a:rPr sz="4000" spc="-15" dirty="0"/>
              <a:t>processing </a:t>
            </a:r>
            <a:r>
              <a:rPr sz="4000" spc="-890" dirty="0"/>
              <a:t> </a:t>
            </a:r>
            <a:r>
              <a:rPr sz="4000" spc="-20" dirty="0"/>
              <a:t>life-cycle</a:t>
            </a:r>
            <a:endParaRPr sz="4000"/>
          </a:p>
        </p:txBody>
      </p:sp>
      <p:sp>
        <p:nvSpPr>
          <p:cNvPr id="4" name="Content Placeholder 3"/>
          <p:cNvSpPr>
            <a:spLocks noGrp="1"/>
          </p:cNvSpPr>
          <p:nvPr>
            <p:ph idx="1"/>
          </p:nvPr>
        </p:nvSpPr>
        <p:spPr/>
        <p:txBody>
          <a:bodyPr/>
          <a:lstStyle/>
          <a:p>
            <a:pPr marL="526415" indent="-514350">
              <a:spcBef>
                <a:spcPts val="865"/>
              </a:spcBef>
              <a:buSzPct val="96875"/>
              <a:buFont typeface="+mj-lt"/>
              <a:buAutoNum type="arabicPeriod"/>
              <a:tabLst>
                <a:tab pos="321945" algn="l"/>
              </a:tabLst>
            </a:pPr>
            <a:r>
              <a:rPr lang="en-US" spc="-5" dirty="0">
                <a:cs typeface="Calibri"/>
              </a:rPr>
              <a:t>The</a:t>
            </a:r>
            <a:r>
              <a:rPr lang="en-US" spc="5" dirty="0">
                <a:cs typeface="Calibri"/>
              </a:rPr>
              <a:t> </a:t>
            </a:r>
            <a:r>
              <a:rPr lang="en-US" spc="-30" dirty="0">
                <a:cs typeface="Calibri"/>
              </a:rPr>
              <a:t>Restore</a:t>
            </a:r>
            <a:r>
              <a:rPr lang="en-US" spc="-20" dirty="0">
                <a:cs typeface="Calibri"/>
              </a:rPr>
              <a:t> </a:t>
            </a:r>
            <a:r>
              <a:rPr lang="en-US" spc="-10" dirty="0">
                <a:cs typeface="Calibri"/>
              </a:rPr>
              <a:t>View</a:t>
            </a:r>
            <a:r>
              <a:rPr lang="en-US" spc="-15" dirty="0">
                <a:cs typeface="Calibri"/>
              </a:rPr>
              <a:t> </a:t>
            </a:r>
            <a:r>
              <a:rPr lang="en-US" spc="-5" dirty="0">
                <a:cs typeface="Calibri"/>
              </a:rPr>
              <a:t>Phase</a:t>
            </a:r>
            <a:endParaRPr lang="en-US" dirty="0">
              <a:cs typeface="Calibri"/>
            </a:endParaRPr>
          </a:p>
          <a:p>
            <a:pPr marL="298450" marR="5080" indent="-514350">
              <a:lnSpc>
                <a:spcPct val="120000"/>
              </a:lnSpc>
              <a:buSzPct val="96875"/>
              <a:buFont typeface="+mj-lt"/>
              <a:buAutoNum type="arabicPeriod"/>
              <a:tabLst>
                <a:tab pos="321945" algn="l"/>
                <a:tab pos="3547745" algn="l"/>
              </a:tabLst>
            </a:pPr>
            <a:r>
              <a:rPr lang="en-US" spc="-5" dirty="0">
                <a:cs typeface="Calibri"/>
              </a:rPr>
              <a:t>The</a:t>
            </a:r>
            <a:r>
              <a:rPr lang="en-US" spc="15" dirty="0">
                <a:cs typeface="Calibri"/>
              </a:rPr>
              <a:t> </a:t>
            </a:r>
            <a:r>
              <a:rPr lang="en-US" spc="-5" dirty="0">
                <a:cs typeface="Calibri"/>
              </a:rPr>
              <a:t>Apply</a:t>
            </a:r>
            <a:r>
              <a:rPr lang="en-US" spc="30" dirty="0">
                <a:cs typeface="Calibri"/>
              </a:rPr>
              <a:t> </a:t>
            </a:r>
            <a:r>
              <a:rPr lang="en-US" spc="-20" dirty="0" smtClean="0">
                <a:cs typeface="Calibri"/>
              </a:rPr>
              <a:t>Request </a:t>
            </a:r>
            <a:r>
              <a:rPr lang="en-US" spc="-35" dirty="0" smtClean="0">
                <a:cs typeface="Calibri"/>
              </a:rPr>
              <a:t>Values </a:t>
            </a:r>
            <a:r>
              <a:rPr lang="en-US" spc="-5" dirty="0">
                <a:cs typeface="Calibri"/>
              </a:rPr>
              <a:t>Phase </a:t>
            </a:r>
            <a:endParaRPr lang="en-US" spc="-705" dirty="0" smtClean="0">
              <a:cs typeface="Calibri"/>
            </a:endParaRPr>
          </a:p>
          <a:p>
            <a:pPr marL="298450" marR="5080" indent="-514350">
              <a:lnSpc>
                <a:spcPct val="120000"/>
              </a:lnSpc>
              <a:buSzPct val="96875"/>
              <a:buFont typeface="+mj-lt"/>
              <a:buAutoNum type="arabicPeriod"/>
              <a:tabLst>
                <a:tab pos="321945" algn="l"/>
                <a:tab pos="3547745" algn="l"/>
              </a:tabLst>
            </a:pPr>
            <a:r>
              <a:rPr lang="en-US" spc="-55" dirty="0" smtClean="0">
                <a:cs typeface="Calibri"/>
              </a:rPr>
              <a:t>The</a:t>
            </a:r>
            <a:r>
              <a:rPr lang="en-US" dirty="0" smtClean="0">
                <a:cs typeface="Calibri"/>
              </a:rPr>
              <a:t> </a:t>
            </a:r>
            <a:r>
              <a:rPr lang="en-US" spc="-10" dirty="0" smtClean="0">
                <a:cs typeface="Calibri"/>
              </a:rPr>
              <a:t>Process</a:t>
            </a:r>
            <a:r>
              <a:rPr lang="en-US" spc="-35" dirty="0" smtClean="0">
                <a:cs typeface="Calibri"/>
              </a:rPr>
              <a:t> </a:t>
            </a:r>
            <a:r>
              <a:rPr lang="en-US" spc="-25" dirty="0">
                <a:cs typeface="Calibri"/>
              </a:rPr>
              <a:t>Validation</a:t>
            </a:r>
            <a:r>
              <a:rPr lang="en-US" spc="25" dirty="0">
                <a:cs typeface="Calibri"/>
              </a:rPr>
              <a:t> </a:t>
            </a:r>
            <a:r>
              <a:rPr lang="en-US" spc="-5" dirty="0">
                <a:cs typeface="Calibri"/>
              </a:rPr>
              <a:t>Phase </a:t>
            </a:r>
            <a:r>
              <a:rPr lang="en-US" dirty="0">
                <a:cs typeface="Calibri"/>
              </a:rPr>
              <a:t> </a:t>
            </a:r>
            <a:endParaRPr lang="en-US" dirty="0" smtClean="0">
              <a:cs typeface="Calibri"/>
            </a:endParaRPr>
          </a:p>
          <a:p>
            <a:pPr marL="298450" marR="5080" indent="-514350">
              <a:lnSpc>
                <a:spcPct val="120000"/>
              </a:lnSpc>
              <a:buSzPct val="96875"/>
              <a:buFont typeface="+mj-lt"/>
              <a:buAutoNum type="arabicPeriod"/>
              <a:tabLst>
                <a:tab pos="321945" algn="l"/>
                <a:tab pos="3547745" algn="l"/>
              </a:tabLst>
            </a:pPr>
            <a:r>
              <a:rPr lang="en-US" spc="-15" dirty="0" smtClean="0">
                <a:cs typeface="Calibri"/>
              </a:rPr>
              <a:t>Update</a:t>
            </a:r>
            <a:r>
              <a:rPr lang="en-US" dirty="0" smtClean="0">
                <a:cs typeface="Calibri"/>
              </a:rPr>
              <a:t> </a:t>
            </a:r>
            <a:r>
              <a:rPr lang="en-US" spc="-5" dirty="0">
                <a:cs typeface="Calibri"/>
              </a:rPr>
              <a:t>Model View</a:t>
            </a:r>
            <a:r>
              <a:rPr lang="en-US" spc="-15" dirty="0">
                <a:cs typeface="Calibri"/>
              </a:rPr>
              <a:t> </a:t>
            </a:r>
            <a:r>
              <a:rPr lang="en-US" spc="-5" dirty="0" smtClean="0">
                <a:cs typeface="Calibri"/>
              </a:rPr>
              <a:t>Phase</a:t>
            </a:r>
          </a:p>
          <a:p>
            <a:pPr marL="298450" marR="5080" indent="-514350">
              <a:lnSpc>
                <a:spcPct val="120000"/>
              </a:lnSpc>
              <a:buSzPct val="96875"/>
              <a:buFont typeface="+mj-lt"/>
              <a:buAutoNum type="arabicPeriod"/>
              <a:tabLst>
                <a:tab pos="321945" algn="l"/>
                <a:tab pos="3547745" algn="l"/>
              </a:tabLst>
            </a:pPr>
            <a:r>
              <a:rPr lang="en-US" spc="-55" dirty="0" smtClean="0">
                <a:cs typeface="Calibri"/>
              </a:rPr>
              <a:t>The</a:t>
            </a:r>
            <a:r>
              <a:rPr lang="en-US" spc="5" dirty="0" smtClean="0">
                <a:cs typeface="Calibri"/>
              </a:rPr>
              <a:t> </a:t>
            </a:r>
            <a:r>
              <a:rPr lang="en-US" spc="-35" dirty="0">
                <a:cs typeface="Calibri"/>
              </a:rPr>
              <a:t>invoke</a:t>
            </a:r>
            <a:r>
              <a:rPr lang="en-US" spc="-10" dirty="0">
                <a:cs typeface="Calibri"/>
              </a:rPr>
              <a:t> Application</a:t>
            </a:r>
            <a:r>
              <a:rPr lang="en-US" spc="25" dirty="0">
                <a:cs typeface="Calibri"/>
              </a:rPr>
              <a:t> </a:t>
            </a:r>
            <a:r>
              <a:rPr lang="en-US" spc="-5" dirty="0">
                <a:cs typeface="Calibri"/>
              </a:rPr>
              <a:t>Phase </a:t>
            </a:r>
            <a:endParaRPr lang="en-US" spc="-5" dirty="0" smtClean="0">
              <a:cs typeface="Calibri"/>
            </a:endParaRPr>
          </a:p>
          <a:p>
            <a:pPr marL="298450" marR="5080" indent="-514350">
              <a:lnSpc>
                <a:spcPct val="120000"/>
              </a:lnSpc>
              <a:buSzPct val="96875"/>
              <a:buFont typeface="+mj-lt"/>
              <a:buAutoNum type="arabicPeriod"/>
              <a:tabLst>
                <a:tab pos="321945" algn="l"/>
                <a:tab pos="3547745" algn="l"/>
              </a:tabLst>
            </a:pPr>
            <a:r>
              <a:rPr lang="en-US" spc="-710" dirty="0" smtClean="0">
                <a:cs typeface="Calibri"/>
              </a:rPr>
              <a:t> </a:t>
            </a:r>
            <a:r>
              <a:rPr lang="en-US" spc="-55" dirty="0" smtClean="0">
                <a:cs typeface="Calibri"/>
              </a:rPr>
              <a:t>The</a:t>
            </a:r>
            <a:r>
              <a:rPr lang="en-US" dirty="0" smtClean="0">
                <a:cs typeface="Calibri"/>
              </a:rPr>
              <a:t> </a:t>
            </a:r>
            <a:r>
              <a:rPr lang="en-US" spc="-15" dirty="0">
                <a:cs typeface="Calibri"/>
              </a:rPr>
              <a:t>Render</a:t>
            </a:r>
            <a:r>
              <a:rPr lang="en-US" spc="-5" dirty="0">
                <a:cs typeface="Calibri"/>
              </a:rPr>
              <a:t> </a:t>
            </a:r>
            <a:r>
              <a:rPr lang="en-US" spc="-10" dirty="0">
                <a:cs typeface="Calibri"/>
              </a:rPr>
              <a:t>Response </a:t>
            </a:r>
            <a:r>
              <a:rPr lang="en-US" spc="-5" dirty="0">
                <a:cs typeface="Calibri"/>
              </a:rPr>
              <a:t>Phase</a:t>
            </a:r>
            <a:endParaRPr lang="en-US" dirty="0">
              <a:cs typeface="Calibri"/>
            </a:endParaRPr>
          </a:p>
          <a:p>
            <a:pPr marL="514350" indent="-514350">
              <a:buFont typeface="+mj-lt"/>
              <a:buAutoNum type="arabicPeriod"/>
            </a:pPr>
            <a:endParaRPr lang="en-IN" dirty="0"/>
          </a:p>
        </p:txBody>
      </p:sp>
    </p:spTree>
    <p:custDataLst>
      <p:tags r:id="rId1"/>
    </p:custDataLst>
    <p:extLst>
      <p:ext uri="{BB962C8B-B14F-4D97-AF65-F5344CB8AC3E}">
        <p14:creationId xmlns:p14="http://schemas.microsoft.com/office/powerpoint/2010/main" val="292159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8501-310B-489C-A20E-31E5E9156538}"/>
              </a:ext>
            </a:extLst>
          </p:cNvPr>
          <p:cNvSpPr>
            <a:spLocks noGrp="1"/>
          </p:cNvSpPr>
          <p:nvPr>
            <p:ph type="title"/>
          </p:nvPr>
        </p:nvSpPr>
        <p:spPr/>
        <p:txBody>
          <a:bodyPr/>
          <a:lstStyle/>
          <a:p>
            <a:r>
              <a:rPr lang="en-IN" dirty="0"/>
              <a:t>JSF LIFE CYCLE:</a:t>
            </a:r>
          </a:p>
        </p:txBody>
      </p:sp>
      <p:sp>
        <p:nvSpPr>
          <p:cNvPr id="3" name="Content Placeholder 2">
            <a:extLst>
              <a:ext uri="{FF2B5EF4-FFF2-40B4-BE49-F238E27FC236}">
                <a16:creationId xmlns:a16="http://schemas.microsoft.com/office/drawing/2014/main" id="{393889A6-8A30-4FB0-B7AC-13A202A1D7CB}"/>
              </a:ext>
            </a:extLst>
          </p:cNvPr>
          <p:cNvSpPr>
            <a:spLocks noGrp="1"/>
          </p:cNvSpPr>
          <p:nvPr>
            <p:ph idx="1"/>
          </p:nvPr>
        </p:nvSpPr>
        <p:spPr>
          <a:xfrm>
            <a:off x="838200" y="1825624"/>
            <a:ext cx="5552440" cy="4962801"/>
          </a:xfrm>
        </p:spPr>
        <p:txBody>
          <a:bodyPr>
            <a:normAutofit fontScale="85000" lnSpcReduction="20000"/>
          </a:bodyPr>
          <a:lstStyle/>
          <a:p>
            <a:pPr marL="514350" indent="-514350" algn="just">
              <a:buFont typeface="+mj-lt"/>
              <a:buAutoNum type="arabicPeriod"/>
            </a:pPr>
            <a:r>
              <a:rPr lang="en-IN" b="1" dirty="0"/>
              <a:t>Restore View:</a:t>
            </a:r>
            <a:r>
              <a:rPr lang="en-IN" dirty="0"/>
              <a:t> This is the </a:t>
            </a:r>
            <a:r>
              <a:rPr lang="en-IN" b="1" dirty="0"/>
              <a:t>first phase</a:t>
            </a:r>
            <a:r>
              <a:rPr lang="en-IN" dirty="0"/>
              <a:t> in JSF Request processes life cycle. This phase is </a:t>
            </a:r>
            <a:r>
              <a:rPr lang="en-IN" b="1" dirty="0"/>
              <a:t>used for constructing view to display the front end.</a:t>
            </a:r>
            <a:r>
              <a:rPr lang="en-IN" dirty="0"/>
              <a:t> This view is stored in </a:t>
            </a:r>
            <a:r>
              <a:rPr lang="en-IN" dirty="0" err="1"/>
              <a:t>FacesContext</a:t>
            </a:r>
            <a:r>
              <a:rPr lang="en-IN" dirty="0"/>
              <a:t> instance and using this information request can be processed.</a:t>
            </a:r>
          </a:p>
          <a:p>
            <a:pPr marL="514350" indent="-514350" algn="just">
              <a:buFont typeface="+mj-lt"/>
              <a:buAutoNum type="arabicPeriod"/>
            </a:pPr>
            <a:r>
              <a:rPr lang="en-IN" b="1" dirty="0"/>
              <a:t>Apply request Values:</a:t>
            </a:r>
            <a:r>
              <a:rPr lang="en-IN" dirty="0"/>
              <a:t>  </a:t>
            </a:r>
            <a:r>
              <a:rPr lang="en-US" dirty="0"/>
              <a:t>After the </a:t>
            </a:r>
            <a:r>
              <a:rPr lang="en-US" b="1" dirty="0"/>
              <a:t>component tree is created</a:t>
            </a:r>
            <a:r>
              <a:rPr lang="en-US" dirty="0"/>
              <a:t>, each component in the component tree extracts its new value from the request parameters. Component stores this value. If the conversion fails, an error message is generated and queued on </a:t>
            </a:r>
            <a:r>
              <a:rPr lang="en-US" dirty="0" err="1"/>
              <a:t>FacesContext</a:t>
            </a:r>
            <a:r>
              <a:rPr lang="en-US" dirty="0"/>
              <a:t>. This message will be displayed during the render response phase, along with any validation errors.</a:t>
            </a:r>
            <a:endParaRPr lang="en-IN" dirty="0"/>
          </a:p>
        </p:txBody>
      </p:sp>
      <p:pic>
        <p:nvPicPr>
          <p:cNvPr id="3074" name="Picture 2" descr="JSF Life Cycle">
            <a:extLst>
              <a:ext uri="{FF2B5EF4-FFF2-40B4-BE49-F238E27FC236}">
                <a16:creationId xmlns:a16="http://schemas.microsoft.com/office/drawing/2014/main" id="{204B7C05-82BE-4A02-B217-9B292FF10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168" y="2125901"/>
            <a:ext cx="5718352" cy="375078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51978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8501-310B-489C-A20E-31E5E9156538}"/>
              </a:ext>
            </a:extLst>
          </p:cNvPr>
          <p:cNvSpPr>
            <a:spLocks noGrp="1"/>
          </p:cNvSpPr>
          <p:nvPr>
            <p:ph type="title"/>
          </p:nvPr>
        </p:nvSpPr>
        <p:spPr/>
        <p:txBody>
          <a:bodyPr/>
          <a:lstStyle/>
          <a:p>
            <a:r>
              <a:rPr lang="en-IN" dirty="0"/>
              <a:t>JSF LIFE CYCLE CONTINUED…</a:t>
            </a:r>
          </a:p>
        </p:txBody>
      </p:sp>
      <p:sp>
        <p:nvSpPr>
          <p:cNvPr id="3" name="Content Placeholder 2">
            <a:extLst>
              <a:ext uri="{FF2B5EF4-FFF2-40B4-BE49-F238E27FC236}">
                <a16:creationId xmlns:a16="http://schemas.microsoft.com/office/drawing/2014/main" id="{393889A6-8A30-4FB0-B7AC-13A202A1D7CB}"/>
              </a:ext>
            </a:extLst>
          </p:cNvPr>
          <p:cNvSpPr>
            <a:spLocks noGrp="1"/>
          </p:cNvSpPr>
          <p:nvPr>
            <p:ph idx="1"/>
          </p:nvPr>
        </p:nvSpPr>
        <p:spPr>
          <a:xfrm>
            <a:off x="838200" y="1825625"/>
            <a:ext cx="5552440" cy="4351338"/>
          </a:xfrm>
        </p:spPr>
        <p:txBody>
          <a:bodyPr>
            <a:normAutofit/>
          </a:bodyPr>
          <a:lstStyle/>
          <a:p>
            <a:pPr marL="514350" indent="-514350" algn="just">
              <a:buFont typeface="+mj-lt"/>
              <a:buAutoNum type="arabicPeriod" startAt="3"/>
            </a:pPr>
            <a:r>
              <a:rPr lang="en-US" b="1" dirty="0"/>
              <a:t>Process validation :</a:t>
            </a:r>
            <a:r>
              <a:rPr lang="en-US" dirty="0"/>
              <a:t> During this phase, </a:t>
            </a:r>
            <a:r>
              <a:rPr lang="en-US" b="1" dirty="0"/>
              <a:t>JSF processes all validators</a:t>
            </a:r>
            <a:r>
              <a:rPr lang="en-US" dirty="0"/>
              <a:t> registered on the component tree. </a:t>
            </a:r>
          </a:p>
          <a:p>
            <a:pPr marL="514350" indent="-514350" algn="just">
              <a:buFont typeface="+mj-lt"/>
              <a:buAutoNum type="arabicPeriod" startAt="3"/>
            </a:pPr>
            <a:r>
              <a:rPr lang="en-US" b="1" dirty="0"/>
              <a:t>Update model values:</a:t>
            </a:r>
            <a:r>
              <a:rPr lang="en-US" dirty="0"/>
              <a:t> After the JSF checks that the data is valid, it walks over the component tree and </a:t>
            </a:r>
            <a:r>
              <a:rPr lang="en-US" b="1" dirty="0"/>
              <a:t>sets the corresponding server-side object properties</a:t>
            </a:r>
            <a:r>
              <a:rPr lang="en-US" dirty="0"/>
              <a:t> to the components local values.</a:t>
            </a:r>
          </a:p>
          <a:p>
            <a:pPr marL="514350" indent="-514350" algn="just">
              <a:buFont typeface="+mj-lt"/>
              <a:buAutoNum type="arabicPeriod" startAt="3"/>
            </a:pPr>
            <a:endParaRPr lang="en-US" dirty="0"/>
          </a:p>
          <a:p>
            <a:pPr marL="514350" indent="-514350" algn="just">
              <a:buFont typeface="+mj-lt"/>
              <a:buAutoNum type="arabicPeriod" startAt="3"/>
            </a:pPr>
            <a:endParaRPr lang="en-IN" dirty="0"/>
          </a:p>
        </p:txBody>
      </p:sp>
      <p:pic>
        <p:nvPicPr>
          <p:cNvPr id="3074" name="Picture 2" descr="JSF Life Cycle">
            <a:extLst>
              <a:ext uri="{FF2B5EF4-FFF2-40B4-BE49-F238E27FC236}">
                <a16:creationId xmlns:a16="http://schemas.microsoft.com/office/drawing/2014/main" id="{204B7C05-82BE-4A02-B217-9B292FF10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168" y="2125901"/>
            <a:ext cx="5718352" cy="375078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03261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8501-310B-489C-A20E-31E5E9156538}"/>
              </a:ext>
            </a:extLst>
          </p:cNvPr>
          <p:cNvSpPr>
            <a:spLocks noGrp="1"/>
          </p:cNvSpPr>
          <p:nvPr>
            <p:ph type="title"/>
          </p:nvPr>
        </p:nvSpPr>
        <p:spPr/>
        <p:txBody>
          <a:bodyPr/>
          <a:lstStyle/>
          <a:p>
            <a:r>
              <a:rPr lang="en-IN" dirty="0"/>
              <a:t>JSF LIFE CYCLE CONTINUED…</a:t>
            </a:r>
          </a:p>
        </p:txBody>
      </p:sp>
      <p:sp>
        <p:nvSpPr>
          <p:cNvPr id="3" name="Content Placeholder 2">
            <a:extLst>
              <a:ext uri="{FF2B5EF4-FFF2-40B4-BE49-F238E27FC236}">
                <a16:creationId xmlns:a16="http://schemas.microsoft.com/office/drawing/2014/main" id="{393889A6-8A30-4FB0-B7AC-13A202A1D7CB}"/>
              </a:ext>
            </a:extLst>
          </p:cNvPr>
          <p:cNvSpPr>
            <a:spLocks noGrp="1"/>
          </p:cNvSpPr>
          <p:nvPr>
            <p:ph idx="1"/>
          </p:nvPr>
        </p:nvSpPr>
        <p:spPr>
          <a:xfrm>
            <a:off x="838200" y="1825625"/>
            <a:ext cx="5552440" cy="4351338"/>
          </a:xfrm>
        </p:spPr>
        <p:txBody>
          <a:bodyPr>
            <a:normAutofit lnSpcReduction="10000"/>
          </a:bodyPr>
          <a:lstStyle/>
          <a:p>
            <a:pPr marL="514350" indent="-514350" algn="just">
              <a:buFont typeface="+mj-lt"/>
              <a:buAutoNum type="arabicPeriod" startAt="5"/>
            </a:pPr>
            <a:r>
              <a:rPr lang="en-US" b="1" dirty="0"/>
              <a:t>Invoke application:</a:t>
            </a:r>
            <a:r>
              <a:rPr lang="en-US" dirty="0"/>
              <a:t> During this phase, JSF handles any application-level events, such as </a:t>
            </a:r>
            <a:r>
              <a:rPr lang="en-US" b="1" dirty="0"/>
              <a:t>submitting a form/linking to another page.</a:t>
            </a:r>
          </a:p>
          <a:p>
            <a:pPr marL="514350" indent="-514350" algn="just">
              <a:buFont typeface="+mj-lt"/>
              <a:buAutoNum type="arabicPeriod" startAt="5"/>
            </a:pPr>
            <a:r>
              <a:rPr lang="en-US" b="1" dirty="0"/>
              <a:t>Render response:</a:t>
            </a:r>
            <a:r>
              <a:rPr lang="en-US" dirty="0"/>
              <a:t> During this phase, JSF asks container / application server to render the page if the application is using JSP pages. After the content is rendered.</a:t>
            </a:r>
          </a:p>
          <a:p>
            <a:pPr marL="514350" indent="-514350" algn="just">
              <a:buFont typeface="+mj-lt"/>
              <a:buAutoNum type="arabicPeriod" startAt="5"/>
            </a:pPr>
            <a:endParaRPr lang="en-US" dirty="0"/>
          </a:p>
          <a:p>
            <a:pPr marL="514350" indent="-514350" algn="just">
              <a:buFont typeface="+mj-lt"/>
              <a:buAutoNum type="arabicPeriod" startAt="5"/>
            </a:pPr>
            <a:endParaRPr lang="en-IN" dirty="0"/>
          </a:p>
        </p:txBody>
      </p:sp>
      <p:pic>
        <p:nvPicPr>
          <p:cNvPr id="3074" name="Picture 2" descr="JSF Life Cycle">
            <a:extLst>
              <a:ext uri="{FF2B5EF4-FFF2-40B4-BE49-F238E27FC236}">
                <a16:creationId xmlns:a16="http://schemas.microsoft.com/office/drawing/2014/main" id="{204B7C05-82BE-4A02-B217-9B292FF10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168" y="2125901"/>
            <a:ext cx="5718352" cy="375078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2096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JSF UI Component  Model</a:t>
            </a:r>
          </a:p>
        </p:txBody>
      </p:sp>
      <p:sp>
        <p:nvSpPr>
          <p:cNvPr id="3" name="Content Placeholder 2"/>
          <p:cNvSpPr>
            <a:spLocks noGrp="1"/>
          </p:cNvSpPr>
          <p:nvPr>
            <p:ph idx="1"/>
          </p:nvPr>
        </p:nvSpPr>
        <p:spPr/>
        <p:txBody>
          <a:bodyPr>
            <a:normAutofit lnSpcReduction="10000"/>
          </a:bodyPr>
          <a:lstStyle/>
          <a:p>
            <a:r>
              <a:rPr lang="en-US" dirty="0"/>
              <a:t>JSF provides the developers with the capability to create Web application from  collections of UI components that can render themselves in different ways for  multiple client types (for example - HTML browser, wireless, or WAP device).</a:t>
            </a:r>
          </a:p>
          <a:p>
            <a:r>
              <a:rPr lang="en-US" dirty="0"/>
              <a:t>JSF </a:t>
            </a:r>
            <a:r>
              <a:rPr lang="en-US" dirty="0" smtClean="0"/>
              <a:t>provides</a:t>
            </a:r>
            <a:endParaRPr lang="en-US" dirty="0"/>
          </a:p>
          <a:p>
            <a:pPr lvl="1"/>
            <a:r>
              <a:rPr lang="en-US" dirty="0"/>
              <a:t>Core library</a:t>
            </a:r>
          </a:p>
          <a:p>
            <a:pPr lvl="1"/>
            <a:r>
              <a:rPr lang="en-US" dirty="0"/>
              <a:t>A set of base UI components - standard HTML input elements</a:t>
            </a:r>
          </a:p>
          <a:p>
            <a:pPr lvl="1"/>
            <a:r>
              <a:rPr lang="en-US" dirty="0"/>
              <a:t>Extension of the base UI components to create additional UI component  libraries or to extend existing components</a:t>
            </a:r>
          </a:p>
          <a:p>
            <a:pPr lvl="1"/>
            <a:r>
              <a:rPr lang="en-US" dirty="0"/>
              <a:t>Multiple rendering capabilities that enable JSF UI components to </a:t>
            </a:r>
            <a:r>
              <a:rPr lang="en-US" dirty="0" smtClean="0"/>
              <a:t>render themselves </a:t>
            </a:r>
            <a:r>
              <a:rPr lang="en-US" dirty="0"/>
              <a:t>differently depending on the client types</a:t>
            </a:r>
          </a:p>
          <a:p>
            <a:endParaRPr lang="en-IN" dirty="0"/>
          </a:p>
        </p:txBody>
      </p:sp>
    </p:spTree>
    <p:custDataLst>
      <p:tags r:id="rId1"/>
    </p:custDataLst>
    <p:extLst>
      <p:ext uri="{BB962C8B-B14F-4D97-AF65-F5344CB8AC3E}">
        <p14:creationId xmlns:p14="http://schemas.microsoft.com/office/powerpoint/2010/main" val="1917370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1999281" y="344066"/>
            <a:ext cx="9763933" cy="6513934"/>
          </a:xfrm>
          <a:prstGeom prst="rect">
            <a:avLst/>
          </a:prstGeom>
        </p:spPr>
      </p:pic>
      <p:sp>
        <p:nvSpPr>
          <p:cNvPr id="5" name="object 2"/>
          <p:cNvSpPr txBox="1">
            <a:spLocks noGrp="1"/>
          </p:cNvSpPr>
          <p:nvPr>
            <p:ph type="title"/>
          </p:nvPr>
        </p:nvSpPr>
        <p:spPr>
          <a:xfrm>
            <a:off x="838200" y="344066"/>
            <a:ext cx="3966275" cy="1367682"/>
          </a:xfrm>
          <a:prstGeom prst="rect">
            <a:avLst/>
          </a:prstGeom>
        </p:spPr>
        <p:txBody>
          <a:bodyPr vert="horz" wrap="square" lIns="0" tIns="13335" rIns="0" bIns="0" rtlCol="0" anchor="ctr">
            <a:spAutoFit/>
          </a:bodyPr>
          <a:lstStyle/>
          <a:p>
            <a:pPr marL="12700">
              <a:lnSpc>
                <a:spcPct val="100000"/>
              </a:lnSpc>
              <a:spcBef>
                <a:spcPts val="105"/>
              </a:spcBef>
            </a:pPr>
            <a:r>
              <a:rPr dirty="0"/>
              <a:t>JSF</a:t>
            </a:r>
            <a:r>
              <a:rPr spc="-55" dirty="0"/>
              <a:t> </a:t>
            </a:r>
            <a:r>
              <a:rPr spc="-20" dirty="0"/>
              <a:t>standard</a:t>
            </a:r>
            <a:r>
              <a:rPr spc="-35" dirty="0"/>
              <a:t> </a:t>
            </a:r>
            <a:r>
              <a:rPr spc="-5" dirty="0"/>
              <a:t>UI</a:t>
            </a:r>
            <a:r>
              <a:rPr spc="-10" dirty="0"/>
              <a:t> </a:t>
            </a:r>
            <a:r>
              <a:rPr spc="-5" dirty="0"/>
              <a:t>components</a:t>
            </a:r>
            <a:endParaRPr dirty="0"/>
          </a:p>
        </p:txBody>
      </p:sp>
    </p:spTree>
    <p:custDataLst>
      <p:tags r:id="rId1"/>
    </p:custDataLst>
    <p:extLst>
      <p:ext uri="{BB962C8B-B14F-4D97-AF65-F5344CB8AC3E}">
        <p14:creationId xmlns:p14="http://schemas.microsoft.com/office/powerpoint/2010/main" val="2800439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nchor="ctr">
            <a:spAutoFit/>
          </a:bodyPr>
          <a:lstStyle/>
          <a:p>
            <a:pPr marL="12700">
              <a:lnSpc>
                <a:spcPct val="100000"/>
              </a:lnSpc>
              <a:spcBef>
                <a:spcPts val="95"/>
              </a:spcBef>
            </a:pPr>
            <a:r>
              <a:rPr sz="4000" b="1" spc="-60" dirty="0">
                <a:latin typeface="Calibri"/>
                <a:cs typeface="Calibri"/>
              </a:rPr>
              <a:t>Two</a:t>
            </a:r>
            <a:r>
              <a:rPr sz="4000" b="1" spc="-30" dirty="0">
                <a:latin typeface="Calibri"/>
                <a:cs typeface="Calibri"/>
              </a:rPr>
              <a:t> </a:t>
            </a:r>
            <a:r>
              <a:rPr sz="4000" b="1" spc="-5" dirty="0">
                <a:latin typeface="Calibri"/>
                <a:cs typeface="Calibri"/>
              </a:rPr>
              <a:t>types of</a:t>
            </a:r>
            <a:r>
              <a:rPr sz="4000" b="1" spc="-10" dirty="0">
                <a:latin typeface="Calibri"/>
                <a:cs typeface="Calibri"/>
              </a:rPr>
              <a:t> </a:t>
            </a:r>
            <a:r>
              <a:rPr sz="4000" b="1" spc="-5" dirty="0">
                <a:latin typeface="Calibri"/>
                <a:cs typeface="Calibri"/>
              </a:rPr>
              <a:t>JSF </a:t>
            </a:r>
            <a:r>
              <a:rPr sz="4000" b="1" spc="-105" dirty="0">
                <a:latin typeface="Calibri"/>
                <a:cs typeface="Calibri"/>
              </a:rPr>
              <a:t>Tag</a:t>
            </a:r>
            <a:r>
              <a:rPr sz="4000" b="1" spc="-15" dirty="0">
                <a:latin typeface="Calibri"/>
                <a:cs typeface="Calibri"/>
              </a:rPr>
              <a:t> library:</a:t>
            </a:r>
            <a:endParaRPr sz="4000" dirty="0">
              <a:latin typeface="Calibri"/>
              <a:cs typeface="Calibri"/>
            </a:endParaRPr>
          </a:p>
        </p:txBody>
      </p:sp>
      <p:sp>
        <p:nvSpPr>
          <p:cNvPr id="4" name="Content Placeholder 3"/>
          <p:cNvSpPr>
            <a:spLocks noGrp="1"/>
          </p:cNvSpPr>
          <p:nvPr>
            <p:ph idx="1"/>
          </p:nvPr>
        </p:nvSpPr>
        <p:spPr/>
        <p:txBody>
          <a:bodyPr/>
          <a:lstStyle/>
          <a:p>
            <a:pPr marL="355600" indent="-342900">
              <a:spcBef>
                <a:spcPts val="425"/>
              </a:spcBef>
              <a:buFont typeface="Arial MT"/>
              <a:buChar char="•"/>
              <a:tabLst>
                <a:tab pos="354965" algn="l"/>
                <a:tab pos="355600" algn="l"/>
              </a:tabLst>
            </a:pPr>
            <a:r>
              <a:rPr lang="en-US" b="1" u="heavy" spc="-20" dirty="0">
                <a:uFill>
                  <a:solidFill>
                    <a:srgbClr val="000000"/>
                  </a:solidFill>
                </a:uFill>
                <a:cs typeface="Calibri"/>
              </a:rPr>
              <a:t>1.Core </a:t>
            </a:r>
            <a:r>
              <a:rPr lang="en-US" b="1" u="heavy" spc="-75" dirty="0">
                <a:uFill>
                  <a:solidFill>
                    <a:srgbClr val="000000"/>
                  </a:solidFill>
                </a:uFill>
                <a:cs typeface="Calibri"/>
              </a:rPr>
              <a:t>Tag</a:t>
            </a:r>
            <a:r>
              <a:rPr lang="en-US" b="1" u="heavy" spc="-10" dirty="0">
                <a:uFill>
                  <a:solidFill>
                    <a:srgbClr val="000000"/>
                  </a:solidFill>
                </a:uFill>
                <a:cs typeface="Calibri"/>
              </a:rPr>
              <a:t> Library:</a:t>
            </a:r>
            <a:endParaRPr lang="en-US" dirty="0">
              <a:cs typeface="Calibri"/>
            </a:endParaRPr>
          </a:p>
          <a:p>
            <a:pPr marL="355600" marR="796925" indent="-342900">
              <a:lnSpc>
                <a:spcPts val="2920"/>
              </a:lnSpc>
              <a:spcBef>
                <a:spcPts val="685"/>
              </a:spcBef>
              <a:buFont typeface="Arial MT"/>
              <a:buChar char="•"/>
              <a:tabLst>
                <a:tab pos="354965" algn="l"/>
                <a:tab pos="355600" algn="l"/>
              </a:tabLst>
            </a:pPr>
            <a:r>
              <a:rPr lang="en-US" spc="-10" dirty="0">
                <a:cs typeface="Calibri"/>
              </a:rPr>
              <a:t>Defines </a:t>
            </a:r>
            <a:r>
              <a:rPr lang="en-US" spc="-5" dirty="0">
                <a:cs typeface="Calibri"/>
              </a:rPr>
              <a:t>the </a:t>
            </a:r>
            <a:r>
              <a:rPr lang="en-US" spc="-15" dirty="0">
                <a:cs typeface="Calibri"/>
              </a:rPr>
              <a:t>tag </a:t>
            </a:r>
            <a:r>
              <a:rPr lang="en-US" spc="-10" dirty="0">
                <a:cs typeface="Calibri"/>
              </a:rPr>
              <a:t>that perform </a:t>
            </a:r>
            <a:r>
              <a:rPr lang="en-US" spc="-20" dirty="0">
                <a:cs typeface="Calibri"/>
              </a:rPr>
              <a:t>core </a:t>
            </a:r>
            <a:r>
              <a:rPr lang="en-US" spc="-20" dirty="0" err="1">
                <a:cs typeface="Calibri"/>
              </a:rPr>
              <a:t>actions.This</a:t>
            </a:r>
            <a:r>
              <a:rPr lang="en-US" spc="-20" dirty="0">
                <a:cs typeface="Calibri"/>
              </a:rPr>
              <a:t> </a:t>
            </a:r>
            <a:r>
              <a:rPr lang="en-US" spc="-15" dirty="0">
                <a:cs typeface="Calibri"/>
              </a:rPr>
              <a:t>tag </a:t>
            </a:r>
            <a:r>
              <a:rPr lang="en-US" spc="-600" dirty="0">
                <a:cs typeface="Calibri"/>
              </a:rPr>
              <a:t> </a:t>
            </a:r>
            <a:r>
              <a:rPr lang="en-US" spc="-10" dirty="0">
                <a:cs typeface="Calibri"/>
              </a:rPr>
              <a:t>library</a:t>
            </a:r>
            <a:r>
              <a:rPr lang="en-US" spc="-15" dirty="0">
                <a:cs typeface="Calibri"/>
              </a:rPr>
              <a:t> </a:t>
            </a:r>
            <a:r>
              <a:rPr lang="en-US" spc="-5" dirty="0">
                <a:cs typeface="Calibri"/>
              </a:rPr>
              <a:t>does</a:t>
            </a:r>
            <a:r>
              <a:rPr lang="en-US" spc="-25" dirty="0">
                <a:cs typeface="Calibri"/>
              </a:rPr>
              <a:t> </a:t>
            </a:r>
            <a:r>
              <a:rPr lang="en-US" spc="-5" dirty="0">
                <a:cs typeface="Calibri"/>
              </a:rPr>
              <a:t>not</a:t>
            </a:r>
            <a:r>
              <a:rPr lang="en-US" spc="-10" dirty="0">
                <a:cs typeface="Calibri"/>
              </a:rPr>
              <a:t> </a:t>
            </a:r>
            <a:r>
              <a:rPr lang="en-US" spc="-5" dirty="0">
                <a:cs typeface="Calibri"/>
              </a:rPr>
              <a:t>depend</a:t>
            </a:r>
            <a:r>
              <a:rPr lang="en-US" spc="-30" dirty="0">
                <a:cs typeface="Calibri"/>
              </a:rPr>
              <a:t> </a:t>
            </a:r>
            <a:r>
              <a:rPr lang="en-US" spc="-5" dirty="0">
                <a:cs typeface="Calibri"/>
              </a:rPr>
              <a:t>upon</a:t>
            </a:r>
            <a:r>
              <a:rPr lang="en-US" spc="-25" dirty="0">
                <a:cs typeface="Calibri"/>
              </a:rPr>
              <a:t> </a:t>
            </a:r>
            <a:r>
              <a:rPr lang="en-US" spc="-5" dirty="0">
                <a:cs typeface="Calibri"/>
              </a:rPr>
              <a:t>specific</a:t>
            </a:r>
            <a:r>
              <a:rPr lang="en-US" spc="-25" dirty="0">
                <a:cs typeface="Calibri"/>
              </a:rPr>
              <a:t> </a:t>
            </a:r>
            <a:r>
              <a:rPr lang="en-US" spc="-10" dirty="0">
                <a:cs typeface="Calibri"/>
              </a:rPr>
              <a:t>render</a:t>
            </a:r>
            <a:r>
              <a:rPr lang="en-US" spc="-25" dirty="0">
                <a:cs typeface="Calibri"/>
              </a:rPr>
              <a:t> </a:t>
            </a:r>
            <a:r>
              <a:rPr lang="en-US" spc="-5" dirty="0">
                <a:cs typeface="Calibri"/>
              </a:rPr>
              <a:t>kit.</a:t>
            </a:r>
            <a:endParaRPr lang="en-US" dirty="0">
              <a:cs typeface="Calibri"/>
            </a:endParaRPr>
          </a:p>
          <a:p>
            <a:pPr marL="355600" indent="-342900">
              <a:spcBef>
                <a:spcPts val="275"/>
              </a:spcBef>
              <a:buFont typeface="Arial MT"/>
              <a:buChar char="•"/>
              <a:tabLst>
                <a:tab pos="354965" algn="l"/>
                <a:tab pos="355600" algn="l"/>
              </a:tabLst>
            </a:pPr>
            <a:r>
              <a:rPr lang="en-US" spc="-50" dirty="0">
                <a:cs typeface="Calibri"/>
              </a:rPr>
              <a:t>We</a:t>
            </a:r>
            <a:r>
              <a:rPr lang="en-US" spc="-25" dirty="0">
                <a:cs typeface="Calibri"/>
              </a:rPr>
              <a:t> </a:t>
            </a:r>
            <a:r>
              <a:rPr lang="en-US" spc="-10" dirty="0">
                <a:cs typeface="Calibri"/>
              </a:rPr>
              <a:t>can</a:t>
            </a:r>
            <a:r>
              <a:rPr lang="en-US" spc="-20" dirty="0">
                <a:cs typeface="Calibri"/>
              </a:rPr>
              <a:t> </a:t>
            </a:r>
            <a:r>
              <a:rPr lang="en-US" spc="-5" dirty="0">
                <a:cs typeface="Calibri"/>
              </a:rPr>
              <a:t>use</a:t>
            </a:r>
            <a:r>
              <a:rPr lang="en-US" spc="-20" dirty="0">
                <a:cs typeface="Calibri"/>
              </a:rPr>
              <a:t> </a:t>
            </a:r>
            <a:r>
              <a:rPr lang="en-US" spc="-5" dirty="0">
                <a:cs typeface="Calibri"/>
              </a:rPr>
              <a:t>these</a:t>
            </a:r>
            <a:r>
              <a:rPr lang="en-US" spc="-25" dirty="0">
                <a:cs typeface="Calibri"/>
              </a:rPr>
              <a:t> </a:t>
            </a:r>
            <a:r>
              <a:rPr lang="en-US" spc="-15" dirty="0">
                <a:cs typeface="Calibri"/>
              </a:rPr>
              <a:t>tag</a:t>
            </a:r>
            <a:r>
              <a:rPr lang="en-US" dirty="0">
                <a:cs typeface="Calibri"/>
              </a:rPr>
              <a:t> </a:t>
            </a:r>
            <a:r>
              <a:rPr lang="en-US" spc="-10" dirty="0">
                <a:cs typeface="Calibri"/>
              </a:rPr>
              <a:t>libraries</a:t>
            </a:r>
            <a:r>
              <a:rPr lang="en-US" spc="-15" dirty="0">
                <a:cs typeface="Calibri"/>
              </a:rPr>
              <a:t> </a:t>
            </a:r>
            <a:r>
              <a:rPr lang="en-US" dirty="0">
                <a:cs typeface="Calibri"/>
              </a:rPr>
              <a:t>in</a:t>
            </a:r>
            <a:r>
              <a:rPr lang="en-US" spc="-10" dirty="0">
                <a:cs typeface="Calibri"/>
              </a:rPr>
              <a:t> </a:t>
            </a:r>
            <a:r>
              <a:rPr lang="en-US" spc="-5" dirty="0">
                <a:cs typeface="Calibri"/>
              </a:rPr>
              <a:t>JSP</a:t>
            </a:r>
            <a:r>
              <a:rPr lang="en-US" spc="-10" dirty="0">
                <a:cs typeface="Calibri"/>
              </a:rPr>
              <a:t> page</a:t>
            </a:r>
            <a:r>
              <a:rPr lang="en-US" spc="-15" dirty="0">
                <a:cs typeface="Calibri"/>
              </a:rPr>
              <a:t> </a:t>
            </a:r>
            <a:r>
              <a:rPr lang="en-US" dirty="0">
                <a:cs typeface="Calibri"/>
              </a:rPr>
              <a:t>as</a:t>
            </a:r>
            <a:r>
              <a:rPr lang="en-US" spc="-15" dirty="0">
                <a:cs typeface="Calibri"/>
              </a:rPr>
              <a:t> follows:</a:t>
            </a:r>
            <a:endParaRPr lang="en-US" dirty="0">
              <a:cs typeface="Calibri"/>
            </a:endParaRPr>
          </a:p>
          <a:p>
            <a:pPr marL="12700">
              <a:lnSpc>
                <a:spcPts val="3080"/>
              </a:lnSpc>
              <a:spcBef>
                <a:spcPts val="325"/>
              </a:spcBef>
              <a:tabLst>
                <a:tab pos="6578600" algn="l"/>
              </a:tabLst>
            </a:pPr>
            <a:r>
              <a:rPr lang="en-US" spc="-10" dirty="0">
                <a:solidFill>
                  <a:srgbClr val="FF0000"/>
                </a:solidFill>
                <a:cs typeface="Calibri"/>
              </a:rPr>
              <a:t>&lt;%@</a:t>
            </a:r>
            <a:r>
              <a:rPr lang="en-US" spc="-10" dirty="0" err="1">
                <a:solidFill>
                  <a:srgbClr val="FF0000"/>
                </a:solidFill>
                <a:cs typeface="Calibri"/>
              </a:rPr>
              <a:t>taglib</a:t>
            </a:r>
            <a:r>
              <a:rPr lang="en-US" spc="5" dirty="0">
                <a:solidFill>
                  <a:srgbClr val="FF0000"/>
                </a:solidFill>
                <a:cs typeface="Calibri"/>
              </a:rPr>
              <a:t> </a:t>
            </a:r>
            <a:r>
              <a:rPr lang="en-US" spc="-5" dirty="0" err="1">
                <a:solidFill>
                  <a:srgbClr val="FF0000"/>
                </a:solidFill>
                <a:cs typeface="Calibri"/>
              </a:rPr>
              <a:t>uri</a:t>
            </a:r>
            <a:r>
              <a:rPr lang="en-US" spc="-5" dirty="0">
                <a:solidFill>
                  <a:srgbClr val="FF0000"/>
                </a:solidFill>
                <a:cs typeface="Calibri"/>
              </a:rPr>
              <a:t>="</a:t>
            </a:r>
            <a:r>
              <a:rPr lang="en-US" spc="30" dirty="0">
                <a:solidFill>
                  <a:srgbClr val="FF0000"/>
                </a:solidFill>
                <a:cs typeface="Calibri"/>
              </a:rPr>
              <a:t> </a:t>
            </a:r>
            <a:r>
              <a:rPr lang="en-US" spc="-15" dirty="0">
                <a:solidFill>
                  <a:srgbClr val="FF0000"/>
                </a:solidFill>
                <a:cs typeface="Calibri"/>
                <a:hlinkClick r:id="rId3"/>
              </a:rPr>
              <a:t>http://java.sun.com/jsf/core</a:t>
            </a:r>
            <a:r>
              <a:rPr lang="en-US" spc="-15" dirty="0">
                <a:solidFill>
                  <a:srgbClr val="FF0000"/>
                </a:solidFill>
                <a:cs typeface="Calibri"/>
              </a:rPr>
              <a:t>"	prefix="</a:t>
            </a:r>
            <a:r>
              <a:rPr lang="en-US" spc="-60" dirty="0">
                <a:solidFill>
                  <a:srgbClr val="FF0000"/>
                </a:solidFill>
                <a:cs typeface="Calibri"/>
              </a:rPr>
              <a:t> </a:t>
            </a:r>
            <a:r>
              <a:rPr lang="en-US" dirty="0">
                <a:solidFill>
                  <a:srgbClr val="FF0000"/>
                </a:solidFill>
                <a:cs typeface="Calibri"/>
              </a:rPr>
              <a:t>f"</a:t>
            </a:r>
            <a:endParaRPr lang="en-US" dirty="0">
              <a:cs typeface="Calibri"/>
            </a:endParaRPr>
          </a:p>
          <a:p>
            <a:pPr marL="12700">
              <a:lnSpc>
                <a:spcPts val="3080"/>
              </a:lnSpc>
            </a:pPr>
            <a:r>
              <a:rPr lang="en-US" dirty="0">
                <a:solidFill>
                  <a:srgbClr val="FF0000"/>
                </a:solidFill>
                <a:cs typeface="Calibri"/>
              </a:rPr>
              <a:t>%&gt;</a:t>
            </a:r>
            <a:endParaRPr lang="en-US" dirty="0">
              <a:cs typeface="Calibri"/>
            </a:endParaRPr>
          </a:p>
          <a:p>
            <a:pPr marL="355600" marR="1510665" indent="-342900">
              <a:lnSpc>
                <a:spcPts val="2920"/>
              </a:lnSpc>
              <a:spcBef>
                <a:spcPts val="690"/>
              </a:spcBef>
              <a:buFont typeface="Arial MT"/>
              <a:buChar char="•"/>
              <a:tabLst>
                <a:tab pos="354965" algn="l"/>
                <a:tab pos="355600" algn="l"/>
              </a:tabLst>
            </a:pPr>
            <a:r>
              <a:rPr lang="en-US" spc="-15" dirty="0">
                <a:cs typeface="Calibri"/>
              </a:rPr>
              <a:t>For </a:t>
            </a:r>
            <a:r>
              <a:rPr lang="en-US" spc="-5" dirty="0">
                <a:cs typeface="Calibri"/>
              </a:rPr>
              <a:t>these </a:t>
            </a:r>
            <a:r>
              <a:rPr lang="en-US" spc="-15" dirty="0">
                <a:cs typeface="Calibri"/>
              </a:rPr>
              <a:t>tags you </a:t>
            </a:r>
            <a:r>
              <a:rPr lang="en-US" spc="-5" dirty="0">
                <a:cs typeface="Calibri"/>
              </a:rPr>
              <a:t>need </a:t>
            </a:r>
            <a:r>
              <a:rPr lang="en-US" spc="-15" dirty="0">
                <a:cs typeface="Calibri"/>
              </a:rPr>
              <a:t>to </a:t>
            </a:r>
            <a:r>
              <a:rPr lang="en-US" spc="-5" dirty="0">
                <a:cs typeface="Calibri"/>
              </a:rPr>
              <a:t>use the </a:t>
            </a:r>
            <a:r>
              <a:rPr lang="en-US" spc="-10" dirty="0">
                <a:cs typeface="Calibri"/>
              </a:rPr>
              <a:t>following </a:t>
            </a:r>
            <a:r>
              <a:rPr lang="en-US" spc="-600" dirty="0">
                <a:cs typeface="Calibri"/>
              </a:rPr>
              <a:t> </a:t>
            </a:r>
            <a:r>
              <a:rPr lang="en-US" spc="-5" dirty="0">
                <a:cs typeface="Calibri"/>
              </a:rPr>
              <a:t>namespaces</a:t>
            </a:r>
            <a:r>
              <a:rPr lang="en-US" spc="-55" dirty="0">
                <a:cs typeface="Calibri"/>
              </a:rPr>
              <a:t> </a:t>
            </a:r>
            <a:r>
              <a:rPr lang="en-US" dirty="0">
                <a:cs typeface="Calibri"/>
              </a:rPr>
              <a:t>of</a:t>
            </a:r>
            <a:r>
              <a:rPr lang="en-US" spc="5" dirty="0">
                <a:cs typeface="Calibri"/>
              </a:rPr>
              <a:t> </a:t>
            </a:r>
            <a:r>
              <a:rPr lang="en-US" spc="-5" dirty="0">
                <a:cs typeface="Calibri"/>
              </a:rPr>
              <a:t>URI</a:t>
            </a:r>
            <a:r>
              <a:rPr lang="en-US" spc="-15" dirty="0">
                <a:cs typeface="Calibri"/>
              </a:rPr>
              <a:t> </a:t>
            </a:r>
            <a:r>
              <a:rPr lang="en-US" dirty="0">
                <a:cs typeface="Calibri"/>
              </a:rPr>
              <a:t>in</a:t>
            </a:r>
            <a:r>
              <a:rPr lang="en-US" spc="-5" dirty="0">
                <a:cs typeface="Calibri"/>
              </a:rPr>
              <a:t> </a:t>
            </a:r>
            <a:r>
              <a:rPr lang="en-US" spc="-10" dirty="0">
                <a:cs typeface="Calibri"/>
              </a:rPr>
              <a:t>html</a:t>
            </a:r>
            <a:r>
              <a:rPr lang="en-US" dirty="0">
                <a:cs typeface="Calibri"/>
              </a:rPr>
              <a:t> </a:t>
            </a:r>
            <a:r>
              <a:rPr lang="en-US" spc="-5" dirty="0">
                <a:cs typeface="Calibri"/>
              </a:rPr>
              <a:t>node.</a:t>
            </a:r>
            <a:endParaRPr lang="en-US" dirty="0">
              <a:cs typeface="Calibri"/>
            </a:endParaRPr>
          </a:p>
          <a:p>
            <a:pPr marL="355600" marR="809625" indent="-342900">
              <a:lnSpc>
                <a:spcPts val="2920"/>
              </a:lnSpc>
              <a:spcBef>
                <a:spcPts val="640"/>
              </a:spcBef>
              <a:buFont typeface="Arial MT"/>
              <a:buChar char="•"/>
              <a:tabLst>
                <a:tab pos="354965" algn="l"/>
                <a:tab pos="355600" algn="l"/>
                <a:tab pos="1481455" algn="l"/>
              </a:tabLst>
            </a:pPr>
            <a:r>
              <a:rPr lang="en-US" spc="-10" dirty="0">
                <a:cs typeface="Calibri"/>
              </a:rPr>
              <a:t>&lt;html	</a:t>
            </a:r>
            <a:r>
              <a:rPr lang="en-US" spc="-15" dirty="0" err="1">
                <a:cs typeface="Calibri"/>
              </a:rPr>
              <a:t>xmlns</a:t>
            </a:r>
            <a:r>
              <a:rPr lang="en-US" spc="-15" dirty="0">
                <a:cs typeface="Calibri"/>
              </a:rPr>
              <a:t>="</a:t>
            </a:r>
            <a:r>
              <a:rPr lang="en-US" spc="-15" dirty="0">
                <a:cs typeface="Calibri"/>
                <a:hlinkClick r:id="rId4"/>
              </a:rPr>
              <a:t>http://www.w3.org/1999/xhtml</a:t>
            </a:r>
            <a:r>
              <a:rPr lang="en-US" spc="-15" dirty="0">
                <a:cs typeface="Calibri"/>
              </a:rPr>
              <a:t>" </a:t>
            </a:r>
            <a:r>
              <a:rPr lang="en-US" spc="-600" dirty="0">
                <a:cs typeface="Calibri"/>
              </a:rPr>
              <a:t> </a:t>
            </a:r>
            <a:r>
              <a:rPr lang="en-US" spc="-15" dirty="0" err="1">
                <a:cs typeface="Calibri"/>
              </a:rPr>
              <a:t>xmlns:f</a:t>
            </a:r>
            <a:r>
              <a:rPr lang="en-US" spc="-15" dirty="0">
                <a:cs typeface="Calibri"/>
              </a:rPr>
              <a:t>=</a:t>
            </a:r>
            <a:r>
              <a:rPr lang="en-US" spc="-15" dirty="0">
                <a:cs typeface="Calibri"/>
                <a:hlinkClick r:id="rId3"/>
              </a:rPr>
              <a:t>"h</a:t>
            </a:r>
            <a:r>
              <a:rPr lang="en-US" spc="-15" dirty="0">
                <a:cs typeface="Calibri"/>
              </a:rPr>
              <a:t>t</a:t>
            </a:r>
            <a:r>
              <a:rPr lang="en-US" spc="-15" dirty="0">
                <a:cs typeface="Calibri"/>
                <a:hlinkClick r:id="rId3"/>
              </a:rPr>
              <a:t>tp://java.sun.com/</a:t>
            </a:r>
            <a:r>
              <a:rPr lang="en-US" spc="-15" dirty="0" err="1">
                <a:cs typeface="Calibri"/>
                <a:hlinkClick r:id="rId3"/>
              </a:rPr>
              <a:t>jsf</a:t>
            </a:r>
            <a:r>
              <a:rPr lang="en-US" spc="-15" dirty="0">
                <a:cs typeface="Calibri"/>
                <a:hlinkClick r:id="rId3"/>
              </a:rPr>
              <a:t>/core</a:t>
            </a:r>
            <a:r>
              <a:rPr lang="en-US" spc="-15" dirty="0">
                <a:cs typeface="Calibri"/>
              </a:rPr>
              <a:t>"</a:t>
            </a:r>
            <a:r>
              <a:rPr lang="en-US" spc="-40" dirty="0">
                <a:cs typeface="Calibri"/>
              </a:rPr>
              <a:t> </a:t>
            </a:r>
            <a:r>
              <a:rPr lang="en-US" dirty="0">
                <a:cs typeface="Calibri"/>
              </a:rPr>
              <a:t>&gt;</a:t>
            </a:r>
          </a:p>
          <a:p>
            <a:endParaRPr lang="en-IN" dirty="0"/>
          </a:p>
        </p:txBody>
      </p:sp>
    </p:spTree>
    <p:custDataLst>
      <p:tags r:id="rId1"/>
    </p:custDataLst>
    <p:extLst>
      <p:ext uri="{BB962C8B-B14F-4D97-AF65-F5344CB8AC3E}">
        <p14:creationId xmlns:p14="http://schemas.microsoft.com/office/powerpoint/2010/main" val="2090020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60" dirty="0">
                <a:latin typeface="Calibri"/>
                <a:cs typeface="Calibri"/>
              </a:rPr>
              <a:t>Two</a:t>
            </a:r>
            <a:r>
              <a:rPr lang="en-US" b="1" spc="-30" dirty="0">
                <a:latin typeface="Calibri"/>
                <a:cs typeface="Calibri"/>
              </a:rPr>
              <a:t> </a:t>
            </a:r>
            <a:r>
              <a:rPr lang="en-US" b="1" spc="-5" dirty="0">
                <a:latin typeface="Calibri"/>
                <a:cs typeface="Calibri"/>
              </a:rPr>
              <a:t>types of</a:t>
            </a:r>
            <a:r>
              <a:rPr lang="en-US" b="1" spc="-10" dirty="0">
                <a:latin typeface="Calibri"/>
                <a:cs typeface="Calibri"/>
              </a:rPr>
              <a:t> </a:t>
            </a:r>
            <a:r>
              <a:rPr lang="en-US" b="1" spc="-5" dirty="0">
                <a:latin typeface="Calibri"/>
                <a:cs typeface="Calibri"/>
              </a:rPr>
              <a:t>JSF </a:t>
            </a:r>
            <a:r>
              <a:rPr lang="en-US" b="1" spc="-105" dirty="0">
                <a:latin typeface="Calibri"/>
                <a:cs typeface="Calibri"/>
              </a:rPr>
              <a:t>Tag</a:t>
            </a:r>
            <a:r>
              <a:rPr lang="en-US" b="1" spc="-15" dirty="0">
                <a:latin typeface="Calibri"/>
                <a:cs typeface="Calibri"/>
              </a:rPr>
              <a:t> </a:t>
            </a:r>
            <a:r>
              <a:rPr lang="en-US" b="1" spc="-15" dirty="0" smtClean="0">
                <a:latin typeface="Calibri"/>
                <a:cs typeface="Calibri"/>
              </a:rPr>
              <a:t>library</a:t>
            </a:r>
            <a:r>
              <a:rPr lang="en-US" b="1" spc="-15" dirty="0">
                <a:latin typeface="Calibri"/>
                <a:cs typeface="Calibri"/>
              </a:rPr>
              <a:t> </a:t>
            </a:r>
            <a:r>
              <a:rPr lang="en-US" b="1" spc="-15" dirty="0" smtClean="0">
                <a:latin typeface="Calibri"/>
                <a:cs typeface="Calibri"/>
              </a:rPr>
              <a:t>(cont.):</a:t>
            </a:r>
            <a:endParaRPr lang="en-IN" dirty="0"/>
          </a:p>
        </p:txBody>
      </p:sp>
      <p:sp>
        <p:nvSpPr>
          <p:cNvPr id="3" name="Content Placeholder 2"/>
          <p:cNvSpPr>
            <a:spLocks noGrp="1"/>
          </p:cNvSpPr>
          <p:nvPr>
            <p:ph idx="1"/>
          </p:nvPr>
        </p:nvSpPr>
        <p:spPr>
          <a:xfrm>
            <a:off x="838200" y="1825625"/>
            <a:ext cx="11064498" cy="4351338"/>
          </a:xfrm>
        </p:spPr>
        <p:txBody>
          <a:bodyPr>
            <a:normAutofit lnSpcReduction="10000"/>
          </a:bodyPr>
          <a:lstStyle/>
          <a:p>
            <a:pPr marL="12700">
              <a:spcBef>
                <a:spcPts val="100"/>
              </a:spcBef>
            </a:pPr>
            <a:r>
              <a:rPr lang="en-US" b="1" u="heavy" dirty="0">
                <a:uFill>
                  <a:solidFill>
                    <a:srgbClr val="000000"/>
                  </a:solidFill>
                </a:uFill>
                <a:cs typeface="Calibri"/>
              </a:rPr>
              <a:t>2.Html</a:t>
            </a:r>
            <a:r>
              <a:rPr lang="en-US" b="1" u="heavy" spc="-50" dirty="0">
                <a:uFill>
                  <a:solidFill>
                    <a:srgbClr val="000000"/>
                  </a:solidFill>
                </a:uFill>
                <a:cs typeface="Calibri"/>
              </a:rPr>
              <a:t> </a:t>
            </a:r>
            <a:r>
              <a:rPr lang="en-US" b="1" u="heavy" spc="-75" dirty="0">
                <a:uFill>
                  <a:solidFill>
                    <a:srgbClr val="000000"/>
                  </a:solidFill>
                </a:uFill>
                <a:cs typeface="Calibri"/>
              </a:rPr>
              <a:t>Tag</a:t>
            </a:r>
            <a:r>
              <a:rPr lang="en-US" b="1" u="heavy" spc="-20" dirty="0">
                <a:uFill>
                  <a:solidFill>
                    <a:srgbClr val="000000"/>
                  </a:solidFill>
                </a:uFill>
                <a:cs typeface="Calibri"/>
              </a:rPr>
              <a:t> </a:t>
            </a:r>
            <a:r>
              <a:rPr lang="en-US" b="1" u="heavy" spc="-10" dirty="0">
                <a:uFill>
                  <a:solidFill>
                    <a:srgbClr val="000000"/>
                  </a:solidFill>
                </a:uFill>
                <a:cs typeface="Calibri"/>
              </a:rPr>
              <a:t>Library:</a:t>
            </a:r>
            <a:endParaRPr lang="en-US" dirty="0">
              <a:cs typeface="Calibri"/>
            </a:endParaRPr>
          </a:p>
          <a:p>
            <a:pPr marL="356235" marR="5080" indent="-344170">
              <a:lnSpc>
                <a:spcPct val="80000"/>
              </a:lnSpc>
              <a:spcBef>
                <a:spcPts val="645"/>
              </a:spcBef>
              <a:buFont typeface="Arial MT"/>
              <a:buChar char="•"/>
              <a:tabLst>
                <a:tab pos="354965" algn="l"/>
                <a:tab pos="355600" algn="l"/>
                <a:tab pos="1623060" algn="l"/>
                <a:tab pos="2308860" algn="l"/>
                <a:tab pos="3100070" algn="l"/>
                <a:tab pos="3535045" algn="l"/>
                <a:tab pos="3891279" algn="l"/>
                <a:tab pos="4747895" algn="l"/>
                <a:tab pos="5454650" algn="l"/>
                <a:tab pos="6709409" algn="l"/>
                <a:tab pos="7047865" algn="l"/>
                <a:tab pos="7750175" algn="l"/>
              </a:tabLst>
            </a:pPr>
            <a:r>
              <a:rPr lang="en-US" spc="-10" dirty="0">
                <a:cs typeface="Calibri"/>
              </a:rPr>
              <a:t>D</a:t>
            </a:r>
            <a:r>
              <a:rPr lang="en-US" spc="-25" dirty="0">
                <a:cs typeface="Calibri"/>
              </a:rPr>
              <a:t>e</a:t>
            </a:r>
            <a:r>
              <a:rPr lang="en-US" dirty="0">
                <a:cs typeface="Calibri"/>
              </a:rPr>
              <a:t>fi</a:t>
            </a:r>
            <a:r>
              <a:rPr lang="en-US" spc="-5" dirty="0">
                <a:cs typeface="Calibri"/>
              </a:rPr>
              <a:t>n</a:t>
            </a:r>
            <a:r>
              <a:rPr lang="en-US" dirty="0">
                <a:cs typeface="Calibri"/>
              </a:rPr>
              <a:t>es	</a:t>
            </a:r>
            <a:r>
              <a:rPr lang="en-US" spc="-20" dirty="0">
                <a:cs typeface="Calibri"/>
              </a:rPr>
              <a:t>t</a:t>
            </a:r>
            <a:r>
              <a:rPr lang="en-US" spc="-5" dirty="0">
                <a:cs typeface="Calibri"/>
              </a:rPr>
              <a:t>h</a:t>
            </a:r>
            <a:r>
              <a:rPr lang="en-US" dirty="0">
                <a:cs typeface="Calibri"/>
              </a:rPr>
              <a:t>e	</a:t>
            </a:r>
            <a:r>
              <a:rPr lang="en-US" spc="-45" dirty="0">
                <a:cs typeface="Calibri"/>
              </a:rPr>
              <a:t>t</a:t>
            </a:r>
            <a:r>
              <a:rPr lang="en-US" dirty="0">
                <a:cs typeface="Calibri"/>
              </a:rPr>
              <a:t>a</a:t>
            </a:r>
            <a:r>
              <a:rPr lang="en-US" spc="-15" dirty="0">
                <a:cs typeface="Calibri"/>
              </a:rPr>
              <a:t>g</a:t>
            </a:r>
            <a:r>
              <a:rPr lang="en-US" dirty="0">
                <a:cs typeface="Calibri"/>
              </a:rPr>
              <a:t>s	</a:t>
            </a:r>
            <a:r>
              <a:rPr lang="en-US" spc="-20" dirty="0">
                <a:cs typeface="Calibri"/>
              </a:rPr>
              <a:t>t</a:t>
            </a:r>
            <a:r>
              <a:rPr lang="en-US" spc="-5" dirty="0">
                <a:cs typeface="Calibri"/>
              </a:rPr>
              <a:t>h</a:t>
            </a:r>
            <a:r>
              <a:rPr lang="en-US" spc="-25" dirty="0">
                <a:cs typeface="Calibri"/>
              </a:rPr>
              <a:t>a</a:t>
            </a:r>
            <a:r>
              <a:rPr lang="en-US" dirty="0">
                <a:cs typeface="Calibri"/>
              </a:rPr>
              <a:t>t	</a:t>
            </a:r>
            <a:r>
              <a:rPr lang="en-US" spc="-55" dirty="0">
                <a:cs typeface="Calibri"/>
              </a:rPr>
              <a:t>r</a:t>
            </a:r>
            <a:r>
              <a:rPr lang="en-US" dirty="0">
                <a:cs typeface="Calibri"/>
              </a:rPr>
              <a:t>e</a:t>
            </a:r>
            <a:r>
              <a:rPr lang="en-US" spc="-5" dirty="0">
                <a:cs typeface="Calibri"/>
              </a:rPr>
              <a:t>p</a:t>
            </a:r>
            <a:r>
              <a:rPr lang="en-US" spc="-45" dirty="0">
                <a:cs typeface="Calibri"/>
              </a:rPr>
              <a:t>r</a:t>
            </a:r>
            <a:r>
              <a:rPr lang="en-US" spc="-15" dirty="0">
                <a:cs typeface="Calibri"/>
              </a:rPr>
              <a:t>es</a:t>
            </a:r>
            <a:r>
              <a:rPr lang="en-US" spc="-5" dirty="0">
                <a:cs typeface="Calibri"/>
              </a:rPr>
              <a:t>e</a:t>
            </a:r>
            <a:r>
              <a:rPr lang="en-US" spc="-30" dirty="0">
                <a:cs typeface="Calibri"/>
              </a:rPr>
              <a:t>n</a:t>
            </a:r>
            <a:r>
              <a:rPr lang="en-US" dirty="0">
                <a:cs typeface="Calibri"/>
              </a:rPr>
              <a:t>t	</a:t>
            </a:r>
            <a:r>
              <a:rPr lang="en-US" spc="-25" dirty="0">
                <a:cs typeface="Calibri"/>
              </a:rPr>
              <a:t>g</a:t>
            </a:r>
            <a:r>
              <a:rPr lang="en-US" spc="-15" dirty="0">
                <a:cs typeface="Calibri"/>
              </a:rPr>
              <a:t>e</a:t>
            </a:r>
            <a:r>
              <a:rPr lang="en-US" spc="-5" dirty="0">
                <a:cs typeface="Calibri"/>
              </a:rPr>
              <a:t>n</a:t>
            </a:r>
            <a:r>
              <a:rPr lang="en-US" dirty="0">
                <a:cs typeface="Calibri"/>
              </a:rPr>
              <a:t>e</a:t>
            </a:r>
            <a:r>
              <a:rPr lang="en-US" spc="-80" dirty="0">
                <a:cs typeface="Calibri"/>
              </a:rPr>
              <a:t>r</a:t>
            </a:r>
            <a:r>
              <a:rPr lang="en-US" dirty="0">
                <a:cs typeface="Calibri"/>
              </a:rPr>
              <a:t>al	</a:t>
            </a:r>
            <a:r>
              <a:rPr lang="en-US" spc="-5" dirty="0">
                <a:cs typeface="Calibri"/>
              </a:rPr>
              <a:t>H</a:t>
            </a:r>
            <a:r>
              <a:rPr lang="en-US" dirty="0">
                <a:cs typeface="Calibri"/>
              </a:rPr>
              <a:t>T</a:t>
            </a:r>
            <a:r>
              <a:rPr lang="en-US" spc="-10" dirty="0">
                <a:cs typeface="Calibri"/>
              </a:rPr>
              <a:t>M</a:t>
            </a:r>
            <a:r>
              <a:rPr lang="en-US" dirty="0">
                <a:cs typeface="Calibri"/>
              </a:rPr>
              <a:t>L	</a:t>
            </a:r>
            <a:r>
              <a:rPr lang="en-US" spc="-5" dirty="0">
                <a:cs typeface="Calibri"/>
              </a:rPr>
              <a:t>UI  </a:t>
            </a:r>
            <a:r>
              <a:rPr lang="en-US" spc="-30" dirty="0" smtClean="0">
                <a:cs typeface="Calibri"/>
              </a:rPr>
              <a:t>c</a:t>
            </a:r>
            <a:r>
              <a:rPr lang="en-US" dirty="0" smtClean="0">
                <a:cs typeface="Calibri"/>
              </a:rPr>
              <a:t>om</a:t>
            </a:r>
            <a:r>
              <a:rPr lang="en-US" spc="-5" dirty="0" smtClean="0">
                <a:cs typeface="Calibri"/>
              </a:rPr>
              <a:t>p</a:t>
            </a:r>
            <a:r>
              <a:rPr lang="en-US" dirty="0" smtClean="0">
                <a:cs typeface="Calibri"/>
              </a:rPr>
              <a:t>o</a:t>
            </a:r>
            <a:r>
              <a:rPr lang="en-US" spc="-15" dirty="0" smtClean="0">
                <a:cs typeface="Calibri"/>
              </a:rPr>
              <a:t>n</a:t>
            </a:r>
            <a:r>
              <a:rPr lang="en-US" dirty="0" smtClean="0">
                <a:cs typeface="Calibri"/>
              </a:rPr>
              <a:t>e</a:t>
            </a:r>
            <a:r>
              <a:rPr lang="en-US" spc="-40" dirty="0" smtClean="0">
                <a:cs typeface="Calibri"/>
              </a:rPr>
              <a:t>n</a:t>
            </a:r>
            <a:r>
              <a:rPr lang="en-US" spc="-5" dirty="0" smtClean="0">
                <a:cs typeface="Calibri"/>
              </a:rPr>
              <a:t>t</a:t>
            </a:r>
            <a:r>
              <a:rPr lang="en-US" dirty="0" smtClean="0">
                <a:cs typeface="Calibri"/>
              </a:rPr>
              <a:t>s</a:t>
            </a:r>
            <a:r>
              <a:rPr lang="en-US" spc="-204" dirty="0" smtClean="0">
                <a:cs typeface="Calibri"/>
              </a:rPr>
              <a:t>. </a:t>
            </a:r>
          </a:p>
          <a:p>
            <a:pPr marL="356235" marR="5080" indent="-344170">
              <a:lnSpc>
                <a:spcPct val="80000"/>
              </a:lnSpc>
              <a:spcBef>
                <a:spcPts val="645"/>
              </a:spcBef>
              <a:buFont typeface="Arial MT"/>
              <a:buChar char="•"/>
              <a:tabLst>
                <a:tab pos="354965" algn="l"/>
                <a:tab pos="355600" algn="l"/>
                <a:tab pos="1623060" algn="l"/>
                <a:tab pos="2308860" algn="l"/>
                <a:tab pos="3100070" algn="l"/>
                <a:tab pos="3535045" algn="l"/>
                <a:tab pos="3891279" algn="l"/>
                <a:tab pos="4747895" algn="l"/>
                <a:tab pos="5454650" algn="l"/>
                <a:tab pos="6709409" algn="l"/>
                <a:tab pos="7047865" algn="l"/>
                <a:tab pos="7750175" algn="l"/>
              </a:tabLst>
            </a:pPr>
            <a:r>
              <a:rPr lang="en-US" dirty="0" smtClean="0">
                <a:cs typeface="Calibri"/>
              </a:rPr>
              <a:t>T</a:t>
            </a:r>
            <a:r>
              <a:rPr lang="en-US" spc="-5" dirty="0" smtClean="0">
                <a:cs typeface="Calibri"/>
              </a:rPr>
              <a:t>h</a:t>
            </a:r>
            <a:r>
              <a:rPr lang="en-US" spc="-15" dirty="0" smtClean="0">
                <a:cs typeface="Calibri"/>
              </a:rPr>
              <a:t>es</a:t>
            </a:r>
            <a:r>
              <a:rPr lang="en-US" dirty="0" smtClean="0">
                <a:cs typeface="Calibri"/>
              </a:rPr>
              <a:t>e </a:t>
            </a:r>
            <a:r>
              <a:rPr lang="en-US" spc="-30" dirty="0" smtClean="0">
                <a:cs typeface="Calibri"/>
              </a:rPr>
              <a:t>h</a:t>
            </a:r>
            <a:r>
              <a:rPr lang="en-US" spc="-5" dirty="0" smtClean="0">
                <a:cs typeface="Calibri"/>
              </a:rPr>
              <a:t>t</a:t>
            </a:r>
            <a:r>
              <a:rPr lang="en-US" dirty="0" smtClean="0">
                <a:cs typeface="Calibri"/>
              </a:rPr>
              <a:t>ml com</a:t>
            </a:r>
            <a:r>
              <a:rPr lang="en-US" spc="-5" dirty="0" smtClean="0">
                <a:cs typeface="Calibri"/>
              </a:rPr>
              <a:t>p</a:t>
            </a:r>
            <a:r>
              <a:rPr lang="en-US" spc="-10" dirty="0" smtClean="0">
                <a:cs typeface="Calibri"/>
              </a:rPr>
              <a:t>o</a:t>
            </a:r>
            <a:r>
              <a:rPr lang="en-US" spc="-5" dirty="0" smtClean="0">
                <a:cs typeface="Calibri"/>
              </a:rPr>
              <a:t>ne</a:t>
            </a:r>
            <a:r>
              <a:rPr lang="en-US" spc="-30" dirty="0" smtClean="0">
                <a:cs typeface="Calibri"/>
              </a:rPr>
              <a:t>n</a:t>
            </a:r>
            <a:r>
              <a:rPr lang="en-US" spc="-20" dirty="0" smtClean="0">
                <a:cs typeface="Calibri"/>
              </a:rPr>
              <a:t>t</a:t>
            </a:r>
            <a:r>
              <a:rPr lang="en-US" dirty="0" smtClean="0">
                <a:cs typeface="Calibri"/>
              </a:rPr>
              <a:t>s </a:t>
            </a:r>
            <a:r>
              <a:rPr lang="en-US" spc="-10" dirty="0" smtClean="0">
                <a:cs typeface="Calibri"/>
              </a:rPr>
              <a:t>i</a:t>
            </a:r>
            <a:r>
              <a:rPr lang="en-US" spc="-5" dirty="0" smtClean="0">
                <a:cs typeface="Calibri"/>
              </a:rPr>
              <a:t>nc</a:t>
            </a:r>
            <a:r>
              <a:rPr lang="en-US" dirty="0" smtClean="0">
                <a:cs typeface="Calibri"/>
              </a:rPr>
              <a:t>l</a:t>
            </a:r>
            <a:r>
              <a:rPr lang="en-US" spc="-5" dirty="0" smtClean="0">
                <a:cs typeface="Calibri"/>
              </a:rPr>
              <a:t>u</a:t>
            </a:r>
            <a:r>
              <a:rPr lang="en-US" spc="-15" dirty="0" smtClean="0">
                <a:cs typeface="Calibri"/>
              </a:rPr>
              <a:t>d</a:t>
            </a:r>
            <a:r>
              <a:rPr lang="en-US" dirty="0" smtClean="0">
                <a:cs typeface="Calibri"/>
              </a:rPr>
              <a:t>e:</a:t>
            </a:r>
          </a:p>
          <a:p>
            <a:pPr marL="356235" marR="5080" indent="-344170">
              <a:lnSpc>
                <a:spcPct val="80000"/>
              </a:lnSpc>
              <a:spcBef>
                <a:spcPts val="645"/>
              </a:spcBef>
              <a:buFont typeface="Arial MT"/>
              <a:buChar char="•"/>
              <a:tabLst>
                <a:tab pos="354965" algn="l"/>
                <a:tab pos="355600" algn="l"/>
                <a:tab pos="1623060" algn="l"/>
                <a:tab pos="2308860" algn="l"/>
                <a:tab pos="3100070" algn="l"/>
                <a:tab pos="3535045" algn="l"/>
                <a:tab pos="3891279" algn="l"/>
                <a:tab pos="4747895" algn="l"/>
                <a:tab pos="5454650" algn="l"/>
                <a:tab pos="6709409" algn="l"/>
                <a:tab pos="7047865" algn="l"/>
                <a:tab pos="7750175" algn="l"/>
              </a:tabLst>
            </a:pPr>
            <a:r>
              <a:rPr lang="en-IN" spc="-25" dirty="0" err="1" smtClean="0">
                <a:cs typeface="Calibri"/>
              </a:rPr>
              <a:t>HtmlInputText</a:t>
            </a:r>
            <a:r>
              <a:rPr lang="en-IN" spc="-25" dirty="0" smtClean="0">
                <a:cs typeface="Calibri"/>
              </a:rPr>
              <a:t>, </a:t>
            </a:r>
            <a:r>
              <a:rPr lang="en-IN" spc="-25" dirty="0" err="1" smtClean="0">
                <a:cs typeface="Calibri"/>
              </a:rPr>
              <a:t>HtmlInputTextarea</a:t>
            </a:r>
            <a:r>
              <a:rPr lang="en-IN" spc="-25" dirty="0" smtClean="0">
                <a:cs typeface="Calibri"/>
              </a:rPr>
              <a:t>, </a:t>
            </a:r>
            <a:r>
              <a:rPr lang="en-IN" spc="-25" dirty="0" err="1" smtClean="0">
                <a:cs typeface="Calibri"/>
              </a:rPr>
              <a:t>HtmlForm</a:t>
            </a:r>
            <a:r>
              <a:rPr lang="en-IN" spc="-25" dirty="0" smtClean="0">
                <a:cs typeface="Calibri"/>
              </a:rPr>
              <a:t> and </a:t>
            </a:r>
            <a:r>
              <a:rPr lang="en-IN" spc="-600" dirty="0" smtClean="0">
                <a:cs typeface="Calibri"/>
              </a:rPr>
              <a:t> </a:t>
            </a:r>
            <a:r>
              <a:rPr lang="en-IN" spc="-10" dirty="0" err="1">
                <a:cs typeface="Calibri"/>
              </a:rPr>
              <a:t>HtmlCommandButton</a:t>
            </a:r>
            <a:r>
              <a:rPr lang="en-IN" spc="-10" dirty="0" smtClean="0">
                <a:cs typeface="Calibri"/>
              </a:rPr>
              <a:t>.</a:t>
            </a:r>
          </a:p>
          <a:p>
            <a:pPr marL="356235" marR="5080" indent="-344170">
              <a:lnSpc>
                <a:spcPct val="80000"/>
              </a:lnSpc>
              <a:spcBef>
                <a:spcPts val="645"/>
              </a:spcBef>
              <a:buFont typeface="Arial MT"/>
              <a:buChar char="•"/>
              <a:tabLst>
                <a:tab pos="354965" algn="l"/>
                <a:tab pos="355600" algn="l"/>
                <a:tab pos="1623060" algn="l"/>
                <a:tab pos="2308860" algn="l"/>
                <a:tab pos="3100070" algn="l"/>
                <a:tab pos="3535045" algn="l"/>
                <a:tab pos="3891279" algn="l"/>
                <a:tab pos="4747895" algn="l"/>
                <a:tab pos="5454650" algn="l"/>
                <a:tab pos="6709409" algn="l"/>
                <a:tab pos="7047865" algn="l"/>
                <a:tab pos="7750175" algn="l"/>
              </a:tabLst>
            </a:pPr>
            <a:r>
              <a:rPr lang="pt-BR" spc="-10" dirty="0">
                <a:solidFill>
                  <a:srgbClr val="FF0000"/>
                </a:solidFill>
                <a:cs typeface="Calibri"/>
              </a:rPr>
              <a:t>&lt;%@taglib	</a:t>
            </a:r>
            <a:r>
              <a:rPr lang="pt-BR" spc="-5" dirty="0">
                <a:solidFill>
                  <a:srgbClr val="FF0000"/>
                </a:solidFill>
                <a:cs typeface="Calibri"/>
              </a:rPr>
              <a:t>uri="	</a:t>
            </a:r>
            <a:r>
              <a:rPr lang="pt-BR" spc="-15" dirty="0">
                <a:solidFill>
                  <a:srgbClr val="FF0000"/>
                </a:solidFill>
                <a:cs typeface="Calibri"/>
                <a:hlinkClick r:id="rId3"/>
              </a:rPr>
              <a:t>http://java.sun.com/jsf/html</a:t>
            </a:r>
            <a:r>
              <a:rPr lang="pt-BR" spc="-15" dirty="0">
                <a:solidFill>
                  <a:srgbClr val="FF0000"/>
                </a:solidFill>
                <a:cs typeface="Calibri"/>
              </a:rPr>
              <a:t>" </a:t>
            </a:r>
            <a:r>
              <a:rPr lang="en-IN" spc="-5" dirty="0">
                <a:solidFill>
                  <a:srgbClr val="FF0000"/>
                </a:solidFill>
                <a:cs typeface="Calibri"/>
              </a:rPr>
              <a:t>p</a:t>
            </a:r>
            <a:r>
              <a:rPr lang="en-IN" spc="-30" dirty="0">
                <a:solidFill>
                  <a:srgbClr val="FF0000"/>
                </a:solidFill>
                <a:cs typeface="Calibri"/>
              </a:rPr>
              <a:t>r</a:t>
            </a:r>
            <a:r>
              <a:rPr lang="en-IN" spc="-25" dirty="0">
                <a:solidFill>
                  <a:srgbClr val="FF0000"/>
                </a:solidFill>
                <a:cs typeface="Calibri"/>
              </a:rPr>
              <a:t>e</a:t>
            </a:r>
            <a:r>
              <a:rPr lang="en-IN" dirty="0">
                <a:solidFill>
                  <a:srgbClr val="FF0000"/>
                </a:solidFill>
                <a:cs typeface="Calibri"/>
              </a:rPr>
              <a:t>fi</a:t>
            </a:r>
            <a:r>
              <a:rPr lang="en-IN" spc="-10" dirty="0">
                <a:solidFill>
                  <a:srgbClr val="FF0000"/>
                </a:solidFill>
                <a:cs typeface="Calibri"/>
              </a:rPr>
              <a:t>x</a:t>
            </a:r>
            <a:r>
              <a:rPr lang="en-IN" spc="-5" dirty="0" smtClean="0">
                <a:solidFill>
                  <a:srgbClr val="FF0000"/>
                </a:solidFill>
                <a:cs typeface="Calibri"/>
              </a:rPr>
              <a:t>=</a:t>
            </a:r>
            <a:r>
              <a:rPr lang="en-IN" dirty="0" smtClean="0">
                <a:solidFill>
                  <a:srgbClr val="FF0000"/>
                </a:solidFill>
                <a:cs typeface="Calibri"/>
              </a:rPr>
              <a:t>"</a:t>
            </a:r>
            <a:r>
              <a:rPr lang="pt-BR" spc="-600" dirty="0" smtClean="0">
                <a:solidFill>
                  <a:srgbClr val="FF0000"/>
                </a:solidFill>
                <a:cs typeface="Calibri"/>
              </a:rPr>
              <a:t> </a:t>
            </a:r>
            <a:r>
              <a:rPr lang="pt-BR" spc="-5" dirty="0">
                <a:solidFill>
                  <a:srgbClr val="FF0000"/>
                </a:solidFill>
                <a:cs typeface="Calibri"/>
              </a:rPr>
              <a:t>h"</a:t>
            </a:r>
            <a:r>
              <a:rPr lang="pt-BR" spc="-20" dirty="0">
                <a:solidFill>
                  <a:srgbClr val="FF0000"/>
                </a:solidFill>
                <a:cs typeface="Calibri"/>
              </a:rPr>
              <a:t> </a:t>
            </a:r>
            <a:r>
              <a:rPr lang="pt-BR" dirty="0">
                <a:solidFill>
                  <a:srgbClr val="FF0000"/>
                </a:solidFill>
                <a:cs typeface="Calibri"/>
              </a:rPr>
              <a:t>%&gt;</a:t>
            </a:r>
            <a:endParaRPr lang="pt-BR" dirty="0">
              <a:cs typeface="Calibri"/>
            </a:endParaRPr>
          </a:p>
          <a:p>
            <a:pPr marL="356235" marR="5080" indent="-344170">
              <a:lnSpc>
                <a:spcPct val="80000"/>
              </a:lnSpc>
              <a:spcBef>
                <a:spcPts val="745"/>
              </a:spcBef>
              <a:buFont typeface="Arial MT"/>
              <a:buChar char="•"/>
              <a:tabLst>
                <a:tab pos="354965" algn="l"/>
                <a:tab pos="355600" algn="l"/>
                <a:tab pos="917575" algn="l"/>
                <a:tab pos="2246630" algn="l"/>
                <a:tab pos="2549525" algn="l"/>
                <a:tab pos="3907790" algn="l"/>
                <a:tab pos="4863465" algn="l"/>
                <a:tab pos="5438140" algn="l"/>
                <a:tab pos="6530975" algn="l"/>
                <a:tab pos="7489825" algn="l"/>
              </a:tabLst>
            </a:pPr>
            <a:r>
              <a:rPr lang="en-US" dirty="0">
                <a:cs typeface="Calibri"/>
              </a:rPr>
              <a:t>J</a:t>
            </a:r>
            <a:r>
              <a:rPr lang="en-US" spc="-5" dirty="0">
                <a:cs typeface="Calibri"/>
              </a:rPr>
              <a:t>S</a:t>
            </a:r>
            <a:r>
              <a:rPr lang="en-US" dirty="0">
                <a:cs typeface="Calibri"/>
              </a:rPr>
              <a:t>F	</a:t>
            </a:r>
            <a:r>
              <a:rPr lang="en-US" spc="-5" dirty="0">
                <a:cs typeface="Calibri"/>
              </a:rPr>
              <a:t>p</a:t>
            </a:r>
            <a:r>
              <a:rPr lang="en-US" spc="-60" dirty="0">
                <a:cs typeface="Calibri"/>
              </a:rPr>
              <a:t>r</a:t>
            </a:r>
            <a:r>
              <a:rPr lang="en-US" spc="-10" dirty="0">
                <a:cs typeface="Calibri"/>
              </a:rPr>
              <a:t>o</a:t>
            </a:r>
            <a:r>
              <a:rPr lang="en-US" dirty="0">
                <a:cs typeface="Calibri"/>
              </a:rPr>
              <a:t>vi</a:t>
            </a:r>
            <a:r>
              <a:rPr lang="en-US" spc="-5" dirty="0">
                <a:cs typeface="Calibri"/>
              </a:rPr>
              <a:t>de</a:t>
            </a:r>
            <a:r>
              <a:rPr lang="en-US" dirty="0">
                <a:cs typeface="Calibri"/>
              </a:rPr>
              <a:t>s	a	</a:t>
            </a:r>
            <a:r>
              <a:rPr lang="en-US" spc="-40" dirty="0">
                <a:cs typeface="Calibri"/>
              </a:rPr>
              <a:t>s</a:t>
            </a:r>
            <a:r>
              <a:rPr lang="en-US" spc="-45" dirty="0">
                <a:cs typeface="Calibri"/>
              </a:rPr>
              <a:t>t</a:t>
            </a:r>
            <a:r>
              <a:rPr lang="en-US" spc="-10" dirty="0">
                <a:cs typeface="Calibri"/>
              </a:rPr>
              <a:t>a</a:t>
            </a:r>
            <a:r>
              <a:rPr lang="en-US" spc="-5" dirty="0">
                <a:cs typeface="Calibri"/>
              </a:rPr>
              <a:t>n</a:t>
            </a:r>
            <a:r>
              <a:rPr lang="en-US" spc="-15" dirty="0">
                <a:cs typeface="Calibri"/>
              </a:rPr>
              <a:t>d</a:t>
            </a:r>
            <a:r>
              <a:rPr lang="en-US" dirty="0">
                <a:cs typeface="Calibri"/>
              </a:rPr>
              <a:t>a</a:t>
            </a:r>
            <a:r>
              <a:rPr lang="en-US" spc="-45" dirty="0">
                <a:cs typeface="Calibri"/>
              </a:rPr>
              <a:t>r</a:t>
            </a:r>
            <a:r>
              <a:rPr lang="en-US" dirty="0">
                <a:cs typeface="Calibri"/>
              </a:rPr>
              <a:t>d	</a:t>
            </a:r>
            <a:r>
              <a:rPr lang="en-US" spc="-5" dirty="0">
                <a:cs typeface="Calibri"/>
              </a:rPr>
              <a:t>H</a:t>
            </a:r>
            <a:r>
              <a:rPr lang="en-US" dirty="0">
                <a:cs typeface="Calibri"/>
              </a:rPr>
              <a:t>T</a:t>
            </a:r>
            <a:r>
              <a:rPr lang="en-US" spc="-10" dirty="0">
                <a:cs typeface="Calibri"/>
              </a:rPr>
              <a:t>M</a:t>
            </a:r>
            <a:r>
              <a:rPr lang="en-US" dirty="0">
                <a:cs typeface="Calibri"/>
              </a:rPr>
              <a:t>L	</a:t>
            </a:r>
            <a:r>
              <a:rPr lang="en-US" spc="-45" dirty="0">
                <a:cs typeface="Calibri"/>
              </a:rPr>
              <a:t>t</a:t>
            </a:r>
            <a:r>
              <a:rPr lang="en-US" dirty="0">
                <a:cs typeface="Calibri"/>
              </a:rPr>
              <a:t>ag	li</a:t>
            </a:r>
            <a:r>
              <a:rPr lang="en-US" spc="-5" dirty="0">
                <a:cs typeface="Calibri"/>
              </a:rPr>
              <a:t>b</a:t>
            </a:r>
            <a:r>
              <a:rPr lang="en-US" spc="-70" dirty="0">
                <a:cs typeface="Calibri"/>
              </a:rPr>
              <a:t>r</a:t>
            </a:r>
            <a:r>
              <a:rPr lang="en-US" dirty="0">
                <a:cs typeface="Calibri"/>
              </a:rPr>
              <a:t>a</a:t>
            </a:r>
            <a:r>
              <a:rPr lang="en-US" spc="5" dirty="0">
                <a:cs typeface="Calibri"/>
              </a:rPr>
              <a:t>r</a:t>
            </a:r>
            <a:r>
              <a:rPr lang="en-US" spc="-180" dirty="0">
                <a:cs typeface="Calibri"/>
              </a:rPr>
              <a:t>y</a:t>
            </a:r>
            <a:r>
              <a:rPr lang="en-US" dirty="0">
                <a:cs typeface="Calibri"/>
              </a:rPr>
              <a:t>.	T</a:t>
            </a:r>
            <a:r>
              <a:rPr lang="en-US" spc="-15" dirty="0">
                <a:cs typeface="Calibri"/>
              </a:rPr>
              <a:t>h</a:t>
            </a:r>
            <a:r>
              <a:rPr lang="en-US" spc="-5" dirty="0">
                <a:cs typeface="Calibri"/>
              </a:rPr>
              <a:t>e</a:t>
            </a:r>
            <a:r>
              <a:rPr lang="en-US" spc="-15" dirty="0">
                <a:cs typeface="Calibri"/>
              </a:rPr>
              <a:t>s</a:t>
            </a:r>
            <a:r>
              <a:rPr lang="en-US" dirty="0">
                <a:cs typeface="Calibri"/>
              </a:rPr>
              <a:t>e	</a:t>
            </a:r>
            <a:r>
              <a:rPr lang="en-US" spc="-45" dirty="0">
                <a:cs typeface="Calibri"/>
              </a:rPr>
              <a:t>t</a:t>
            </a:r>
            <a:r>
              <a:rPr lang="en-US" dirty="0">
                <a:cs typeface="Calibri"/>
              </a:rPr>
              <a:t>a</a:t>
            </a:r>
            <a:r>
              <a:rPr lang="en-US" spc="-15" dirty="0">
                <a:cs typeface="Calibri"/>
              </a:rPr>
              <a:t>g</a:t>
            </a:r>
            <a:r>
              <a:rPr lang="en-US" dirty="0">
                <a:cs typeface="Calibri"/>
              </a:rPr>
              <a:t>s  </a:t>
            </a:r>
            <a:r>
              <a:rPr lang="en-US" spc="-15" dirty="0">
                <a:cs typeface="Calibri"/>
              </a:rPr>
              <a:t>get</a:t>
            </a:r>
            <a:r>
              <a:rPr lang="en-US" spc="-20" dirty="0">
                <a:cs typeface="Calibri"/>
              </a:rPr>
              <a:t> </a:t>
            </a:r>
            <a:r>
              <a:rPr lang="en-US" spc="-15" dirty="0">
                <a:cs typeface="Calibri"/>
              </a:rPr>
              <a:t>rendered</a:t>
            </a:r>
            <a:r>
              <a:rPr lang="en-US" spc="-30" dirty="0">
                <a:cs typeface="Calibri"/>
              </a:rPr>
              <a:t> </a:t>
            </a:r>
            <a:r>
              <a:rPr lang="en-US" spc="-15" dirty="0">
                <a:cs typeface="Calibri"/>
              </a:rPr>
              <a:t>into</a:t>
            </a:r>
            <a:r>
              <a:rPr lang="en-US" spc="-10" dirty="0">
                <a:cs typeface="Calibri"/>
              </a:rPr>
              <a:t> corresponding</a:t>
            </a:r>
            <a:r>
              <a:rPr lang="en-US" spc="-25" dirty="0">
                <a:cs typeface="Calibri"/>
              </a:rPr>
              <a:t> </a:t>
            </a:r>
            <a:r>
              <a:rPr lang="en-US" spc="-10" dirty="0">
                <a:cs typeface="Calibri"/>
              </a:rPr>
              <a:t>html</a:t>
            </a:r>
            <a:r>
              <a:rPr lang="en-US" spc="5" dirty="0">
                <a:cs typeface="Calibri"/>
              </a:rPr>
              <a:t> </a:t>
            </a:r>
            <a:r>
              <a:rPr lang="en-US" spc="-5" dirty="0">
                <a:cs typeface="Calibri"/>
              </a:rPr>
              <a:t>output.</a:t>
            </a:r>
            <a:endParaRPr lang="en-US" dirty="0">
              <a:cs typeface="Calibri"/>
            </a:endParaRPr>
          </a:p>
          <a:p>
            <a:pPr marL="355600" marR="5080" indent="-343535">
              <a:lnSpc>
                <a:spcPct val="80000"/>
              </a:lnSpc>
              <a:spcBef>
                <a:spcPts val="650"/>
              </a:spcBef>
              <a:buFont typeface="Arial MT"/>
              <a:buChar char="•"/>
              <a:tabLst>
                <a:tab pos="354965" algn="l"/>
                <a:tab pos="355600" algn="l"/>
                <a:tab pos="1080770" algn="l"/>
                <a:tab pos="2120265" algn="l"/>
                <a:tab pos="2962910" algn="l"/>
                <a:tab pos="3747770" algn="l"/>
                <a:tab pos="4720590" algn="l"/>
                <a:tab pos="5283835" algn="l"/>
                <a:tab pos="6041390" algn="l"/>
                <a:tab pos="6776084" algn="l"/>
              </a:tabLst>
            </a:pPr>
            <a:r>
              <a:rPr lang="en-US" spc="-45" dirty="0">
                <a:cs typeface="Calibri"/>
              </a:rPr>
              <a:t>F</a:t>
            </a:r>
            <a:r>
              <a:rPr lang="en-US" dirty="0">
                <a:cs typeface="Calibri"/>
              </a:rPr>
              <a:t>or	</a:t>
            </a:r>
            <a:r>
              <a:rPr lang="en-US" spc="-5" dirty="0">
                <a:cs typeface="Calibri"/>
              </a:rPr>
              <a:t>th</a:t>
            </a:r>
            <a:r>
              <a:rPr lang="en-US" dirty="0">
                <a:cs typeface="Calibri"/>
              </a:rPr>
              <a:t>e</a:t>
            </a:r>
            <a:r>
              <a:rPr lang="en-US" spc="-15" dirty="0">
                <a:cs typeface="Calibri"/>
              </a:rPr>
              <a:t>s</a:t>
            </a:r>
            <a:r>
              <a:rPr lang="en-US" dirty="0">
                <a:cs typeface="Calibri"/>
              </a:rPr>
              <a:t>e	</a:t>
            </a:r>
            <a:r>
              <a:rPr lang="en-US" spc="-45" dirty="0">
                <a:cs typeface="Calibri"/>
              </a:rPr>
              <a:t>t</a:t>
            </a:r>
            <a:r>
              <a:rPr lang="en-US" dirty="0">
                <a:cs typeface="Calibri"/>
              </a:rPr>
              <a:t>ags	</a:t>
            </a:r>
            <a:r>
              <a:rPr lang="en-US" spc="-35" dirty="0">
                <a:cs typeface="Calibri"/>
              </a:rPr>
              <a:t>y</a:t>
            </a:r>
            <a:r>
              <a:rPr lang="en-US" spc="5" dirty="0">
                <a:cs typeface="Calibri"/>
              </a:rPr>
              <a:t>o</a:t>
            </a:r>
            <a:r>
              <a:rPr lang="en-US" dirty="0">
                <a:cs typeface="Calibri"/>
              </a:rPr>
              <a:t>u	</a:t>
            </a:r>
            <a:r>
              <a:rPr lang="en-US" spc="-5" dirty="0">
                <a:cs typeface="Calibri"/>
              </a:rPr>
              <a:t>n</a:t>
            </a:r>
            <a:r>
              <a:rPr lang="en-US" spc="-15" dirty="0">
                <a:cs typeface="Calibri"/>
              </a:rPr>
              <a:t>e</a:t>
            </a:r>
            <a:r>
              <a:rPr lang="en-US" dirty="0">
                <a:cs typeface="Calibri"/>
              </a:rPr>
              <a:t>ed	</a:t>
            </a:r>
            <a:r>
              <a:rPr lang="en-US" spc="-45" dirty="0">
                <a:cs typeface="Calibri"/>
              </a:rPr>
              <a:t>t</a:t>
            </a:r>
            <a:r>
              <a:rPr lang="en-US" dirty="0">
                <a:cs typeface="Calibri"/>
              </a:rPr>
              <a:t>o	</a:t>
            </a:r>
            <a:r>
              <a:rPr lang="en-US" spc="-5" dirty="0">
                <a:cs typeface="Calibri"/>
              </a:rPr>
              <a:t>us</a:t>
            </a:r>
            <a:r>
              <a:rPr lang="en-US" dirty="0">
                <a:cs typeface="Calibri"/>
              </a:rPr>
              <a:t>e	</a:t>
            </a:r>
            <a:r>
              <a:rPr lang="en-US" spc="-20" dirty="0">
                <a:cs typeface="Calibri"/>
              </a:rPr>
              <a:t>t</a:t>
            </a:r>
            <a:r>
              <a:rPr lang="en-US" spc="-15" dirty="0">
                <a:cs typeface="Calibri"/>
              </a:rPr>
              <a:t>h</a:t>
            </a:r>
            <a:r>
              <a:rPr lang="en-US" dirty="0">
                <a:cs typeface="Calibri"/>
              </a:rPr>
              <a:t>e	</a:t>
            </a:r>
            <a:r>
              <a:rPr lang="en-US" spc="-60" dirty="0">
                <a:cs typeface="Calibri"/>
              </a:rPr>
              <a:t>f</a:t>
            </a:r>
            <a:r>
              <a:rPr lang="en-US" dirty="0">
                <a:cs typeface="Calibri"/>
              </a:rPr>
              <a:t>oll</a:t>
            </a:r>
            <a:r>
              <a:rPr lang="en-US" spc="-10" dirty="0">
                <a:cs typeface="Calibri"/>
              </a:rPr>
              <a:t>o</a:t>
            </a:r>
            <a:r>
              <a:rPr lang="en-US" dirty="0">
                <a:cs typeface="Calibri"/>
              </a:rPr>
              <a:t>w</a:t>
            </a:r>
            <a:r>
              <a:rPr lang="en-US" spc="-10" dirty="0">
                <a:cs typeface="Calibri"/>
              </a:rPr>
              <a:t>i</a:t>
            </a:r>
            <a:r>
              <a:rPr lang="en-US" spc="-5" dirty="0">
                <a:cs typeface="Calibri"/>
              </a:rPr>
              <a:t>n</a:t>
            </a:r>
            <a:r>
              <a:rPr lang="en-US" dirty="0">
                <a:cs typeface="Calibri"/>
              </a:rPr>
              <a:t>g  </a:t>
            </a:r>
            <a:r>
              <a:rPr lang="en-US" spc="-5" dirty="0">
                <a:cs typeface="Calibri"/>
              </a:rPr>
              <a:t>namespaces</a:t>
            </a:r>
            <a:r>
              <a:rPr lang="en-US" spc="-50" dirty="0">
                <a:cs typeface="Calibri"/>
              </a:rPr>
              <a:t> </a:t>
            </a:r>
            <a:r>
              <a:rPr lang="en-US" dirty="0">
                <a:cs typeface="Calibri"/>
              </a:rPr>
              <a:t>of </a:t>
            </a:r>
            <a:r>
              <a:rPr lang="en-US" spc="-5" dirty="0">
                <a:cs typeface="Calibri"/>
              </a:rPr>
              <a:t>URI</a:t>
            </a:r>
            <a:r>
              <a:rPr lang="en-US" spc="-10" dirty="0">
                <a:cs typeface="Calibri"/>
              </a:rPr>
              <a:t> </a:t>
            </a:r>
            <a:r>
              <a:rPr lang="en-US" dirty="0">
                <a:cs typeface="Calibri"/>
              </a:rPr>
              <a:t>in</a:t>
            </a:r>
            <a:r>
              <a:rPr lang="en-US" spc="-10" dirty="0">
                <a:cs typeface="Calibri"/>
              </a:rPr>
              <a:t> html</a:t>
            </a:r>
            <a:r>
              <a:rPr lang="en-US" spc="5" dirty="0">
                <a:cs typeface="Calibri"/>
              </a:rPr>
              <a:t> </a:t>
            </a:r>
            <a:r>
              <a:rPr lang="en-US" spc="-5" dirty="0">
                <a:cs typeface="Calibri"/>
              </a:rPr>
              <a:t>node.</a:t>
            </a:r>
            <a:endParaRPr lang="en-US" dirty="0">
              <a:cs typeface="Calibri"/>
            </a:endParaRPr>
          </a:p>
          <a:p>
            <a:pPr marL="355600" marR="5080" indent="-343535">
              <a:lnSpc>
                <a:spcPts val="2590"/>
              </a:lnSpc>
              <a:spcBef>
                <a:spcPts val="630"/>
              </a:spcBef>
              <a:buFont typeface="Arial MT"/>
              <a:buChar char="•"/>
              <a:tabLst>
                <a:tab pos="354965" algn="l"/>
                <a:tab pos="355600" algn="l"/>
                <a:tab pos="2346960" algn="l"/>
              </a:tabLst>
            </a:pPr>
            <a:r>
              <a:rPr lang="en-US" spc="-10" dirty="0">
                <a:cs typeface="Calibri"/>
              </a:rPr>
              <a:t>&lt;html	</a:t>
            </a:r>
            <a:r>
              <a:rPr lang="en-US" spc="-15" dirty="0" err="1">
                <a:cs typeface="Calibri"/>
              </a:rPr>
              <a:t>xmlns</a:t>
            </a:r>
            <a:r>
              <a:rPr lang="en-US" spc="-15" dirty="0">
                <a:cs typeface="Calibri"/>
              </a:rPr>
              <a:t>="</a:t>
            </a:r>
            <a:r>
              <a:rPr lang="en-US" spc="-15" dirty="0">
                <a:cs typeface="Calibri"/>
                <a:hlinkClick r:id="rId4"/>
              </a:rPr>
              <a:t>http://www.w3.org/1999/xhtml</a:t>
            </a:r>
            <a:r>
              <a:rPr lang="en-US" spc="-15" dirty="0">
                <a:cs typeface="Calibri"/>
              </a:rPr>
              <a:t>" </a:t>
            </a:r>
            <a:r>
              <a:rPr lang="en-US" spc="-600" dirty="0">
                <a:cs typeface="Calibri"/>
              </a:rPr>
              <a:t> </a:t>
            </a:r>
            <a:r>
              <a:rPr lang="en-US" spc="-10" dirty="0" err="1">
                <a:cs typeface="Calibri"/>
              </a:rPr>
              <a:t>xmlns:h</a:t>
            </a:r>
            <a:r>
              <a:rPr lang="en-US" spc="-10" dirty="0">
                <a:cs typeface="Calibri"/>
              </a:rPr>
              <a:t>="</a:t>
            </a:r>
            <a:r>
              <a:rPr lang="en-US" spc="-10" dirty="0">
                <a:cs typeface="Calibri"/>
                <a:hlinkClick r:id="rId3"/>
              </a:rPr>
              <a:t>http://java.sun.com/</a:t>
            </a:r>
            <a:r>
              <a:rPr lang="en-US" spc="-10" dirty="0" err="1">
                <a:cs typeface="Calibri"/>
                <a:hlinkClick r:id="rId3"/>
              </a:rPr>
              <a:t>jsf</a:t>
            </a:r>
            <a:r>
              <a:rPr lang="en-US" spc="-10" dirty="0">
                <a:cs typeface="Calibri"/>
                <a:hlinkClick r:id="rId3"/>
              </a:rPr>
              <a:t>/html</a:t>
            </a:r>
            <a:r>
              <a:rPr lang="en-US" spc="-10" dirty="0">
                <a:cs typeface="Calibri"/>
              </a:rPr>
              <a:t>"</a:t>
            </a:r>
            <a:r>
              <a:rPr lang="en-US" spc="-40" dirty="0">
                <a:cs typeface="Calibri"/>
              </a:rPr>
              <a:t> </a:t>
            </a:r>
            <a:r>
              <a:rPr lang="en-US" dirty="0">
                <a:cs typeface="Calibri"/>
              </a:rPr>
              <a:t>&gt;</a:t>
            </a:r>
          </a:p>
          <a:p>
            <a:pPr marL="356235" marR="5080" indent="-344170">
              <a:lnSpc>
                <a:spcPct val="80000"/>
              </a:lnSpc>
              <a:spcBef>
                <a:spcPts val="645"/>
              </a:spcBef>
              <a:buFont typeface="Arial MT"/>
              <a:buChar char="•"/>
              <a:tabLst>
                <a:tab pos="354965" algn="l"/>
                <a:tab pos="355600" algn="l"/>
                <a:tab pos="1623060" algn="l"/>
                <a:tab pos="2308860" algn="l"/>
                <a:tab pos="3100070" algn="l"/>
                <a:tab pos="3535045" algn="l"/>
                <a:tab pos="3891279" algn="l"/>
                <a:tab pos="4747895" algn="l"/>
                <a:tab pos="5454650" algn="l"/>
                <a:tab pos="6709409" algn="l"/>
                <a:tab pos="7047865" algn="l"/>
                <a:tab pos="7750175" algn="l"/>
              </a:tabLst>
            </a:pPr>
            <a:endParaRPr lang="en-IN" dirty="0">
              <a:cs typeface="Calibri"/>
            </a:endParaRPr>
          </a:p>
          <a:p>
            <a:pPr marL="356235" marR="5080" indent="-344170">
              <a:lnSpc>
                <a:spcPct val="80000"/>
              </a:lnSpc>
              <a:spcBef>
                <a:spcPts val="645"/>
              </a:spcBef>
              <a:buFont typeface="Arial MT"/>
              <a:buChar char="•"/>
              <a:tabLst>
                <a:tab pos="354965" algn="l"/>
                <a:tab pos="355600" algn="l"/>
                <a:tab pos="1623060" algn="l"/>
                <a:tab pos="2308860" algn="l"/>
                <a:tab pos="3100070" algn="l"/>
                <a:tab pos="3535045" algn="l"/>
                <a:tab pos="3891279" algn="l"/>
                <a:tab pos="4747895" algn="l"/>
                <a:tab pos="5454650" algn="l"/>
                <a:tab pos="6709409" algn="l"/>
                <a:tab pos="7047865" algn="l"/>
                <a:tab pos="7750175" algn="l"/>
              </a:tabLst>
            </a:pPr>
            <a:endParaRPr lang="en-US" dirty="0" smtClean="0">
              <a:cs typeface="Calibri"/>
            </a:endParaRPr>
          </a:p>
          <a:p>
            <a:pPr marL="356235" marR="5080" indent="-344170">
              <a:lnSpc>
                <a:spcPct val="80000"/>
              </a:lnSpc>
              <a:spcBef>
                <a:spcPts val="645"/>
              </a:spcBef>
              <a:buFont typeface="Arial MT"/>
              <a:buChar char="•"/>
              <a:tabLst>
                <a:tab pos="354965" algn="l"/>
                <a:tab pos="355600" algn="l"/>
                <a:tab pos="1623060" algn="l"/>
                <a:tab pos="2308860" algn="l"/>
                <a:tab pos="3100070" algn="l"/>
                <a:tab pos="3535045" algn="l"/>
                <a:tab pos="3891279" algn="l"/>
                <a:tab pos="4747895" algn="l"/>
                <a:tab pos="5454650" algn="l"/>
                <a:tab pos="6709409" algn="l"/>
                <a:tab pos="7047865" algn="l"/>
                <a:tab pos="7750175" algn="l"/>
              </a:tabLst>
            </a:pPr>
            <a:endParaRPr lang="en-US" dirty="0">
              <a:cs typeface="Calibri"/>
            </a:endParaRPr>
          </a:p>
          <a:p>
            <a:endParaRPr lang="en-IN" dirty="0"/>
          </a:p>
        </p:txBody>
      </p:sp>
    </p:spTree>
    <p:custDataLst>
      <p:tags r:id="rId1"/>
    </p:custDataLst>
    <p:extLst>
      <p:ext uri="{BB962C8B-B14F-4D97-AF65-F5344CB8AC3E}">
        <p14:creationId xmlns:p14="http://schemas.microsoft.com/office/powerpoint/2010/main" val="3128150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087E-A13C-47FA-8D3C-48493AC2A841}"/>
              </a:ext>
            </a:extLst>
          </p:cNvPr>
          <p:cNvSpPr>
            <a:spLocks noGrp="1"/>
          </p:cNvSpPr>
          <p:nvPr>
            <p:ph type="title"/>
          </p:nvPr>
        </p:nvSpPr>
        <p:spPr/>
        <p:txBody>
          <a:bodyPr/>
          <a:lstStyle/>
          <a:p>
            <a:r>
              <a:rPr lang="en-IN" dirty="0"/>
              <a:t>INTRODUCTION TO JSF</a:t>
            </a:r>
          </a:p>
        </p:txBody>
      </p:sp>
      <p:sp>
        <p:nvSpPr>
          <p:cNvPr id="3" name="Content Placeholder 2">
            <a:extLst>
              <a:ext uri="{FF2B5EF4-FFF2-40B4-BE49-F238E27FC236}">
                <a16:creationId xmlns:a16="http://schemas.microsoft.com/office/drawing/2014/main" id="{B46CEED3-BB21-498B-8BFE-294A6500772B}"/>
              </a:ext>
            </a:extLst>
          </p:cNvPr>
          <p:cNvSpPr>
            <a:spLocks noGrp="1"/>
          </p:cNvSpPr>
          <p:nvPr>
            <p:ph idx="1"/>
          </p:nvPr>
        </p:nvSpPr>
        <p:spPr/>
        <p:txBody>
          <a:bodyPr/>
          <a:lstStyle/>
          <a:p>
            <a:pPr algn="just"/>
            <a:r>
              <a:rPr lang="en-IN" dirty="0"/>
              <a:t>Java server pages is a web application framework used to develop the </a:t>
            </a:r>
            <a:r>
              <a:rPr lang="en-IN" b="1" dirty="0"/>
              <a:t>web application with rich user interface</a:t>
            </a:r>
            <a:r>
              <a:rPr lang="en-IN" dirty="0"/>
              <a:t>.</a:t>
            </a:r>
          </a:p>
          <a:p>
            <a:pPr algn="just"/>
            <a:r>
              <a:rPr lang="en-IN" dirty="0"/>
              <a:t>The framework is based on </a:t>
            </a:r>
            <a:r>
              <a:rPr lang="en-IN" b="1" dirty="0"/>
              <a:t>MVC</a:t>
            </a:r>
            <a:r>
              <a:rPr lang="en-IN" dirty="0"/>
              <a:t> – Model  View Controller architecture.</a:t>
            </a:r>
          </a:p>
          <a:p>
            <a:pPr algn="just"/>
            <a:r>
              <a:rPr lang="en-IN" dirty="0"/>
              <a:t>It </a:t>
            </a:r>
            <a:r>
              <a:rPr lang="en-IN" b="1" dirty="0"/>
              <a:t>simplifies the construction of user interface (UI) component</a:t>
            </a:r>
            <a:r>
              <a:rPr lang="en-IN" dirty="0"/>
              <a:t>. These UI can interact with DB to store data.</a:t>
            </a:r>
          </a:p>
          <a:p>
            <a:pPr algn="just"/>
            <a:r>
              <a:rPr lang="en-IN" dirty="0"/>
              <a:t>In JSF, the UI component can be created by the use of Application programming Interface(API).</a:t>
            </a:r>
          </a:p>
        </p:txBody>
      </p:sp>
    </p:spTree>
    <p:custDataLst>
      <p:tags r:id="rId1"/>
    </p:custDataLst>
    <p:extLst>
      <p:ext uri="{BB962C8B-B14F-4D97-AF65-F5344CB8AC3E}">
        <p14:creationId xmlns:p14="http://schemas.microsoft.com/office/powerpoint/2010/main" val="4279580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9940" y="753153"/>
            <a:ext cx="8070850" cy="1177925"/>
          </a:xfrm>
          <a:prstGeom prst="rect">
            <a:avLst/>
          </a:prstGeom>
        </p:spPr>
        <p:txBody>
          <a:bodyPr vert="horz" wrap="square" lIns="0" tIns="12700" rIns="0" bIns="0" rtlCol="0">
            <a:spAutoFit/>
          </a:bodyPr>
          <a:lstStyle/>
          <a:p>
            <a:pPr marL="12700">
              <a:spcBef>
                <a:spcPts val="100"/>
              </a:spcBef>
            </a:pPr>
            <a:r>
              <a:rPr sz="2700" b="1" u="heavy" dirty="0">
                <a:uFill>
                  <a:solidFill>
                    <a:srgbClr val="000000"/>
                  </a:solidFill>
                </a:uFill>
                <a:latin typeface="Calibri"/>
                <a:cs typeface="Calibri"/>
              </a:rPr>
              <a:t>2.Html</a:t>
            </a:r>
            <a:r>
              <a:rPr sz="2700" b="1" u="heavy" spc="-50" dirty="0">
                <a:uFill>
                  <a:solidFill>
                    <a:srgbClr val="000000"/>
                  </a:solidFill>
                </a:uFill>
                <a:latin typeface="Calibri"/>
                <a:cs typeface="Calibri"/>
              </a:rPr>
              <a:t> </a:t>
            </a:r>
            <a:r>
              <a:rPr sz="2700" b="1" u="heavy" spc="-75" dirty="0">
                <a:uFill>
                  <a:solidFill>
                    <a:srgbClr val="000000"/>
                  </a:solidFill>
                </a:uFill>
                <a:latin typeface="Calibri"/>
                <a:cs typeface="Calibri"/>
              </a:rPr>
              <a:t>Tag</a:t>
            </a:r>
            <a:r>
              <a:rPr sz="2700" b="1" u="heavy" spc="-20" dirty="0">
                <a:uFill>
                  <a:solidFill>
                    <a:srgbClr val="000000"/>
                  </a:solidFill>
                </a:uFill>
                <a:latin typeface="Calibri"/>
                <a:cs typeface="Calibri"/>
              </a:rPr>
              <a:t> </a:t>
            </a:r>
            <a:r>
              <a:rPr sz="2700" b="1" u="heavy" spc="-10" dirty="0">
                <a:uFill>
                  <a:solidFill>
                    <a:srgbClr val="000000"/>
                  </a:solidFill>
                </a:uFill>
                <a:latin typeface="Calibri"/>
                <a:cs typeface="Calibri"/>
              </a:rPr>
              <a:t>Library:</a:t>
            </a:r>
            <a:endParaRPr sz="2700" dirty="0">
              <a:latin typeface="Calibri"/>
              <a:cs typeface="Calibri"/>
            </a:endParaRPr>
          </a:p>
          <a:p>
            <a:pPr marL="356235" marR="5080" indent="-344170">
              <a:lnSpc>
                <a:spcPct val="80000"/>
              </a:lnSpc>
              <a:spcBef>
                <a:spcPts val="645"/>
              </a:spcBef>
              <a:buFont typeface="Arial MT"/>
              <a:buChar char="•"/>
              <a:tabLst>
                <a:tab pos="354965" algn="l"/>
                <a:tab pos="355600" algn="l"/>
                <a:tab pos="1623060" algn="l"/>
                <a:tab pos="2308860" algn="l"/>
                <a:tab pos="3100070" algn="l"/>
                <a:tab pos="3535045" algn="l"/>
                <a:tab pos="3891279" algn="l"/>
                <a:tab pos="4747895" algn="l"/>
                <a:tab pos="5454650" algn="l"/>
                <a:tab pos="6709409" algn="l"/>
                <a:tab pos="7047865" algn="l"/>
                <a:tab pos="7750175" algn="l"/>
              </a:tabLst>
            </a:pPr>
            <a:r>
              <a:rPr sz="2700" spc="-10" dirty="0">
                <a:latin typeface="Calibri"/>
                <a:cs typeface="Calibri"/>
              </a:rPr>
              <a:t>D</a:t>
            </a:r>
            <a:r>
              <a:rPr sz="2700" spc="-25" dirty="0">
                <a:latin typeface="Calibri"/>
                <a:cs typeface="Calibri"/>
              </a:rPr>
              <a:t>e</a:t>
            </a:r>
            <a:r>
              <a:rPr sz="2700" dirty="0">
                <a:latin typeface="Calibri"/>
                <a:cs typeface="Calibri"/>
              </a:rPr>
              <a:t>fi</a:t>
            </a:r>
            <a:r>
              <a:rPr sz="2700" spc="-5" dirty="0">
                <a:latin typeface="Calibri"/>
                <a:cs typeface="Calibri"/>
              </a:rPr>
              <a:t>n</a:t>
            </a:r>
            <a:r>
              <a:rPr sz="2700" dirty="0">
                <a:latin typeface="Calibri"/>
                <a:cs typeface="Calibri"/>
              </a:rPr>
              <a:t>es	</a:t>
            </a:r>
            <a:r>
              <a:rPr sz="2700" spc="-20" dirty="0">
                <a:latin typeface="Calibri"/>
                <a:cs typeface="Calibri"/>
              </a:rPr>
              <a:t>t</a:t>
            </a:r>
            <a:r>
              <a:rPr sz="2700" spc="-5" dirty="0">
                <a:latin typeface="Calibri"/>
                <a:cs typeface="Calibri"/>
              </a:rPr>
              <a:t>h</a:t>
            </a:r>
            <a:r>
              <a:rPr sz="2700" dirty="0">
                <a:latin typeface="Calibri"/>
                <a:cs typeface="Calibri"/>
              </a:rPr>
              <a:t>e	</a:t>
            </a:r>
            <a:r>
              <a:rPr sz="2700" spc="-45" dirty="0">
                <a:latin typeface="Calibri"/>
                <a:cs typeface="Calibri"/>
              </a:rPr>
              <a:t>t</a:t>
            </a:r>
            <a:r>
              <a:rPr sz="2700" dirty="0">
                <a:latin typeface="Calibri"/>
                <a:cs typeface="Calibri"/>
              </a:rPr>
              <a:t>a</a:t>
            </a:r>
            <a:r>
              <a:rPr sz="2700" spc="-15" dirty="0">
                <a:latin typeface="Calibri"/>
                <a:cs typeface="Calibri"/>
              </a:rPr>
              <a:t>g</a:t>
            </a:r>
            <a:r>
              <a:rPr sz="2700" dirty="0">
                <a:latin typeface="Calibri"/>
                <a:cs typeface="Calibri"/>
              </a:rPr>
              <a:t>s	</a:t>
            </a:r>
            <a:r>
              <a:rPr sz="2700" spc="-20" dirty="0">
                <a:latin typeface="Calibri"/>
                <a:cs typeface="Calibri"/>
              </a:rPr>
              <a:t>t</a:t>
            </a:r>
            <a:r>
              <a:rPr sz="2700" spc="-5" dirty="0">
                <a:latin typeface="Calibri"/>
                <a:cs typeface="Calibri"/>
              </a:rPr>
              <a:t>h</a:t>
            </a:r>
            <a:r>
              <a:rPr sz="2700" spc="-25" dirty="0">
                <a:latin typeface="Calibri"/>
                <a:cs typeface="Calibri"/>
              </a:rPr>
              <a:t>a</a:t>
            </a:r>
            <a:r>
              <a:rPr sz="2700" dirty="0">
                <a:latin typeface="Calibri"/>
                <a:cs typeface="Calibri"/>
              </a:rPr>
              <a:t>t	</a:t>
            </a:r>
            <a:r>
              <a:rPr sz="2700" spc="-55" dirty="0">
                <a:latin typeface="Calibri"/>
                <a:cs typeface="Calibri"/>
              </a:rPr>
              <a:t>r</a:t>
            </a:r>
            <a:r>
              <a:rPr sz="2700" dirty="0">
                <a:latin typeface="Calibri"/>
                <a:cs typeface="Calibri"/>
              </a:rPr>
              <a:t>e</a:t>
            </a:r>
            <a:r>
              <a:rPr sz="2700" spc="-5" dirty="0">
                <a:latin typeface="Calibri"/>
                <a:cs typeface="Calibri"/>
              </a:rPr>
              <a:t>p</a:t>
            </a:r>
            <a:r>
              <a:rPr sz="2700" spc="-45" dirty="0">
                <a:latin typeface="Calibri"/>
                <a:cs typeface="Calibri"/>
              </a:rPr>
              <a:t>r</a:t>
            </a:r>
            <a:r>
              <a:rPr sz="2700" spc="-15" dirty="0">
                <a:latin typeface="Calibri"/>
                <a:cs typeface="Calibri"/>
              </a:rPr>
              <a:t>es</a:t>
            </a:r>
            <a:r>
              <a:rPr sz="2700" spc="-5" dirty="0">
                <a:latin typeface="Calibri"/>
                <a:cs typeface="Calibri"/>
              </a:rPr>
              <a:t>e</a:t>
            </a:r>
            <a:r>
              <a:rPr sz="2700" spc="-30" dirty="0">
                <a:latin typeface="Calibri"/>
                <a:cs typeface="Calibri"/>
              </a:rPr>
              <a:t>n</a:t>
            </a:r>
            <a:r>
              <a:rPr sz="2700" dirty="0">
                <a:latin typeface="Calibri"/>
                <a:cs typeface="Calibri"/>
              </a:rPr>
              <a:t>t	</a:t>
            </a:r>
            <a:r>
              <a:rPr sz="2700" spc="-25" dirty="0">
                <a:latin typeface="Calibri"/>
                <a:cs typeface="Calibri"/>
              </a:rPr>
              <a:t>g</a:t>
            </a:r>
            <a:r>
              <a:rPr sz="2700" spc="-15" dirty="0">
                <a:latin typeface="Calibri"/>
                <a:cs typeface="Calibri"/>
              </a:rPr>
              <a:t>e</a:t>
            </a:r>
            <a:r>
              <a:rPr sz="2700" spc="-5" dirty="0">
                <a:latin typeface="Calibri"/>
                <a:cs typeface="Calibri"/>
              </a:rPr>
              <a:t>n</a:t>
            </a:r>
            <a:r>
              <a:rPr sz="2700" dirty="0">
                <a:latin typeface="Calibri"/>
                <a:cs typeface="Calibri"/>
              </a:rPr>
              <a:t>e</a:t>
            </a:r>
            <a:r>
              <a:rPr sz="2700" spc="-80" dirty="0">
                <a:latin typeface="Calibri"/>
                <a:cs typeface="Calibri"/>
              </a:rPr>
              <a:t>r</a:t>
            </a:r>
            <a:r>
              <a:rPr sz="2700" dirty="0">
                <a:latin typeface="Calibri"/>
                <a:cs typeface="Calibri"/>
              </a:rPr>
              <a:t>al	</a:t>
            </a:r>
            <a:r>
              <a:rPr sz="2700" spc="-5" dirty="0">
                <a:latin typeface="Calibri"/>
                <a:cs typeface="Calibri"/>
              </a:rPr>
              <a:t>H</a:t>
            </a:r>
            <a:r>
              <a:rPr sz="2700" dirty="0">
                <a:latin typeface="Calibri"/>
                <a:cs typeface="Calibri"/>
              </a:rPr>
              <a:t>T</a:t>
            </a:r>
            <a:r>
              <a:rPr sz="2700" spc="-10" dirty="0">
                <a:latin typeface="Calibri"/>
                <a:cs typeface="Calibri"/>
              </a:rPr>
              <a:t>M</a:t>
            </a:r>
            <a:r>
              <a:rPr sz="2700" dirty="0">
                <a:latin typeface="Calibri"/>
                <a:cs typeface="Calibri"/>
              </a:rPr>
              <a:t>L	</a:t>
            </a:r>
            <a:r>
              <a:rPr sz="2700" spc="-5" dirty="0">
                <a:latin typeface="Calibri"/>
                <a:cs typeface="Calibri"/>
              </a:rPr>
              <a:t>UI  </a:t>
            </a:r>
            <a:r>
              <a:rPr sz="2700" spc="-30" dirty="0">
                <a:latin typeface="Calibri"/>
                <a:cs typeface="Calibri"/>
              </a:rPr>
              <a:t>c</a:t>
            </a:r>
            <a:r>
              <a:rPr sz="2700" dirty="0">
                <a:latin typeface="Calibri"/>
                <a:cs typeface="Calibri"/>
              </a:rPr>
              <a:t>om</a:t>
            </a:r>
            <a:r>
              <a:rPr sz="2700" spc="-5" dirty="0">
                <a:latin typeface="Calibri"/>
                <a:cs typeface="Calibri"/>
              </a:rPr>
              <a:t>p</a:t>
            </a:r>
            <a:r>
              <a:rPr sz="2700" dirty="0">
                <a:latin typeface="Calibri"/>
                <a:cs typeface="Calibri"/>
              </a:rPr>
              <a:t>o</a:t>
            </a:r>
            <a:r>
              <a:rPr sz="2700" spc="-15" dirty="0">
                <a:latin typeface="Calibri"/>
                <a:cs typeface="Calibri"/>
              </a:rPr>
              <a:t>n</a:t>
            </a:r>
            <a:r>
              <a:rPr sz="2700" dirty="0">
                <a:latin typeface="Calibri"/>
                <a:cs typeface="Calibri"/>
              </a:rPr>
              <a:t>e</a:t>
            </a:r>
            <a:r>
              <a:rPr sz="2700" spc="-40" dirty="0">
                <a:latin typeface="Calibri"/>
                <a:cs typeface="Calibri"/>
              </a:rPr>
              <a:t>n</a:t>
            </a:r>
            <a:r>
              <a:rPr sz="2700" spc="-5" dirty="0">
                <a:latin typeface="Calibri"/>
                <a:cs typeface="Calibri"/>
              </a:rPr>
              <a:t>t</a:t>
            </a:r>
            <a:r>
              <a:rPr sz="2700" dirty="0">
                <a:latin typeface="Calibri"/>
                <a:cs typeface="Calibri"/>
              </a:rPr>
              <a:t>s</a:t>
            </a:r>
            <a:r>
              <a:rPr sz="2700" spc="-204" dirty="0">
                <a:latin typeface="Calibri"/>
                <a:cs typeface="Calibri"/>
              </a:rPr>
              <a:t>.</a:t>
            </a:r>
            <a:r>
              <a:rPr sz="2700" dirty="0">
                <a:latin typeface="Calibri"/>
                <a:cs typeface="Calibri"/>
              </a:rPr>
              <a:t>T</a:t>
            </a:r>
            <a:r>
              <a:rPr sz="2700" spc="-5" dirty="0">
                <a:latin typeface="Calibri"/>
                <a:cs typeface="Calibri"/>
              </a:rPr>
              <a:t>h</a:t>
            </a:r>
            <a:r>
              <a:rPr sz="2700" spc="-15" dirty="0">
                <a:latin typeface="Calibri"/>
                <a:cs typeface="Calibri"/>
              </a:rPr>
              <a:t>es</a:t>
            </a:r>
            <a:r>
              <a:rPr sz="2700" dirty="0">
                <a:latin typeface="Calibri"/>
                <a:cs typeface="Calibri"/>
              </a:rPr>
              <a:t>e		</a:t>
            </a:r>
            <a:r>
              <a:rPr sz="2700" spc="-30" dirty="0">
                <a:latin typeface="Calibri"/>
                <a:cs typeface="Calibri"/>
              </a:rPr>
              <a:t>h</a:t>
            </a:r>
            <a:r>
              <a:rPr sz="2700" spc="-5" dirty="0">
                <a:latin typeface="Calibri"/>
                <a:cs typeface="Calibri"/>
              </a:rPr>
              <a:t>t</a:t>
            </a:r>
            <a:r>
              <a:rPr sz="2700" dirty="0">
                <a:latin typeface="Calibri"/>
                <a:cs typeface="Calibri"/>
              </a:rPr>
              <a:t>ml	</a:t>
            </a:r>
            <a:r>
              <a:rPr sz="2700" spc="-30" dirty="0">
                <a:latin typeface="Calibri"/>
                <a:cs typeface="Calibri"/>
              </a:rPr>
              <a:t>c</a:t>
            </a:r>
            <a:r>
              <a:rPr sz="2700" dirty="0">
                <a:latin typeface="Calibri"/>
                <a:cs typeface="Calibri"/>
              </a:rPr>
              <a:t>om</a:t>
            </a:r>
            <a:r>
              <a:rPr sz="2700" spc="-5" dirty="0">
                <a:latin typeface="Calibri"/>
                <a:cs typeface="Calibri"/>
              </a:rPr>
              <a:t>p</a:t>
            </a:r>
            <a:r>
              <a:rPr sz="2700" spc="-10" dirty="0">
                <a:latin typeface="Calibri"/>
                <a:cs typeface="Calibri"/>
              </a:rPr>
              <a:t>o</a:t>
            </a:r>
            <a:r>
              <a:rPr sz="2700" spc="-5" dirty="0">
                <a:latin typeface="Calibri"/>
                <a:cs typeface="Calibri"/>
              </a:rPr>
              <a:t>ne</a:t>
            </a:r>
            <a:r>
              <a:rPr sz="2700" spc="-30" dirty="0">
                <a:latin typeface="Calibri"/>
                <a:cs typeface="Calibri"/>
              </a:rPr>
              <a:t>n</a:t>
            </a:r>
            <a:r>
              <a:rPr sz="2700" spc="-20" dirty="0">
                <a:latin typeface="Calibri"/>
                <a:cs typeface="Calibri"/>
              </a:rPr>
              <a:t>t</a:t>
            </a:r>
            <a:r>
              <a:rPr sz="2700" dirty="0">
                <a:latin typeface="Calibri"/>
                <a:cs typeface="Calibri"/>
              </a:rPr>
              <a:t>s		</a:t>
            </a:r>
            <a:r>
              <a:rPr sz="2700" spc="-10" dirty="0">
                <a:latin typeface="Calibri"/>
                <a:cs typeface="Calibri"/>
              </a:rPr>
              <a:t>i</a:t>
            </a:r>
            <a:r>
              <a:rPr sz="2700" spc="-5" dirty="0">
                <a:latin typeface="Calibri"/>
                <a:cs typeface="Calibri"/>
              </a:rPr>
              <a:t>nc</a:t>
            </a:r>
            <a:r>
              <a:rPr sz="2700" dirty="0">
                <a:latin typeface="Calibri"/>
                <a:cs typeface="Calibri"/>
              </a:rPr>
              <a:t>l</a:t>
            </a:r>
            <a:r>
              <a:rPr sz="2700" spc="-5" dirty="0">
                <a:latin typeface="Calibri"/>
                <a:cs typeface="Calibri"/>
              </a:rPr>
              <a:t>u</a:t>
            </a:r>
            <a:r>
              <a:rPr sz="2700" spc="-15" dirty="0">
                <a:latin typeface="Calibri"/>
                <a:cs typeface="Calibri"/>
              </a:rPr>
              <a:t>d</a:t>
            </a:r>
            <a:r>
              <a:rPr sz="2700" dirty="0">
                <a:latin typeface="Calibri"/>
                <a:cs typeface="Calibri"/>
              </a:rPr>
              <a:t>e</a:t>
            </a:r>
          </a:p>
        </p:txBody>
      </p:sp>
      <p:sp>
        <p:nvSpPr>
          <p:cNvPr id="3" name="object 3"/>
          <p:cNvSpPr txBox="1"/>
          <p:nvPr/>
        </p:nvSpPr>
        <p:spPr>
          <a:xfrm>
            <a:off x="9584538" y="1822999"/>
            <a:ext cx="549275" cy="436880"/>
          </a:xfrm>
          <a:prstGeom prst="rect">
            <a:avLst/>
          </a:prstGeom>
        </p:spPr>
        <p:txBody>
          <a:bodyPr vert="horz" wrap="square" lIns="0" tIns="12700" rIns="0" bIns="0" rtlCol="0">
            <a:spAutoFit/>
          </a:bodyPr>
          <a:lstStyle/>
          <a:p>
            <a:pPr marL="12700">
              <a:spcBef>
                <a:spcPts val="100"/>
              </a:spcBef>
            </a:pPr>
            <a:r>
              <a:rPr sz="2700" spc="-10" dirty="0">
                <a:latin typeface="Calibri"/>
                <a:cs typeface="Calibri"/>
              </a:rPr>
              <a:t>a</a:t>
            </a:r>
            <a:r>
              <a:rPr sz="2700" spc="-5" dirty="0">
                <a:latin typeface="Calibri"/>
                <a:cs typeface="Calibri"/>
              </a:rPr>
              <a:t>n</a:t>
            </a:r>
            <a:r>
              <a:rPr sz="2700" dirty="0">
                <a:latin typeface="Calibri"/>
                <a:cs typeface="Calibri"/>
              </a:rPr>
              <a:t>d</a:t>
            </a:r>
            <a:endParaRPr sz="2700">
              <a:latin typeface="Calibri"/>
              <a:cs typeface="Calibri"/>
            </a:endParaRPr>
          </a:p>
        </p:txBody>
      </p:sp>
      <p:sp>
        <p:nvSpPr>
          <p:cNvPr id="4" name="object 4"/>
          <p:cNvSpPr txBox="1"/>
          <p:nvPr/>
        </p:nvSpPr>
        <p:spPr>
          <a:xfrm>
            <a:off x="2403525" y="1823000"/>
            <a:ext cx="6186170" cy="766445"/>
          </a:xfrm>
          <a:prstGeom prst="rect">
            <a:avLst/>
          </a:prstGeom>
        </p:spPr>
        <p:txBody>
          <a:bodyPr vert="horz" wrap="square" lIns="0" tIns="94615" rIns="0" bIns="0" rtlCol="0">
            <a:spAutoFit/>
          </a:bodyPr>
          <a:lstStyle/>
          <a:p>
            <a:pPr marL="12700" marR="5080">
              <a:lnSpc>
                <a:spcPct val="80000"/>
              </a:lnSpc>
              <a:spcBef>
                <a:spcPts val="745"/>
              </a:spcBef>
            </a:pPr>
            <a:r>
              <a:rPr sz="2700" spc="-25" dirty="0">
                <a:latin typeface="Calibri"/>
                <a:cs typeface="Calibri"/>
              </a:rPr>
              <a:t>HtmlInputText,HtmlInputTextarea,HtmlForm </a:t>
            </a:r>
            <a:r>
              <a:rPr sz="2700" spc="-600" dirty="0">
                <a:latin typeface="Calibri"/>
                <a:cs typeface="Calibri"/>
              </a:rPr>
              <a:t> </a:t>
            </a:r>
            <a:r>
              <a:rPr sz="2700" spc="-10" dirty="0">
                <a:latin typeface="Calibri"/>
                <a:cs typeface="Calibri"/>
              </a:rPr>
              <a:t>HtmlCommandButton.</a:t>
            </a:r>
            <a:endParaRPr sz="2700" dirty="0">
              <a:latin typeface="Calibri"/>
              <a:cs typeface="Calibri"/>
            </a:endParaRPr>
          </a:p>
        </p:txBody>
      </p:sp>
      <p:sp>
        <p:nvSpPr>
          <p:cNvPr id="5" name="object 5"/>
          <p:cNvSpPr txBox="1"/>
          <p:nvPr/>
        </p:nvSpPr>
        <p:spPr>
          <a:xfrm>
            <a:off x="2060282" y="2563665"/>
            <a:ext cx="6647180" cy="766445"/>
          </a:xfrm>
          <a:prstGeom prst="rect">
            <a:avLst/>
          </a:prstGeom>
        </p:spPr>
        <p:txBody>
          <a:bodyPr vert="horz" wrap="square" lIns="0" tIns="94615" rIns="0" bIns="0" rtlCol="0">
            <a:spAutoFit/>
          </a:bodyPr>
          <a:lstStyle/>
          <a:p>
            <a:pPr marL="12700" marR="5080">
              <a:lnSpc>
                <a:spcPct val="80000"/>
              </a:lnSpc>
              <a:spcBef>
                <a:spcPts val="745"/>
              </a:spcBef>
              <a:tabLst>
                <a:tab pos="1669414" algn="l"/>
                <a:tab pos="2514600" algn="l"/>
              </a:tabLst>
            </a:pPr>
            <a:r>
              <a:rPr sz="2700" spc="-10" dirty="0">
                <a:solidFill>
                  <a:srgbClr val="FF0000"/>
                </a:solidFill>
                <a:latin typeface="Calibri"/>
                <a:cs typeface="Calibri"/>
              </a:rPr>
              <a:t>&lt;%@taglib	</a:t>
            </a:r>
            <a:r>
              <a:rPr sz="2700" spc="-5" dirty="0">
                <a:solidFill>
                  <a:srgbClr val="FF0000"/>
                </a:solidFill>
                <a:latin typeface="Calibri"/>
                <a:cs typeface="Calibri"/>
              </a:rPr>
              <a:t>uri="	</a:t>
            </a:r>
            <a:r>
              <a:rPr sz="2700" spc="-15" dirty="0">
                <a:solidFill>
                  <a:srgbClr val="FF0000"/>
                </a:solidFill>
                <a:latin typeface="Calibri"/>
                <a:cs typeface="Calibri"/>
                <a:hlinkClick r:id="rId3"/>
              </a:rPr>
              <a:t>http://java.sun.com/jsf/html</a:t>
            </a:r>
            <a:r>
              <a:rPr sz="2700" spc="-15" dirty="0">
                <a:solidFill>
                  <a:srgbClr val="FF0000"/>
                </a:solidFill>
                <a:latin typeface="Calibri"/>
                <a:cs typeface="Calibri"/>
              </a:rPr>
              <a:t>" </a:t>
            </a:r>
            <a:r>
              <a:rPr sz="2700" spc="-600" dirty="0">
                <a:solidFill>
                  <a:srgbClr val="FF0000"/>
                </a:solidFill>
                <a:latin typeface="Calibri"/>
                <a:cs typeface="Calibri"/>
              </a:rPr>
              <a:t> </a:t>
            </a:r>
            <a:r>
              <a:rPr sz="2700" spc="-5" dirty="0">
                <a:solidFill>
                  <a:srgbClr val="FF0000"/>
                </a:solidFill>
                <a:latin typeface="Calibri"/>
                <a:cs typeface="Calibri"/>
              </a:rPr>
              <a:t>h"</a:t>
            </a:r>
            <a:r>
              <a:rPr sz="2700" spc="-20" dirty="0">
                <a:solidFill>
                  <a:srgbClr val="FF0000"/>
                </a:solidFill>
                <a:latin typeface="Calibri"/>
                <a:cs typeface="Calibri"/>
              </a:rPr>
              <a:t> </a:t>
            </a:r>
            <a:r>
              <a:rPr sz="2700" dirty="0">
                <a:solidFill>
                  <a:srgbClr val="FF0000"/>
                </a:solidFill>
                <a:latin typeface="Calibri"/>
                <a:cs typeface="Calibri"/>
              </a:rPr>
              <a:t>%&gt;</a:t>
            </a:r>
            <a:endParaRPr sz="2700">
              <a:latin typeface="Calibri"/>
              <a:cs typeface="Calibri"/>
            </a:endParaRPr>
          </a:p>
        </p:txBody>
      </p:sp>
      <p:sp>
        <p:nvSpPr>
          <p:cNvPr id="6" name="object 6"/>
          <p:cNvSpPr txBox="1"/>
          <p:nvPr/>
        </p:nvSpPr>
        <p:spPr>
          <a:xfrm>
            <a:off x="9000579" y="2563664"/>
            <a:ext cx="1129665" cy="436880"/>
          </a:xfrm>
          <a:prstGeom prst="rect">
            <a:avLst/>
          </a:prstGeom>
        </p:spPr>
        <p:txBody>
          <a:bodyPr vert="horz" wrap="square" lIns="0" tIns="12700" rIns="0" bIns="0" rtlCol="0">
            <a:spAutoFit/>
          </a:bodyPr>
          <a:lstStyle/>
          <a:p>
            <a:pPr marL="12700">
              <a:spcBef>
                <a:spcPts val="100"/>
              </a:spcBef>
            </a:pPr>
            <a:r>
              <a:rPr sz="2700" spc="-5" dirty="0">
                <a:solidFill>
                  <a:srgbClr val="FF0000"/>
                </a:solidFill>
                <a:latin typeface="Calibri"/>
                <a:cs typeface="Calibri"/>
              </a:rPr>
              <a:t>p</a:t>
            </a:r>
            <a:r>
              <a:rPr sz="2700" spc="-30" dirty="0">
                <a:solidFill>
                  <a:srgbClr val="FF0000"/>
                </a:solidFill>
                <a:latin typeface="Calibri"/>
                <a:cs typeface="Calibri"/>
              </a:rPr>
              <a:t>r</a:t>
            </a:r>
            <a:r>
              <a:rPr sz="2700" spc="-25" dirty="0">
                <a:solidFill>
                  <a:srgbClr val="FF0000"/>
                </a:solidFill>
                <a:latin typeface="Calibri"/>
                <a:cs typeface="Calibri"/>
              </a:rPr>
              <a:t>e</a:t>
            </a:r>
            <a:r>
              <a:rPr sz="2700" dirty="0">
                <a:solidFill>
                  <a:srgbClr val="FF0000"/>
                </a:solidFill>
                <a:latin typeface="Calibri"/>
                <a:cs typeface="Calibri"/>
              </a:rPr>
              <a:t>fi</a:t>
            </a:r>
            <a:r>
              <a:rPr sz="2700" spc="-10" dirty="0">
                <a:solidFill>
                  <a:srgbClr val="FF0000"/>
                </a:solidFill>
                <a:latin typeface="Calibri"/>
                <a:cs typeface="Calibri"/>
              </a:rPr>
              <a:t>x</a:t>
            </a:r>
            <a:r>
              <a:rPr sz="2700" spc="-5" dirty="0">
                <a:solidFill>
                  <a:srgbClr val="FF0000"/>
                </a:solidFill>
                <a:latin typeface="Calibri"/>
                <a:cs typeface="Calibri"/>
              </a:rPr>
              <a:t>=</a:t>
            </a:r>
            <a:r>
              <a:rPr sz="2700" dirty="0">
                <a:solidFill>
                  <a:srgbClr val="FF0000"/>
                </a:solidFill>
                <a:latin typeface="Calibri"/>
                <a:cs typeface="Calibri"/>
              </a:rPr>
              <a:t>"</a:t>
            </a:r>
            <a:endParaRPr sz="2700">
              <a:latin typeface="Calibri"/>
              <a:cs typeface="Calibri"/>
            </a:endParaRPr>
          </a:p>
        </p:txBody>
      </p:sp>
      <p:sp>
        <p:nvSpPr>
          <p:cNvPr id="7" name="object 7"/>
          <p:cNvSpPr txBox="1"/>
          <p:nvPr/>
        </p:nvSpPr>
        <p:spPr>
          <a:xfrm>
            <a:off x="2059940" y="3715808"/>
            <a:ext cx="8071484" cy="2247900"/>
          </a:xfrm>
          <a:prstGeom prst="rect">
            <a:avLst/>
          </a:prstGeom>
        </p:spPr>
        <p:txBody>
          <a:bodyPr vert="horz" wrap="square" lIns="0" tIns="94615" rIns="0" bIns="0" rtlCol="0">
            <a:spAutoFit/>
          </a:bodyPr>
          <a:lstStyle/>
          <a:p>
            <a:pPr marL="356235" marR="5080" indent="-344170">
              <a:lnSpc>
                <a:spcPct val="80000"/>
              </a:lnSpc>
              <a:spcBef>
                <a:spcPts val="745"/>
              </a:spcBef>
              <a:buFont typeface="Arial MT"/>
              <a:buChar char="•"/>
              <a:tabLst>
                <a:tab pos="354965" algn="l"/>
                <a:tab pos="355600" algn="l"/>
                <a:tab pos="917575" algn="l"/>
                <a:tab pos="2246630" algn="l"/>
                <a:tab pos="2549525" algn="l"/>
                <a:tab pos="3907790" algn="l"/>
                <a:tab pos="4863465" algn="l"/>
                <a:tab pos="5438140" algn="l"/>
                <a:tab pos="6530975" algn="l"/>
                <a:tab pos="7489825" algn="l"/>
              </a:tabLst>
            </a:pPr>
            <a:r>
              <a:rPr sz="2700" dirty="0">
                <a:latin typeface="Calibri"/>
                <a:cs typeface="Calibri"/>
              </a:rPr>
              <a:t>J</a:t>
            </a:r>
            <a:r>
              <a:rPr sz="2700" spc="-5" dirty="0">
                <a:latin typeface="Calibri"/>
                <a:cs typeface="Calibri"/>
              </a:rPr>
              <a:t>S</a:t>
            </a:r>
            <a:r>
              <a:rPr sz="2700" dirty="0">
                <a:latin typeface="Calibri"/>
                <a:cs typeface="Calibri"/>
              </a:rPr>
              <a:t>F	</a:t>
            </a:r>
            <a:r>
              <a:rPr sz="2700" spc="-5" dirty="0">
                <a:latin typeface="Calibri"/>
                <a:cs typeface="Calibri"/>
              </a:rPr>
              <a:t>p</a:t>
            </a:r>
            <a:r>
              <a:rPr sz="2700" spc="-60" dirty="0">
                <a:latin typeface="Calibri"/>
                <a:cs typeface="Calibri"/>
              </a:rPr>
              <a:t>r</a:t>
            </a:r>
            <a:r>
              <a:rPr sz="2700" spc="-10" dirty="0">
                <a:latin typeface="Calibri"/>
                <a:cs typeface="Calibri"/>
              </a:rPr>
              <a:t>o</a:t>
            </a:r>
            <a:r>
              <a:rPr sz="2700" dirty="0">
                <a:latin typeface="Calibri"/>
                <a:cs typeface="Calibri"/>
              </a:rPr>
              <a:t>vi</a:t>
            </a:r>
            <a:r>
              <a:rPr sz="2700" spc="-5" dirty="0">
                <a:latin typeface="Calibri"/>
                <a:cs typeface="Calibri"/>
              </a:rPr>
              <a:t>de</a:t>
            </a:r>
            <a:r>
              <a:rPr sz="2700" dirty="0">
                <a:latin typeface="Calibri"/>
                <a:cs typeface="Calibri"/>
              </a:rPr>
              <a:t>s	a	</a:t>
            </a:r>
            <a:r>
              <a:rPr sz="2700" spc="-40" dirty="0">
                <a:latin typeface="Calibri"/>
                <a:cs typeface="Calibri"/>
              </a:rPr>
              <a:t>s</a:t>
            </a:r>
            <a:r>
              <a:rPr sz="2700" spc="-45" dirty="0">
                <a:latin typeface="Calibri"/>
                <a:cs typeface="Calibri"/>
              </a:rPr>
              <a:t>t</a:t>
            </a:r>
            <a:r>
              <a:rPr sz="2700" spc="-10" dirty="0">
                <a:latin typeface="Calibri"/>
                <a:cs typeface="Calibri"/>
              </a:rPr>
              <a:t>a</a:t>
            </a:r>
            <a:r>
              <a:rPr sz="2700" spc="-5" dirty="0">
                <a:latin typeface="Calibri"/>
                <a:cs typeface="Calibri"/>
              </a:rPr>
              <a:t>n</a:t>
            </a:r>
            <a:r>
              <a:rPr sz="2700" spc="-15" dirty="0">
                <a:latin typeface="Calibri"/>
                <a:cs typeface="Calibri"/>
              </a:rPr>
              <a:t>d</a:t>
            </a:r>
            <a:r>
              <a:rPr sz="2700" dirty="0">
                <a:latin typeface="Calibri"/>
                <a:cs typeface="Calibri"/>
              </a:rPr>
              <a:t>a</a:t>
            </a:r>
            <a:r>
              <a:rPr sz="2700" spc="-45" dirty="0">
                <a:latin typeface="Calibri"/>
                <a:cs typeface="Calibri"/>
              </a:rPr>
              <a:t>r</a:t>
            </a:r>
            <a:r>
              <a:rPr sz="2700" dirty="0">
                <a:latin typeface="Calibri"/>
                <a:cs typeface="Calibri"/>
              </a:rPr>
              <a:t>d	</a:t>
            </a:r>
            <a:r>
              <a:rPr sz="2700" spc="-5" dirty="0">
                <a:latin typeface="Calibri"/>
                <a:cs typeface="Calibri"/>
              </a:rPr>
              <a:t>H</a:t>
            </a:r>
            <a:r>
              <a:rPr sz="2700" dirty="0">
                <a:latin typeface="Calibri"/>
                <a:cs typeface="Calibri"/>
              </a:rPr>
              <a:t>T</a:t>
            </a:r>
            <a:r>
              <a:rPr sz="2700" spc="-10" dirty="0">
                <a:latin typeface="Calibri"/>
                <a:cs typeface="Calibri"/>
              </a:rPr>
              <a:t>M</a:t>
            </a:r>
            <a:r>
              <a:rPr sz="2700" dirty="0">
                <a:latin typeface="Calibri"/>
                <a:cs typeface="Calibri"/>
              </a:rPr>
              <a:t>L	</a:t>
            </a:r>
            <a:r>
              <a:rPr sz="2700" spc="-45" dirty="0">
                <a:latin typeface="Calibri"/>
                <a:cs typeface="Calibri"/>
              </a:rPr>
              <a:t>t</a:t>
            </a:r>
            <a:r>
              <a:rPr sz="2700" dirty="0">
                <a:latin typeface="Calibri"/>
                <a:cs typeface="Calibri"/>
              </a:rPr>
              <a:t>ag	li</a:t>
            </a:r>
            <a:r>
              <a:rPr sz="2700" spc="-5" dirty="0">
                <a:latin typeface="Calibri"/>
                <a:cs typeface="Calibri"/>
              </a:rPr>
              <a:t>b</a:t>
            </a:r>
            <a:r>
              <a:rPr sz="2700" spc="-70" dirty="0">
                <a:latin typeface="Calibri"/>
                <a:cs typeface="Calibri"/>
              </a:rPr>
              <a:t>r</a:t>
            </a:r>
            <a:r>
              <a:rPr sz="2700" dirty="0">
                <a:latin typeface="Calibri"/>
                <a:cs typeface="Calibri"/>
              </a:rPr>
              <a:t>a</a:t>
            </a:r>
            <a:r>
              <a:rPr sz="2700" spc="5" dirty="0">
                <a:latin typeface="Calibri"/>
                <a:cs typeface="Calibri"/>
              </a:rPr>
              <a:t>r</a:t>
            </a:r>
            <a:r>
              <a:rPr sz="2700" spc="-180" dirty="0">
                <a:latin typeface="Calibri"/>
                <a:cs typeface="Calibri"/>
              </a:rPr>
              <a:t>y</a:t>
            </a:r>
            <a:r>
              <a:rPr sz="2700" dirty="0">
                <a:latin typeface="Calibri"/>
                <a:cs typeface="Calibri"/>
              </a:rPr>
              <a:t>.	T</a:t>
            </a:r>
            <a:r>
              <a:rPr sz="2700" spc="-15" dirty="0">
                <a:latin typeface="Calibri"/>
                <a:cs typeface="Calibri"/>
              </a:rPr>
              <a:t>h</a:t>
            </a:r>
            <a:r>
              <a:rPr sz="2700" spc="-5" dirty="0">
                <a:latin typeface="Calibri"/>
                <a:cs typeface="Calibri"/>
              </a:rPr>
              <a:t>e</a:t>
            </a:r>
            <a:r>
              <a:rPr sz="2700" spc="-15" dirty="0">
                <a:latin typeface="Calibri"/>
                <a:cs typeface="Calibri"/>
              </a:rPr>
              <a:t>s</a:t>
            </a:r>
            <a:r>
              <a:rPr sz="2700" dirty="0">
                <a:latin typeface="Calibri"/>
                <a:cs typeface="Calibri"/>
              </a:rPr>
              <a:t>e	</a:t>
            </a:r>
            <a:r>
              <a:rPr sz="2700" spc="-45" dirty="0">
                <a:latin typeface="Calibri"/>
                <a:cs typeface="Calibri"/>
              </a:rPr>
              <a:t>t</a:t>
            </a:r>
            <a:r>
              <a:rPr sz="2700" dirty="0">
                <a:latin typeface="Calibri"/>
                <a:cs typeface="Calibri"/>
              </a:rPr>
              <a:t>a</a:t>
            </a:r>
            <a:r>
              <a:rPr sz="2700" spc="-15" dirty="0">
                <a:latin typeface="Calibri"/>
                <a:cs typeface="Calibri"/>
              </a:rPr>
              <a:t>g</a:t>
            </a:r>
            <a:r>
              <a:rPr sz="2700" dirty="0">
                <a:latin typeface="Calibri"/>
                <a:cs typeface="Calibri"/>
              </a:rPr>
              <a:t>s  </a:t>
            </a:r>
            <a:r>
              <a:rPr sz="2700" spc="-15" dirty="0">
                <a:latin typeface="Calibri"/>
                <a:cs typeface="Calibri"/>
              </a:rPr>
              <a:t>get</a:t>
            </a:r>
            <a:r>
              <a:rPr sz="2700" spc="-20" dirty="0">
                <a:latin typeface="Calibri"/>
                <a:cs typeface="Calibri"/>
              </a:rPr>
              <a:t> </a:t>
            </a:r>
            <a:r>
              <a:rPr sz="2700" spc="-15" dirty="0">
                <a:latin typeface="Calibri"/>
                <a:cs typeface="Calibri"/>
              </a:rPr>
              <a:t>rendered</a:t>
            </a:r>
            <a:r>
              <a:rPr sz="2700" spc="-30" dirty="0">
                <a:latin typeface="Calibri"/>
                <a:cs typeface="Calibri"/>
              </a:rPr>
              <a:t> </a:t>
            </a:r>
            <a:r>
              <a:rPr sz="2700" spc="-15" dirty="0">
                <a:latin typeface="Calibri"/>
                <a:cs typeface="Calibri"/>
              </a:rPr>
              <a:t>into</a:t>
            </a:r>
            <a:r>
              <a:rPr sz="2700" spc="-10" dirty="0">
                <a:latin typeface="Calibri"/>
                <a:cs typeface="Calibri"/>
              </a:rPr>
              <a:t> corresponding</a:t>
            </a:r>
            <a:r>
              <a:rPr sz="2700" spc="-25" dirty="0">
                <a:latin typeface="Calibri"/>
                <a:cs typeface="Calibri"/>
              </a:rPr>
              <a:t> </a:t>
            </a:r>
            <a:r>
              <a:rPr sz="2700" spc="-10" dirty="0">
                <a:latin typeface="Calibri"/>
                <a:cs typeface="Calibri"/>
              </a:rPr>
              <a:t>html</a:t>
            </a:r>
            <a:r>
              <a:rPr sz="2700" spc="5" dirty="0">
                <a:latin typeface="Calibri"/>
                <a:cs typeface="Calibri"/>
              </a:rPr>
              <a:t> </a:t>
            </a:r>
            <a:r>
              <a:rPr sz="2700" spc="-5" dirty="0">
                <a:latin typeface="Calibri"/>
                <a:cs typeface="Calibri"/>
              </a:rPr>
              <a:t>output.</a:t>
            </a:r>
            <a:endParaRPr sz="2700">
              <a:latin typeface="Calibri"/>
              <a:cs typeface="Calibri"/>
            </a:endParaRPr>
          </a:p>
          <a:p>
            <a:pPr marL="355600" marR="5080" indent="-343535">
              <a:lnSpc>
                <a:spcPct val="80000"/>
              </a:lnSpc>
              <a:spcBef>
                <a:spcPts val="650"/>
              </a:spcBef>
              <a:buFont typeface="Arial MT"/>
              <a:buChar char="•"/>
              <a:tabLst>
                <a:tab pos="354965" algn="l"/>
                <a:tab pos="355600" algn="l"/>
                <a:tab pos="1080770" algn="l"/>
                <a:tab pos="2120265" algn="l"/>
                <a:tab pos="2962910" algn="l"/>
                <a:tab pos="3747770" algn="l"/>
                <a:tab pos="4720590" algn="l"/>
                <a:tab pos="5283835" algn="l"/>
                <a:tab pos="6041390" algn="l"/>
                <a:tab pos="6776084" algn="l"/>
              </a:tabLst>
            </a:pPr>
            <a:r>
              <a:rPr sz="2700" spc="-45" dirty="0">
                <a:latin typeface="Calibri"/>
                <a:cs typeface="Calibri"/>
              </a:rPr>
              <a:t>F</a:t>
            </a:r>
            <a:r>
              <a:rPr sz="2700" dirty="0">
                <a:latin typeface="Calibri"/>
                <a:cs typeface="Calibri"/>
              </a:rPr>
              <a:t>or	</a:t>
            </a:r>
            <a:r>
              <a:rPr sz="2700" spc="-5" dirty="0">
                <a:latin typeface="Calibri"/>
                <a:cs typeface="Calibri"/>
              </a:rPr>
              <a:t>th</a:t>
            </a:r>
            <a:r>
              <a:rPr sz="2700" dirty="0">
                <a:latin typeface="Calibri"/>
                <a:cs typeface="Calibri"/>
              </a:rPr>
              <a:t>e</a:t>
            </a:r>
            <a:r>
              <a:rPr sz="2700" spc="-15" dirty="0">
                <a:latin typeface="Calibri"/>
                <a:cs typeface="Calibri"/>
              </a:rPr>
              <a:t>s</a:t>
            </a:r>
            <a:r>
              <a:rPr sz="2700" dirty="0">
                <a:latin typeface="Calibri"/>
                <a:cs typeface="Calibri"/>
              </a:rPr>
              <a:t>e	</a:t>
            </a:r>
            <a:r>
              <a:rPr sz="2700" spc="-45" dirty="0">
                <a:latin typeface="Calibri"/>
                <a:cs typeface="Calibri"/>
              </a:rPr>
              <a:t>t</a:t>
            </a:r>
            <a:r>
              <a:rPr sz="2700" dirty="0">
                <a:latin typeface="Calibri"/>
                <a:cs typeface="Calibri"/>
              </a:rPr>
              <a:t>ags	</a:t>
            </a:r>
            <a:r>
              <a:rPr sz="2700" spc="-35" dirty="0">
                <a:latin typeface="Calibri"/>
                <a:cs typeface="Calibri"/>
              </a:rPr>
              <a:t>y</a:t>
            </a:r>
            <a:r>
              <a:rPr sz="2700" spc="5" dirty="0">
                <a:latin typeface="Calibri"/>
                <a:cs typeface="Calibri"/>
              </a:rPr>
              <a:t>o</a:t>
            </a:r>
            <a:r>
              <a:rPr sz="2700" dirty="0">
                <a:latin typeface="Calibri"/>
                <a:cs typeface="Calibri"/>
              </a:rPr>
              <a:t>u	</a:t>
            </a:r>
            <a:r>
              <a:rPr sz="2700" spc="-5" dirty="0">
                <a:latin typeface="Calibri"/>
                <a:cs typeface="Calibri"/>
              </a:rPr>
              <a:t>n</a:t>
            </a:r>
            <a:r>
              <a:rPr sz="2700" spc="-15" dirty="0">
                <a:latin typeface="Calibri"/>
                <a:cs typeface="Calibri"/>
              </a:rPr>
              <a:t>e</a:t>
            </a:r>
            <a:r>
              <a:rPr sz="2700" dirty="0">
                <a:latin typeface="Calibri"/>
                <a:cs typeface="Calibri"/>
              </a:rPr>
              <a:t>ed	</a:t>
            </a:r>
            <a:r>
              <a:rPr sz="2700" spc="-45" dirty="0">
                <a:latin typeface="Calibri"/>
                <a:cs typeface="Calibri"/>
              </a:rPr>
              <a:t>t</a:t>
            </a:r>
            <a:r>
              <a:rPr sz="2700" dirty="0">
                <a:latin typeface="Calibri"/>
                <a:cs typeface="Calibri"/>
              </a:rPr>
              <a:t>o	</a:t>
            </a:r>
            <a:r>
              <a:rPr sz="2700" spc="-5" dirty="0">
                <a:latin typeface="Calibri"/>
                <a:cs typeface="Calibri"/>
              </a:rPr>
              <a:t>us</a:t>
            </a:r>
            <a:r>
              <a:rPr sz="2700" dirty="0">
                <a:latin typeface="Calibri"/>
                <a:cs typeface="Calibri"/>
              </a:rPr>
              <a:t>e	</a:t>
            </a:r>
            <a:r>
              <a:rPr sz="2700" spc="-20" dirty="0">
                <a:latin typeface="Calibri"/>
                <a:cs typeface="Calibri"/>
              </a:rPr>
              <a:t>t</a:t>
            </a:r>
            <a:r>
              <a:rPr sz="2700" spc="-15" dirty="0">
                <a:latin typeface="Calibri"/>
                <a:cs typeface="Calibri"/>
              </a:rPr>
              <a:t>h</a:t>
            </a:r>
            <a:r>
              <a:rPr sz="2700" dirty="0">
                <a:latin typeface="Calibri"/>
                <a:cs typeface="Calibri"/>
              </a:rPr>
              <a:t>e	</a:t>
            </a:r>
            <a:r>
              <a:rPr sz="2700" spc="-60" dirty="0">
                <a:latin typeface="Calibri"/>
                <a:cs typeface="Calibri"/>
              </a:rPr>
              <a:t>f</a:t>
            </a:r>
            <a:r>
              <a:rPr sz="2700" dirty="0">
                <a:latin typeface="Calibri"/>
                <a:cs typeface="Calibri"/>
              </a:rPr>
              <a:t>oll</a:t>
            </a:r>
            <a:r>
              <a:rPr sz="2700" spc="-10" dirty="0">
                <a:latin typeface="Calibri"/>
                <a:cs typeface="Calibri"/>
              </a:rPr>
              <a:t>o</a:t>
            </a:r>
            <a:r>
              <a:rPr sz="2700" dirty="0">
                <a:latin typeface="Calibri"/>
                <a:cs typeface="Calibri"/>
              </a:rPr>
              <a:t>w</a:t>
            </a:r>
            <a:r>
              <a:rPr sz="2700" spc="-10" dirty="0">
                <a:latin typeface="Calibri"/>
                <a:cs typeface="Calibri"/>
              </a:rPr>
              <a:t>i</a:t>
            </a:r>
            <a:r>
              <a:rPr sz="2700" spc="-5" dirty="0">
                <a:latin typeface="Calibri"/>
                <a:cs typeface="Calibri"/>
              </a:rPr>
              <a:t>n</a:t>
            </a:r>
            <a:r>
              <a:rPr sz="2700" dirty="0">
                <a:latin typeface="Calibri"/>
                <a:cs typeface="Calibri"/>
              </a:rPr>
              <a:t>g  </a:t>
            </a:r>
            <a:r>
              <a:rPr sz="2700" spc="-5" dirty="0">
                <a:latin typeface="Calibri"/>
                <a:cs typeface="Calibri"/>
              </a:rPr>
              <a:t>namespaces</a:t>
            </a:r>
            <a:r>
              <a:rPr sz="2700" spc="-50" dirty="0">
                <a:latin typeface="Calibri"/>
                <a:cs typeface="Calibri"/>
              </a:rPr>
              <a:t> </a:t>
            </a:r>
            <a:r>
              <a:rPr sz="2700" dirty="0">
                <a:latin typeface="Calibri"/>
                <a:cs typeface="Calibri"/>
              </a:rPr>
              <a:t>of </a:t>
            </a:r>
            <a:r>
              <a:rPr sz="2700" spc="-5" dirty="0">
                <a:latin typeface="Calibri"/>
                <a:cs typeface="Calibri"/>
              </a:rPr>
              <a:t>URI</a:t>
            </a:r>
            <a:r>
              <a:rPr sz="2700" spc="-10" dirty="0">
                <a:latin typeface="Calibri"/>
                <a:cs typeface="Calibri"/>
              </a:rPr>
              <a:t> </a:t>
            </a:r>
            <a:r>
              <a:rPr sz="2700" dirty="0">
                <a:latin typeface="Calibri"/>
                <a:cs typeface="Calibri"/>
              </a:rPr>
              <a:t>in</a:t>
            </a:r>
            <a:r>
              <a:rPr sz="2700" spc="-10" dirty="0">
                <a:latin typeface="Calibri"/>
                <a:cs typeface="Calibri"/>
              </a:rPr>
              <a:t> html</a:t>
            </a:r>
            <a:r>
              <a:rPr sz="2700" spc="5" dirty="0">
                <a:latin typeface="Calibri"/>
                <a:cs typeface="Calibri"/>
              </a:rPr>
              <a:t> </a:t>
            </a:r>
            <a:r>
              <a:rPr sz="2700" spc="-5" dirty="0">
                <a:latin typeface="Calibri"/>
                <a:cs typeface="Calibri"/>
              </a:rPr>
              <a:t>node.</a:t>
            </a:r>
            <a:endParaRPr sz="2700">
              <a:latin typeface="Calibri"/>
              <a:cs typeface="Calibri"/>
            </a:endParaRPr>
          </a:p>
          <a:p>
            <a:pPr marL="355600" marR="5080" indent="-343535">
              <a:lnSpc>
                <a:spcPts val="2590"/>
              </a:lnSpc>
              <a:spcBef>
                <a:spcPts val="630"/>
              </a:spcBef>
              <a:buFont typeface="Arial MT"/>
              <a:buChar char="•"/>
              <a:tabLst>
                <a:tab pos="354965" algn="l"/>
                <a:tab pos="355600" algn="l"/>
                <a:tab pos="2346960" algn="l"/>
              </a:tabLst>
            </a:pPr>
            <a:r>
              <a:rPr sz="2700" spc="-10" dirty="0">
                <a:latin typeface="Calibri"/>
                <a:cs typeface="Calibri"/>
              </a:rPr>
              <a:t>&lt;html	</a:t>
            </a:r>
            <a:r>
              <a:rPr sz="2700" spc="-15" dirty="0">
                <a:latin typeface="Calibri"/>
                <a:cs typeface="Calibri"/>
              </a:rPr>
              <a:t>xmlns="</a:t>
            </a:r>
            <a:r>
              <a:rPr sz="2700" spc="-15" dirty="0">
                <a:latin typeface="Calibri"/>
                <a:cs typeface="Calibri"/>
                <a:hlinkClick r:id="rId4"/>
              </a:rPr>
              <a:t>http://www.w3.org/1999/xhtml</a:t>
            </a:r>
            <a:r>
              <a:rPr sz="2700" spc="-15" dirty="0">
                <a:latin typeface="Calibri"/>
                <a:cs typeface="Calibri"/>
              </a:rPr>
              <a:t>" </a:t>
            </a:r>
            <a:r>
              <a:rPr sz="2700" spc="-600" dirty="0">
                <a:latin typeface="Calibri"/>
                <a:cs typeface="Calibri"/>
              </a:rPr>
              <a:t> </a:t>
            </a:r>
            <a:r>
              <a:rPr sz="2700" spc="-10" dirty="0">
                <a:latin typeface="Calibri"/>
                <a:cs typeface="Calibri"/>
              </a:rPr>
              <a:t>xmlns:h="</a:t>
            </a:r>
            <a:r>
              <a:rPr sz="2700" spc="-10" dirty="0">
                <a:latin typeface="Calibri"/>
                <a:cs typeface="Calibri"/>
                <a:hlinkClick r:id="rId3"/>
              </a:rPr>
              <a:t>http://java.sun.com/jsf/html</a:t>
            </a:r>
            <a:r>
              <a:rPr sz="2700" spc="-10" dirty="0">
                <a:latin typeface="Calibri"/>
                <a:cs typeface="Calibri"/>
              </a:rPr>
              <a:t>"</a:t>
            </a:r>
            <a:r>
              <a:rPr sz="2700" spc="-40" dirty="0">
                <a:latin typeface="Calibri"/>
                <a:cs typeface="Calibri"/>
              </a:rPr>
              <a:t> </a:t>
            </a:r>
            <a:r>
              <a:rPr sz="2700" dirty="0">
                <a:latin typeface="Calibri"/>
                <a:cs typeface="Calibri"/>
              </a:rPr>
              <a:t>&gt;</a:t>
            </a:r>
            <a:endParaRPr sz="2700">
              <a:latin typeface="Calibri"/>
              <a:cs typeface="Calibri"/>
            </a:endParaRPr>
          </a:p>
        </p:txBody>
      </p:sp>
    </p:spTree>
    <p:custDataLst>
      <p:tags r:id="rId1"/>
    </p:custDataLst>
    <p:extLst>
      <p:ext uri="{BB962C8B-B14F-4D97-AF65-F5344CB8AC3E}">
        <p14:creationId xmlns:p14="http://schemas.microsoft.com/office/powerpoint/2010/main" val="1878965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69FE-0153-41C9-9775-887058C6854C}"/>
              </a:ext>
            </a:extLst>
          </p:cNvPr>
          <p:cNvSpPr>
            <a:spLocks noGrp="1"/>
          </p:cNvSpPr>
          <p:nvPr>
            <p:ph type="title"/>
          </p:nvPr>
        </p:nvSpPr>
        <p:spPr/>
        <p:txBody>
          <a:bodyPr/>
          <a:lstStyle/>
          <a:p>
            <a:r>
              <a:rPr lang="en-IN" dirty="0"/>
              <a:t>JSF STANDARD COMPONENT:</a:t>
            </a:r>
          </a:p>
        </p:txBody>
      </p:sp>
      <p:sp>
        <p:nvSpPr>
          <p:cNvPr id="3" name="Content Placeholder 2">
            <a:extLst>
              <a:ext uri="{FF2B5EF4-FFF2-40B4-BE49-F238E27FC236}">
                <a16:creationId xmlns:a16="http://schemas.microsoft.com/office/drawing/2014/main" id="{0E5CC871-6337-4E63-8B22-CFDBE368E7BE}"/>
              </a:ext>
            </a:extLst>
          </p:cNvPr>
          <p:cNvSpPr>
            <a:spLocks noGrp="1"/>
          </p:cNvSpPr>
          <p:nvPr>
            <p:ph idx="1"/>
          </p:nvPr>
        </p:nvSpPr>
        <p:spPr/>
        <p:txBody>
          <a:bodyPr/>
          <a:lstStyle/>
          <a:p>
            <a:pPr marL="514350" indent="-514350">
              <a:buFont typeface="+mj-lt"/>
              <a:buAutoNum type="arabicPeriod"/>
            </a:pPr>
            <a:r>
              <a:rPr lang="en-IN" dirty="0"/>
              <a:t>JSF &lt;</a:t>
            </a:r>
            <a:r>
              <a:rPr lang="en-IN" dirty="0" err="1"/>
              <a:t>h:inputText</a:t>
            </a:r>
            <a:r>
              <a:rPr lang="en-IN" dirty="0"/>
              <a:t>&gt;Tag</a:t>
            </a:r>
          </a:p>
          <a:p>
            <a:pPr marL="514350" indent="-514350">
              <a:buFont typeface="+mj-lt"/>
              <a:buAutoNum type="arabicPeriod"/>
            </a:pPr>
            <a:r>
              <a:rPr lang="en-IN" dirty="0"/>
              <a:t>JSF &lt;</a:t>
            </a:r>
            <a:r>
              <a:rPr lang="en-IN" dirty="0" err="1"/>
              <a:t>h:outputText</a:t>
            </a:r>
            <a:r>
              <a:rPr lang="en-IN" dirty="0"/>
              <a:t>&gt; Tag</a:t>
            </a:r>
          </a:p>
          <a:p>
            <a:pPr marL="514350" indent="-514350">
              <a:buFont typeface="+mj-lt"/>
              <a:buAutoNum type="arabicPeriod"/>
            </a:pPr>
            <a:r>
              <a:rPr lang="en-IN" dirty="0"/>
              <a:t>JSF &lt;</a:t>
            </a:r>
            <a:r>
              <a:rPr lang="en-IN" dirty="0" err="1"/>
              <a:t>h:form</a:t>
            </a:r>
            <a:r>
              <a:rPr lang="en-IN" dirty="0"/>
              <a:t>&gt; Tag</a:t>
            </a:r>
          </a:p>
          <a:p>
            <a:pPr marL="514350" indent="-514350">
              <a:buFont typeface="+mj-lt"/>
              <a:buAutoNum type="arabicPeriod"/>
            </a:pPr>
            <a:r>
              <a:rPr lang="en-IN" dirty="0"/>
              <a:t>JSF &lt;</a:t>
            </a:r>
            <a:r>
              <a:rPr lang="en-IN" dirty="0" err="1"/>
              <a:t>h:commandButton</a:t>
            </a:r>
            <a:r>
              <a:rPr lang="en-IN" dirty="0"/>
              <a:t>&gt; Tag</a:t>
            </a:r>
          </a:p>
        </p:txBody>
      </p:sp>
    </p:spTree>
    <p:custDataLst>
      <p:tags r:id="rId1"/>
    </p:custDataLst>
    <p:extLst>
      <p:ext uri="{BB962C8B-B14F-4D97-AF65-F5344CB8AC3E}">
        <p14:creationId xmlns:p14="http://schemas.microsoft.com/office/powerpoint/2010/main" val="4135683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0EB3-7501-451E-8FDC-12EEAD43C201}"/>
              </a:ext>
            </a:extLst>
          </p:cNvPr>
          <p:cNvSpPr>
            <a:spLocks noGrp="1"/>
          </p:cNvSpPr>
          <p:nvPr>
            <p:ph type="title"/>
          </p:nvPr>
        </p:nvSpPr>
        <p:spPr>
          <a:xfrm>
            <a:off x="838200" y="365125"/>
            <a:ext cx="10515600" cy="1325563"/>
          </a:xfrm>
        </p:spPr>
        <p:txBody>
          <a:bodyPr/>
          <a:lstStyle/>
          <a:p>
            <a:r>
              <a:rPr lang="en-IN" dirty="0"/>
              <a:t>1 JSF &lt;</a:t>
            </a:r>
            <a:r>
              <a:rPr lang="en-IN" dirty="0" err="1"/>
              <a:t>h:inputText</a:t>
            </a:r>
            <a:r>
              <a:rPr lang="en-IN" dirty="0"/>
              <a:t>&gt;Tag</a:t>
            </a:r>
          </a:p>
        </p:txBody>
      </p:sp>
      <p:sp>
        <p:nvSpPr>
          <p:cNvPr id="3" name="Content Placeholder 2">
            <a:extLst>
              <a:ext uri="{FF2B5EF4-FFF2-40B4-BE49-F238E27FC236}">
                <a16:creationId xmlns:a16="http://schemas.microsoft.com/office/drawing/2014/main" id="{12620068-580A-440E-A645-D028795F753C}"/>
              </a:ext>
            </a:extLst>
          </p:cNvPr>
          <p:cNvSpPr>
            <a:spLocks noGrp="1"/>
          </p:cNvSpPr>
          <p:nvPr>
            <p:ph idx="1"/>
          </p:nvPr>
        </p:nvSpPr>
        <p:spPr>
          <a:xfrm>
            <a:off x="838200" y="1673225"/>
            <a:ext cx="10515600" cy="2380615"/>
          </a:xfrm>
        </p:spPr>
        <p:txBody>
          <a:bodyPr>
            <a:normAutofit/>
          </a:bodyPr>
          <a:lstStyle/>
          <a:p>
            <a:r>
              <a:rPr lang="en-US" dirty="0"/>
              <a:t>The JSF &lt;h: </a:t>
            </a:r>
            <a:r>
              <a:rPr lang="en-US" dirty="0" err="1"/>
              <a:t>inputText</a:t>
            </a:r>
            <a:r>
              <a:rPr lang="en-US" dirty="0"/>
              <a:t>&gt; tag is used to render an input field on the web page.</a:t>
            </a:r>
          </a:p>
          <a:p>
            <a:r>
              <a:rPr lang="en-US" dirty="0"/>
              <a:t>It is used within a &lt;h: form&gt; tag to declare input field that allows user to input data.</a:t>
            </a:r>
          </a:p>
          <a:p>
            <a:pPr marL="0" indent="0" algn="ctr">
              <a:buNone/>
            </a:pPr>
            <a:r>
              <a:rPr lang="en-US" b="1" dirty="0">
                <a:solidFill>
                  <a:srgbClr val="FF0000"/>
                </a:solidFill>
              </a:rPr>
              <a:t>&lt;</a:t>
            </a:r>
            <a:r>
              <a:rPr lang="en-US" b="1" dirty="0" err="1">
                <a:solidFill>
                  <a:srgbClr val="FF0000"/>
                </a:solidFill>
              </a:rPr>
              <a:t>h:inputText</a:t>
            </a:r>
            <a:r>
              <a:rPr lang="en-US" b="1" dirty="0">
                <a:solidFill>
                  <a:srgbClr val="FF0000"/>
                </a:solidFill>
              </a:rPr>
              <a:t> id="</a:t>
            </a:r>
            <a:r>
              <a:rPr lang="en-US" b="1" dirty="0" err="1">
                <a:solidFill>
                  <a:srgbClr val="FF0000"/>
                </a:solidFill>
              </a:rPr>
              <a:t>sid</a:t>
            </a:r>
            <a:r>
              <a:rPr lang="en-US" b="1" dirty="0">
                <a:solidFill>
                  <a:srgbClr val="FF0000"/>
                </a:solidFill>
              </a:rPr>
              <a:t>-id" value="#{student.id}"/&gt;</a:t>
            </a:r>
          </a:p>
        </p:txBody>
      </p:sp>
      <p:graphicFrame>
        <p:nvGraphicFramePr>
          <p:cNvPr id="4" name="Table 3">
            <a:extLst>
              <a:ext uri="{FF2B5EF4-FFF2-40B4-BE49-F238E27FC236}">
                <a16:creationId xmlns:a16="http://schemas.microsoft.com/office/drawing/2014/main" id="{4A8570FB-4532-437C-B47A-A2D4B591008F}"/>
              </a:ext>
            </a:extLst>
          </p:cNvPr>
          <p:cNvGraphicFramePr>
            <a:graphicFrameLocks noGrp="1"/>
          </p:cNvGraphicFramePr>
          <p:nvPr>
            <p:extLst>
              <p:ext uri="{D42A27DB-BD31-4B8C-83A1-F6EECF244321}">
                <p14:modId xmlns:p14="http://schemas.microsoft.com/office/powerpoint/2010/main" val="3544825347"/>
              </p:ext>
            </p:extLst>
          </p:nvPr>
        </p:nvGraphicFramePr>
        <p:xfrm>
          <a:off x="772160" y="4135120"/>
          <a:ext cx="10505440" cy="2346416"/>
        </p:xfrm>
        <a:graphic>
          <a:graphicData uri="http://schemas.openxmlformats.org/drawingml/2006/table">
            <a:tbl>
              <a:tblPr>
                <a:tableStyleId>{284E427A-3D55-4303-BF80-6455036E1DE7}</a:tableStyleId>
              </a:tblPr>
              <a:tblGrid>
                <a:gridCol w="2661920">
                  <a:extLst>
                    <a:ext uri="{9D8B030D-6E8A-4147-A177-3AD203B41FA5}">
                      <a16:colId xmlns:a16="http://schemas.microsoft.com/office/drawing/2014/main" val="1713924785"/>
                    </a:ext>
                  </a:extLst>
                </a:gridCol>
                <a:gridCol w="7843520">
                  <a:extLst>
                    <a:ext uri="{9D8B030D-6E8A-4147-A177-3AD203B41FA5}">
                      <a16:colId xmlns:a16="http://schemas.microsoft.com/office/drawing/2014/main" val="3843298686"/>
                    </a:ext>
                  </a:extLst>
                </a:gridCol>
              </a:tblGrid>
              <a:tr h="147916">
                <a:tc>
                  <a:txBody>
                    <a:bodyPr/>
                    <a:lstStyle/>
                    <a:p>
                      <a:pPr algn="ctr" fontAlgn="t"/>
                      <a:r>
                        <a:rPr lang="en-IN" sz="2400" b="1" dirty="0">
                          <a:effectLst/>
                        </a:rPr>
                        <a:t>Attribute name</a:t>
                      </a:r>
                      <a:endParaRPr lang="en-IN" sz="2400" b="1" dirty="0">
                        <a:solidFill>
                          <a:srgbClr val="000000"/>
                        </a:solidFill>
                        <a:effectLst/>
                        <a:latin typeface="times new roman" panose="02020603050405020304" pitchFamily="18" charset="0"/>
                      </a:endParaRPr>
                    </a:p>
                  </a:txBody>
                  <a:tcPr marL="20708" marR="20708" marT="20708" marB="20708"/>
                </a:tc>
                <a:tc>
                  <a:txBody>
                    <a:bodyPr/>
                    <a:lstStyle/>
                    <a:p>
                      <a:pPr algn="ctr" fontAlgn="t"/>
                      <a:r>
                        <a:rPr lang="en-IN" sz="2400" b="1" dirty="0">
                          <a:effectLst/>
                        </a:rPr>
                        <a:t>Description</a:t>
                      </a:r>
                      <a:endParaRPr lang="en-IN" sz="2400" b="1" dirty="0">
                        <a:solidFill>
                          <a:srgbClr val="000000"/>
                        </a:solidFill>
                        <a:effectLst/>
                        <a:latin typeface="times new roman" panose="02020603050405020304" pitchFamily="18" charset="0"/>
                      </a:endParaRPr>
                    </a:p>
                  </a:txBody>
                  <a:tcPr marL="20708" marR="20708" marT="20708" marB="20708"/>
                </a:tc>
                <a:extLst>
                  <a:ext uri="{0D108BD9-81ED-4DB2-BD59-A6C34878D82A}">
                    <a16:rowId xmlns:a16="http://schemas.microsoft.com/office/drawing/2014/main" val="2851665949"/>
                  </a:ext>
                </a:extLst>
              </a:tr>
              <a:tr h="503482">
                <a:tc>
                  <a:txBody>
                    <a:bodyPr/>
                    <a:lstStyle/>
                    <a:p>
                      <a:pPr algn="l" fontAlgn="t"/>
                      <a:r>
                        <a:rPr lang="en-IN" sz="2000" dirty="0">
                          <a:effectLst/>
                        </a:rPr>
                        <a:t>Id</a:t>
                      </a:r>
                      <a:endParaRPr lang="en-IN" sz="2000" b="0" i="0" dirty="0">
                        <a:solidFill>
                          <a:srgbClr val="000000"/>
                        </a:solidFill>
                        <a:effectLst/>
                        <a:latin typeface="verdana" panose="020B0604030504040204" pitchFamily="34" charset="0"/>
                      </a:endParaRPr>
                    </a:p>
                  </a:txBody>
                  <a:tcPr marL="13805" marR="13805" marT="13805" marB="13805"/>
                </a:tc>
                <a:tc>
                  <a:txBody>
                    <a:bodyPr/>
                    <a:lstStyle/>
                    <a:p>
                      <a:pPr algn="just" fontAlgn="t"/>
                      <a:r>
                        <a:rPr lang="en-US" sz="2000" dirty="0">
                          <a:effectLst/>
                        </a:rPr>
                        <a:t>It is an identifier for this component. </a:t>
                      </a:r>
                    </a:p>
                    <a:p>
                      <a:pPr algn="just" fontAlgn="t"/>
                      <a:r>
                        <a:rPr lang="en-US" sz="2000" dirty="0">
                          <a:effectLst/>
                        </a:rPr>
                        <a:t>This id must be unique. </a:t>
                      </a:r>
                    </a:p>
                    <a:p>
                      <a:pPr algn="just" fontAlgn="t"/>
                      <a:r>
                        <a:rPr lang="en-US" sz="2000" dirty="0">
                          <a:effectLst/>
                        </a:rPr>
                        <a:t>You can use it to access HTML element in CSS and JS file.</a:t>
                      </a:r>
                      <a:endParaRPr lang="en-US" sz="2000" b="0" i="0" dirty="0">
                        <a:solidFill>
                          <a:srgbClr val="000000"/>
                        </a:solidFill>
                        <a:effectLst/>
                        <a:latin typeface="verdana" panose="020B0604030504040204" pitchFamily="34" charset="0"/>
                      </a:endParaRPr>
                    </a:p>
                  </a:txBody>
                  <a:tcPr marL="13805" marR="13805" marT="13805" marB="13805"/>
                </a:tc>
                <a:extLst>
                  <a:ext uri="{0D108BD9-81ED-4DB2-BD59-A6C34878D82A}">
                    <a16:rowId xmlns:a16="http://schemas.microsoft.com/office/drawing/2014/main" val="3674585389"/>
                  </a:ext>
                </a:extLst>
              </a:tr>
              <a:tr h="315978">
                <a:tc>
                  <a:txBody>
                    <a:bodyPr/>
                    <a:lstStyle/>
                    <a:p>
                      <a:pPr algn="l" fontAlgn="t"/>
                      <a:r>
                        <a:rPr lang="en-IN" sz="2000" dirty="0">
                          <a:effectLst/>
                        </a:rPr>
                        <a:t>Value</a:t>
                      </a:r>
                      <a:endParaRPr lang="en-IN" sz="2000" b="0" i="0" dirty="0">
                        <a:solidFill>
                          <a:srgbClr val="000000"/>
                        </a:solidFill>
                        <a:effectLst/>
                        <a:latin typeface="verdana" panose="020B0604030504040204" pitchFamily="34" charset="0"/>
                      </a:endParaRPr>
                    </a:p>
                  </a:txBody>
                  <a:tcPr marL="13805" marR="13805" marT="13805" marB="13805"/>
                </a:tc>
                <a:tc>
                  <a:txBody>
                    <a:bodyPr/>
                    <a:lstStyle/>
                    <a:p>
                      <a:pPr algn="just" fontAlgn="t"/>
                      <a:r>
                        <a:rPr lang="en-US" sz="2000" dirty="0">
                          <a:effectLst/>
                        </a:rPr>
                        <a:t>It is used to collect present value of the </a:t>
                      </a:r>
                      <a:r>
                        <a:rPr lang="en-US" sz="2000" dirty="0" err="1">
                          <a:effectLst/>
                        </a:rPr>
                        <a:t>inputText</a:t>
                      </a:r>
                      <a:r>
                        <a:rPr lang="en-US" sz="2000" dirty="0">
                          <a:effectLst/>
                        </a:rPr>
                        <a:t>.</a:t>
                      </a:r>
                      <a:endParaRPr lang="en-US" sz="2000" b="0" i="0" dirty="0">
                        <a:solidFill>
                          <a:srgbClr val="000000"/>
                        </a:solidFill>
                        <a:effectLst/>
                        <a:latin typeface="verdana" panose="020B0604030504040204" pitchFamily="34" charset="0"/>
                      </a:endParaRPr>
                    </a:p>
                  </a:txBody>
                  <a:tcPr marL="13805" marR="13805" marT="13805" marB="13805"/>
                </a:tc>
                <a:extLst>
                  <a:ext uri="{0D108BD9-81ED-4DB2-BD59-A6C34878D82A}">
                    <a16:rowId xmlns:a16="http://schemas.microsoft.com/office/drawing/2014/main" val="2205158207"/>
                  </a:ext>
                </a:extLst>
              </a:tr>
              <a:tr h="315978">
                <a:tc>
                  <a:txBody>
                    <a:bodyPr/>
                    <a:lstStyle/>
                    <a:p>
                      <a:pPr algn="l" fontAlgn="t"/>
                      <a:r>
                        <a:rPr lang="en-IN" sz="2000" dirty="0" err="1">
                          <a:effectLst/>
                        </a:rPr>
                        <a:t>maxlength</a:t>
                      </a:r>
                      <a:endParaRPr lang="en-IN" sz="2000" b="0" i="0" dirty="0">
                        <a:solidFill>
                          <a:srgbClr val="000000"/>
                        </a:solidFill>
                        <a:effectLst/>
                        <a:latin typeface="verdana" panose="020B0604030504040204" pitchFamily="34" charset="0"/>
                      </a:endParaRPr>
                    </a:p>
                  </a:txBody>
                  <a:tcPr marL="13805" marR="13805" marT="13805" marB="13805"/>
                </a:tc>
                <a:tc>
                  <a:txBody>
                    <a:bodyPr/>
                    <a:lstStyle/>
                    <a:p>
                      <a:pPr algn="just" fontAlgn="t"/>
                      <a:r>
                        <a:rPr lang="en-US" sz="2000" dirty="0">
                          <a:effectLst/>
                        </a:rPr>
                        <a:t>The maximum number of characters that may be entered in this field.</a:t>
                      </a:r>
                      <a:endParaRPr lang="en-US" sz="2000" b="0" i="0" dirty="0">
                        <a:solidFill>
                          <a:srgbClr val="000000"/>
                        </a:solidFill>
                        <a:effectLst/>
                        <a:latin typeface="verdana" panose="020B0604030504040204" pitchFamily="34" charset="0"/>
                      </a:endParaRPr>
                    </a:p>
                  </a:txBody>
                  <a:tcPr marL="13805" marR="13805" marT="13805" marB="13805"/>
                </a:tc>
                <a:extLst>
                  <a:ext uri="{0D108BD9-81ED-4DB2-BD59-A6C34878D82A}">
                    <a16:rowId xmlns:a16="http://schemas.microsoft.com/office/drawing/2014/main" val="3228164845"/>
                  </a:ext>
                </a:extLst>
              </a:tr>
              <a:tr h="315978">
                <a:tc>
                  <a:txBody>
                    <a:bodyPr/>
                    <a:lstStyle/>
                    <a:p>
                      <a:pPr algn="l" fontAlgn="t"/>
                      <a:r>
                        <a:rPr lang="en-IN" sz="2000" dirty="0">
                          <a:effectLst/>
                        </a:rPr>
                        <a:t>size</a:t>
                      </a:r>
                      <a:endParaRPr lang="en-IN" sz="2000" b="0" i="0" dirty="0">
                        <a:solidFill>
                          <a:srgbClr val="000000"/>
                        </a:solidFill>
                        <a:effectLst/>
                        <a:latin typeface="verdana" panose="020B0604030504040204" pitchFamily="34" charset="0"/>
                      </a:endParaRPr>
                    </a:p>
                  </a:txBody>
                  <a:tcPr marL="13805" marR="13805" marT="13805" marB="13805"/>
                </a:tc>
                <a:tc>
                  <a:txBody>
                    <a:bodyPr/>
                    <a:lstStyle/>
                    <a:p>
                      <a:pPr algn="just" fontAlgn="t"/>
                      <a:r>
                        <a:rPr lang="en-US" sz="2000" dirty="0">
                          <a:effectLst/>
                        </a:rPr>
                        <a:t>The number of characters used to determine the width of this field .</a:t>
                      </a:r>
                      <a:endParaRPr lang="en-US" sz="2000" b="0" i="0" dirty="0">
                        <a:solidFill>
                          <a:srgbClr val="000000"/>
                        </a:solidFill>
                        <a:effectLst/>
                        <a:latin typeface="verdana" panose="020B0604030504040204" pitchFamily="34" charset="0"/>
                      </a:endParaRPr>
                    </a:p>
                  </a:txBody>
                  <a:tcPr marL="13805" marR="13805" marT="13805" marB="13805"/>
                </a:tc>
                <a:extLst>
                  <a:ext uri="{0D108BD9-81ED-4DB2-BD59-A6C34878D82A}">
                    <a16:rowId xmlns:a16="http://schemas.microsoft.com/office/drawing/2014/main" val="798966728"/>
                  </a:ext>
                </a:extLst>
              </a:tr>
            </a:tbl>
          </a:graphicData>
        </a:graphic>
      </p:graphicFrame>
    </p:spTree>
    <p:custDataLst>
      <p:tags r:id="rId1"/>
    </p:custDataLst>
    <p:extLst>
      <p:ext uri="{BB962C8B-B14F-4D97-AF65-F5344CB8AC3E}">
        <p14:creationId xmlns:p14="http://schemas.microsoft.com/office/powerpoint/2010/main" val="28230792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3264-AF52-4938-B2BC-69434B85DEB7}"/>
              </a:ext>
            </a:extLst>
          </p:cNvPr>
          <p:cNvSpPr>
            <a:spLocks noGrp="1"/>
          </p:cNvSpPr>
          <p:nvPr>
            <p:ph type="title"/>
          </p:nvPr>
        </p:nvSpPr>
        <p:spPr/>
        <p:txBody>
          <a:bodyPr>
            <a:normAutofit/>
          </a:bodyPr>
          <a:lstStyle/>
          <a:p>
            <a:r>
              <a:rPr lang="en-IN" dirty="0"/>
              <a:t>2 JSF - &lt;</a:t>
            </a:r>
            <a:r>
              <a:rPr lang="en-IN" dirty="0" err="1"/>
              <a:t>h:selectOneMenu</a:t>
            </a:r>
            <a:r>
              <a:rPr lang="en-IN" dirty="0"/>
              <a:t>&gt;</a:t>
            </a:r>
          </a:p>
        </p:txBody>
      </p:sp>
      <p:sp>
        <p:nvSpPr>
          <p:cNvPr id="3" name="Content Placeholder 2">
            <a:extLst>
              <a:ext uri="{FF2B5EF4-FFF2-40B4-BE49-F238E27FC236}">
                <a16:creationId xmlns:a16="http://schemas.microsoft.com/office/drawing/2014/main" id="{3A330CFF-61BB-4279-B518-7173C2940D42}"/>
              </a:ext>
            </a:extLst>
          </p:cNvPr>
          <p:cNvSpPr>
            <a:spLocks noGrp="1"/>
          </p:cNvSpPr>
          <p:nvPr>
            <p:ph idx="1"/>
          </p:nvPr>
        </p:nvSpPr>
        <p:spPr/>
        <p:txBody>
          <a:bodyPr>
            <a:normAutofit fontScale="92500"/>
          </a:bodyPr>
          <a:lstStyle/>
          <a:p>
            <a:r>
              <a:rPr lang="en-US" dirty="0"/>
              <a:t>The h:selectOneMenu tag renders an HTML input element of the type "select" with size not specified.</a:t>
            </a:r>
          </a:p>
          <a:p>
            <a:pPr marL="0" indent="0">
              <a:buNone/>
            </a:pPr>
            <a:r>
              <a:rPr lang="en-IN" b="1" dirty="0">
                <a:solidFill>
                  <a:srgbClr val="FF0000"/>
                </a:solidFill>
              </a:rPr>
              <a:t>&lt;</a:t>
            </a:r>
            <a:r>
              <a:rPr lang="en-IN" b="1" dirty="0" err="1">
                <a:solidFill>
                  <a:srgbClr val="FF0000"/>
                </a:solidFill>
              </a:rPr>
              <a:t>h:selectOneMenu</a:t>
            </a:r>
            <a:r>
              <a:rPr lang="en-IN" b="1" dirty="0">
                <a:solidFill>
                  <a:srgbClr val="FF0000"/>
                </a:solidFill>
              </a:rPr>
              <a:t> value = "#{</a:t>
            </a:r>
            <a:r>
              <a:rPr lang="en-IN" b="1" dirty="0" err="1">
                <a:solidFill>
                  <a:srgbClr val="FF0000"/>
                </a:solidFill>
              </a:rPr>
              <a:t>student.city</a:t>
            </a:r>
            <a:r>
              <a:rPr lang="en-IN" b="1" dirty="0">
                <a:solidFill>
                  <a:srgbClr val="FF0000"/>
                </a:solidFill>
              </a:rPr>
              <a:t>}"&gt; </a:t>
            </a:r>
          </a:p>
          <a:p>
            <a:pPr marL="0" indent="0">
              <a:buNone/>
            </a:pPr>
            <a:r>
              <a:rPr lang="en-IN" b="1" dirty="0">
                <a:solidFill>
                  <a:srgbClr val="FF0000"/>
                </a:solidFill>
              </a:rPr>
              <a:t>                    &lt;</a:t>
            </a:r>
            <a:r>
              <a:rPr lang="en-IN" b="1" dirty="0" err="1">
                <a:solidFill>
                  <a:srgbClr val="FF0000"/>
                </a:solidFill>
              </a:rPr>
              <a:t>f:selectItem</a:t>
            </a:r>
            <a:r>
              <a:rPr lang="en-IN" b="1" dirty="0">
                <a:solidFill>
                  <a:srgbClr val="FF0000"/>
                </a:solidFill>
              </a:rPr>
              <a:t> </a:t>
            </a:r>
            <a:r>
              <a:rPr lang="en-IN" b="1" dirty="0" err="1">
                <a:solidFill>
                  <a:srgbClr val="FF0000"/>
                </a:solidFill>
              </a:rPr>
              <a:t>itemValue</a:t>
            </a:r>
            <a:r>
              <a:rPr lang="en-IN" b="1" dirty="0">
                <a:solidFill>
                  <a:srgbClr val="FF0000"/>
                </a:solidFill>
              </a:rPr>
              <a:t> = "1" </a:t>
            </a:r>
            <a:r>
              <a:rPr lang="en-IN" b="1" dirty="0" err="1">
                <a:solidFill>
                  <a:srgbClr val="FF0000"/>
                </a:solidFill>
              </a:rPr>
              <a:t>itemLabel</a:t>
            </a:r>
            <a:r>
              <a:rPr lang="en-IN" b="1" dirty="0">
                <a:solidFill>
                  <a:srgbClr val="FF0000"/>
                </a:solidFill>
              </a:rPr>
              <a:t> = "UNJHA" /&gt; </a:t>
            </a:r>
          </a:p>
          <a:p>
            <a:pPr marL="0" indent="0">
              <a:buNone/>
            </a:pPr>
            <a:r>
              <a:rPr lang="en-IN" b="1" dirty="0">
                <a:solidFill>
                  <a:srgbClr val="FF0000"/>
                </a:solidFill>
              </a:rPr>
              <a:t>                    &lt;</a:t>
            </a:r>
            <a:r>
              <a:rPr lang="en-IN" b="1" dirty="0" err="1">
                <a:solidFill>
                  <a:srgbClr val="FF0000"/>
                </a:solidFill>
              </a:rPr>
              <a:t>f:selectItem</a:t>
            </a:r>
            <a:r>
              <a:rPr lang="en-IN" b="1" dirty="0">
                <a:solidFill>
                  <a:srgbClr val="FF0000"/>
                </a:solidFill>
              </a:rPr>
              <a:t> </a:t>
            </a:r>
            <a:r>
              <a:rPr lang="en-IN" b="1" dirty="0" err="1">
                <a:solidFill>
                  <a:srgbClr val="FF0000"/>
                </a:solidFill>
              </a:rPr>
              <a:t>itemValue</a:t>
            </a:r>
            <a:r>
              <a:rPr lang="en-IN" b="1" dirty="0">
                <a:solidFill>
                  <a:srgbClr val="FF0000"/>
                </a:solidFill>
              </a:rPr>
              <a:t> = "2" </a:t>
            </a:r>
            <a:r>
              <a:rPr lang="en-IN" b="1" dirty="0" err="1">
                <a:solidFill>
                  <a:srgbClr val="FF0000"/>
                </a:solidFill>
              </a:rPr>
              <a:t>itemLabel</a:t>
            </a:r>
            <a:r>
              <a:rPr lang="en-IN" b="1" dirty="0">
                <a:solidFill>
                  <a:srgbClr val="FF0000"/>
                </a:solidFill>
              </a:rPr>
              <a:t> = "MEHSANA" /&gt; </a:t>
            </a:r>
          </a:p>
          <a:p>
            <a:pPr marL="0" indent="0">
              <a:buNone/>
            </a:pPr>
            <a:r>
              <a:rPr lang="en-IN" b="1" dirty="0">
                <a:solidFill>
                  <a:srgbClr val="FF0000"/>
                </a:solidFill>
              </a:rPr>
              <a:t>                    &lt;</a:t>
            </a:r>
            <a:r>
              <a:rPr lang="en-IN" b="1" dirty="0" err="1">
                <a:solidFill>
                  <a:srgbClr val="FF0000"/>
                </a:solidFill>
              </a:rPr>
              <a:t>f:selectItem</a:t>
            </a:r>
            <a:r>
              <a:rPr lang="en-IN" b="1" dirty="0">
                <a:solidFill>
                  <a:srgbClr val="FF0000"/>
                </a:solidFill>
              </a:rPr>
              <a:t> </a:t>
            </a:r>
            <a:r>
              <a:rPr lang="en-IN" b="1" dirty="0" err="1">
                <a:solidFill>
                  <a:srgbClr val="FF0000"/>
                </a:solidFill>
              </a:rPr>
              <a:t>itemValue</a:t>
            </a:r>
            <a:r>
              <a:rPr lang="en-IN" b="1" dirty="0">
                <a:solidFill>
                  <a:srgbClr val="FF0000"/>
                </a:solidFill>
              </a:rPr>
              <a:t> = "3" </a:t>
            </a:r>
            <a:r>
              <a:rPr lang="en-IN" b="1" dirty="0" err="1">
                <a:solidFill>
                  <a:srgbClr val="FF0000"/>
                </a:solidFill>
              </a:rPr>
              <a:t>itemLabel</a:t>
            </a:r>
            <a:r>
              <a:rPr lang="en-IN" b="1" dirty="0">
                <a:solidFill>
                  <a:srgbClr val="FF0000"/>
                </a:solidFill>
              </a:rPr>
              <a:t> = "KADI" /&gt; </a:t>
            </a:r>
          </a:p>
          <a:p>
            <a:pPr marL="0" indent="0">
              <a:buNone/>
            </a:pPr>
            <a:r>
              <a:rPr lang="en-IN" b="1" dirty="0">
                <a:solidFill>
                  <a:srgbClr val="FF0000"/>
                </a:solidFill>
              </a:rPr>
              <a:t>                    &lt;</a:t>
            </a:r>
            <a:r>
              <a:rPr lang="en-IN" b="1" dirty="0" err="1">
                <a:solidFill>
                  <a:srgbClr val="FF0000"/>
                </a:solidFill>
              </a:rPr>
              <a:t>f:selectItem</a:t>
            </a:r>
            <a:r>
              <a:rPr lang="en-IN" b="1" dirty="0">
                <a:solidFill>
                  <a:srgbClr val="FF0000"/>
                </a:solidFill>
              </a:rPr>
              <a:t> </a:t>
            </a:r>
            <a:r>
              <a:rPr lang="en-IN" b="1" dirty="0" err="1">
                <a:solidFill>
                  <a:srgbClr val="FF0000"/>
                </a:solidFill>
              </a:rPr>
              <a:t>itemValue</a:t>
            </a:r>
            <a:r>
              <a:rPr lang="en-IN" b="1" dirty="0">
                <a:solidFill>
                  <a:srgbClr val="FF0000"/>
                </a:solidFill>
              </a:rPr>
              <a:t> = "4" </a:t>
            </a:r>
            <a:r>
              <a:rPr lang="en-IN" b="1" dirty="0" err="1">
                <a:solidFill>
                  <a:srgbClr val="FF0000"/>
                </a:solidFill>
              </a:rPr>
              <a:t>itemLabel</a:t>
            </a:r>
            <a:r>
              <a:rPr lang="en-IN" b="1" dirty="0">
                <a:solidFill>
                  <a:srgbClr val="FF0000"/>
                </a:solidFill>
              </a:rPr>
              <a:t> = "VISHNAGAR" /&gt; </a:t>
            </a:r>
          </a:p>
          <a:p>
            <a:pPr marL="0" indent="0">
              <a:buNone/>
            </a:pPr>
            <a:r>
              <a:rPr lang="en-IN" b="1" dirty="0">
                <a:solidFill>
                  <a:srgbClr val="FF0000"/>
                </a:solidFill>
              </a:rPr>
              <a:t>&lt;/</a:t>
            </a:r>
            <a:r>
              <a:rPr lang="en-IN" b="1" dirty="0" err="1">
                <a:solidFill>
                  <a:srgbClr val="FF0000"/>
                </a:solidFill>
              </a:rPr>
              <a:t>h:selectOneMenu</a:t>
            </a:r>
            <a:r>
              <a:rPr lang="en-IN" b="1" dirty="0">
                <a:solidFill>
                  <a:srgbClr val="FF0000"/>
                </a:solidFill>
              </a:rPr>
              <a:t>&gt; 	</a:t>
            </a:r>
          </a:p>
          <a:p>
            <a:pPr marL="0" indent="0">
              <a:buNone/>
            </a:pPr>
            <a:r>
              <a:rPr lang="en-IN" b="1" dirty="0">
                <a:solidFill>
                  <a:srgbClr val="FF0000"/>
                </a:solidFill>
              </a:rPr>
              <a:t> </a:t>
            </a:r>
          </a:p>
        </p:txBody>
      </p:sp>
    </p:spTree>
    <p:custDataLst>
      <p:tags r:id="rId1"/>
    </p:custDataLst>
    <p:extLst>
      <p:ext uri="{BB962C8B-B14F-4D97-AF65-F5344CB8AC3E}">
        <p14:creationId xmlns:p14="http://schemas.microsoft.com/office/powerpoint/2010/main" val="3165216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2390A-7009-4B1D-983D-B3CC338CE7E8}"/>
              </a:ext>
            </a:extLst>
          </p:cNvPr>
          <p:cNvSpPr>
            <a:spLocks noGrp="1"/>
          </p:cNvSpPr>
          <p:nvPr>
            <p:ph type="title"/>
          </p:nvPr>
        </p:nvSpPr>
        <p:spPr/>
        <p:txBody>
          <a:bodyPr/>
          <a:lstStyle/>
          <a:p>
            <a:r>
              <a:rPr lang="en-IN" dirty="0"/>
              <a:t>3 JSF &lt;</a:t>
            </a:r>
            <a:r>
              <a:rPr lang="en-IN" dirty="0" err="1"/>
              <a:t>h:outputText</a:t>
            </a:r>
            <a:r>
              <a:rPr lang="en-IN" dirty="0"/>
              <a:t>&gt; Tag</a:t>
            </a:r>
          </a:p>
        </p:txBody>
      </p:sp>
      <p:sp>
        <p:nvSpPr>
          <p:cNvPr id="3" name="Content Placeholder 2">
            <a:extLst>
              <a:ext uri="{FF2B5EF4-FFF2-40B4-BE49-F238E27FC236}">
                <a16:creationId xmlns:a16="http://schemas.microsoft.com/office/drawing/2014/main" id="{E6DCF3BB-6E45-4F3D-9354-F5C34FA5E3A8}"/>
              </a:ext>
            </a:extLst>
          </p:cNvPr>
          <p:cNvSpPr>
            <a:spLocks noGrp="1"/>
          </p:cNvSpPr>
          <p:nvPr>
            <p:ph idx="1"/>
          </p:nvPr>
        </p:nvSpPr>
        <p:spPr>
          <a:xfrm>
            <a:off x="838200" y="1795145"/>
            <a:ext cx="10515600" cy="1090295"/>
          </a:xfrm>
        </p:spPr>
        <p:txBody>
          <a:bodyPr/>
          <a:lstStyle/>
          <a:p>
            <a:r>
              <a:rPr lang="en-US" dirty="0"/>
              <a:t>It is used to render a plain text.</a:t>
            </a:r>
          </a:p>
          <a:p>
            <a:pPr marL="0" indent="0" algn="ctr">
              <a:buNone/>
            </a:pPr>
            <a:r>
              <a:rPr lang="en-IN" b="1" dirty="0">
                <a:solidFill>
                  <a:srgbClr val="FF0000"/>
                </a:solidFill>
              </a:rPr>
              <a:t>&lt;</a:t>
            </a:r>
            <a:r>
              <a:rPr lang="en-IN" b="1" dirty="0" err="1">
                <a:solidFill>
                  <a:srgbClr val="FF0000"/>
                </a:solidFill>
              </a:rPr>
              <a:t>h:outputText</a:t>
            </a:r>
            <a:r>
              <a:rPr lang="en-IN" b="1" dirty="0">
                <a:solidFill>
                  <a:srgbClr val="FF0000"/>
                </a:solidFill>
              </a:rPr>
              <a:t> value="hello"&gt;&lt;/</a:t>
            </a:r>
            <a:r>
              <a:rPr lang="en-IN" b="1" dirty="0" err="1">
                <a:solidFill>
                  <a:srgbClr val="FF0000"/>
                </a:solidFill>
              </a:rPr>
              <a:t>h:outputText</a:t>
            </a:r>
            <a:r>
              <a:rPr lang="en-IN" b="1" dirty="0">
                <a:solidFill>
                  <a:srgbClr val="FF0000"/>
                </a:solidFill>
              </a:rPr>
              <a:t>&gt;</a:t>
            </a:r>
          </a:p>
          <a:p>
            <a:pPr marL="0" indent="0">
              <a:buNone/>
            </a:pPr>
            <a:endParaRPr lang="en-IN" b="1" dirty="0">
              <a:solidFill>
                <a:srgbClr val="FF0000"/>
              </a:solidFill>
            </a:endParaRPr>
          </a:p>
        </p:txBody>
      </p:sp>
      <p:graphicFrame>
        <p:nvGraphicFramePr>
          <p:cNvPr id="4" name="Table 3">
            <a:extLst>
              <a:ext uri="{FF2B5EF4-FFF2-40B4-BE49-F238E27FC236}">
                <a16:creationId xmlns:a16="http://schemas.microsoft.com/office/drawing/2014/main" id="{9EA00913-D267-4B29-B258-34C1C8683773}"/>
              </a:ext>
            </a:extLst>
          </p:cNvPr>
          <p:cNvGraphicFramePr>
            <a:graphicFrameLocks noGrp="1"/>
          </p:cNvGraphicFramePr>
          <p:nvPr>
            <p:extLst>
              <p:ext uri="{D42A27DB-BD31-4B8C-83A1-F6EECF244321}">
                <p14:modId xmlns:p14="http://schemas.microsoft.com/office/powerpoint/2010/main" val="3958222308"/>
              </p:ext>
            </p:extLst>
          </p:nvPr>
        </p:nvGraphicFramePr>
        <p:xfrm>
          <a:off x="934720" y="2997199"/>
          <a:ext cx="10419080" cy="3447298"/>
        </p:xfrm>
        <a:graphic>
          <a:graphicData uri="http://schemas.openxmlformats.org/drawingml/2006/table">
            <a:tbl>
              <a:tblPr>
                <a:tableStyleId>{284E427A-3D55-4303-BF80-6455036E1DE7}</a:tableStyleId>
              </a:tblPr>
              <a:tblGrid>
                <a:gridCol w="2860903">
                  <a:extLst>
                    <a:ext uri="{9D8B030D-6E8A-4147-A177-3AD203B41FA5}">
                      <a16:colId xmlns:a16="http://schemas.microsoft.com/office/drawing/2014/main" val="2824779222"/>
                    </a:ext>
                  </a:extLst>
                </a:gridCol>
                <a:gridCol w="7558177">
                  <a:extLst>
                    <a:ext uri="{9D8B030D-6E8A-4147-A177-3AD203B41FA5}">
                      <a16:colId xmlns:a16="http://schemas.microsoft.com/office/drawing/2014/main" val="790221451"/>
                    </a:ext>
                  </a:extLst>
                </a:gridCol>
              </a:tblGrid>
              <a:tr h="170742">
                <a:tc>
                  <a:txBody>
                    <a:bodyPr/>
                    <a:lstStyle/>
                    <a:p>
                      <a:pPr algn="ctr" fontAlgn="t"/>
                      <a:r>
                        <a:rPr lang="en-IN" sz="2400" dirty="0">
                          <a:effectLst/>
                        </a:rPr>
                        <a:t>Attribute</a:t>
                      </a:r>
                      <a:endParaRPr lang="en-IN" sz="2400" b="1" dirty="0">
                        <a:solidFill>
                          <a:srgbClr val="000000"/>
                        </a:solidFill>
                        <a:effectLst/>
                        <a:latin typeface="times new roman" panose="02020603050405020304" pitchFamily="18" charset="0"/>
                      </a:endParaRPr>
                    </a:p>
                  </a:txBody>
                  <a:tcPr marL="41102" marR="41102" marT="41102" marB="41102"/>
                </a:tc>
                <a:tc>
                  <a:txBody>
                    <a:bodyPr/>
                    <a:lstStyle/>
                    <a:p>
                      <a:pPr algn="ctr" fontAlgn="t"/>
                      <a:r>
                        <a:rPr lang="en-IN" sz="2400" dirty="0">
                          <a:effectLst/>
                        </a:rPr>
                        <a:t>Description</a:t>
                      </a:r>
                      <a:endParaRPr lang="en-IN" sz="2400" b="1" dirty="0">
                        <a:solidFill>
                          <a:srgbClr val="000000"/>
                        </a:solidFill>
                        <a:effectLst/>
                        <a:latin typeface="times new roman" panose="02020603050405020304" pitchFamily="18" charset="0"/>
                      </a:endParaRPr>
                    </a:p>
                  </a:txBody>
                  <a:tcPr marL="41102" marR="41102" marT="41102" marB="41102"/>
                </a:tc>
                <a:extLst>
                  <a:ext uri="{0D108BD9-81ED-4DB2-BD59-A6C34878D82A}">
                    <a16:rowId xmlns:a16="http://schemas.microsoft.com/office/drawing/2014/main" val="1193866978"/>
                  </a:ext>
                </a:extLst>
              </a:tr>
              <a:tr h="362951">
                <a:tc>
                  <a:txBody>
                    <a:bodyPr/>
                    <a:lstStyle/>
                    <a:p>
                      <a:pPr algn="just" fontAlgn="t"/>
                      <a:r>
                        <a:rPr lang="en-IN" sz="1600" dirty="0">
                          <a:effectLst/>
                        </a:rPr>
                        <a:t>Value</a:t>
                      </a:r>
                      <a:endParaRPr lang="en-IN" sz="1600" b="0" i="0" dirty="0">
                        <a:solidFill>
                          <a:srgbClr val="000000"/>
                        </a:solidFill>
                        <a:effectLst/>
                        <a:latin typeface="verdana" panose="020B0604030504040204" pitchFamily="34" charset="0"/>
                      </a:endParaRPr>
                    </a:p>
                  </a:txBody>
                  <a:tcPr marL="27401" marR="27401" marT="27401" marB="27401"/>
                </a:tc>
                <a:tc>
                  <a:txBody>
                    <a:bodyPr/>
                    <a:lstStyle/>
                    <a:p>
                      <a:pPr algn="just" fontAlgn="t"/>
                      <a:r>
                        <a:rPr lang="en-US" sz="1600" dirty="0">
                          <a:effectLst/>
                        </a:rPr>
                        <a:t>It holds current value of this component.</a:t>
                      </a:r>
                      <a:endParaRPr lang="en-US" sz="1600" b="0" i="0" dirty="0">
                        <a:solidFill>
                          <a:srgbClr val="000000"/>
                        </a:solidFill>
                        <a:effectLst/>
                        <a:latin typeface="verdana" panose="020B0604030504040204" pitchFamily="34" charset="0"/>
                      </a:endParaRPr>
                    </a:p>
                  </a:txBody>
                  <a:tcPr marL="27401" marR="27401" marT="27401" marB="27401"/>
                </a:tc>
                <a:extLst>
                  <a:ext uri="{0D108BD9-81ED-4DB2-BD59-A6C34878D82A}">
                    <a16:rowId xmlns:a16="http://schemas.microsoft.com/office/drawing/2014/main" val="2777589263"/>
                  </a:ext>
                </a:extLst>
              </a:tr>
              <a:tr h="901396">
                <a:tc>
                  <a:txBody>
                    <a:bodyPr/>
                    <a:lstStyle/>
                    <a:p>
                      <a:pPr algn="just" fontAlgn="t"/>
                      <a:r>
                        <a:rPr lang="en-IN" sz="1600" dirty="0">
                          <a:effectLst/>
                        </a:rPr>
                        <a:t>Id</a:t>
                      </a:r>
                      <a:endParaRPr lang="en-IN" sz="1600" b="0" i="0" dirty="0">
                        <a:solidFill>
                          <a:srgbClr val="000000"/>
                        </a:solidFill>
                        <a:effectLst/>
                        <a:latin typeface="verdana" panose="020B0604030504040204" pitchFamily="34" charset="0"/>
                      </a:endParaRPr>
                    </a:p>
                  </a:txBody>
                  <a:tcPr marL="27401" marR="27401" marT="27401" marB="27401"/>
                </a:tc>
                <a:tc>
                  <a:txBody>
                    <a:bodyPr/>
                    <a:lstStyle/>
                    <a:p>
                      <a:pPr algn="just" fontAlgn="t"/>
                      <a:r>
                        <a:rPr lang="en-US" sz="1600" dirty="0">
                          <a:effectLst/>
                        </a:rPr>
                        <a:t>It is an identifier for this component. This id must be unique. You can use it to access HTML element in CSS and JS file.</a:t>
                      </a:r>
                      <a:endParaRPr lang="en-US" sz="1600" b="0" i="0" dirty="0">
                        <a:solidFill>
                          <a:srgbClr val="000000"/>
                        </a:solidFill>
                        <a:effectLst/>
                        <a:latin typeface="verdana" panose="020B0604030504040204" pitchFamily="34" charset="0"/>
                      </a:endParaRPr>
                    </a:p>
                  </a:txBody>
                  <a:tcPr marL="27401" marR="27401" marT="27401" marB="27401"/>
                </a:tc>
                <a:extLst>
                  <a:ext uri="{0D108BD9-81ED-4DB2-BD59-A6C34878D82A}">
                    <a16:rowId xmlns:a16="http://schemas.microsoft.com/office/drawing/2014/main" val="3783217976"/>
                  </a:ext>
                </a:extLst>
              </a:tr>
              <a:tr h="362951">
                <a:tc>
                  <a:txBody>
                    <a:bodyPr/>
                    <a:lstStyle/>
                    <a:p>
                      <a:pPr algn="just" fontAlgn="t"/>
                      <a:r>
                        <a:rPr lang="en-IN" sz="1600">
                          <a:effectLst/>
                        </a:rPr>
                        <a:t>style</a:t>
                      </a:r>
                      <a:endParaRPr lang="en-IN" sz="1600" b="0" i="0">
                        <a:solidFill>
                          <a:srgbClr val="000000"/>
                        </a:solidFill>
                        <a:effectLst/>
                        <a:latin typeface="verdana" panose="020B0604030504040204" pitchFamily="34" charset="0"/>
                      </a:endParaRPr>
                    </a:p>
                  </a:txBody>
                  <a:tcPr marL="27401" marR="27401" marT="27401" marB="27401"/>
                </a:tc>
                <a:tc>
                  <a:txBody>
                    <a:bodyPr/>
                    <a:lstStyle/>
                    <a:p>
                      <a:pPr algn="just" fontAlgn="t"/>
                      <a:r>
                        <a:rPr lang="en-US" sz="1600" dirty="0">
                          <a:effectLst/>
                        </a:rPr>
                        <a:t>It is used to apply CSS for the component.</a:t>
                      </a:r>
                      <a:endParaRPr lang="en-US" sz="1600" b="0" i="0" dirty="0">
                        <a:solidFill>
                          <a:srgbClr val="000000"/>
                        </a:solidFill>
                        <a:effectLst/>
                        <a:latin typeface="verdana" panose="020B0604030504040204" pitchFamily="34" charset="0"/>
                      </a:endParaRPr>
                    </a:p>
                  </a:txBody>
                  <a:tcPr marL="27401" marR="27401" marT="27401" marB="27401"/>
                </a:tc>
                <a:extLst>
                  <a:ext uri="{0D108BD9-81ED-4DB2-BD59-A6C34878D82A}">
                    <a16:rowId xmlns:a16="http://schemas.microsoft.com/office/drawing/2014/main" val="3354405764"/>
                  </a:ext>
                </a:extLst>
              </a:tr>
              <a:tr h="686018">
                <a:tc>
                  <a:txBody>
                    <a:bodyPr/>
                    <a:lstStyle/>
                    <a:p>
                      <a:pPr algn="just" fontAlgn="t"/>
                      <a:r>
                        <a:rPr lang="en-IN" sz="1600">
                          <a:effectLst/>
                        </a:rPr>
                        <a:t>class</a:t>
                      </a:r>
                      <a:endParaRPr lang="en-IN" sz="1600" b="0" i="0">
                        <a:solidFill>
                          <a:srgbClr val="000000"/>
                        </a:solidFill>
                        <a:effectLst/>
                        <a:latin typeface="verdana" panose="020B0604030504040204" pitchFamily="34" charset="0"/>
                      </a:endParaRPr>
                    </a:p>
                  </a:txBody>
                  <a:tcPr marL="27401" marR="27401" marT="27401" marB="27401"/>
                </a:tc>
                <a:tc>
                  <a:txBody>
                    <a:bodyPr/>
                    <a:lstStyle/>
                    <a:p>
                      <a:pPr algn="just" fontAlgn="t"/>
                      <a:r>
                        <a:rPr lang="en-US" sz="1600" dirty="0">
                          <a:effectLst/>
                        </a:rPr>
                        <a:t>It gives class name to the component. It is used to access component from CSS and JS file.</a:t>
                      </a:r>
                      <a:endParaRPr lang="en-US" sz="1600" b="0" i="0" dirty="0">
                        <a:solidFill>
                          <a:srgbClr val="000000"/>
                        </a:solidFill>
                        <a:effectLst/>
                        <a:latin typeface="verdana" panose="020B0604030504040204" pitchFamily="34" charset="0"/>
                      </a:endParaRPr>
                    </a:p>
                  </a:txBody>
                  <a:tcPr marL="27401" marR="27401" marT="27401" marB="27401"/>
                </a:tc>
                <a:extLst>
                  <a:ext uri="{0D108BD9-81ED-4DB2-BD59-A6C34878D82A}">
                    <a16:rowId xmlns:a16="http://schemas.microsoft.com/office/drawing/2014/main" val="4073075236"/>
                  </a:ext>
                </a:extLst>
              </a:tr>
              <a:tr h="686018">
                <a:tc>
                  <a:txBody>
                    <a:bodyPr/>
                    <a:lstStyle/>
                    <a:p>
                      <a:pPr algn="just" fontAlgn="t"/>
                      <a:r>
                        <a:rPr lang="en-IN" sz="1600">
                          <a:effectLst/>
                        </a:rPr>
                        <a:t>lang</a:t>
                      </a:r>
                      <a:endParaRPr lang="en-IN" sz="1600" b="0" i="0">
                        <a:solidFill>
                          <a:srgbClr val="000000"/>
                        </a:solidFill>
                        <a:effectLst/>
                        <a:latin typeface="verdana" panose="020B0604030504040204" pitchFamily="34" charset="0"/>
                      </a:endParaRPr>
                    </a:p>
                  </a:txBody>
                  <a:tcPr marL="27401" marR="27401" marT="27401" marB="27401"/>
                </a:tc>
                <a:tc>
                  <a:txBody>
                    <a:bodyPr/>
                    <a:lstStyle/>
                    <a:p>
                      <a:pPr algn="just" fontAlgn="t"/>
                      <a:r>
                        <a:rPr lang="en-US" sz="1600" dirty="0">
                          <a:effectLst/>
                        </a:rPr>
                        <a:t>It is used to specify language. It helps to make web page localized.</a:t>
                      </a:r>
                      <a:endParaRPr lang="en-US" sz="1600" b="0" i="0" dirty="0">
                        <a:solidFill>
                          <a:srgbClr val="000000"/>
                        </a:solidFill>
                        <a:effectLst/>
                        <a:latin typeface="verdana" panose="020B0604030504040204" pitchFamily="34" charset="0"/>
                      </a:endParaRPr>
                    </a:p>
                  </a:txBody>
                  <a:tcPr marL="27401" marR="27401" marT="27401" marB="27401"/>
                </a:tc>
                <a:extLst>
                  <a:ext uri="{0D108BD9-81ED-4DB2-BD59-A6C34878D82A}">
                    <a16:rowId xmlns:a16="http://schemas.microsoft.com/office/drawing/2014/main" val="3520181995"/>
                  </a:ext>
                </a:extLst>
              </a:tr>
            </a:tbl>
          </a:graphicData>
        </a:graphic>
      </p:graphicFrame>
    </p:spTree>
    <p:custDataLst>
      <p:tags r:id="rId1"/>
    </p:custDataLst>
    <p:extLst>
      <p:ext uri="{BB962C8B-B14F-4D97-AF65-F5344CB8AC3E}">
        <p14:creationId xmlns:p14="http://schemas.microsoft.com/office/powerpoint/2010/main" val="585263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A778-98D1-4A01-BC0F-16C3AE94D36A}"/>
              </a:ext>
            </a:extLst>
          </p:cNvPr>
          <p:cNvSpPr>
            <a:spLocks noGrp="1"/>
          </p:cNvSpPr>
          <p:nvPr>
            <p:ph type="title"/>
          </p:nvPr>
        </p:nvSpPr>
        <p:spPr/>
        <p:txBody>
          <a:bodyPr/>
          <a:lstStyle/>
          <a:p>
            <a:r>
              <a:rPr lang="en-IN" dirty="0"/>
              <a:t>4 JSF &lt;</a:t>
            </a:r>
            <a:r>
              <a:rPr lang="en-IN" dirty="0" err="1"/>
              <a:t>h:form</a:t>
            </a:r>
            <a:r>
              <a:rPr lang="en-IN" dirty="0"/>
              <a:t>&gt; Tag</a:t>
            </a:r>
          </a:p>
        </p:txBody>
      </p:sp>
      <p:sp>
        <p:nvSpPr>
          <p:cNvPr id="3" name="Content Placeholder 2">
            <a:extLst>
              <a:ext uri="{FF2B5EF4-FFF2-40B4-BE49-F238E27FC236}">
                <a16:creationId xmlns:a16="http://schemas.microsoft.com/office/drawing/2014/main" id="{3B8AC158-7460-4989-AC2E-68FB366E34B1}"/>
              </a:ext>
            </a:extLst>
          </p:cNvPr>
          <p:cNvSpPr>
            <a:spLocks noGrp="1"/>
          </p:cNvSpPr>
          <p:nvPr>
            <p:ph idx="1"/>
          </p:nvPr>
        </p:nvSpPr>
        <p:spPr/>
        <p:txBody>
          <a:bodyPr/>
          <a:lstStyle/>
          <a:p>
            <a:r>
              <a:rPr lang="en-US" dirty="0"/>
              <a:t>The &lt;</a:t>
            </a:r>
            <a:r>
              <a:rPr lang="en-US" dirty="0" err="1"/>
              <a:t>h:form</a:t>
            </a:r>
            <a:r>
              <a:rPr lang="en-US" dirty="0"/>
              <a:t>&gt; tag represents an input form.</a:t>
            </a:r>
          </a:p>
          <a:p>
            <a:r>
              <a:rPr lang="en-US" dirty="0"/>
              <a:t> It includes child components that can contain data which is either presented to the user or submitted with the form. </a:t>
            </a:r>
          </a:p>
          <a:p>
            <a:r>
              <a:rPr lang="en-US" dirty="0"/>
              <a:t>It can also include HTML markup to lay out the components on the page.</a:t>
            </a:r>
          </a:p>
          <a:p>
            <a:pPr marL="3657600" lvl="8" indent="0">
              <a:buNone/>
            </a:pPr>
            <a:r>
              <a:rPr lang="en-IN" sz="2800" b="1" dirty="0">
                <a:solidFill>
                  <a:srgbClr val="FF0000"/>
                </a:solidFill>
              </a:rPr>
              <a:t>&lt;</a:t>
            </a:r>
            <a:r>
              <a:rPr lang="en-IN" sz="2800" b="1" dirty="0" err="1">
                <a:solidFill>
                  <a:srgbClr val="FF0000"/>
                </a:solidFill>
              </a:rPr>
              <a:t>h:form</a:t>
            </a:r>
            <a:r>
              <a:rPr lang="en-IN" sz="2800" b="1" dirty="0">
                <a:solidFill>
                  <a:srgbClr val="FF0000"/>
                </a:solidFill>
              </a:rPr>
              <a:t>&gt;</a:t>
            </a:r>
            <a:r>
              <a:rPr lang="en-IN" sz="2800" dirty="0">
                <a:solidFill>
                  <a:srgbClr val="FF0000"/>
                </a:solidFill>
              </a:rPr>
              <a:t>  </a:t>
            </a:r>
          </a:p>
          <a:p>
            <a:pPr marL="3657600" lvl="8" indent="0">
              <a:buNone/>
            </a:pPr>
            <a:r>
              <a:rPr lang="en-IN" sz="2800" dirty="0">
                <a:solidFill>
                  <a:srgbClr val="FF0000"/>
                </a:solidFill>
              </a:rPr>
              <a:t>&lt;!-- form elements --&gt;  </a:t>
            </a:r>
          </a:p>
          <a:p>
            <a:pPr marL="3657600" lvl="8" indent="0">
              <a:buNone/>
            </a:pPr>
            <a:r>
              <a:rPr lang="en-IN" sz="2800" b="1" dirty="0">
                <a:solidFill>
                  <a:srgbClr val="FF0000"/>
                </a:solidFill>
              </a:rPr>
              <a:t>&lt;/</a:t>
            </a:r>
            <a:r>
              <a:rPr lang="en-IN" sz="2800" b="1" dirty="0" err="1">
                <a:solidFill>
                  <a:srgbClr val="FF0000"/>
                </a:solidFill>
              </a:rPr>
              <a:t>h:form</a:t>
            </a:r>
            <a:r>
              <a:rPr lang="en-IN" sz="2800" b="1" dirty="0">
                <a:solidFill>
                  <a:srgbClr val="FF0000"/>
                </a:solidFill>
              </a:rPr>
              <a:t>&gt;</a:t>
            </a:r>
            <a:r>
              <a:rPr lang="en-IN" sz="2800" dirty="0">
                <a:solidFill>
                  <a:srgbClr val="FF0000"/>
                </a:solidFill>
              </a:rPr>
              <a:t>  </a:t>
            </a:r>
          </a:p>
          <a:p>
            <a:pPr marL="0" indent="0">
              <a:buNone/>
            </a:pPr>
            <a:endParaRPr lang="en-IN" dirty="0"/>
          </a:p>
        </p:txBody>
      </p:sp>
    </p:spTree>
    <p:custDataLst>
      <p:tags r:id="rId1"/>
    </p:custDataLst>
    <p:extLst>
      <p:ext uri="{BB962C8B-B14F-4D97-AF65-F5344CB8AC3E}">
        <p14:creationId xmlns:p14="http://schemas.microsoft.com/office/powerpoint/2010/main" val="4061123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257F-7FDB-4D72-803D-6630FE53B0C9}"/>
              </a:ext>
            </a:extLst>
          </p:cNvPr>
          <p:cNvSpPr>
            <a:spLocks noGrp="1"/>
          </p:cNvSpPr>
          <p:nvPr>
            <p:ph type="title"/>
          </p:nvPr>
        </p:nvSpPr>
        <p:spPr/>
        <p:txBody>
          <a:bodyPr>
            <a:normAutofit/>
          </a:bodyPr>
          <a:lstStyle/>
          <a:p>
            <a:r>
              <a:rPr lang="en-IN" dirty="0"/>
              <a:t>5 JSF &lt;</a:t>
            </a:r>
            <a:r>
              <a:rPr lang="en-IN" dirty="0" err="1"/>
              <a:t>h:commandButton</a:t>
            </a:r>
            <a:r>
              <a:rPr lang="en-IN" dirty="0"/>
              <a:t>&gt; Tag</a:t>
            </a:r>
          </a:p>
        </p:txBody>
      </p:sp>
      <p:sp>
        <p:nvSpPr>
          <p:cNvPr id="3" name="Content Placeholder 2">
            <a:extLst>
              <a:ext uri="{FF2B5EF4-FFF2-40B4-BE49-F238E27FC236}">
                <a16:creationId xmlns:a16="http://schemas.microsoft.com/office/drawing/2014/main" id="{4AD015E9-81F4-458F-9F86-922ED5BB92A8}"/>
              </a:ext>
            </a:extLst>
          </p:cNvPr>
          <p:cNvSpPr>
            <a:spLocks noGrp="1"/>
          </p:cNvSpPr>
          <p:nvPr>
            <p:ph idx="1"/>
          </p:nvPr>
        </p:nvSpPr>
        <p:spPr/>
        <p:txBody>
          <a:bodyPr/>
          <a:lstStyle/>
          <a:p>
            <a:r>
              <a:rPr lang="en-US" dirty="0"/>
              <a:t>It creates a submit button and used to submit a application form.</a:t>
            </a:r>
          </a:p>
          <a:p>
            <a:r>
              <a:rPr lang="en-US" dirty="0"/>
              <a:t>You can create it by using the following syntax.</a:t>
            </a:r>
          </a:p>
          <a:p>
            <a:pPr marL="0" indent="0" algn="ctr">
              <a:buNone/>
            </a:pPr>
            <a:r>
              <a:rPr lang="en-US" b="1" dirty="0">
                <a:solidFill>
                  <a:srgbClr val="FF0000"/>
                </a:solidFill>
              </a:rPr>
              <a:t>&lt;</a:t>
            </a:r>
            <a:r>
              <a:rPr lang="en-US" b="1" dirty="0" err="1">
                <a:solidFill>
                  <a:srgbClr val="FF0000"/>
                </a:solidFill>
              </a:rPr>
              <a:t>h:commandButton</a:t>
            </a:r>
            <a:r>
              <a:rPr lang="en-US" b="1" dirty="0">
                <a:solidFill>
                  <a:srgbClr val="FF0000"/>
                </a:solidFill>
              </a:rPr>
              <a:t> value="Submit“ action="</a:t>
            </a:r>
            <a:r>
              <a:rPr lang="en-US" b="1" dirty="0" err="1">
                <a:solidFill>
                  <a:srgbClr val="FF0000"/>
                </a:solidFill>
              </a:rPr>
              <a:t>response.xhtml</a:t>
            </a:r>
            <a:r>
              <a:rPr lang="en-US" b="1" dirty="0">
                <a:solidFill>
                  <a:srgbClr val="FF0000"/>
                </a:solidFill>
              </a:rPr>
              <a:t>"&gt; &lt;/</a:t>
            </a:r>
            <a:r>
              <a:rPr lang="en-US" b="1" dirty="0" err="1">
                <a:solidFill>
                  <a:srgbClr val="FF0000"/>
                </a:solidFill>
              </a:rPr>
              <a:t>h:commandButton</a:t>
            </a:r>
            <a:r>
              <a:rPr lang="en-US" b="1" dirty="0">
                <a:solidFill>
                  <a:srgbClr val="FF0000"/>
                </a:solidFill>
              </a:rPr>
              <a:t>&gt;</a:t>
            </a:r>
            <a:endParaRPr lang="en-IN" b="1" dirty="0">
              <a:solidFill>
                <a:srgbClr val="FF0000"/>
              </a:solidFill>
            </a:endParaRPr>
          </a:p>
        </p:txBody>
      </p:sp>
    </p:spTree>
    <p:custDataLst>
      <p:tags r:id="rId1"/>
    </p:custDataLst>
    <p:extLst>
      <p:ext uri="{BB962C8B-B14F-4D97-AF65-F5344CB8AC3E}">
        <p14:creationId xmlns:p14="http://schemas.microsoft.com/office/powerpoint/2010/main" val="3135805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D4E5B-914D-4E7E-A60D-6147654712B3}"/>
              </a:ext>
            </a:extLst>
          </p:cNvPr>
          <p:cNvSpPr>
            <a:spLocks noGrp="1"/>
          </p:cNvSpPr>
          <p:nvPr>
            <p:ph type="title"/>
          </p:nvPr>
        </p:nvSpPr>
        <p:spPr/>
        <p:txBody>
          <a:bodyPr/>
          <a:lstStyle/>
          <a:p>
            <a:r>
              <a:rPr lang="en-IN" dirty="0"/>
              <a:t>PROG </a:t>
            </a:r>
            <a:r>
              <a:rPr lang="en-IN" dirty="0" smtClean="0"/>
              <a:t>0 </a:t>
            </a:r>
            <a:r>
              <a:rPr lang="en-IN" dirty="0"/>
              <a:t>: JSF FORM HANDLING EXAMPLE:</a:t>
            </a:r>
          </a:p>
        </p:txBody>
      </p:sp>
      <p:pic>
        <p:nvPicPr>
          <p:cNvPr id="3" name="Picture 2"/>
          <p:cNvPicPr>
            <a:picLocks noChangeAspect="1"/>
          </p:cNvPicPr>
          <p:nvPr/>
        </p:nvPicPr>
        <p:blipFill>
          <a:blip r:embed="rId3"/>
          <a:stretch>
            <a:fillRect/>
          </a:stretch>
        </p:blipFill>
        <p:spPr>
          <a:xfrm>
            <a:off x="1143000" y="1223478"/>
            <a:ext cx="9906000" cy="5495925"/>
          </a:xfrm>
          <a:prstGeom prst="rect">
            <a:avLst/>
          </a:prstGeom>
        </p:spPr>
      </p:pic>
    </p:spTree>
    <p:custDataLst>
      <p:tags r:id="rId1"/>
    </p:custDataLst>
    <p:extLst>
      <p:ext uri="{BB962C8B-B14F-4D97-AF65-F5344CB8AC3E}">
        <p14:creationId xmlns:p14="http://schemas.microsoft.com/office/powerpoint/2010/main" val="3206491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2634-C768-44DC-8935-906C02222E2F}"/>
              </a:ext>
            </a:extLst>
          </p:cNvPr>
          <p:cNvSpPr>
            <a:spLocks noGrp="1"/>
          </p:cNvSpPr>
          <p:nvPr>
            <p:ph type="title"/>
          </p:nvPr>
        </p:nvSpPr>
        <p:spPr/>
        <p:txBody>
          <a:bodyPr/>
          <a:lstStyle/>
          <a:p>
            <a:r>
              <a:rPr lang="en-IN" dirty="0"/>
              <a:t>PROG </a:t>
            </a:r>
            <a:r>
              <a:rPr lang="en-IN" dirty="0" smtClean="0"/>
              <a:t>0: </a:t>
            </a:r>
            <a:r>
              <a:rPr lang="en-IN" dirty="0"/>
              <a:t>FILES NEED TO BE CREATED</a:t>
            </a:r>
          </a:p>
        </p:txBody>
      </p:sp>
      <p:sp>
        <p:nvSpPr>
          <p:cNvPr id="3" name="Content Placeholder 2">
            <a:extLst>
              <a:ext uri="{FF2B5EF4-FFF2-40B4-BE49-F238E27FC236}">
                <a16:creationId xmlns:a16="http://schemas.microsoft.com/office/drawing/2014/main" id="{D07F3C38-E1A1-4837-9E3F-076071EEA76A}"/>
              </a:ext>
            </a:extLst>
          </p:cNvPr>
          <p:cNvSpPr>
            <a:spLocks noGrp="1"/>
          </p:cNvSpPr>
          <p:nvPr>
            <p:ph idx="1"/>
          </p:nvPr>
        </p:nvSpPr>
        <p:spPr/>
        <p:txBody>
          <a:bodyPr/>
          <a:lstStyle/>
          <a:p>
            <a:r>
              <a:rPr lang="en-IN" dirty="0"/>
              <a:t>Total 3 file need to be created</a:t>
            </a:r>
          </a:p>
          <a:p>
            <a:pPr marL="971550" lvl="1" indent="-514350">
              <a:buFont typeface="+mj-lt"/>
              <a:buAutoNum type="arabicPeriod"/>
            </a:pPr>
            <a:r>
              <a:rPr lang="en-IN" dirty="0" err="1"/>
              <a:t>index.xhtml</a:t>
            </a:r>
            <a:endParaRPr lang="en-IN" dirty="0"/>
          </a:p>
          <a:p>
            <a:pPr marL="971550" lvl="1" indent="-514350">
              <a:buFont typeface="+mj-lt"/>
              <a:buAutoNum type="arabicPeriod"/>
            </a:pPr>
            <a:r>
              <a:rPr lang="en-IN" dirty="0"/>
              <a:t>Student.java</a:t>
            </a:r>
          </a:p>
          <a:p>
            <a:pPr marL="971550" lvl="1" indent="-514350">
              <a:buFont typeface="+mj-lt"/>
              <a:buAutoNum type="arabicPeriod"/>
            </a:pPr>
            <a:r>
              <a:rPr lang="en-IN" dirty="0" err="1"/>
              <a:t>response.xhtml</a:t>
            </a:r>
            <a:endParaRPr lang="en-IN" dirty="0"/>
          </a:p>
        </p:txBody>
      </p:sp>
    </p:spTree>
    <p:custDataLst>
      <p:tags r:id="rId1"/>
    </p:custDataLst>
    <p:extLst>
      <p:ext uri="{BB962C8B-B14F-4D97-AF65-F5344CB8AC3E}">
        <p14:creationId xmlns:p14="http://schemas.microsoft.com/office/powerpoint/2010/main" val="1027775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78C3-DE35-424B-AC69-8C7DA1E77661}"/>
              </a:ext>
            </a:extLst>
          </p:cNvPr>
          <p:cNvSpPr>
            <a:spLocks noGrp="1"/>
          </p:cNvSpPr>
          <p:nvPr>
            <p:ph type="title"/>
          </p:nvPr>
        </p:nvSpPr>
        <p:spPr/>
        <p:txBody>
          <a:bodyPr/>
          <a:lstStyle/>
          <a:p>
            <a:r>
              <a:rPr lang="en-IN" dirty="0"/>
              <a:t>1. </a:t>
            </a:r>
            <a:r>
              <a:rPr lang="en-IN" dirty="0" err="1"/>
              <a:t>Index.xhtml</a:t>
            </a:r>
            <a:endParaRPr lang="en-IN" dirty="0"/>
          </a:p>
        </p:txBody>
      </p:sp>
      <p:sp>
        <p:nvSpPr>
          <p:cNvPr id="3" name="Content Placeholder 2">
            <a:extLst>
              <a:ext uri="{FF2B5EF4-FFF2-40B4-BE49-F238E27FC236}">
                <a16:creationId xmlns:a16="http://schemas.microsoft.com/office/drawing/2014/main" id="{AEAB72D6-9819-4480-BC2A-9A07CD1DE861}"/>
              </a:ext>
            </a:extLst>
          </p:cNvPr>
          <p:cNvSpPr>
            <a:spLocks noGrp="1"/>
          </p:cNvSpPr>
          <p:nvPr>
            <p:ph idx="1"/>
          </p:nvPr>
        </p:nvSpPr>
        <p:spPr/>
        <p:txBody>
          <a:bodyPr>
            <a:normAutofit fontScale="55000" lnSpcReduction="20000"/>
          </a:bodyPr>
          <a:lstStyle/>
          <a:p>
            <a:pPr marL="0" indent="0">
              <a:buNone/>
            </a:pPr>
            <a:r>
              <a:rPr lang="en-IN" dirty="0"/>
              <a:t>&lt;?xml version='1.0' encoding='UTF-8' ?&gt;</a:t>
            </a:r>
          </a:p>
          <a:p>
            <a:pPr marL="0" indent="0">
              <a:buNone/>
            </a:pPr>
            <a:r>
              <a:rPr lang="en-IN" dirty="0"/>
              <a:t>&lt;!DOCTYPE html&gt;</a:t>
            </a:r>
          </a:p>
          <a:p>
            <a:pPr marL="0" indent="0">
              <a:buNone/>
            </a:pPr>
            <a:r>
              <a:rPr lang="en-IN" dirty="0"/>
              <a:t>&lt;html </a:t>
            </a:r>
            <a:r>
              <a:rPr lang="en-IN" dirty="0" err="1"/>
              <a:t>xmlns</a:t>
            </a:r>
            <a:r>
              <a:rPr lang="en-IN" dirty="0"/>
              <a:t>="http://www.w3.org/1999/xhtml"</a:t>
            </a:r>
          </a:p>
          <a:p>
            <a:pPr marL="0" indent="0">
              <a:buNone/>
            </a:pPr>
            <a:r>
              <a:rPr lang="en-IN" dirty="0"/>
              <a:t>      </a:t>
            </a:r>
            <a:r>
              <a:rPr lang="en-IN" dirty="0" err="1"/>
              <a:t>xmlns:h</a:t>
            </a:r>
            <a:r>
              <a:rPr lang="en-IN" dirty="0"/>
              <a:t>="http://xmlns.jcp.org/</a:t>
            </a:r>
            <a:r>
              <a:rPr lang="en-IN" dirty="0" err="1"/>
              <a:t>jsf</a:t>
            </a:r>
            <a:r>
              <a:rPr lang="en-IN" dirty="0"/>
              <a:t>/html"&gt;</a:t>
            </a:r>
          </a:p>
          <a:p>
            <a:pPr marL="0" indent="0">
              <a:buNone/>
            </a:pPr>
            <a:r>
              <a:rPr lang="en-IN" dirty="0"/>
              <a:t>    &lt;</a:t>
            </a:r>
            <a:r>
              <a:rPr lang="en-IN" dirty="0" err="1"/>
              <a:t>h:head</a:t>
            </a:r>
            <a:r>
              <a:rPr lang="en-IN" dirty="0"/>
              <a:t>&gt;</a:t>
            </a:r>
          </a:p>
          <a:p>
            <a:pPr marL="0" indent="0">
              <a:buNone/>
            </a:pPr>
            <a:r>
              <a:rPr lang="en-IN" dirty="0"/>
              <a:t>        &lt;title&gt;</a:t>
            </a:r>
            <a:r>
              <a:rPr lang="en-IN" dirty="0" err="1"/>
              <a:t>Facelet</a:t>
            </a:r>
            <a:r>
              <a:rPr lang="en-IN" dirty="0"/>
              <a:t> Title&lt;/title&gt;</a:t>
            </a:r>
          </a:p>
          <a:p>
            <a:pPr marL="0" indent="0">
              <a:buNone/>
            </a:pPr>
            <a:r>
              <a:rPr lang="en-IN" dirty="0"/>
              <a:t>    &lt;/</a:t>
            </a:r>
            <a:r>
              <a:rPr lang="en-IN" dirty="0" err="1"/>
              <a:t>h:head</a:t>
            </a:r>
            <a:r>
              <a:rPr lang="en-IN" dirty="0"/>
              <a:t>&gt;</a:t>
            </a:r>
          </a:p>
          <a:p>
            <a:pPr marL="0" indent="0">
              <a:buNone/>
            </a:pPr>
            <a:r>
              <a:rPr lang="en-IN" dirty="0"/>
              <a:t>    &lt;</a:t>
            </a:r>
            <a:r>
              <a:rPr lang="en-IN" dirty="0" err="1"/>
              <a:t>h:body</a:t>
            </a:r>
            <a:r>
              <a:rPr lang="en-IN" dirty="0"/>
              <a:t>&gt;</a:t>
            </a:r>
          </a:p>
          <a:p>
            <a:pPr marL="0" indent="0">
              <a:buNone/>
            </a:pPr>
            <a:r>
              <a:rPr lang="en-IN" dirty="0"/>
              <a:t>        &lt;</a:t>
            </a:r>
            <a:r>
              <a:rPr lang="en-IN" dirty="0" err="1"/>
              <a:t>h:form</a:t>
            </a:r>
            <a:r>
              <a:rPr lang="en-IN" dirty="0"/>
              <a:t>&gt;</a:t>
            </a:r>
          </a:p>
          <a:p>
            <a:pPr marL="0" indent="0">
              <a:buNone/>
            </a:pPr>
            <a:r>
              <a:rPr lang="en-IN" dirty="0"/>
              <a:t>            &lt;table&gt;</a:t>
            </a:r>
          </a:p>
          <a:p>
            <a:pPr marL="0" indent="0">
              <a:buNone/>
            </a:pPr>
            <a:r>
              <a:rPr lang="en-IN" dirty="0"/>
              <a:t>                &lt;</a:t>
            </a:r>
            <a:r>
              <a:rPr lang="en-IN" dirty="0" err="1"/>
              <a:t>tr</a:t>
            </a:r>
            <a:r>
              <a:rPr lang="en-IN" dirty="0"/>
              <a:t>&gt;  </a:t>
            </a:r>
          </a:p>
          <a:p>
            <a:pPr marL="0" indent="0">
              <a:buNone/>
            </a:pPr>
            <a:r>
              <a:rPr lang="en-IN" dirty="0"/>
              <a:t>                &lt;td&gt;Student ID&lt;/td&gt;  </a:t>
            </a:r>
          </a:p>
          <a:p>
            <a:pPr marL="0" indent="0">
              <a:buNone/>
            </a:pPr>
            <a:r>
              <a:rPr lang="en-IN" dirty="0"/>
              <a:t>                &lt;td&gt;&lt;</a:t>
            </a:r>
            <a:r>
              <a:rPr lang="en-IN" dirty="0" err="1"/>
              <a:t>h:inputText</a:t>
            </a:r>
            <a:r>
              <a:rPr lang="en-IN" dirty="0"/>
              <a:t> id="</a:t>
            </a:r>
            <a:r>
              <a:rPr lang="en-IN" dirty="0" err="1"/>
              <a:t>sid</a:t>
            </a:r>
            <a:r>
              <a:rPr lang="en-IN" dirty="0"/>
              <a:t>-id" value="#{student.id}"/&gt;&lt;/td&gt;  </a:t>
            </a:r>
          </a:p>
          <a:p>
            <a:pPr marL="0" indent="0">
              <a:buNone/>
            </a:pPr>
            <a:r>
              <a:rPr lang="en-IN" dirty="0"/>
              <a:t>                &lt;/</a:t>
            </a:r>
            <a:r>
              <a:rPr lang="en-IN" dirty="0" err="1"/>
              <a:t>tr</a:t>
            </a:r>
            <a:r>
              <a:rPr lang="en-IN" dirty="0"/>
              <a:t>&gt;  </a:t>
            </a:r>
          </a:p>
        </p:txBody>
      </p:sp>
      <p:sp>
        <p:nvSpPr>
          <p:cNvPr id="10" name="Rectangle 9">
            <a:extLst>
              <a:ext uri="{FF2B5EF4-FFF2-40B4-BE49-F238E27FC236}">
                <a16:creationId xmlns:a16="http://schemas.microsoft.com/office/drawing/2014/main" id="{F05CEC48-896D-45D1-841C-4BAF8FC5F78F}"/>
              </a:ext>
            </a:extLst>
          </p:cNvPr>
          <p:cNvSpPr/>
          <p:nvPr/>
        </p:nvSpPr>
        <p:spPr>
          <a:xfrm>
            <a:off x="1148080" y="4104640"/>
            <a:ext cx="5303520" cy="18694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387605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087E-A13C-47FA-8D3C-48493AC2A841}"/>
              </a:ext>
            </a:extLst>
          </p:cNvPr>
          <p:cNvSpPr>
            <a:spLocks noGrp="1"/>
          </p:cNvSpPr>
          <p:nvPr>
            <p:ph type="title"/>
          </p:nvPr>
        </p:nvSpPr>
        <p:spPr/>
        <p:txBody>
          <a:bodyPr/>
          <a:lstStyle/>
          <a:p>
            <a:r>
              <a:rPr lang="en-IN" dirty="0"/>
              <a:t>Benefits of JSF</a:t>
            </a:r>
          </a:p>
        </p:txBody>
      </p:sp>
      <p:sp>
        <p:nvSpPr>
          <p:cNvPr id="3" name="Content Placeholder 2">
            <a:extLst>
              <a:ext uri="{FF2B5EF4-FFF2-40B4-BE49-F238E27FC236}">
                <a16:creationId xmlns:a16="http://schemas.microsoft.com/office/drawing/2014/main" id="{B46CEED3-BB21-498B-8BFE-294A6500772B}"/>
              </a:ext>
            </a:extLst>
          </p:cNvPr>
          <p:cNvSpPr>
            <a:spLocks noGrp="1"/>
          </p:cNvSpPr>
          <p:nvPr>
            <p:ph idx="1"/>
          </p:nvPr>
        </p:nvSpPr>
        <p:spPr/>
        <p:txBody>
          <a:bodyPr>
            <a:normAutofit/>
          </a:bodyPr>
          <a:lstStyle/>
          <a:p>
            <a:pPr algn="just"/>
            <a:r>
              <a:rPr lang="en-US" dirty="0"/>
              <a:t>JSF reduces the effort in creating and maintaining applications, which will run on a</a:t>
            </a:r>
          </a:p>
          <a:p>
            <a:pPr algn="just"/>
            <a:r>
              <a:rPr lang="en-US" dirty="0"/>
              <a:t>Java application server and will render application UI on to a target client. </a:t>
            </a:r>
            <a:endParaRPr lang="en-US" dirty="0" smtClean="0"/>
          </a:p>
          <a:p>
            <a:pPr algn="just"/>
            <a:r>
              <a:rPr lang="en-US" dirty="0" smtClean="0"/>
              <a:t>JSF  </a:t>
            </a:r>
            <a:r>
              <a:rPr lang="en-US" dirty="0"/>
              <a:t>facilitates Web application development by </a:t>
            </a:r>
            <a:r>
              <a:rPr lang="en-US" dirty="0" smtClean="0"/>
              <a:t>−</a:t>
            </a:r>
            <a:endParaRPr lang="en-US" dirty="0"/>
          </a:p>
          <a:p>
            <a:pPr lvl="1" algn="just"/>
            <a:r>
              <a:rPr lang="en-US" dirty="0"/>
              <a:t>Providing reusable UI components</a:t>
            </a:r>
          </a:p>
          <a:p>
            <a:pPr lvl="1" algn="just"/>
            <a:r>
              <a:rPr lang="en-US" dirty="0"/>
              <a:t>Making easy data transfer between UI components</a:t>
            </a:r>
          </a:p>
          <a:p>
            <a:pPr lvl="1" algn="just"/>
            <a:r>
              <a:rPr lang="en-US" dirty="0"/>
              <a:t>Managing UI state across multiple server requests</a:t>
            </a:r>
          </a:p>
          <a:p>
            <a:pPr lvl="1" algn="just"/>
            <a:r>
              <a:rPr lang="en-US" dirty="0"/>
              <a:t>Enabling implementation of custom components</a:t>
            </a:r>
          </a:p>
          <a:p>
            <a:pPr lvl="1" algn="just"/>
            <a:r>
              <a:rPr lang="en-US" dirty="0"/>
              <a:t>Wiring client-side event to server-side application code</a:t>
            </a:r>
          </a:p>
        </p:txBody>
      </p:sp>
    </p:spTree>
    <p:custDataLst>
      <p:tags r:id="rId1"/>
    </p:custDataLst>
    <p:extLst>
      <p:ext uri="{BB962C8B-B14F-4D97-AF65-F5344CB8AC3E}">
        <p14:creationId xmlns:p14="http://schemas.microsoft.com/office/powerpoint/2010/main" val="26167382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C78C3-DE35-424B-AC69-8C7DA1E77661}"/>
              </a:ext>
            </a:extLst>
          </p:cNvPr>
          <p:cNvSpPr>
            <a:spLocks noGrp="1"/>
          </p:cNvSpPr>
          <p:nvPr>
            <p:ph type="title"/>
          </p:nvPr>
        </p:nvSpPr>
        <p:spPr/>
        <p:txBody>
          <a:bodyPr/>
          <a:lstStyle/>
          <a:p>
            <a:r>
              <a:rPr lang="en-IN" dirty="0"/>
              <a:t>1. </a:t>
            </a:r>
            <a:r>
              <a:rPr lang="en-IN" dirty="0" err="1"/>
              <a:t>Index.xhtml</a:t>
            </a:r>
            <a:endParaRPr lang="en-IN" dirty="0"/>
          </a:p>
        </p:txBody>
      </p:sp>
      <p:sp>
        <p:nvSpPr>
          <p:cNvPr id="3" name="Content Placeholder 2">
            <a:extLst>
              <a:ext uri="{FF2B5EF4-FFF2-40B4-BE49-F238E27FC236}">
                <a16:creationId xmlns:a16="http://schemas.microsoft.com/office/drawing/2014/main" id="{AEAB72D6-9819-4480-BC2A-9A07CD1DE861}"/>
              </a:ext>
            </a:extLst>
          </p:cNvPr>
          <p:cNvSpPr>
            <a:spLocks noGrp="1"/>
          </p:cNvSpPr>
          <p:nvPr>
            <p:ph idx="1"/>
          </p:nvPr>
        </p:nvSpPr>
        <p:spPr/>
        <p:txBody>
          <a:bodyPr>
            <a:normAutofit fontScale="70000" lnSpcReduction="20000"/>
          </a:bodyPr>
          <a:lstStyle/>
          <a:p>
            <a:pPr marL="0" indent="0">
              <a:buNone/>
            </a:pPr>
            <a:r>
              <a:rPr lang="en-IN" dirty="0"/>
              <a:t>                &lt;</a:t>
            </a:r>
            <a:r>
              <a:rPr lang="en-IN" dirty="0" err="1"/>
              <a:t>tr</a:t>
            </a:r>
            <a:r>
              <a:rPr lang="en-IN" dirty="0"/>
              <a:t>&gt;  </a:t>
            </a:r>
          </a:p>
          <a:p>
            <a:pPr marL="0" indent="0">
              <a:buNone/>
            </a:pPr>
            <a:r>
              <a:rPr lang="en-IN" dirty="0"/>
              <a:t>                &lt;td&gt;Student Name&lt;/td&gt;  </a:t>
            </a:r>
          </a:p>
          <a:p>
            <a:pPr marL="0" indent="0">
              <a:buNone/>
            </a:pPr>
            <a:r>
              <a:rPr lang="en-IN" dirty="0"/>
              <a:t>                &lt;td&gt;&lt;</a:t>
            </a:r>
            <a:r>
              <a:rPr lang="en-IN" dirty="0" err="1"/>
              <a:t>h:inputText</a:t>
            </a:r>
            <a:r>
              <a:rPr lang="en-IN" dirty="0"/>
              <a:t> id="</a:t>
            </a:r>
            <a:r>
              <a:rPr lang="en-IN" dirty="0" err="1"/>
              <a:t>sname</a:t>
            </a:r>
            <a:r>
              <a:rPr lang="en-IN" dirty="0"/>
              <a:t>-id" value="#{student.name}"/&gt;&lt;/td&gt;  </a:t>
            </a:r>
          </a:p>
          <a:p>
            <a:pPr marL="0" indent="0">
              <a:buNone/>
            </a:pPr>
            <a:r>
              <a:rPr lang="en-IN" dirty="0"/>
              <a:t>                &lt;/</a:t>
            </a:r>
            <a:r>
              <a:rPr lang="en-IN" dirty="0" err="1"/>
              <a:t>tr</a:t>
            </a:r>
            <a:r>
              <a:rPr lang="en-IN" dirty="0"/>
              <a:t>&gt;  </a:t>
            </a:r>
          </a:p>
          <a:p>
            <a:pPr marL="0" indent="0">
              <a:buNone/>
            </a:pPr>
            <a:r>
              <a:rPr lang="en-IN" dirty="0"/>
              <a:t>                &lt;</a:t>
            </a:r>
            <a:r>
              <a:rPr lang="en-IN" dirty="0" err="1"/>
              <a:t>tr</a:t>
            </a:r>
            <a:r>
              <a:rPr lang="en-IN" dirty="0"/>
              <a:t>&gt;</a:t>
            </a:r>
          </a:p>
          <a:p>
            <a:pPr marL="0" indent="0">
              <a:buNone/>
            </a:pPr>
            <a:r>
              <a:rPr lang="en-IN" dirty="0"/>
              <a:t>                &lt;td&gt;SUBMIT BUTTON:&lt;/td&gt;</a:t>
            </a:r>
          </a:p>
          <a:p>
            <a:pPr marL="0" indent="0">
              <a:buNone/>
            </a:pPr>
            <a:r>
              <a:rPr lang="en-IN" dirty="0"/>
              <a:t>                &lt;td&gt;&lt;</a:t>
            </a:r>
            <a:r>
              <a:rPr lang="en-IN" dirty="0" err="1"/>
              <a:t>h:commandButton</a:t>
            </a:r>
            <a:r>
              <a:rPr lang="en-IN" dirty="0"/>
              <a:t> value="Submit" action="</a:t>
            </a:r>
            <a:r>
              <a:rPr lang="en-IN" dirty="0" err="1"/>
              <a:t>response.xhtml</a:t>
            </a:r>
            <a:r>
              <a:rPr lang="en-IN" dirty="0"/>
              <a:t>"&gt;&lt;/</a:t>
            </a:r>
            <a:r>
              <a:rPr lang="en-IN" dirty="0" err="1"/>
              <a:t>h:commandButton</a:t>
            </a:r>
            <a:r>
              <a:rPr lang="en-IN" dirty="0"/>
              <a:t>&gt;&lt;/td&gt;</a:t>
            </a:r>
          </a:p>
          <a:p>
            <a:pPr marL="0" indent="0">
              <a:buNone/>
            </a:pPr>
            <a:r>
              <a:rPr lang="en-IN" dirty="0"/>
              <a:t>                &lt;/</a:t>
            </a:r>
            <a:r>
              <a:rPr lang="en-IN" dirty="0" err="1"/>
              <a:t>tr</a:t>
            </a:r>
            <a:r>
              <a:rPr lang="en-IN" dirty="0"/>
              <a:t>&gt;</a:t>
            </a:r>
          </a:p>
          <a:p>
            <a:pPr marL="0" indent="0">
              <a:buNone/>
            </a:pPr>
            <a:r>
              <a:rPr lang="en-IN" dirty="0"/>
              <a:t>            &lt;/table&gt;  </a:t>
            </a:r>
          </a:p>
          <a:p>
            <a:pPr marL="0" indent="0">
              <a:buNone/>
            </a:pPr>
            <a:r>
              <a:rPr lang="en-IN" dirty="0"/>
              <a:t>        &lt;/</a:t>
            </a:r>
            <a:r>
              <a:rPr lang="en-IN" dirty="0" err="1"/>
              <a:t>h:form</a:t>
            </a:r>
            <a:r>
              <a:rPr lang="en-IN" dirty="0"/>
              <a:t>&gt; </a:t>
            </a:r>
          </a:p>
          <a:p>
            <a:pPr marL="0" indent="0">
              <a:buNone/>
            </a:pPr>
            <a:r>
              <a:rPr lang="en-IN" dirty="0"/>
              <a:t>    &lt;/</a:t>
            </a:r>
            <a:r>
              <a:rPr lang="en-IN" dirty="0" err="1"/>
              <a:t>h:body</a:t>
            </a:r>
            <a:r>
              <a:rPr lang="en-IN" dirty="0"/>
              <a:t>&gt;</a:t>
            </a:r>
          </a:p>
          <a:p>
            <a:pPr marL="0" indent="0">
              <a:buNone/>
            </a:pPr>
            <a:r>
              <a:rPr lang="en-IN" dirty="0"/>
              <a:t>&lt;/html&gt;</a:t>
            </a:r>
          </a:p>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62DFBC0A-C3E1-4258-91CD-BF861E1CF183}"/>
              </a:ext>
            </a:extLst>
          </p:cNvPr>
          <p:cNvSpPr/>
          <p:nvPr/>
        </p:nvSpPr>
        <p:spPr>
          <a:xfrm>
            <a:off x="807720" y="1717040"/>
            <a:ext cx="7990840" cy="3688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21378318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5FF10-0B25-4DC4-BAB6-10CC5DC3FED5}"/>
              </a:ext>
            </a:extLst>
          </p:cNvPr>
          <p:cNvSpPr>
            <a:spLocks noGrp="1"/>
          </p:cNvSpPr>
          <p:nvPr>
            <p:ph type="title"/>
          </p:nvPr>
        </p:nvSpPr>
        <p:spPr/>
        <p:txBody>
          <a:bodyPr/>
          <a:lstStyle/>
          <a:p>
            <a:r>
              <a:rPr lang="en-IN" dirty="0"/>
              <a:t>2. student.java</a:t>
            </a:r>
            <a:br>
              <a:rPr lang="en-IN" dirty="0"/>
            </a:br>
            <a:r>
              <a:rPr lang="en-IN" dirty="0"/>
              <a:t>JSF MANAGED BEAN: JAVA CLASS</a:t>
            </a:r>
          </a:p>
        </p:txBody>
      </p:sp>
      <p:sp>
        <p:nvSpPr>
          <p:cNvPr id="3" name="Content Placeholder 2">
            <a:extLst>
              <a:ext uri="{FF2B5EF4-FFF2-40B4-BE49-F238E27FC236}">
                <a16:creationId xmlns:a16="http://schemas.microsoft.com/office/drawing/2014/main" id="{6D04B265-C3F4-430B-B1E1-D0F132177981}"/>
              </a:ext>
            </a:extLst>
          </p:cNvPr>
          <p:cNvSpPr>
            <a:spLocks noGrp="1"/>
          </p:cNvSpPr>
          <p:nvPr>
            <p:ph idx="1"/>
          </p:nvPr>
        </p:nvSpPr>
        <p:spPr>
          <a:xfrm>
            <a:off x="838200" y="1825624"/>
            <a:ext cx="10515600" cy="4808855"/>
          </a:xfrm>
        </p:spPr>
        <p:txBody>
          <a:bodyPr numCol="2">
            <a:noAutofit/>
          </a:bodyPr>
          <a:lstStyle/>
          <a:p>
            <a:pPr marL="0" indent="0">
              <a:buNone/>
            </a:pPr>
            <a:r>
              <a:rPr lang="en-IN" sz="1800" dirty="0"/>
              <a:t>import </a:t>
            </a:r>
            <a:r>
              <a:rPr lang="en-IN" sz="1800" dirty="0" err="1"/>
              <a:t>javax.annotation.ManagedBean</a:t>
            </a:r>
            <a:r>
              <a:rPr lang="en-IN" sz="1800" dirty="0"/>
              <a:t>;</a:t>
            </a:r>
          </a:p>
          <a:p>
            <a:pPr marL="0" indent="0">
              <a:buNone/>
            </a:pPr>
            <a:r>
              <a:rPr lang="en-IN" sz="1800" dirty="0"/>
              <a:t>import </a:t>
            </a:r>
            <a:r>
              <a:rPr lang="en-IN" sz="1800" dirty="0" err="1"/>
              <a:t>javax.enterprise.context.ApplicationScoped</a:t>
            </a:r>
            <a:r>
              <a:rPr lang="en-IN" sz="1800" dirty="0"/>
              <a:t>;</a:t>
            </a:r>
          </a:p>
          <a:p>
            <a:pPr marL="0" indent="0">
              <a:buNone/>
            </a:pPr>
            <a:r>
              <a:rPr lang="en-IN" sz="1800" dirty="0"/>
              <a:t>import </a:t>
            </a:r>
            <a:r>
              <a:rPr lang="en-IN" sz="1800" dirty="0" err="1"/>
              <a:t>javax.inject.Named</a:t>
            </a:r>
            <a:r>
              <a:rPr lang="en-IN" sz="1800" dirty="0"/>
              <a:t>;</a:t>
            </a:r>
          </a:p>
          <a:p>
            <a:pPr marL="0" indent="0">
              <a:buNone/>
            </a:pPr>
            <a:endParaRPr lang="en-IN" sz="1800" dirty="0"/>
          </a:p>
          <a:p>
            <a:pPr marL="0" indent="0">
              <a:buNone/>
            </a:pPr>
            <a:r>
              <a:rPr lang="en-IN" sz="1800" dirty="0"/>
              <a:t>@Named("student")</a:t>
            </a:r>
          </a:p>
          <a:p>
            <a:pPr marL="0" indent="0">
              <a:buNone/>
            </a:pPr>
            <a:r>
              <a:rPr lang="en-IN" sz="1800" dirty="0"/>
              <a:t>@</a:t>
            </a:r>
            <a:r>
              <a:rPr lang="en-IN" sz="1800" dirty="0" err="1"/>
              <a:t>ManagedBean</a:t>
            </a:r>
            <a:r>
              <a:rPr lang="en-IN" sz="1800" dirty="0"/>
              <a:t>  </a:t>
            </a:r>
          </a:p>
          <a:p>
            <a:pPr marL="0" indent="0">
              <a:buNone/>
            </a:pPr>
            <a:r>
              <a:rPr lang="en-IN" sz="1800" dirty="0"/>
              <a:t>@</a:t>
            </a:r>
            <a:r>
              <a:rPr lang="en-IN" sz="1800" dirty="0" err="1"/>
              <a:t>ApplicationScoped</a:t>
            </a:r>
            <a:r>
              <a:rPr lang="en-IN" sz="1800" dirty="0"/>
              <a:t>  </a:t>
            </a:r>
          </a:p>
          <a:p>
            <a:pPr marL="0" indent="0">
              <a:buNone/>
            </a:pPr>
            <a:r>
              <a:rPr lang="en-IN" sz="1800" dirty="0"/>
              <a:t>public class student {</a:t>
            </a:r>
          </a:p>
          <a:p>
            <a:pPr marL="0" indent="0">
              <a:buNone/>
            </a:pPr>
            <a:r>
              <a:rPr lang="en-IN" sz="1800" dirty="0"/>
              <a:t>    </a:t>
            </a:r>
            <a:r>
              <a:rPr lang="en-IN" sz="1800" dirty="0" err="1"/>
              <a:t>int</a:t>
            </a:r>
            <a:r>
              <a:rPr lang="en-IN" sz="1800" dirty="0"/>
              <a:t> id;</a:t>
            </a:r>
          </a:p>
          <a:p>
            <a:pPr marL="0" indent="0">
              <a:buNone/>
            </a:pPr>
            <a:r>
              <a:rPr lang="en-IN" sz="1800" dirty="0"/>
              <a:t>    String name;</a:t>
            </a:r>
          </a:p>
          <a:p>
            <a:pPr marL="0" indent="0">
              <a:buNone/>
            </a:pPr>
            <a:r>
              <a:rPr lang="en-IN" sz="1800" dirty="0"/>
              <a:t>    public </a:t>
            </a:r>
            <a:r>
              <a:rPr lang="en-IN" sz="1800" dirty="0" err="1"/>
              <a:t>int</a:t>
            </a:r>
            <a:r>
              <a:rPr lang="en-IN" sz="1800" dirty="0"/>
              <a:t> </a:t>
            </a:r>
            <a:r>
              <a:rPr lang="en-IN" sz="1800" dirty="0" err="1"/>
              <a:t>getId</a:t>
            </a:r>
            <a:r>
              <a:rPr lang="en-IN" sz="1800" dirty="0"/>
              <a:t>() {</a:t>
            </a:r>
          </a:p>
          <a:p>
            <a:pPr marL="0" indent="0">
              <a:buNone/>
            </a:pPr>
            <a:r>
              <a:rPr lang="en-IN" sz="1800" dirty="0"/>
              <a:t>        return id; </a:t>
            </a:r>
          </a:p>
          <a:p>
            <a:pPr marL="0" indent="0">
              <a:buNone/>
            </a:pPr>
            <a:r>
              <a:rPr lang="en-IN" sz="1800" dirty="0"/>
              <a:t> }</a:t>
            </a:r>
          </a:p>
          <a:p>
            <a:pPr marL="0" indent="0">
              <a:buNone/>
            </a:pPr>
            <a:r>
              <a:rPr lang="en-IN" sz="1800" dirty="0"/>
              <a:t>public void </a:t>
            </a:r>
            <a:r>
              <a:rPr lang="en-IN" sz="1800" dirty="0" err="1"/>
              <a:t>setId</a:t>
            </a:r>
            <a:r>
              <a:rPr lang="en-IN" sz="1800" dirty="0"/>
              <a:t>(</a:t>
            </a:r>
            <a:r>
              <a:rPr lang="en-IN" sz="1800" dirty="0" err="1"/>
              <a:t>int</a:t>
            </a:r>
            <a:r>
              <a:rPr lang="en-IN" sz="1800" dirty="0"/>
              <a:t> id) </a:t>
            </a:r>
          </a:p>
          <a:p>
            <a:pPr marL="0" indent="0">
              <a:buNone/>
            </a:pPr>
            <a:r>
              <a:rPr lang="en-IN" sz="1800" dirty="0"/>
              <a:t>   {</a:t>
            </a:r>
          </a:p>
          <a:p>
            <a:pPr marL="0" indent="0">
              <a:buNone/>
            </a:pPr>
            <a:r>
              <a:rPr lang="en-IN" sz="1800" dirty="0"/>
              <a:t>        this.id = id;</a:t>
            </a:r>
          </a:p>
          <a:p>
            <a:pPr marL="0" indent="0">
              <a:buNone/>
            </a:pPr>
            <a:r>
              <a:rPr lang="en-IN" sz="1800" dirty="0"/>
              <a:t>    }</a:t>
            </a:r>
          </a:p>
          <a:p>
            <a:pPr marL="0" indent="0">
              <a:buNone/>
            </a:pPr>
            <a:endParaRPr lang="en-IN" sz="1800" dirty="0"/>
          </a:p>
          <a:p>
            <a:pPr marL="0" indent="0">
              <a:buNone/>
            </a:pPr>
            <a:r>
              <a:rPr lang="en-IN" sz="1800" dirty="0"/>
              <a:t>    public String </a:t>
            </a:r>
            <a:r>
              <a:rPr lang="en-IN" sz="1800" dirty="0" err="1"/>
              <a:t>getName</a:t>
            </a:r>
            <a:r>
              <a:rPr lang="en-IN" sz="1800" dirty="0"/>
              <a:t>() {</a:t>
            </a:r>
          </a:p>
          <a:p>
            <a:pPr marL="0" indent="0">
              <a:buNone/>
            </a:pPr>
            <a:r>
              <a:rPr lang="en-IN" sz="1800" dirty="0"/>
              <a:t>        return name;</a:t>
            </a:r>
          </a:p>
          <a:p>
            <a:pPr marL="0" indent="0">
              <a:buNone/>
            </a:pPr>
            <a:r>
              <a:rPr lang="en-IN" sz="1800" dirty="0"/>
              <a:t>    }</a:t>
            </a:r>
          </a:p>
          <a:p>
            <a:pPr marL="0" indent="0">
              <a:buNone/>
            </a:pPr>
            <a:endParaRPr lang="en-IN" sz="1800" dirty="0"/>
          </a:p>
          <a:p>
            <a:pPr marL="0" indent="0">
              <a:buNone/>
            </a:pPr>
            <a:r>
              <a:rPr lang="en-IN" sz="1800" dirty="0"/>
              <a:t>    public void </a:t>
            </a:r>
            <a:r>
              <a:rPr lang="en-IN" sz="1800" dirty="0" err="1"/>
              <a:t>setName</a:t>
            </a:r>
            <a:r>
              <a:rPr lang="en-IN" sz="1800" dirty="0"/>
              <a:t>(String name) {</a:t>
            </a:r>
          </a:p>
          <a:p>
            <a:pPr marL="0" indent="0">
              <a:buNone/>
            </a:pPr>
            <a:r>
              <a:rPr lang="en-IN" sz="1800" dirty="0"/>
              <a:t>        this.name = name;</a:t>
            </a:r>
          </a:p>
          <a:p>
            <a:pPr marL="0" indent="0">
              <a:buNone/>
            </a:pPr>
            <a:r>
              <a:rPr lang="en-IN" sz="1800" dirty="0"/>
              <a:t>    }   </a:t>
            </a:r>
          </a:p>
          <a:p>
            <a:pPr marL="0" indent="0">
              <a:buNone/>
            </a:pPr>
            <a:r>
              <a:rPr lang="en-IN" sz="1800" dirty="0"/>
              <a:t>}</a:t>
            </a:r>
          </a:p>
        </p:txBody>
      </p:sp>
    </p:spTree>
    <p:custDataLst>
      <p:tags r:id="rId1"/>
    </p:custDataLst>
    <p:extLst>
      <p:ext uri="{BB962C8B-B14F-4D97-AF65-F5344CB8AC3E}">
        <p14:creationId xmlns:p14="http://schemas.microsoft.com/office/powerpoint/2010/main" val="4180106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8A54-D64E-47DB-8703-06E9640D2C4D}"/>
              </a:ext>
            </a:extLst>
          </p:cNvPr>
          <p:cNvSpPr>
            <a:spLocks noGrp="1"/>
          </p:cNvSpPr>
          <p:nvPr>
            <p:ph type="title"/>
          </p:nvPr>
        </p:nvSpPr>
        <p:spPr/>
        <p:txBody>
          <a:bodyPr/>
          <a:lstStyle/>
          <a:p>
            <a:r>
              <a:rPr lang="en-IN" dirty="0"/>
              <a:t>3 </a:t>
            </a:r>
            <a:r>
              <a:rPr lang="en-IN" dirty="0" err="1"/>
              <a:t>response.xhtml</a:t>
            </a:r>
            <a:endParaRPr lang="en-IN" dirty="0"/>
          </a:p>
        </p:txBody>
      </p:sp>
      <p:sp>
        <p:nvSpPr>
          <p:cNvPr id="3" name="Content Placeholder 2">
            <a:extLst>
              <a:ext uri="{FF2B5EF4-FFF2-40B4-BE49-F238E27FC236}">
                <a16:creationId xmlns:a16="http://schemas.microsoft.com/office/drawing/2014/main" id="{AED07B4E-A409-42AD-AFBB-DBF9A39941F7}"/>
              </a:ext>
            </a:extLst>
          </p:cNvPr>
          <p:cNvSpPr>
            <a:spLocks noGrp="1"/>
          </p:cNvSpPr>
          <p:nvPr>
            <p:ph idx="1"/>
          </p:nvPr>
        </p:nvSpPr>
        <p:spPr/>
        <p:txBody>
          <a:bodyPr>
            <a:normAutofit fontScale="62500" lnSpcReduction="20000"/>
          </a:bodyPr>
          <a:lstStyle/>
          <a:p>
            <a:pPr marL="0" indent="0">
              <a:buNone/>
            </a:pPr>
            <a:r>
              <a:rPr lang="en-IN" dirty="0"/>
              <a:t>&lt;?xml version='1.0' encoding='UTF-8' ?&gt;</a:t>
            </a:r>
          </a:p>
          <a:p>
            <a:pPr marL="0" indent="0">
              <a:buNone/>
            </a:pPr>
            <a:r>
              <a:rPr lang="en-IN" dirty="0"/>
              <a:t>&lt;!DOCTYPE html &gt;</a:t>
            </a:r>
          </a:p>
          <a:p>
            <a:pPr marL="0" indent="0">
              <a:buNone/>
            </a:pPr>
            <a:r>
              <a:rPr lang="en-IN" dirty="0"/>
              <a:t>&lt;html </a:t>
            </a:r>
            <a:r>
              <a:rPr lang="en-IN" dirty="0" err="1"/>
              <a:t>xmlns</a:t>
            </a:r>
            <a:r>
              <a:rPr lang="en-IN" dirty="0"/>
              <a:t>="http://www.w3.org/1999/xhtml"</a:t>
            </a:r>
          </a:p>
          <a:p>
            <a:pPr marL="0" indent="0">
              <a:buNone/>
            </a:pPr>
            <a:r>
              <a:rPr lang="en-IN" dirty="0"/>
              <a:t>      </a:t>
            </a:r>
            <a:r>
              <a:rPr lang="en-IN" dirty="0" err="1"/>
              <a:t>xmlns:h</a:t>
            </a:r>
            <a:r>
              <a:rPr lang="en-IN" dirty="0"/>
              <a:t>="http://xmlns.jcp.org/</a:t>
            </a:r>
            <a:r>
              <a:rPr lang="en-IN" dirty="0" err="1"/>
              <a:t>jsf</a:t>
            </a:r>
            <a:r>
              <a:rPr lang="en-IN" dirty="0"/>
              <a:t>/html"&gt;</a:t>
            </a:r>
          </a:p>
          <a:p>
            <a:pPr marL="0" indent="0">
              <a:buNone/>
            </a:pPr>
            <a:r>
              <a:rPr lang="en-IN" dirty="0"/>
              <a:t>    &lt;</a:t>
            </a:r>
            <a:r>
              <a:rPr lang="en-IN" dirty="0" err="1"/>
              <a:t>h:head</a:t>
            </a:r>
            <a:r>
              <a:rPr lang="en-IN" dirty="0"/>
              <a:t>&gt;</a:t>
            </a:r>
          </a:p>
          <a:p>
            <a:pPr marL="0" indent="0">
              <a:buNone/>
            </a:pPr>
            <a:r>
              <a:rPr lang="en-IN" dirty="0"/>
              <a:t>        &lt;title&gt;</a:t>
            </a:r>
            <a:r>
              <a:rPr lang="en-IN" dirty="0" err="1"/>
              <a:t>Facelet</a:t>
            </a:r>
            <a:r>
              <a:rPr lang="en-IN" dirty="0"/>
              <a:t> Title&lt;/title&gt;</a:t>
            </a:r>
          </a:p>
          <a:p>
            <a:pPr marL="0" indent="0">
              <a:buNone/>
            </a:pPr>
            <a:r>
              <a:rPr lang="en-IN" dirty="0"/>
              <a:t>    &lt;/</a:t>
            </a:r>
            <a:r>
              <a:rPr lang="en-IN" dirty="0" err="1"/>
              <a:t>h:head</a:t>
            </a:r>
            <a:r>
              <a:rPr lang="en-IN" dirty="0"/>
              <a:t>&gt;</a:t>
            </a:r>
          </a:p>
          <a:p>
            <a:pPr marL="0" indent="0">
              <a:buNone/>
            </a:pPr>
            <a:r>
              <a:rPr lang="en-IN" dirty="0"/>
              <a:t>    &lt;</a:t>
            </a:r>
            <a:r>
              <a:rPr lang="en-IN" dirty="0" err="1"/>
              <a:t>h:body</a:t>
            </a:r>
            <a:r>
              <a:rPr lang="en-IN" dirty="0"/>
              <a:t>&gt;</a:t>
            </a:r>
          </a:p>
          <a:p>
            <a:pPr marL="0" indent="0">
              <a:buNone/>
            </a:pPr>
            <a:r>
              <a:rPr lang="en-IN" dirty="0"/>
              <a:t>        &lt;h1&gt; WELCOME &lt;</a:t>
            </a:r>
            <a:r>
              <a:rPr lang="en-IN" dirty="0" err="1"/>
              <a:t>h:outputText</a:t>
            </a:r>
            <a:r>
              <a:rPr lang="en-IN" dirty="0"/>
              <a:t> value="#{student.name}"&gt; &lt;/</a:t>
            </a:r>
            <a:r>
              <a:rPr lang="en-IN" dirty="0" err="1"/>
              <a:t>h:outputText</a:t>
            </a:r>
            <a:r>
              <a:rPr lang="en-IN" dirty="0"/>
              <a:t>&gt;&lt;/h1&gt;</a:t>
            </a:r>
          </a:p>
          <a:p>
            <a:pPr marL="0" indent="0">
              <a:buNone/>
            </a:pPr>
            <a:r>
              <a:rPr lang="en-IN" dirty="0"/>
              <a:t>        </a:t>
            </a:r>
          </a:p>
          <a:p>
            <a:pPr marL="0" indent="0">
              <a:buNone/>
            </a:pPr>
            <a:r>
              <a:rPr lang="en-IN" dirty="0"/>
              <a:t>        your id &lt;</a:t>
            </a:r>
            <a:r>
              <a:rPr lang="en-IN" dirty="0" err="1"/>
              <a:t>h:outputText</a:t>
            </a:r>
            <a:r>
              <a:rPr lang="en-IN" dirty="0"/>
              <a:t> value="#{student.id}"&gt; &lt;/</a:t>
            </a:r>
            <a:r>
              <a:rPr lang="en-IN" dirty="0" err="1"/>
              <a:t>h:outputText</a:t>
            </a:r>
            <a:r>
              <a:rPr lang="en-IN" dirty="0"/>
              <a:t>&gt; is created..!!</a:t>
            </a:r>
          </a:p>
          <a:p>
            <a:pPr marL="0" indent="0">
              <a:buNone/>
            </a:pPr>
            <a:r>
              <a:rPr lang="en-IN" dirty="0"/>
              <a:t>    &lt;/</a:t>
            </a:r>
            <a:r>
              <a:rPr lang="en-IN" dirty="0" err="1"/>
              <a:t>h:body</a:t>
            </a:r>
            <a:r>
              <a:rPr lang="en-IN" dirty="0"/>
              <a:t>&gt;</a:t>
            </a:r>
          </a:p>
          <a:p>
            <a:pPr marL="0" indent="0">
              <a:buNone/>
            </a:pPr>
            <a:r>
              <a:rPr lang="en-IN" dirty="0"/>
              <a:t>&lt;/html&gt;</a:t>
            </a:r>
          </a:p>
        </p:txBody>
      </p:sp>
      <p:sp>
        <p:nvSpPr>
          <p:cNvPr id="5" name="Rectangle 4">
            <a:extLst>
              <a:ext uri="{FF2B5EF4-FFF2-40B4-BE49-F238E27FC236}">
                <a16:creationId xmlns:a16="http://schemas.microsoft.com/office/drawing/2014/main" id="{33C2D707-7584-43D7-962E-2DE074C4E936}"/>
              </a:ext>
            </a:extLst>
          </p:cNvPr>
          <p:cNvSpPr/>
          <p:nvPr/>
        </p:nvSpPr>
        <p:spPr>
          <a:xfrm>
            <a:off x="1046480" y="4037498"/>
            <a:ext cx="8199120" cy="1595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1822764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C6B9-2FA5-48DB-A40C-2836A082E84C}"/>
              </a:ext>
            </a:extLst>
          </p:cNvPr>
          <p:cNvSpPr>
            <a:spLocks noGrp="1"/>
          </p:cNvSpPr>
          <p:nvPr>
            <p:ph type="title"/>
          </p:nvPr>
        </p:nvSpPr>
        <p:spPr/>
        <p:txBody>
          <a:bodyPr/>
          <a:lstStyle/>
          <a:p>
            <a:r>
              <a:rPr lang="en-IN" dirty="0"/>
              <a:t>PROG 1</a:t>
            </a:r>
            <a:r>
              <a:rPr lang="en-IN" dirty="0" smtClean="0"/>
              <a:t>: </a:t>
            </a:r>
            <a:r>
              <a:rPr lang="en-IN" dirty="0"/>
              <a:t>JSF COMPONENTS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9113112" cy="4787643"/>
          </a:xfrm>
          <a:prstGeom prst="rect">
            <a:avLst/>
          </a:prstGeom>
        </p:spPr>
      </p:pic>
    </p:spTree>
    <p:custDataLst>
      <p:tags r:id="rId1"/>
    </p:custDataLst>
    <p:extLst>
      <p:ext uri="{BB962C8B-B14F-4D97-AF65-F5344CB8AC3E}">
        <p14:creationId xmlns:p14="http://schemas.microsoft.com/office/powerpoint/2010/main" val="22794946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C6B9-2FA5-48DB-A40C-2836A082E84C}"/>
              </a:ext>
            </a:extLst>
          </p:cNvPr>
          <p:cNvSpPr>
            <a:spLocks noGrp="1"/>
          </p:cNvSpPr>
          <p:nvPr>
            <p:ph type="title"/>
          </p:nvPr>
        </p:nvSpPr>
        <p:spPr/>
        <p:txBody>
          <a:bodyPr/>
          <a:lstStyle/>
          <a:p>
            <a:r>
              <a:rPr lang="en-IN" dirty="0"/>
              <a:t>PROG </a:t>
            </a:r>
            <a:r>
              <a:rPr lang="en-IN" dirty="0" smtClean="0"/>
              <a:t>1: </a:t>
            </a:r>
            <a:r>
              <a:rPr lang="en-IN" dirty="0"/>
              <a:t>JSF COMPONENTS</a:t>
            </a:r>
          </a:p>
        </p:txBody>
      </p:sp>
      <p:pic>
        <p:nvPicPr>
          <p:cNvPr id="3" name="Picture 2"/>
          <p:cNvPicPr>
            <a:picLocks noChangeAspect="1"/>
          </p:cNvPicPr>
          <p:nvPr/>
        </p:nvPicPr>
        <p:blipFill>
          <a:blip r:embed="rId3"/>
          <a:stretch>
            <a:fillRect/>
          </a:stretch>
        </p:blipFill>
        <p:spPr>
          <a:xfrm>
            <a:off x="545023" y="1340038"/>
            <a:ext cx="8877946" cy="5099079"/>
          </a:xfrm>
          <a:prstGeom prst="rect">
            <a:avLst/>
          </a:prstGeom>
        </p:spPr>
      </p:pic>
    </p:spTree>
    <p:custDataLst>
      <p:tags r:id="rId1"/>
    </p:custDataLst>
    <p:extLst>
      <p:ext uri="{BB962C8B-B14F-4D97-AF65-F5344CB8AC3E}">
        <p14:creationId xmlns:p14="http://schemas.microsoft.com/office/powerpoint/2010/main" val="119878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3E630CC-40F7-4397-AC58-ED7547D3B3DD}"/>
              </a:ext>
            </a:extLst>
          </p:cNvPr>
          <p:cNvSpPr>
            <a:spLocks noGrp="1"/>
          </p:cNvSpPr>
          <p:nvPr>
            <p:ph idx="1"/>
          </p:nvPr>
        </p:nvSpPr>
        <p:spPr>
          <a:xfrm>
            <a:off x="288235" y="0"/>
            <a:ext cx="11738113" cy="6708912"/>
          </a:xfrm>
        </p:spPr>
        <p:txBody>
          <a:bodyPr numCol="2">
            <a:normAutofit fontScale="47500" lnSpcReduction="20000"/>
          </a:bodyPr>
          <a:lstStyle/>
          <a:p>
            <a:pPr marL="0" indent="0">
              <a:lnSpc>
                <a:spcPct val="120000"/>
              </a:lnSpc>
              <a:spcBef>
                <a:spcPts val="0"/>
              </a:spcBef>
              <a:buNone/>
            </a:pPr>
            <a:r>
              <a:rPr lang="en-IN" dirty="0"/>
              <a:t>&lt;?xml version='1.0' encoding='UTF-8' ?&gt;</a:t>
            </a:r>
          </a:p>
          <a:p>
            <a:pPr marL="0" indent="0">
              <a:lnSpc>
                <a:spcPct val="120000"/>
              </a:lnSpc>
              <a:spcBef>
                <a:spcPts val="0"/>
              </a:spcBef>
              <a:buNone/>
            </a:pPr>
            <a:r>
              <a:rPr lang="en-IN" dirty="0"/>
              <a:t>&lt;!DOCTYPE html&gt;</a:t>
            </a:r>
          </a:p>
          <a:p>
            <a:pPr marL="0" indent="0">
              <a:lnSpc>
                <a:spcPct val="120000"/>
              </a:lnSpc>
              <a:spcBef>
                <a:spcPts val="0"/>
              </a:spcBef>
              <a:buNone/>
            </a:pPr>
            <a:r>
              <a:rPr lang="en-IN" dirty="0"/>
              <a:t>&lt;html </a:t>
            </a:r>
            <a:r>
              <a:rPr lang="en-IN" dirty="0" err="1"/>
              <a:t>xmlns</a:t>
            </a:r>
            <a:r>
              <a:rPr lang="en-IN" dirty="0"/>
              <a:t>="http://www.w3.org/1999/xhtml"</a:t>
            </a:r>
          </a:p>
          <a:p>
            <a:pPr marL="0" indent="0">
              <a:lnSpc>
                <a:spcPct val="120000"/>
              </a:lnSpc>
              <a:spcBef>
                <a:spcPts val="0"/>
              </a:spcBef>
              <a:buNone/>
            </a:pPr>
            <a:r>
              <a:rPr lang="en-IN" dirty="0"/>
              <a:t>      </a:t>
            </a:r>
            <a:r>
              <a:rPr lang="en-IN" dirty="0" err="1"/>
              <a:t>xmlns:h</a:t>
            </a:r>
            <a:r>
              <a:rPr lang="en-IN" dirty="0"/>
              <a:t>="http://xmlns.jcp.org/</a:t>
            </a:r>
            <a:r>
              <a:rPr lang="en-IN" dirty="0" err="1"/>
              <a:t>jsf</a:t>
            </a:r>
            <a:r>
              <a:rPr lang="en-IN" dirty="0"/>
              <a:t>/html"</a:t>
            </a:r>
          </a:p>
          <a:p>
            <a:pPr marL="0" indent="0">
              <a:lnSpc>
                <a:spcPct val="120000"/>
              </a:lnSpc>
              <a:spcBef>
                <a:spcPts val="0"/>
              </a:spcBef>
              <a:buNone/>
            </a:pPr>
            <a:r>
              <a:rPr lang="en-IN" dirty="0"/>
              <a:t>      </a:t>
            </a:r>
            <a:r>
              <a:rPr lang="en-IN" dirty="0" err="1"/>
              <a:t>xmlns:f</a:t>
            </a:r>
            <a:r>
              <a:rPr lang="en-IN" dirty="0"/>
              <a:t>="http://xmlns.jcp.org/</a:t>
            </a:r>
            <a:r>
              <a:rPr lang="en-IN" dirty="0" err="1"/>
              <a:t>jsf</a:t>
            </a:r>
            <a:r>
              <a:rPr lang="en-IN" dirty="0"/>
              <a:t>/core"&gt;</a:t>
            </a:r>
          </a:p>
          <a:p>
            <a:pPr marL="0" indent="0">
              <a:lnSpc>
                <a:spcPct val="120000"/>
              </a:lnSpc>
              <a:spcBef>
                <a:spcPts val="0"/>
              </a:spcBef>
              <a:buNone/>
            </a:pPr>
            <a:r>
              <a:rPr lang="en-IN" dirty="0"/>
              <a:t>    &lt;</a:t>
            </a:r>
            <a:r>
              <a:rPr lang="en-IN" dirty="0" err="1"/>
              <a:t>h:head</a:t>
            </a:r>
            <a:r>
              <a:rPr lang="en-IN" dirty="0"/>
              <a:t>&gt;</a:t>
            </a:r>
          </a:p>
          <a:p>
            <a:pPr marL="0" indent="0">
              <a:lnSpc>
                <a:spcPct val="120000"/>
              </a:lnSpc>
              <a:spcBef>
                <a:spcPts val="0"/>
              </a:spcBef>
              <a:buNone/>
            </a:pPr>
            <a:r>
              <a:rPr lang="en-IN" dirty="0"/>
              <a:t>        &lt;title&gt;</a:t>
            </a:r>
            <a:r>
              <a:rPr lang="en-IN" dirty="0" err="1"/>
              <a:t>Facelet</a:t>
            </a:r>
            <a:r>
              <a:rPr lang="en-IN" dirty="0"/>
              <a:t> Title&lt;/title&gt;</a:t>
            </a:r>
          </a:p>
          <a:p>
            <a:pPr marL="0" indent="0">
              <a:lnSpc>
                <a:spcPct val="120000"/>
              </a:lnSpc>
              <a:spcBef>
                <a:spcPts val="0"/>
              </a:spcBef>
              <a:buNone/>
            </a:pPr>
            <a:r>
              <a:rPr lang="en-IN" dirty="0"/>
              <a:t>    &lt;/</a:t>
            </a:r>
            <a:r>
              <a:rPr lang="en-IN" dirty="0" err="1"/>
              <a:t>h:head</a:t>
            </a:r>
            <a:r>
              <a:rPr lang="en-IN" dirty="0"/>
              <a:t>&gt;</a:t>
            </a:r>
          </a:p>
          <a:p>
            <a:pPr marL="0" indent="0">
              <a:lnSpc>
                <a:spcPct val="120000"/>
              </a:lnSpc>
              <a:spcBef>
                <a:spcPts val="0"/>
              </a:spcBef>
              <a:buNone/>
            </a:pPr>
            <a:r>
              <a:rPr lang="en-IN" dirty="0"/>
              <a:t>    &lt;</a:t>
            </a:r>
            <a:r>
              <a:rPr lang="en-IN" dirty="0" err="1"/>
              <a:t>h:body</a:t>
            </a:r>
            <a:r>
              <a:rPr lang="en-IN" dirty="0"/>
              <a:t>&gt;</a:t>
            </a:r>
          </a:p>
          <a:p>
            <a:pPr marL="0" indent="0">
              <a:lnSpc>
                <a:spcPct val="120000"/>
              </a:lnSpc>
              <a:spcBef>
                <a:spcPts val="0"/>
              </a:spcBef>
              <a:buNone/>
            </a:pPr>
            <a:r>
              <a:rPr lang="en-IN" dirty="0"/>
              <a:t>        &lt;h1&gt;REGISTRATION FORM&lt;/h1&gt;</a:t>
            </a:r>
          </a:p>
          <a:p>
            <a:pPr marL="0" indent="0">
              <a:lnSpc>
                <a:spcPct val="120000"/>
              </a:lnSpc>
              <a:spcBef>
                <a:spcPts val="0"/>
              </a:spcBef>
              <a:buNone/>
            </a:pPr>
            <a:r>
              <a:rPr lang="en-IN" dirty="0"/>
              <a:t>        &lt;</a:t>
            </a:r>
            <a:r>
              <a:rPr lang="en-IN" dirty="0" err="1"/>
              <a:t>h:form</a:t>
            </a:r>
            <a:r>
              <a:rPr lang="en-IN" dirty="0"/>
              <a:t>&gt;</a:t>
            </a:r>
          </a:p>
          <a:p>
            <a:pPr marL="0" indent="0">
              <a:lnSpc>
                <a:spcPct val="120000"/>
              </a:lnSpc>
              <a:spcBef>
                <a:spcPts val="0"/>
              </a:spcBef>
              <a:buNone/>
            </a:pPr>
            <a:r>
              <a:rPr lang="en-IN" dirty="0"/>
              <a:t>            &lt;table&gt;</a:t>
            </a:r>
          </a:p>
          <a:p>
            <a:pPr marL="0" indent="0">
              <a:lnSpc>
                <a:spcPct val="120000"/>
              </a:lnSpc>
              <a:spcBef>
                <a:spcPts val="0"/>
              </a:spcBef>
              <a:buNone/>
            </a:pPr>
            <a:r>
              <a:rPr lang="en-IN" dirty="0"/>
              <a:t>            &lt;</a:t>
            </a:r>
            <a:r>
              <a:rPr lang="en-IN" dirty="0" err="1"/>
              <a:t>tr</a:t>
            </a:r>
            <a:r>
              <a:rPr lang="en-IN" dirty="0"/>
              <a:t>&gt;  </a:t>
            </a:r>
          </a:p>
          <a:p>
            <a:pPr marL="0" indent="0">
              <a:lnSpc>
                <a:spcPct val="120000"/>
              </a:lnSpc>
              <a:spcBef>
                <a:spcPts val="0"/>
              </a:spcBef>
              <a:buNone/>
            </a:pPr>
            <a:r>
              <a:rPr lang="en-IN" dirty="0"/>
              <a:t>            &lt;td&gt;Student ID&lt;/td&gt;  </a:t>
            </a:r>
          </a:p>
          <a:p>
            <a:pPr marL="0" indent="0">
              <a:lnSpc>
                <a:spcPct val="120000"/>
              </a:lnSpc>
              <a:spcBef>
                <a:spcPts val="0"/>
              </a:spcBef>
              <a:buNone/>
            </a:pPr>
            <a:r>
              <a:rPr lang="en-IN" dirty="0"/>
              <a:t>            &lt;td&gt;&lt;</a:t>
            </a:r>
            <a:r>
              <a:rPr lang="en-IN" dirty="0" err="1"/>
              <a:t>h:inputText</a:t>
            </a:r>
            <a:r>
              <a:rPr lang="en-IN" dirty="0"/>
              <a:t> id="</a:t>
            </a:r>
            <a:r>
              <a:rPr lang="en-IN" dirty="0" err="1"/>
              <a:t>sid</a:t>
            </a:r>
            <a:r>
              <a:rPr lang="en-IN" dirty="0"/>
              <a:t>-id" value="#{student.id}"/&gt;&lt;/td&gt;  </a:t>
            </a:r>
          </a:p>
          <a:p>
            <a:pPr marL="0" indent="0">
              <a:lnSpc>
                <a:spcPct val="120000"/>
              </a:lnSpc>
              <a:spcBef>
                <a:spcPts val="0"/>
              </a:spcBef>
              <a:buNone/>
            </a:pPr>
            <a:r>
              <a:rPr lang="en-IN" dirty="0"/>
              <a:t>            &lt;/</a:t>
            </a:r>
            <a:r>
              <a:rPr lang="en-IN" dirty="0" err="1"/>
              <a:t>tr</a:t>
            </a:r>
            <a:r>
              <a:rPr lang="en-IN" dirty="0"/>
              <a:t>&gt;  </a:t>
            </a:r>
          </a:p>
          <a:p>
            <a:pPr marL="0" indent="0">
              <a:lnSpc>
                <a:spcPct val="120000"/>
              </a:lnSpc>
              <a:spcBef>
                <a:spcPts val="0"/>
              </a:spcBef>
              <a:buNone/>
            </a:pPr>
            <a:r>
              <a:rPr lang="en-IN" dirty="0"/>
              <a:t>            &lt;</a:t>
            </a:r>
            <a:r>
              <a:rPr lang="en-IN" dirty="0" err="1"/>
              <a:t>tr</a:t>
            </a:r>
            <a:r>
              <a:rPr lang="en-IN" dirty="0"/>
              <a:t>&gt;  </a:t>
            </a:r>
          </a:p>
          <a:p>
            <a:pPr marL="0" indent="0">
              <a:lnSpc>
                <a:spcPct val="120000"/>
              </a:lnSpc>
              <a:spcBef>
                <a:spcPts val="0"/>
              </a:spcBef>
              <a:buNone/>
            </a:pPr>
            <a:r>
              <a:rPr lang="en-IN" dirty="0"/>
              <a:t>            &lt;td&gt;Student Name&lt;/td&gt;  </a:t>
            </a:r>
          </a:p>
          <a:p>
            <a:pPr marL="0" indent="0">
              <a:lnSpc>
                <a:spcPct val="120000"/>
              </a:lnSpc>
              <a:spcBef>
                <a:spcPts val="0"/>
              </a:spcBef>
              <a:buNone/>
            </a:pPr>
            <a:r>
              <a:rPr lang="en-IN" dirty="0"/>
              <a:t>            &lt;td&gt;&lt;</a:t>
            </a:r>
            <a:r>
              <a:rPr lang="en-IN" dirty="0" err="1"/>
              <a:t>h:inputText</a:t>
            </a:r>
            <a:r>
              <a:rPr lang="en-IN" dirty="0"/>
              <a:t> id="</a:t>
            </a:r>
            <a:r>
              <a:rPr lang="en-IN" dirty="0" err="1"/>
              <a:t>sname</a:t>
            </a:r>
            <a:r>
              <a:rPr lang="en-IN" dirty="0"/>
              <a:t>-id" value="#{student.name}"/&gt;&lt;/td&gt;  </a:t>
            </a:r>
          </a:p>
          <a:p>
            <a:pPr marL="0" indent="0">
              <a:lnSpc>
                <a:spcPct val="120000"/>
              </a:lnSpc>
              <a:spcBef>
                <a:spcPts val="0"/>
              </a:spcBef>
              <a:buNone/>
            </a:pPr>
            <a:r>
              <a:rPr lang="en-IN" dirty="0"/>
              <a:t>            &lt;/</a:t>
            </a:r>
            <a:r>
              <a:rPr lang="en-IN" dirty="0" err="1"/>
              <a:t>tr</a:t>
            </a:r>
            <a:r>
              <a:rPr lang="en-IN" dirty="0"/>
              <a:t>&gt;  </a:t>
            </a:r>
          </a:p>
          <a:p>
            <a:pPr marL="0" indent="0">
              <a:lnSpc>
                <a:spcPct val="120000"/>
              </a:lnSpc>
              <a:spcBef>
                <a:spcPts val="0"/>
              </a:spcBef>
              <a:buNone/>
            </a:pPr>
            <a:r>
              <a:rPr lang="en-IN" dirty="0"/>
              <a:t>                &lt;</a:t>
            </a:r>
            <a:r>
              <a:rPr lang="en-IN" dirty="0" err="1"/>
              <a:t>tr</a:t>
            </a:r>
            <a:r>
              <a:rPr lang="en-IN" dirty="0"/>
              <a:t>&gt;</a:t>
            </a:r>
          </a:p>
          <a:p>
            <a:pPr marL="0" indent="0">
              <a:lnSpc>
                <a:spcPct val="120000"/>
              </a:lnSpc>
              <a:spcBef>
                <a:spcPts val="0"/>
              </a:spcBef>
              <a:buNone/>
            </a:pPr>
            <a:r>
              <a:rPr lang="en-IN" dirty="0"/>
              <a:t>                    &lt;td&gt;CITY&lt;/td&gt;</a:t>
            </a:r>
          </a:p>
          <a:p>
            <a:pPr marL="0" indent="0">
              <a:lnSpc>
                <a:spcPct val="120000"/>
              </a:lnSpc>
              <a:spcBef>
                <a:spcPts val="0"/>
              </a:spcBef>
              <a:buNone/>
            </a:pPr>
            <a:r>
              <a:rPr lang="en-IN" dirty="0"/>
              <a:t>                    &lt;td&gt;</a:t>
            </a:r>
          </a:p>
          <a:p>
            <a:pPr marL="0" indent="0">
              <a:lnSpc>
                <a:spcPct val="120000"/>
              </a:lnSpc>
              <a:spcBef>
                <a:spcPts val="0"/>
              </a:spcBef>
              <a:buNone/>
            </a:pPr>
            <a:r>
              <a:rPr lang="en-IN" dirty="0"/>
              <a:t>                    &lt;</a:t>
            </a:r>
            <a:r>
              <a:rPr lang="en-IN" dirty="0" err="1"/>
              <a:t>h:selectOneMenu</a:t>
            </a:r>
            <a:r>
              <a:rPr lang="en-IN" dirty="0"/>
              <a:t> value = "#{</a:t>
            </a:r>
            <a:r>
              <a:rPr lang="en-IN" dirty="0" err="1"/>
              <a:t>student.city</a:t>
            </a:r>
            <a:r>
              <a:rPr lang="en-IN" dirty="0"/>
              <a:t>}"&gt; </a:t>
            </a:r>
          </a:p>
          <a:p>
            <a:pPr marL="0" indent="0">
              <a:lnSpc>
                <a:spcPct val="120000"/>
              </a:lnSpc>
              <a:spcBef>
                <a:spcPts val="0"/>
              </a:spcBef>
              <a:buNone/>
            </a:pPr>
            <a:r>
              <a:rPr lang="en-IN" dirty="0"/>
              <a:t>                    &lt;</a:t>
            </a:r>
            <a:r>
              <a:rPr lang="en-IN" dirty="0" err="1"/>
              <a:t>f:selectItem</a:t>
            </a:r>
            <a:r>
              <a:rPr lang="en-IN" dirty="0"/>
              <a:t> </a:t>
            </a:r>
            <a:r>
              <a:rPr lang="en-IN" dirty="0" err="1"/>
              <a:t>itemValue</a:t>
            </a:r>
            <a:r>
              <a:rPr lang="en-IN" dirty="0"/>
              <a:t> = "1" </a:t>
            </a:r>
            <a:r>
              <a:rPr lang="en-IN" dirty="0" err="1"/>
              <a:t>itemLabel</a:t>
            </a:r>
            <a:r>
              <a:rPr lang="en-IN" dirty="0"/>
              <a:t> = </a:t>
            </a:r>
            <a:r>
              <a:rPr lang="en-IN" dirty="0" smtClean="0"/>
              <a:t>"Rajkot" </a:t>
            </a:r>
            <a:r>
              <a:rPr lang="en-IN" dirty="0"/>
              <a:t>/&gt; </a:t>
            </a:r>
          </a:p>
          <a:p>
            <a:pPr marL="0" indent="0">
              <a:lnSpc>
                <a:spcPct val="120000"/>
              </a:lnSpc>
              <a:spcBef>
                <a:spcPts val="0"/>
              </a:spcBef>
              <a:buNone/>
            </a:pPr>
            <a:r>
              <a:rPr lang="en-IN" dirty="0"/>
              <a:t>                    &lt;</a:t>
            </a:r>
            <a:r>
              <a:rPr lang="en-IN" dirty="0" err="1"/>
              <a:t>f:selectItem</a:t>
            </a:r>
            <a:r>
              <a:rPr lang="en-IN" dirty="0"/>
              <a:t> </a:t>
            </a:r>
            <a:r>
              <a:rPr lang="en-IN" dirty="0" err="1"/>
              <a:t>itemValue</a:t>
            </a:r>
            <a:r>
              <a:rPr lang="en-IN" dirty="0"/>
              <a:t> = "2" </a:t>
            </a:r>
            <a:r>
              <a:rPr lang="en-IN" dirty="0" err="1"/>
              <a:t>itemLabel</a:t>
            </a:r>
            <a:r>
              <a:rPr lang="en-IN" dirty="0"/>
              <a:t> = </a:t>
            </a:r>
            <a:r>
              <a:rPr lang="en-IN" dirty="0" smtClean="0"/>
              <a:t>"</a:t>
            </a:r>
            <a:r>
              <a:rPr lang="en-IN" dirty="0" err="1" smtClean="0"/>
              <a:t>Ahemdabad</a:t>
            </a:r>
            <a:r>
              <a:rPr lang="en-IN" dirty="0" smtClean="0"/>
              <a:t>" </a:t>
            </a:r>
            <a:r>
              <a:rPr lang="en-IN" dirty="0"/>
              <a:t>/&gt; </a:t>
            </a:r>
          </a:p>
          <a:p>
            <a:pPr marL="0" indent="0">
              <a:lnSpc>
                <a:spcPct val="120000"/>
              </a:lnSpc>
              <a:spcBef>
                <a:spcPts val="0"/>
              </a:spcBef>
              <a:buNone/>
            </a:pPr>
            <a:r>
              <a:rPr lang="en-IN" dirty="0"/>
              <a:t>                    &lt;</a:t>
            </a:r>
            <a:r>
              <a:rPr lang="en-IN" dirty="0" err="1"/>
              <a:t>f:selectItem</a:t>
            </a:r>
            <a:r>
              <a:rPr lang="en-IN" dirty="0"/>
              <a:t> </a:t>
            </a:r>
            <a:r>
              <a:rPr lang="en-IN" dirty="0" err="1"/>
              <a:t>itemValue</a:t>
            </a:r>
            <a:r>
              <a:rPr lang="en-IN" dirty="0"/>
              <a:t> = "3" </a:t>
            </a:r>
            <a:r>
              <a:rPr lang="en-IN" dirty="0" err="1"/>
              <a:t>itemLabel</a:t>
            </a:r>
            <a:r>
              <a:rPr lang="en-IN" dirty="0"/>
              <a:t> = </a:t>
            </a:r>
            <a:r>
              <a:rPr lang="en-IN" dirty="0" smtClean="0"/>
              <a:t>"Baroda" </a:t>
            </a:r>
            <a:r>
              <a:rPr lang="en-IN" dirty="0"/>
              <a:t>/&gt; </a:t>
            </a:r>
          </a:p>
          <a:p>
            <a:pPr marL="0" indent="0">
              <a:lnSpc>
                <a:spcPct val="120000"/>
              </a:lnSpc>
              <a:spcBef>
                <a:spcPts val="0"/>
              </a:spcBef>
              <a:buNone/>
            </a:pPr>
            <a:r>
              <a:rPr lang="en-IN" dirty="0"/>
              <a:t>                    &lt;</a:t>
            </a:r>
            <a:r>
              <a:rPr lang="en-IN" dirty="0" err="1"/>
              <a:t>f:selectItem</a:t>
            </a:r>
            <a:r>
              <a:rPr lang="en-IN" dirty="0"/>
              <a:t> </a:t>
            </a:r>
            <a:r>
              <a:rPr lang="en-IN" dirty="0" err="1"/>
              <a:t>itemValue</a:t>
            </a:r>
            <a:r>
              <a:rPr lang="en-IN" dirty="0"/>
              <a:t> = "4" </a:t>
            </a:r>
            <a:r>
              <a:rPr lang="en-IN" dirty="0" err="1"/>
              <a:t>itemLabel</a:t>
            </a:r>
            <a:r>
              <a:rPr lang="en-IN" dirty="0"/>
              <a:t> = </a:t>
            </a:r>
            <a:r>
              <a:rPr lang="en-IN" dirty="0" smtClean="0"/>
              <a:t>"</a:t>
            </a:r>
            <a:r>
              <a:rPr lang="en-IN" dirty="0" err="1" smtClean="0"/>
              <a:t>Surat</a:t>
            </a:r>
            <a:r>
              <a:rPr lang="en-IN" dirty="0" smtClean="0"/>
              <a:t>" </a:t>
            </a:r>
            <a:r>
              <a:rPr lang="en-IN" dirty="0"/>
              <a:t>/&gt; </a:t>
            </a:r>
          </a:p>
          <a:p>
            <a:pPr marL="0" indent="0">
              <a:lnSpc>
                <a:spcPct val="120000"/>
              </a:lnSpc>
              <a:spcBef>
                <a:spcPts val="0"/>
              </a:spcBef>
              <a:buNone/>
            </a:pPr>
            <a:r>
              <a:rPr lang="en-IN" dirty="0"/>
              <a:t>                    &lt;/</a:t>
            </a:r>
            <a:r>
              <a:rPr lang="en-IN" dirty="0" err="1"/>
              <a:t>h:selectOneMenu</a:t>
            </a:r>
            <a:r>
              <a:rPr lang="en-IN" dirty="0"/>
              <a:t>&gt; 	</a:t>
            </a:r>
          </a:p>
          <a:p>
            <a:pPr marL="0" indent="0">
              <a:lnSpc>
                <a:spcPct val="120000"/>
              </a:lnSpc>
              <a:spcBef>
                <a:spcPts val="0"/>
              </a:spcBef>
              <a:buNone/>
            </a:pPr>
            <a:r>
              <a:rPr lang="en-IN" dirty="0"/>
              <a:t>                    &lt;/td&gt;</a:t>
            </a:r>
          </a:p>
          <a:p>
            <a:pPr marL="0" indent="0">
              <a:lnSpc>
                <a:spcPct val="120000"/>
              </a:lnSpc>
              <a:spcBef>
                <a:spcPts val="0"/>
              </a:spcBef>
              <a:buNone/>
            </a:pPr>
            <a:r>
              <a:rPr lang="en-IN" dirty="0"/>
              <a:t>                &lt;/</a:t>
            </a:r>
            <a:r>
              <a:rPr lang="en-IN" dirty="0" err="1"/>
              <a:t>tr</a:t>
            </a:r>
            <a:r>
              <a:rPr lang="en-IN" dirty="0"/>
              <a:t>&gt;</a:t>
            </a:r>
          </a:p>
          <a:p>
            <a:pPr marL="0" indent="0">
              <a:lnSpc>
                <a:spcPct val="120000"/>
              </a:lnSpc>
              <a:spcBef>
                <a:spcPts val="0"/>
              </a:spcBef>
              <a:buNone/>
            </a:pPr>
            <a:r>
              <a:rPr lang="en-IN" dirty="0"/>
              <a:t>                &lt;</a:t>
            </a:r>
            <a:r>
              <a:rPr lang="en-IN" dirty="0" err="1"/>
              <a:t>tr</a:t>
            </a:r>
            <a:r>
              <a:rPr lang="en-IN" dirty="0"/>
              <a:t>&gt;</a:t>
            </a:r>
          </a:p>
          <a:p>
            <a:pPr marL="0" indent="0">
              <a:lnSpc>
                <a:spcPct val="120000"/>
              </a:lnSpc>
              <a:spcBef>
                <a:spcPts val="0"/>
              </a:spcBef>
              <a:buNone/>
            </a:pPr>
            <a:r>
              <a:rPr lang="en-IN" dirty="0"/>
              <a:t>                    &lt;td&gt;SEX&lt;/td&gt;</a:t>
            </a:r>
          </a:p>
          <a:p>
            <a:pPr marL="0" indent="0">
              <a:lnSpc>
                <a:spcPct val="120000"/>
              </a:lnSpc>
              <a:spcBef>
                <a:spcPts val="0"/>
              </a:spcBef>
              <a:buNone/>
            </a:pPr>
            <a:r>
              <a:rPr lang="en-IN" dirty="0"/>
              <a:t>                    &lt;td&gt;</a:t>
            </a:r>
          </a:p>
          <a:p>
            <a:pPr marL="0" indent="0">
              <a:lnSpc>
                <a:spcPct val="120000"/>
              </a:lnSpc>
              <a:spcBef>
                <a:spcPts val="0"/>
              </a:spcBef>
              <a:buNone/>
            </a:pPr>
            <a:r>
              <a:rPr lang="en-IN" dirty="0"/>
              <a:t>                        &lt;</a:t>
            </a:r>
            <a:r>
              <a:rPr lang="en-IN" dirty="0" err="1"/>
              <a:t>h:selectOneRadio</a:t>
            </a:r>
            <a:r>
              <a:rPr lang="en-IN" dirty="0"/>
              <a:t> value = "#{</a:t>
            </a:r>
            <a:r>
              <a:rPr lang="en-IN" dirty="0" err="1"/>
              <a:t>student.sex</a:t>
            </a:r>
            <a:r>
              <a:rPr lang="en-IN" dirty="0"/>
              <a:t>}"&gt;</a:t>
            </a:r>
          </a:p>
          <a:p>
            <a:pPr marL="0" indent="0">
              <a:lnSpc>
                <a:spcPct val="120000"/>
              </a:lnSpc>
              <a:spcBef>
                <a:spcPts val="0"/>
              </a:spcBef>
              <a:buNone/>
            </a:pPr>
            <a:r>
              <a:rPr lang="en-IN" dirty="0"/>
              <a:t>                            &lt;</a:t>
            </a:r>
            <a:r>
              <a:rPr lang="en-IN" dirty="0" err="1"/>
              <a:t>f:selectItem</a:t>
            </a:r>
            <a:r>
              <a:rPr lang="en-IN" dirty="0"/>
              <a:t> </a:t>
            </a:r>
            <a:r>
              <a:rPr lang="en-IN" dirty="0" err="1"/>
              <a:t>itemValue</a:t>
            </a:r>
            <a:r>
              <a:rPr lang="en-IN" dirty="0"/>
              <a:t> = "1" </a:t>
            </a:r>
            <a:r>
              <a:rPr lang="en-IN" dirty="0" err="1"/>
              <a:t>itemLabel</a:t>
            </a:r>
            <a:r>
              <a:rPr lang="en-IN" dirty="0"/>
              <a:t> = "MALE" /&gt;</a:t>
            </a:r>
          </a:p>
          <a:p>
            <a:pPr marL="0" indent="0">
              <a:lnSpc>
                <a:spcPct val="120000"/>
              </a:lnSpc>
              <a:spcBef>
                <a:spcPts val="0"/>
              </a:spcBef>
              <a:buNone/>
            </a:pPr>
            <a:r>
              <a:rPr lang="en-IN" dirty="0"/>
              <a:t>                            &lt;</a:t>
            </a:r>
            <a:r>
              <a:rPr lang="en-IN" dirty="0" err="1"/>
              <a:t>f:selectItem</a:t>
            </a:r>
            <a:r>
              <a:rPr lang="en-IN" dirty="0"/>
              <a:t> </a:t>
            </a:r>
            <a:r>
              <a:rPr lang="en-IN" dirty="0" err="1"/>
              <a:t>itemValue</a:t>
            </a:r>
            <a:r>
              <a:rPr lang="en-IN" dirty="0"/>
              <a:t> = "2" </a:t>
            </a:r>
            <a:r>
              <a:rPr lang="en-IN" dirty="0" err="1"/>
              <a:t>itemLabel</a:t>
            </a:r>
            <a:r>
              <a:rPr lang="en-IN" dirty="0"/>
              <a:t> = "FEMALE" /&gt;</a:t>
            </a:r>
          </a:p>
          <a:p>
            <a:pPr marL="0" indent="0">
              <a:lnSpc>
                <a:spcPct val="120000"/>
              </a:lnSpc>
              <a:spcBef>
                <a:spcPts val="0"/>
              </a:spcBef>
              <a:buNone/>
            </a:pPr>
            <a:r>
              <a:rPr lang="en-IN" dirty="0"/>
              <a:t>                        &lt;/</a:t>
            </a:r>
            <a:r>
              <a:rPr lang="en-IN" dirty="0" err="1"/>
              <a:t>h:selectOneRadio</a:t>
            </a:r>
            <a:r>
              <a:rPr lang="en-IN" dirty="0"/>
              <a:t>&gt;</a:t>
            </a:r>
          </a:p>
          <a:p>
            <a:pPr marL="0" indent="0">
              <a:lnSpc>
                <a:spcPct val="120000"/>
              </a:lnSpc>
              <a:spcBef>
                <a:spcPts val="0"/>
              </a:spcBef>
              <a:buNone/>
            </a:pPr>
            <a:r>
              <a:rPr lang="en-IN" dirty="0"/>
              <a:t>                    &lt;/td&gt;</a:t>
            </a:r>
          </a:p>
          <a:p>
            <a:pPr marL="0" indent="0">
              <a:lnSpc>
                <a:spcPct val="120000"/>
              </a:lnSpc>
              <a:spcBef>
                <a:spcPts val="0"/>
              </a:spcBef>
              <a:buNone/>
            </a:pPr>
            <a:r>
              <a:rPr lang="en-IN" dirty="0"/>
              <a:t>                &lt;/</a:t>
            </a:r>
            <a:r>
              <a:rPr lang="en-IN" dirty="0" err="1"/>
              <a:t>tr</a:t>
            </a:r>
            <a:r>
              <a:rPr lang="en-IN" dirty="0"/>
              <a:t>&gt;</a:t>
            </a:r>
          </a:p>
          <a:p>
            <a:pPr marL="0" indent="0">
              <a:lnSpc>
                <a:spcPct val="120000"/>
              </a:lnSpc>
              <a:spcBef>
                <a:spcPts val="0"/>
              </a:spcBef>
              <a:buNone/>
            </a:pPr>
            <a:r>
              <a:rPr lang="en-IN" dirty="0"/>
              <a:t>                &lt;</a:t>
            </a:r>
            <a:r>
              <a:rPr lang="en-IN" dirty="0" err="1"/>
              <a:t>tr</a:t>
            </a:r>
            <a:r>
              <a:rPr lang="en-IN" dirty="0"/>
              <a:t>&gt;</a:t>
            </a:r>
          </a:p>
          <a:p>
            <a:pPr marL="0" indent="0">
              <a:lnSpc>
                <a:spcPct val="120000"/>
              </a:lnSpc>
              <a:spcBef>
                <a:spcPts val="0"/>
              </a:spcBef>
              <a:buNone/>
            </a:pPr>
            <a:r>
              <a:rPr lang="en-IN" dirty="0"/>
              <a:t>                    &lt;td&gt;Hobby:&lt;/td&gt;</a:t>
            </a:r>
          </a:p>
          <a:p>
            <a:pPr marL="0" indent="0">
              <a:lnSpc>
                <a:spcPct val="120000"/>
              </a:lnSpc>
              <a:spcBef>
                <a:spcPts val="0"/>
              </a:spcBef>
              <a:buNone/>
            </a:pPr>
            <a:r>
              <a:rPr lang="en-IN" dirty="0"/>
              <a:t>                    &lt;td&gt;</a:t>
            </a:r>
          </a:p>
          <a:p>
            <a:pPr marL="0" indent="0">
              <a:lnSpc>
                <a:spcPct val="120000"/>
              </a:lnSpc>
              <a:spcBef>
                <a:spcPts val="0"/>
              </a:spcBef>
              <a:buNone/>
            </a:pPr>
            <a:r>
              <a:rPr lang="en-IN" dirty="0"/>
              <a:t>                        &lt;</a:t>
            </a:r>
            <a:r>
              <a:rPr lang="en-IN" dirty="0" err="1"/>
              <a:t>h:selectManyCheckbox</a:t>
            </a:r>
            <a:r>
              <a:rPr lang="en-IN" dirty="0"/>
              <a:t> value = "#{</a:t>
            </a:r>
            <a:r>
              <a:rPr lang="en-IN" dirty="0" err="1"/>
              <a:t>student.hobby</a:t>
            </a:r>
            <a:r>
              <a:rPr lang="en-IN" dirty="0"/>
              <a:t>}"&gt; </a:t>
            </a:r>
          </a:p>
          <a:p>
            <a:pPr marL="0" indent="0">
              <a:lnSpc>
                <a:spcPct val="120000"/>
              </a:lnSpc>
              <a:spcBef>
                <a:spcPts val="0"/>
              </a:spcBef>
              <a:buNone/>
            </a:pPr>
            <a:r>
              <a:rPr lang="en-IN" dirty="0"/>
              <a:t>                        &lt;</a:t>
            </a:r>
            <a:r>
              <a:rPr lang="en-IN" dirty="0" err="1"/>
              <a:t>f:selectItem</a:t>
            </a:r>
            <a:r>
              <a:rPr lang="en-IN" dirty="0"/>
              <a:t> </a:t>
            </a:r>
            <a:r>
              <a:rPr lang="en-IN" dirty="0" err="1"/>
              <a:t>itemValue</a:t>
            </a:r>
            <a:r>
              <a:rPr lang="en-IN" dirty="0"/>
              <a:t> = "1" </a:t>
            </a:r>
            <a:r>
              <a:rPr lang="en-IN" dirty="0" err="1"/>
              <a:t>itemLabel</a:t>
            </a:r>
            <a:r>
              <a:rPr lang="en-IN" dirty="0"/>
              <a:t> = "Sports" /&gt; </a:t>
            </a:r>
          </a:p>
          <a:p>
            <a:pPr marL="0" indent="0">
              <a:lnSpc>
                <a:spcPct val="120000"/>
              </a:lnSpc>
              <a:spcBef>
                <a:spcPts val="0"/>
              </a:spcBef>
              <a:buNone/>
            </a:pPr>
            <a:r>
              <a:rPr lang="en-IN" dirty="0"/>
              <a:t>                        &lt;</a:t>
            </a:r>
            <a:r>
              <a:rPr lang="en-IN" dirty="0" err="1"/>
              <a:t>f:selectItem</a:t>
            </a:r>
            <a:r>
              <a:rPr lang="en-IN" dirty="0"/>
              <a:t> </a:t>
            </a:r>
            <a:r>
              <a:rPr lang="en-IN" dirty="0" err="1"/>
              <a:t>itemValue</a:t>
            </a:r>
            <a:r>
              <a:rPr lang="en-IN" dirty="0"/>
              <a:t> = "2" </a:t>
            </a:r>
            <a:r>
              <a:rPr lang="en-IN" dirty="0" err="1"/>
              <a:t>itemLabel</a:t>
            </a:r>
            <a:r>
              <a:rPr lang="en-IN" dirty="0"/>
              <a:t> = "Music" /&gt; </a:t>
            </a:r>
          </a:p>
          <a:p>
            <a:pPr marL="0" indent="0">
              <a:lnSpc>
                <a:spcPct val="120000"/>
              </a:lnSpc>
              <a:spcBef>
                <a:spcPts val="0"/>
              </a:spcBef>
              <a:buNone/>
            </a:pPr>
            <a:r>
              <a:rPr lang="en-IN" dirty="0"/>
              <a:t>                        &lt;</a:t>
            </a:r>
            <a:r>
              <a:rPr lang="en-IN" dirty="0" err="1"/>
              <a:t>f:selectItem</a:t>
            </a:r>
            <a:r>
              <a:rPr lang="en-IN" dirty="0"/>
              <a:t> </a:t>
            </a:r>
            <a:r>
              <a:rPr lang="en-IN" dirty="0" err="1"/>
              <a:t>itemValue</a:t>
            </a:r>
            <a:r>
              <a:rPr lang="en-IN" dirty="0"/>
              <a:t> = "3" </a:t>
            </a:r>
            <a:r>
              <a:rPr lang="en-IN" dirty="0" err="1"/>
              <a:t>itemLabel</a:t>
            </a:r>
            <a:r>
              <a:rPr lang="en-IN" dirty="0"/>
              <a:t> = "Codding" /&gt; </a:t>
            </a:r>
          </a:p>
          <a:p>
            <a:pPr marL="0" indent="0">
              <a:lnSpc>
                <a:spcPct val="120000"/>
              </a:lnSpc>
              <a:spcBef>
                <a:spcPts val="0"/>
              </a:spcBef>
              <a:buNone/>
            </a:pPr>
            <a:r>
              <a:rPr lang="en-IN" dirty="0"/>
              <a:t>                        &lt;</a:t>
            </a:r>
            <a:r>
              <a:rPr lang="en-IN" dirty="0" err="1"/>
              <a:t>f:selectItem</a:t>
            </a:r>
            <a:r>
              <a:rPr lang="en-IN" dirty="0"/>
              <a:t> </a:t>
            </a:r>
            <a:r>
              <a:rPr lang="en-IN" dirty="0" err="1"/>
              <a:t>itemValue</a:t>
            </a:r>
            <a:r>
              <a:rPr lang="en-IN" dirty="0"/>
              <a:t> = "4" </a:t>
            </a:r>
            <a:r>
              <a:rPr lang="en-IN" dirty="0" err="1"/>
              <a:t>itemLabel</a:t>
            </a:r>
            <a:r>
              <a:rPr lang="en-IN" dirty="0"/>
              <a:t> = "Other" /&gt; </a:t>
            </a:r>
          </a:p>
          <a:p>
            <a:pPr marL="0" indent="0">
              <a:lnSpc>
                <a:spcPct val="120000"/>
              </a:lnSpc>
              <a:spcBef>
                <a:spcPts val="0"/>
              </a:spcBef>
              <a:buNone/>
            </a:pPr>
            <a:r>
              <a:rPr lang="en-IN" dirty="0"/>
              <a:t>                        &lt;/</a:t>
            </a:r>
            <a:r>
              <a:rPr lang="en-IN" dirty="0" err="1"/>
              <a:t>h:selectManyCheckbox</a:t>
            </a:r>
            <a:r>
              <a:rPr lang="en-IN" dirty="0"/>
              <a:t>&gt;</a:t>
            </a:r>
          </a:p>
          <a:p>
            <a:pPr marL="0" indent="0">
              <a:lnSpc>
                <a:spcPct val="120000"/>
              </a:lnSpc>
              <a:spcBef>
                <a:spcPts val="0"/>
              </a:spcBef>
              <a:buNone/>
            </a:pPr>
            <a:r>
              <a:rPr lang="en-IN" dirty="0"/>
              <a:t>                    &lt;/td&gt;</a:t>
            </a:r>
          </a:p>
          <a:p>
            <a:pPr marL="0" indent="0">
              <a:lnSpc>
                <a:spcPct val="120000"/>
              </a:lnSpc>
              <a:spcBef>
                <a:spcPts val="0"/>
              </a:spcBef>
              <a:buNone/>
            </a:pPr>
            <a:r>
              <a:rPr lang="en-IN" dirty="0"/>
              <a:t>                &lt;/</a:t>
            </a:r>
            <a:r>
              <a:rPr lang="en-IN" dirty="0" err="1"/>
              <a:t>tr</a:t>
            </a:r>
            <a:r>
              <a:rPr lang="en-IN" dirty="0"/>
              <a:t>&gt;</a:t>
            </a:r>
          </a:p>
          <a:p>
            <a:pPr marL="0" indent="0">
              <a:lnSpc>
                <a:spcPct val="120000"/>
              </a:lnSpc>
              <a:spcBef>
                <a:spcPts val="0"/>
              </a:spcBef>
              <a:buNone/>
            </a:pPr>
            <a:r>
              <a:rPr lang="en-IN" dirty="0"/>
              <a:t>            &lt;</a:t>
            </a:r>
            <a:r>
              <a:rPr lang="en-IN" dirty="0" err="1"/>
              <a:t>tr</a:t>
            </a:r>
            <a:r>
              <a:rPr lang="en-IN" dirty="0"/>
              <a:t>&gt;</a:t>
            </a:r>
          </a:p>
          <a:p>
            <a:pPr marL="0" indent="0">
              <a:lnSpc>
                <a:spcPct val="120000"/>
              </a:lnSpc>
              <a:spcBef>
                <a:spcPts val="0"/>
              </a:spcBef>
              <a:buNone/>
            </a:pPr>
            <a:r>
              <a:rPr lang="en-IN" dirty="0"/>
              <a:t>            &lt;td&gt;SUBMIT BUTTON:&lt;/td&gt;</a:t>
            </a:r>
          </a:p>
          <a:p>
            <a:pPr marL="0" indent="0">
              <a:lnSpc>
                <a:spcPct val="120000"/>
              </a:lnSpc>
              <a:spcBef>
                <a:spcPts val="0"/>
              </a:spcBef>
              <a:buNone/>
            </a:pPr>
            <a:r>
              <a:rPr lang="en-IN" dirty="0"/>
              <a:t>            &lt;td&gt;&lt;</a:t>
            </a:r>
            <a:r>
              <a:rPr lang="en-IN" dirty="0" err="1"/>
              <a:t>h:commandButton</a:t>
            </a:r>
            <a:r>
              <a:rPr lang="en-IN" dirty="0"/>
              <a:t> value="Submit" action="</a:t>
            </a:r>
            <a:r>
              <a:rPr lang="en-IN" dirty="0" err="1"/>
              <a:t>response.xhtml</a:t>
            </a:r>
            <a:r>
              <a:rPr lang="en-IN" dirty="0"/>
              <a:t>"&gt;&lt;/</a:t>
            </a:r>
            <a:r>
              <a:rPr lang="en-IN" dirty="0" err="1"/>
              <a:t>h:commandButton</a:t>
            </a:r>
            <a:r>
              <a:rPr lang="en-IN" dirty="0"/>
              <a:t>&gt;&lt;/td&gt;</a:t>
            </a:r>
          </a:p>
          <a:p>
            <a:pPr marL="0" indent="0">
              <a:lnSpc>
                <a:spcPct val="120000"/>
              </a:lnSpc>
              <a:spcBef>
                <a:spcPts val="0"/>
              </a:spcBef>
              <a:buNone/>
            </a:pPr>
            <a:r>
              <a:rPr lang="en-IN" dirty="0"/>
              <a:t>            &lt;/</a:t>
            </a:r>
            <a:r>
              <a:rPr lang="en-IN" dirty="0" err="1"/>
              <a:t>tr</a:t>
            </a:r>
            <a:r>
              <a:rPr lang="en-IN" dirty="0"/>
              <a:t>&gt;</a:t>
            </a:r>
          </a:p>
          <a:p>
            <a:pPr marL="0" indent="0">
              <a:lnSpc>
                <a:spcPct val="120000"/>
              </a:lnSpc>
              <a:spcBef>
                <a:spcPts val="0"/>
              </a:spcBef>
              <a:buNone/>
            </a:pPr>
            <a:r>
              <a:rPr lang="en-IN" dirty="0"/>
              <a:t>            &lt;/table&gt;  </a:t>
            </a:r>
          </a:p>
          <a:p>
            <a:pPr marL="0" indent="0">
              <a:lnSpc>
                <a:spcPct val="120000"/>
              </a:lnSpc>
              <a:spcBef>
                <a:spcPts val="0"/>
              </a:spcBef>
              <a:buNone/>
            </a:pPr>
            <a:r>
              <a:rPr lang="en-IN" dirty="0"/>
              <a:t>        &lt;/</a:t>
            </a:r>
            <a:r>
              <a:rPr lang="en-IN" dirty="0" err="1"/>
              <a:t>h:form</a:t>
            </a:r>
            <a:r>
              <a:rPr lang="en-IN" dirty="0"/>
              <a:t>&gt;</a:t>
            </a:r>
          </a:p>
          <a:p>
            <a:pPr marL="0" indent="0">
              <a:lnSpc>
                <a:spcPct val="120000"/>
              </a:lnSpc>
              <a:spcBef>
                <a:spcPts val="0"/>
              </a:spcBef>
              <a:buNone/>
            </a:pPr>
            <a:r>
              <a:rPr lang="en-IN" dirty="0"/>
              <a:t>    &lt;/</a:t>
            </a:r>
            <a:r>
              <a:rPr lang="en-IN" dirty="0" err="1"/>
              <a:t>h:body</a:t>
            </a:r>
            <a:r>
              <a:rPr lang="en-IN" dirty="0"/>
              <a:t>&gt;</a:t>
            </a:r>
          </a:p>
          <a:p>
            <a:pPr marL="0" indent="0">
              <a:lnSpc>
                <a:spcPct val="120000"/>
              </a:lnSpc>
              <a:spcBef>
                <a:spcPts val="0"/>
              </a:spcBef>
              <a:buNone/>
            </a:pPr>
            <a:r>
              <a:rPr lang="en-IN" dirty="0"/>
              <a:t>&lt;/html&gt;</a:t>
            </a:r>
          </a:p>
        </p:txBody>
      </p:sp>
      <p:sp>
        <p:nvSpPr>
          <p:cNvPr id="10" name="Rectangle 9">
            <a:extLst>
              <a:ext uri="{FF2B5EF4-FFF2-40B4-BE49-F238E27FC236}">
                <a16:creationId xmlns:a16="http://schemas.microsoft.com/office/drawing/2014/main" id="{04A19574-5868-4747-B86E-8359CAE35BAB}"/>
              </a:ext>
            </a:extLst>
          </p:cNvPr>
          <p:cNvSpPr/>
          <p:nvPr/>
        </p:nvSpPr>
        <p:spPr>
          <a:xfrm>
            <a:off x="755374" y="2613993"/>
            <a:ext cx="4114800" cy="43732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E8A95710-B64C-4D05-A53A-0BBC047C24CD}"/>
              </a:ext>
            </a:extLst>
          </p:cNvPr>
          <p:cNvSpPr/>
          <p:nvPr/>
        </p:nvSpPr>
        <p:spPr>
          <a:xfrm>
            <a:off x="768628" y="3382620"/>
            <a:ext cx="4518990" cy="43732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1E3174BF-5BBA-489D-AC79-96387DDA5182}"/>
              </a:ext>
            </a:extLst>
          </p:cNvPr>
          <p:cNvSpPr/>
          <p:nvPr/>
        </p:nvSpPr>
        <p:spPr>
          <a:xfrm>
            <a:off x="768628" y="4191003"/>
            <a:ext cx="4518990" cy="181223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62EA4E9F-08C0-422C-A81E-288EE8EC8ECC}"/>
              </a:ext>
            </a:extLst>
          </p:cNvPr>
          <p:cNvSpPr/>
          <p:nvPr/>
        </p:nvSpPr>
        <p:spPr>
          <a:xfrm>
            <a:off x="6755297" y="29820"/>
            <a:ext cx="4518990" cy="119269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BA7B1051-E83C-4A68-BCE5-B368341DD786}"/>
              </a:ext>
            </a:extLst>
          </p:cNvPr>
          <p:cNvSpPr/>
          <p:nvPr/>
        </p:nvSpPr>
        <p:spPr>
          <a:xfrm>
            <a:off x="6808307" y="1643276"/>
            <a:ext cx="4518990" cy="17658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A3AE975B-4FD2-44BB-ADEF-7E0F2067BE33}"/>
              </a:ext>
            </a:extLst>
          </p:cNvPr>
          <p:cNvSpPr/>
          <p:nvPr/>
        </p:nvSpPr>
        <p:spPr>
          <a:xfrm>
            <a:off x="6115882" y="3823251"/>
            <a:ext cx="4518990" cy="61954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548363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4AAB-D10A-4518-97B6-1FFC66862C45}"/>
              </a:ext>
            </a:extLst>
          </p:cNvPr>
          <p:cNvSpPr>
            <a:spLocks noGrp="1"/>
          </p:cNvSpPr>
          <p:nvPr>
            <p:ph type="title"/>
          </p:nvPr>
        </p:nvSpPr>
        <p:spPr/>
        <p:txBody>
          <a:bodyPr/>
          <a:lstStyle/>
          <a:p>
            <a:r>
              <a:rPr lang="en-IN" dirty="0"/>
              <a:t>JSF EXPRESSION LANGUAGE:</a:t>
            </a:r>
          </a:p>
        </p:txBody>
      </p:sp>
      <p:sp>
        <p:nvSpPr>
          <p:cNvPr id="3" name="Content Placeholder 2">
            <a:extLst>
              <a:ext uri="{FF2B5EF4-FFF2-40B4-BE49-F238E27FC236}">
                <a16:creationId xmlns:a16="http://schemas.microsoft.com/office/drawing/2014/main" id="{C94C45E5-AA06-4FE4-BADB-07222694F2ED}"/>
              </a:ext>
            </a:extLst>
          </p:cNvPr>
          <p:cNvSpPr>
            <a:spLocks noGrp="1"/>
          </p:cNvSpPr>
          <p:nvPr>
            <p:ph idx="1"/>
          </p:nvPr>
        </p:nvSpPr>
        <p:spPr/>
        <p:txBody>
          <a:bodyPr>
            <a:normAutofit fontScale="92500"/>
          </a:bodyPr>
          <a:lstStyle/>
          <a:p>
            <a:r>
              <a:rPr lang="en-IN" dirty="0"/>
              <a:t>JSF expression language </a:t>
            </a:r>
            <a:r>
              <a:rPr lang="en-IN" b="1" u="sng" dirty="0"/>
              <a:t>allows the user to access the data dynamically</a:t>
            </a:r>
            <a:r>
              <a:rPr lang="en-IN" dirty="0"/>
              <a:t> </a:t>
            </a:r>
            <a:r>
              <a:rPr lang="en-IN" b="1" u="sng" dirty="0"/>
              <a:t>form the java Bean component</a:t>
            </a:r>
            <a:r>
              <a:rPr lang="en-IN" dirty="0"/>
              <a:t>.</a:t>
            </a:r>
          </a:p>
          <a:p>
            <a:r>
              <a:rPr lang="en-IN" dirty="0"/>
              <a:t>JSF provides rich expression language.</a:t>
            </a:r>
          </a:p>
          <a:p>
            <a:r>
              <a:rPr lang="en-IN" dirty="0"/>
              <a:t>We can provide normal operation using #{operation-expression} notation</a:t>
            </a:r>
          </a:p>
          <a:p>
            <a:r>
              <a:rPr lang="en-IN" dirty="0"/>
              <a:t>These expression can be of two types</a:t>
            </a:r>
          </a:p>
          <a:p>
            <a:r>
              <a:rPr lang="en-IN" dirty="0"/>
              <a:t>Property expression:</a:t>
            </a:r>
          </a:p>
          <a:p>
            <a:pPr marL="0" indent="0" algn="ctr">
              <a:buNone/>
            </a:pPr>
            <a:r>
              <a:rPr lang="en-IN" b="1" dirty="0">
                <a:solidFill>
                  <a:srgbClr val="FF0000"/>
                </a:solidFill>
              </a:rPr>
              <a:t>#{&lt;</a:t>
            </a:r>
            <a:r>
              <a:rPr lang="en-IN" b="1" dirty="0" err="1">
                <a:solidFill>
                  <a:srgbClr val="FF0000"/>
                </a:solidFill>
              </a:rPr>
              <a:t>beanName</a:t>
            </a:r>
            <a:r>
              <a:rPr lang="en-IN" b="1" dirty="0">
                <a:solidFill>
                  <a:srgbClr val="FF0000"/>
                </a:solidFill>
              </a:rPr>
              <a:t>&gt;.&lt;property&gt;}</a:t>
            </a:r>
          </a:p>
          <a:p>
            <a:r>
              <a:rPr lang="en-IN" dirty="0"/>
              <a:t>Method expression: </a:t>
            </a:r>
          </a:p>
          <a:p>
            <a:pPr marL="0" indent="0" algn="ctr">
              <a:buNone/>
            </a:pPr>
            <a:r>
              <a:rPr lang="en-IN" dirty="0">
                <a:solidFill>
                  <a:srgbClr val="FF0000"/>
                </a:solidFill>
              </a:rPr>
              <a:t>#{&lt;</a:t>
            </a:r>
            <a:r>
              <a:rPr lang="en-IN" dirty="0" err="1">
                <a:solidFill>
                  <a:srgbClr val="FF0000"/>
                </a:solidFill>
              </a:rPr>
              <a:t>beanName</a:t>
            </a:r>
            <a:r>
              <a:rPr lang="en-IN" dirty="0">
                <a:solidFill>
                  <a:srgbClr val="FF0000"/>
                </a:solidFill>
              </a:rPr>
              <a:t>&gt;.&lt;method&gt;}</a:t>
            </a:r>
          </a:p>
        </p:txBody>
      </p:sp>
    </p:spTree>
    <p:custDataLst>
      <p:tags r:id="rId1"/>
    </p:custDataLst>
    <p:extLst>
      <p:ext uri="{BB962C8B-B14F-4D97-AF65-F5344CB8AC3E}">
        <p14:creationId xmlns:p14="http://schemas.microsoft.com/office/powerpoint/2010/main" val="3080975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4AAB-D10A-4518-97B6-1FFC66862C45}"/>
              </a:ext>
            </a:extLst>
          </p:cNvPr>
          <p:cNvSpPr>
            <a:spLocks noGrp="1"/>
          </p:cNvSpPr>
          <p:nvPr>
            <p:ph type="title"/>
          </p:nvPr>
        </p:nvSpPr>
        <p:spPr/>
        <p:txBody>
          <a:bodyPr/>
          <a:lstStyle/>
          <a:p>
            <a:r>
              <a:rPr lang="en-IN" dirty="0"/>
              <a:t>JSF EXPRESSION </a:t>
            </a:r>
            <a:r>
              <a:rPr lang="en-IN" dirty="0" smtClean="0"/>
              <a:t>LANGUAGE ADVANTAGES</a:t>
            </a:r>
            <a:endParaRPr lang="en-IN" dirty="0"/>
          </a:p>
        </p:txBody>
      </p:sp>
      <p:sp>
        <p:nvSpPr>
          <p:cNvPr id="3" name="Content Placeholder 2">
            <a:extLst>
              <a:ext uri="{FF2B5EF4-FFF2-40B4-BE49-F238E27FC236}">
                <a16:creationId xmlns:a16="http://schemas.microsoft.com/office/drawing/2014/main" id="{C94C45E5-AA06-4FE4-BADB-07222694F2ED}"/>
              </a:ext>
            </a:extLst>
          </p:cNvPr>
          <p:cNvSpPr>
            <a:spLocks noGrp="1"/>
          </p:cNvSpPr>
          <p:nvPr>
            <p:ph idx="1"/>
          </p:nvPr>
        </p:nvSpPr>
        <p:spPr/>
        <p:txBody>
          <a:bodyPr>
            <a:normAutofit fontScale="92500"/>
          </a:bodyPr>
          <a:lstStyle/>
          <a:p>
            <a:pPr marL="216535" marR="243204" indent="-204470">
              <a:lnSpc>
                <a:spcPct val="100000"/>
              </a:lnSpc>
              <a:spcBef>
                <a:spcPts val="5"/>
              </a:spcBef>
              <a:buFont typeface="Arial MT"/>
              <a:buChar char="•"/>
              <a:tabLst>
                <a:tab pos="243840" algn="l"/>
                <a:tab pos="244475" algn="l"/>
              </a:tabLst>
            </a:pPr>
            <a:r>
              <a:rPr lang="en-US" dirty="0"/>
              <a:t>	</a:t>
            </a:r>
            <a:r>
              <a:rPr lang="en-US" dirty="0">
                <a:latin typeface="Cambria"/>
                <a:cs typeface="Cambria"/>
              </a:rPr>
              <a:t>Can </a:t>
            </a:r>
            <a:r>
              <a:rPr lang="en-US" spc="-5" dirty="0">
                <a:latin typeface="Cambria"/>
                <a:cs typeface="Cambria"/>
              </a:rPr>
              <a:t>reference </a:t>
            </a:r>
            <a:r>
              <a:rPr lang="en-US" dirty="0">
                <a:latin typeface="Cambria"/>
                <a:cs typeface="Cambria"/>
              </a:rPr>
              <a:t>bean </a:t>
            </a:r>
            <a:r>
              <a:rPr lang="en-US" spc="-5" dirty="0">
                <a:latin typeface="Cambria"/>
                <a:cs typeface="Cambria"/>
              </a:rPr>
              <a:t>properties </a:t>
            </a:r>
            <a:r>
              <a:rPr lang="en-US" spc="-15" dirty="0">
                <a:latin typeface="Cambria"/>
                <a:cs typeface="Cambria"/>
              </a:rPr>
              <a:t>where </a:t>
            </a:r>
            <a:r>
              <a:rPr lang="en-US" dirty="0">
                <a:latin typeface="Cambria"/>
                <a:cs typeface="Cambria"/>
              </a:rPr>
              <a:t>bean can </a:t>
            </a:r>
            <a:r>
              <a:rPr lang="en-US" spc="-5" dirty="0">
                <a:latin typeface="Cambria"/>
                <a:cs typeface="Cambria"/>
              </a:rPr>
              <a:t>be </a:t>
            </a:r>
            <a:r>
              <a:rPr lang="en-US" spc="5" dirty="0">
                <a:latin typeface="Cambria"/>
                <a:cs typeface="Cambria"/>
              </a:rPr>
              <a:t>an </a:t>
            </a:r>
            <a:r>
              <a:rPr lang="en-US" dirty="0">
                <a:latin typeface="Cambria"/>
                <a:cs typeface="Cambria"/>
              </a:rPr>
              <a:t>object </a:t>
            </a:r>
            <a:r>
              <a:rPr lang="en-US" spc="-10" dirty="0">
                <a:latin typeface="Cambria"/>
                <a:cs typeface="Cambria"/>
              </a:rPr>
              <a:t>stored </a:t>
            </a:r>
            <a:r>
              <a:rPr lang="en-US" dirty="0">
                <a:latin typeface="Cambria"/>
                <a:cs typeface="Cambria"/>
              </a:rPr>
              <a:t>in </a:t>
            </a:r>
            <a:r>
              <a:rPr lang="en-US" spc="-5" dirty="0">
                <a:latin typeface="Cambria"/>
                <a:cs typeface="Cambria"/>
              </a:rPr>
              <a:t>request, </a:t>
            </a:r>
            <a:r>
              <a:rPr lang="en-US" spc="-385" dirty="0">
                <a:latin typeface="Cambria"/>
                <a:cs typeface="Cambria"/>
              </a:rPr>
              <a:t> </a:t>
            </a:r>
            <a:r>
              <a:rPr lang="en-US" spc="-5" dirty="0">
                <a:latin typeface="Cambria"/>
                <a:cs typeface="Cambria"/>
              </a:rPr>
              <a:t>session</a:t>
            </a:r>
            <a:r>
              <a:rPr lang="en-US" spc="-10" dirty="0">
                <a:latin typeface="Cambria"/>
                <a:cs typeface="Cambria"/>
              </a:rPr>
              <a:t> </a:t>
            </a:r>
            <a:r>
              <a:rPr lang="en-US" dirty="0">
                <a:latin typeface="Cambria"/>
                <a:cs typeface="Cambria"/>
              </a:rPr>
              <a:t>or</a:t>
            </a:r>
            <a:r>
              <a:rPr lang="en-US" spc="-15" dirty="0">
                <a:latin typeface="Cambria"/>
                <a:cs typeface="Cambria"/>
              </a:rPr>
              <a:t> </a:t>
            </a:r>
            <a:r>
              <a:rPr lang="en-US" dirty="0">
                <a:latin typeface="Cambria"/>
                <a:cs typeface="Cambria"/>
              </a:rPr>
              <a:t>application</a:t>
            </a:r>
            <a:r>
              <a:rPr lang="en-US" spc="-25" dirty="0">
                <a:latin typeface="Cambria"/>
                <a:cs typeface="Cambria"/>
              </a:rPr>
              <a:t> </a:t>
            </a:r>
            <a:r>
              <a:rPr lang="en-US" dirty="0">
                <a:latin typeface="Cambria"/>
                <a:cs typeface="Cambria"/>
              </a:rPr>
              <a:t>scope</a:t>
            </a:r>
            <a:r>
              <a:rPr lang="en-US" spc="-25" dirty="0">
                <a:latin typeface="Cambria"/>
                <a:cs typeface="Cambria"/>
              </a:rPr>
              <a:t> </a:t>
            </a:r>
            <a:r>
              <a:rPr lang="en-US" dirty="0">
                <a:latin typeface="Cambria"/>
                <a:cs typeface="Cambria"/>
              </a:rPr>
              <a:t>or</a:t>
            </a:r>
            <a:r>
              <a:rPr lang="en-US" spc="10" dirty="0">
                <a:latin typeface="Cambria"/>
                <a:cs typeface="Cambria"/>
              </a:rPr>
              <a:t> </a:t>
            </a:r>
            <a:r>
              <a:rPr lang="en-US" dirty="0">
                <a:latin typeface="Cambria"/>
                <a:cs typeface="Cambria"/>
              </a:rPr>
              <a:t>is a</a:t>
            </a:r>
            <a:r>
              <a:rPr lang="en-US" spc="-5" dirty="0">
                <a:latin typeface="Cambria"/>
                <a:cs typeface="Cambria"/>
              </a:rPr>
              <a:t> </a:t>
            </a:r>
            <a:r>
              <a:rPr lang="en-US" dirty="0">
                <a:latin typeface="Cambria"/>
                <a:cs typeface="Cambria"/>
              </a:rPr>
              <a:t>managed</a:t>
            </a:r>
            <a:r>
              <a:rPr lang="en-US" spc="-45" dirty="0">
                <a:latin typeface="Cambria"/>
                <a:cs typeface="Cambria"/>
              </a:rPr>
              <a:t> </a:t>
            </a:r>
            <a:r>
              <a:rPr lang="en-US" dirty="0">
                <a:latin typeface="Cambria"/>
                <a:cs typeface="Cambria"/>
              </a:rPr>
              <a:t>bean.</a:t>
            </a:r>
          </a:p>
          <a:p>
            <a:pPr marL="243840" indent="-231775">
              <a:lnSpc>
                <a:spcPct val="100000"/>
              </a:lnSpc>
              <a:buFont typeface="Arial MT"/>
              <a:buChar char="•"/>
              <a:tabLst>
                <a:tab pos="243840" algn="l"/>
                <a:tab pos="244475" algn="l"/>
              </a:tabLst>
            </a:pPr>
            <a:r>
              <a:rPr lang="en-US" spc="-5" dirty="0">
                <a:latin typeface="Cambria"/>
                <a:cs typeface="Cambria"/>
              </a:rPr>
              <a:t>Provides</a:t>
            </a:r>
            <a:r>
              <a:rPr lang="en-US" spc="-35" dirty="0">
                <a:latin typeface="Cambria"/>
                <a:cs typeface="Cambria"/>
              </a:rPr>
              <a:t> </a:t>
            </a:r>
            <a:r>
              <a:rPr lang="en-US" spc="-10" dirty="0">
                <a:latin typeface="Cambria"/>
                <a:cs typeface="Cambria"/>
              </a:rPr>
              <a:t>easy</a:t>
            </a:r>
            <a:r>
              <a:rPr lang="en-US" spc="20" dirty="0">
                <a:latin typeface="Cambria"/>
                <a:cs typeface="Cambria"/>
              </a:rPr>
              <a:t> </a:t>
            </a:r>
            <a:r>
              <a:rPr lang="en-US" dirty="0">
                <a:latin typeface="Cambria"/>
                <a:cs typeface="Cambria"/>
              </a:rPr>
              <a:t>access</a:t>
            </a:r>
            <a:r>
              <a:rPr lang="en-US" spc="-50" dirty="0">
                <a:latin typeface="Cambria"/>
                <a:cs typeface="Cambria"/>
              </a:rPr>
              <a:t> </a:t>
            </a:r>
            <a:r>
              <a:rPr lang="en-US" spc="-20" dirty="0">
                <a:latin typeface="Cambria"/>
                <a:cs typeface="Cambria"/>
              </a:rPr>
              <a:t>to</a:t>
            </a:r>
            <a:r>
              <a:rPr lang="en-US" spc="45" dirty="0">
                <a:latin typeface="Cambria"/>
                <a:cs typeface="Cambria"/>
              </a:rPr>
              <a:t> </a:t>
            </a:r>
            <a:r>
              <a:rPr lang="en-US" spc="-5" dirty="0">
                <a:latin typeface="Cambria"/>
                <a:cs typeface="Cambria"/>
              </a:rPr>
              <a:t>elements</a:t>
            </a:r>
            <a:r>
              <a:rPr lang="en-US" spc="-10" dirty="0">
                <a:latin typeface="Cambria"/>
                <a:cs typeface="Cambria"/>
              </a:rPr>
              <a:t> </a:t>
            </a:r>
            <a:r>
              <a:rPr lang="en-US" dirty="0">
                <a:latin typeface="Cambria"/>
                <a:cs typeface="Cambria"/>
              </a:rPr>
              <a:t>of</a:t>
            </a:r>
            <a:r>
              <a:rPr lang="en-US" spc="-5" dirty="0">
                <a:latin typeface="Cambria"/>
                <a:cs typeface="Cambria"/>
              </a:rPr>
              <a:t> </a:t>
            </a:r>
            <a:r>
              <a:rPr lang="en-US" dirty="0">
                <a:latin typeface="Cambria"/>
                <a:cs typeface="Cambria"/>
              </a:rPr>
              <a:t>a </a:t>
            </a:r>
            <a:r>
              <a:rPr lang="en-US" spc="-5" dirty="0">
                <a:latin typeface="Cambria"/>
                <a:cs typeface="Cambria"/>
              </a:rPr>
              <a:t>collection</a:t>
            </a:r>
            <a:r>
              <a:rPr lang="en-US" dirty="0">
                <a:latin typeface="Cambria"/>
                <a:cs typeface="Cambria"/>
              </a:rPr>
              <a:t> </a:t>
            </a:r>
            <a:r>
              <a:rPr lang="en-US" spc="-10" dirty="0">
                <a:latin typeface="Cambria"/>
                <a:cs typeface="Cambria"/>
              </a:rPr>
              <a:t>which</a:t>
            </a:r>
            <a:r>
              <a:rPr lang="en-US" spc="5" dirty="0">
                <a:latin typeface="Cambria"/>
                <a:cs typeface="Cambria"/>
              </a:rPr>
              <a:t> </a:t>
            </a:r>
            <a:r>
              <a:rPr lang="en-US" dirty="0">
                <a:latin typeface="Cambria"/>
                <a:cs typeface="Cambria"/>
              </a:rPr>
              <a:t>can</a:t>
            </a:r>
            <a:r>
              <a:rPr lang="en-US" spc="-5" dirty="0">
                <a:latin typeface="Cambria"/>
                <a:cs typeface="Cambria"/>
              </a:rPr>
              <a:t> be</a:t>
            </a:r>
            <a:r>
              <a:rPr lang="en-US" dirty="0">
                <a:latin typeface="Cambria"/>
                <a:cs typeface="Cambria"/>
              </a:rPr>
              <a:t> a</a:t>
            </a:r>
            <a:r>
              <a:rPr lang="en-US" spc="-5" dirty="0">
                <a:latin typeface="Cambria"/>
                <a:cs typeface="Cambria"/>
              </a:rPr>
              <a:t> list,</a:t>
            </a:r>
            <a:r>
              <a:rPr lang="en-US" spc="30" dirty="0">
                <a:latin typeface="Cambria"/>
                <a:cs typeface="Cambria"/>
              </a:rPr>
              <a:t> </a:t>
            </a:r>
            <a:r>
              <a:rPr lang="en-US" spc="-5" dirty="0">
                <a:latin typeface="Cambria"/>
                <a:cs typeface="Cambria"/>
              </a:rPr>
              <a:t>map</a:t>
            </a:r>
            <a:r>
              <a:rPr lang="en-US" spc="25" dirty="0">
                <a:latin typeface="Cambria"/>
                <a:cs typeface="Cambria"/>
              </a:rPr>
              <a:t> </a:t>
            </a:r>
            <a:r>
              <a:rPr lang="en-US" dirty="0">
                <a:latin typeface="Cambria"/>
                <a:cs typeface="Cambria"/>
              </a:rPr>
              <a:t>or</a:t>
            </a:r>
            <a:r>
              <a:rPr lang="en-US" spc="-10" dirty="0">
                <a:latin typeface="Cambria"/>
                <a:cs typeface="Cambria"/>
              </a:rPr>
              <a:t> </a:t>
            </a:r>
            <a:r>
              <a:rPr lang="en-US" spc="5" dirty="0" smtClean="0">
                <a:latin typeface="Cambria"/>
                <a:cs typeface="Cambria"/>
              </a:rPr>
              <a:t>an </a:t>
            </a:r>
            <a:r>
              <a:rPr lang="en-US" spc="-30" dirty="0" smtClean="0">
                <a:latin typeface="Cambria"/>
                <a:cs typeface="Cambria"/>
              </a:rPr>
              <a:t>array</a:t>
            </a:r>
            <a:r>
              <a:rPr lang="en-US" spc="-30" dirty="0">
                <a:latin typeface="Cambria"/>
                <a:cs typeface="Cambria"/>
              </a:rPr>
              <a:t>.</a:t>
            </a:r>
            <a:endParaRPr lang="en-US" dirty="0">
              <a:latin typeface="Cambria"/>
              <a:cs typeface="Cambria"/>
            </a:endParaRPr>
          </a:p>
          <a:p>
            <a:pPr marL="243840" indent="-231775">
              <a:lnSpc>
                <a:spcPct val="100000"/>
              </a:lnSpc>
              <a:buFont typeface="Arial MT"/>
              <a:buChar char="•"/>
              <a:tabLst>
                <a:tab pos="243840" algn="l"/>
                <a:tab pos="244475" algn="l"/>
              </a:tabLst>
            </a:pPr>
            <a:r>
              <a:rPr lang="en-US" spc="-5" dirty="0">
                <a:latin typeface="Cambria"/>
                <a:cs typeface="Cambria"/>
              </a:rPr>
              <a:t>Provides</a:t>
            </a:r>
            <a:r>
              <a:rPr lang="en-US" spc="-35" dirty="0">
                <a:latin typeface="Cambria"/>
                <a:cs typeface="Cambria"/>
              </a:rPr>
              <a:t> </a:t>
            </a:r>
            <a:r>
              <a:rPr lang="en-US" spc="-10" dirty="0">
                <a:latin typeface="Cambria"/>
                <a:cs typeface="Cambria"/>
              </a:rPr>
              <a:t>easy</a:t>
            </a:r>
            <a:r>
              <a:rPr lang="en-US" spc="20" dirty="0">
                <a:latin typeface="Cambria"/>
                <a:cs typeface="Cambria"/>
              </a:rPr>
              <a:t> </a:t>
            </a:r>
            <a:r>
              <a:rPr lang="en-US" dirty="0">
                <a:latin typeface="Cambria"/>
                <a:cs typeface="Cambria"/>
              </a:rPr>
              <a:t>access</a:t>
            </a:r>
            <a:r>
              <a:rPr lang="en-US" spc="-50" dirty="0">
                <a:latin typeface="Cambria"/>
                <a:cs typeface="Cambria"/>
              </a:rPr>
              <a:t> </a:t>
            </a:r>
            <a:r>
              <a:rPr lang="en-US" spc="-20" dirty="0">
                <a:latin typeface="Cambria"/>
                <a:cs typeface="Cambria"/>
              </a:rPr>
              <a:t>to</a:t>
            </a:r>
            <a:r>
              <a:rPr lang="en-US" spc="45" dirty="0">
                <a:latin typeface="Cambria"/>
                <a:cs typeface="Cambria"/>
              </a:rPr>
              <a:t> </a:t>
            </a:r>
            <a:r>
              <a:rPr lang="en-US" dirty="0">
                <a:latin typeface="Cambria"/>
                <a:cs typeface="Cambria"/>
              </a:rPr>
              <a:t>predefined</a:t>
            </a:r>
            <a:r>
              <a:rPr lang="en-US" spc="-65" dirty="0">
                <a:latin typeface="Cambria"/>
                <a:cs typeface="Cambria"/>
              </a:rPr>
              <a:t> </a:t>
            </a:r>
            <a:r>
              <a:rPr lang="en-US" spc="-5" dirty="0">
                <a:latin typeface="Cambria"/>
                <a:cs typeface="Cambria"/>
              </a:rPr>
              <a:t>objects</a:t>
            </a:r>
            <a:r>
              <a:rPr lang="en-US" spc="-15" dirty="0">
                <a:latin typeface="Cambria"/>
                <a:cs typeface="Cambria"/>
              </a:rPr>
              <a:t> </a:t>
            </a:r>
            <a:r>
              <a:rPr lang="en-US" spc="-10" dirty="0">
                <a:latin typeface="Cambria"/>
                <a:cs typeface="Cambria"/>
              </a:rPr>
              <a:t>such</a:t>
            </a:r>
            <a:r>
              <a:rPr lang="en-US" spc="25" dirty="0">
                <a:latin typeface="Cambria"/>
                <a:cs typeface="Cambria"/>
              </a:rPr>
              <a:t> </a:t>
            </a:r>
            <a:r>
              <a:rPr lang="en-US" dirty="0">
                <a:latin typeface="Cambria"/>
                <a:cs typeface="Cambria"/>
              </a:rPr>
              <a:t>as</a:t>
            </a:r>
            <a:r>
              <a:rPr lang="en-US" spc="-15" dirty="0">
                <a:latin typeface="Cambria"/>
                <a:cs typeface="Cambria"/>
              </a:rPr>
              <a:t> </a:t>
            </a:r>
            <a:r>
              <a:rPr lang="en-US" dirty="0">
                <a:latin typeface="Cambria"/>
                <a:cs typeface="Cambria"/>
              </a:rPr>
              <a:t>a</a:t>
            </a:r>
            <a:r>
              <a:rPr lang="en-US" spc="20" dirty="0">
                <a:latin typeface="Cambria"/>
                <a:cs typeface="Cambria"/>
              </a:rPr>
              <a:t> </a:t>
            </a:r>
            <a:r>
              <a:rPr lang="en-US" spc="-5" dirty="0">
                <a:latin typeface="Cambria"/>
                <a:cs typeface="Cambria"/>
              </a:rPr>
              <a:t>request.</a:t>
            </a:r>
            <a:endParaRPr lang="en-US" dirty="0">
              <a:latin typeface="Cambria"/>
              <a:cs typeface="Cambria"/>
            </a:endParaRPr>
          </a:p>
          <a:p>
            <a:pPr marL="243840" marR="558800" indent="-243840">
              <a:lnSpc>
                <a:spcPct val="100000"/>
              </a:lnSpc>
              <a:spcBef>
                <a:spcPts val="5"/>
              </a:spcBef>
              <a:buFont typeface="Arial MT"/>
              <a:buChar char="•"/>
              <a:tabLst>
                <a:tab pos="243840" algn="l"/>
                <a:tab pos="244475" algn="l"/>
              </a:tabLst>
            </a:pPr>
            <a:r>
              <a:rPr lang="en-US" spc="-5" dirty="0">
                <a:latin typeface="Cambria"/>
                <a:cs typeface="Cambria"/>
              </a:rPr>
              <a:t>Arithmetic, </a:t>
            </a:r>
            <a:r>
              <a:rPr lang="en-US" dirty="0">
                <a:latin typeface="Cambria"/>
                <a:cs typeface="Cambria"/>
              </a:rPr>
              <a:t>logical and </a:t>
            </a:r>
            <a:r>
              <a:rPr lang="en-US" spc="-5" dirty="0">
                <a:latin typeface="Cambria"/>
                <a:cs typeface="Cambria"/>
              </a:rPr>
              <a:t>relational operations </a:t>
            </a:r>
            <a:r>
              <a:rPr lang="en-US" dirty="0">
                <a:latin typeface="Cambria"/>
                <a:cs typeface="Cambria"/>
              </a:rPr>
              <a:t>can </a:t>
            </a:r>
            <a:r>
              <a:rPr lang="en-US" spc="-5" dirty="0">
                <a:latin typeface="Cambria"/>
                <a:cs typeface="Cambria"/>
              </a:rPr>
              <a:t>be </a:t>
            </a:r>
            <a:r>
              <a:rPr lang="en-US" dirty="0">
                <a:latin typeface="Cambria"/>
                <a:cs typeface="Cambria"/>
              </a:rPr>
              <a:t>done </a:t>
            </a:r>
            <a:r>
              <a:rPr lang="en-US" spc="-5" dirty="0">
                <a:latin typeface="Cambria"/>
                <a:cs typeface="Cambria"/>
              </a:rPr>
              <a:t>using expression </a:t>
            </a:r>
            <a:r>
              <a:rPr lang="en-US" spc="-385" dirty="0">
                <a:latin typeface="Cambria"/>
                <a:cs typeface="Cambria"/>
              </a:rPr>
              <a:t> </a:t>
            </a:r>
            <a:r>
              <a:rPr lang="en-US" spc="-5" dirty="0">
                <a:latin typeface="Cambria"/>
                <a:cs typeface="Cambria"/>
              </a:rPr>
              <a:t>language.</a:t>
            </a:r>
            <a:endParaRPr lang="en-US" dirty="0">
              <a:latin typeface="Cambria"/>
              <a:cs typeface="Cambria"/>
            </a:endParaRPr>
          </a:p>
          <a:p>
            <a:pPr marL="295910" indent="-283845">
              <a:lnSpc>
                <a:spcPct val="100000"/>
              </a:lnSpc>
              <a:buFont typeface="Arial MT"/>
              <a:buChar char="•"/>
              <a:tabLst>
                <a:tab pos="295910" algn="l"/>
                <a:tab pos="296545" algn="l"/>
              </a:tabLst>
            </a:pPr>
            <a:r>
              <a:rPr lang="en-US" spc="-10" dirty="0">
                <a:latin typeface="Cambria"/>
                <a:cs typeface="Cambria"/>
              </a:rPr>
              <a:t>Automatic</a:t>
            </a:r>
            <a:r>
              <a:rPr lang="en-US" spc="-5" dirty="0">
                <a:latin typeface="Cambria"/>
                <a:cs typeface="Cambria"/>
              </a:rPr>
              <a:t> </a:t>
            </a:r>
            <a:r>
              <a:rPr lang="en-US" dirty="0">
                <a:latin typeface="Cambria"/>
                <a:cs typeface="Cambria"/>
              </a:rPr>
              <a:t>type</a:t>
            </a:r>
            <a:r>
              <a:rPr lang="en-US" spc="5" dirty="0">
                <a:latin typeface="Cambria"/>
                <a:cs typeface="Cambria"/>
              </a:rPr>
              <a:t> </a:t>
            </a:r>
            <a:r>
              <a:rPr lang="en-US" spc="-5" dirty="0">
                <a:latin typeface="Cambria"/>
                <a:cs typeface="Cambria"/>
              </a:rPr>
              <a:t>conversion.</a:t>
            </a:r>
            <a:endParaRPr lang="en-US" dirty="0">
              <a:latin typeface="Cambria"/>
              <a:cs typeface="Cambria"/>
            </a:endParaRPr>
          </a:p>
          <a:p>
            <a:pPr marL="295910" indent="-283845">
              <a:lnSpc>
                <a:spcPct val="100000"/>
              </a:lnSpc>
              <a:buFont typeface="Arial MT"/>
              <a:buChar char="•"/>
              <a:tabLst>
                <a:tab pos="295910" algn="l"/>
                <a:tab pos="296545" algn="l"/>
              </a:tabLst>
            </a:pPr>
            <a:r>
              <a:rPr lang="en-US" spc="-10" dirty="0">
                <a:latin typeface="Cambria"/>
                <a:cs typeface="Cambria"/>
              </a:rPr>
              <a:t>Shows</a:t>
            </a:r>
            <a:r>
              <a:rPr lang="en-US" spc="10" dirty="0">
                <a:latin typeface="Cambria"/>
                <a:cs typeface="Cambria"/>
              </a:rPr>
              <a:t> </a:t>
            </a:r>
            <a:r>
              <a:rPr lang="en-US" spc="-5" dirty="0">
                <a:latin typeface="Cambria"/>
                <a:cs typeface="Cambria"/>
              </a:rPr>
              <a:t>missing</a:t>
            </a:r>
            <a:r>
              <a:rPr lang="en-US" spc="20" dirty="0">
                <a:latin typeface="Cambria"/>
                <a:cs typeface="Cambria"/>
              </a:rPr>
              <a:t> </a:t>
            </a:r>
            <a:r>
              <a:rPr lang="en-US" spc="-10" dirty="0">
                <a:latin typeface="Cambria"/>
                <a:cs typeface="Cambria"/>
              </a:rPr>
              <a:t>values</a:t>
            </a:r>
            <a:r>
              <a:rPr lang="en-US" spc="10" dirty="0">
                <a:latin typeface="Cambria"/>
                <a:cs typeface="Cambria"/>
              </a:rPr>
              <a:t> </a:t>
            </a:r>
            <a:r>
              <a:rPr lang="en-US" spc="5" dirty="0">
                <a:latin typeface="Cambria"/>
                <a:cs typeface="Cambria"/>
              </a:rPr>
              <a:t>as</a:t>
            </a:r>
            <a:r>
              <a:rPr lang="en-US" spc="-10" dirty="0">
                <a:latin typeface="Cambria"/>
                <a:cs typeface="Cambria"/>
              </a:rPr>
              <a:t> </a:t>
            </a:r>
            <a:r>
              <a:rPr lang="en-US" spc="-5" dirty="0">
                <a:latin typeface="Cambria"/>
                <a:cs typeface="Cambria"/>
              </a:rPr>
              <a:t>empty</a:t>
            </a:r>
            <a:r>
              <a:rPr lang="en-US" spc="25" dirty="0">
                <a:latin typeface="Cambria"/>
                <a:cs typeface="Cambria"/>
              </a:rPr>
              <a:t> </a:t>
            </a:r>
            <a:r>
              <a:rPr lang="en-US" spc="-5" dirty="0">
                <a:latin typeface="Cambria"/>
                <a:cs typeface="Cambria"/>
              </a:rPr>
              <a:t>strings</a:t>
            </a:r>
            <a:r>
              <a:rPr lang="en-US" spc="30" dirty="0">
                <a:latin typeface="Cambria"/>
                <a:cs typeface="Cambria"/>
              </a:rPr>
              <a:t> </a:t>
            </a:r>
            <a:r>
              <a:rPr lang="en-US" spc="-5" dirty="0">
                <a:latin typeface="Cambria"/>
                <a:cs typeface="Cambria"/>
              </a:rPr>
              <a:t>instead</a:t>
            </a:r>
            <a:r>
              <a:rPr lang="en-US" spc="10" dirty="0">
                <a:latin typeface="Cambria"/>
                <a:cs typeface="Cambria"/>
              </a:rPr>
              <a:t> </a:t>
            </a:r>
            <a:r>
              <a:rPr lang="en-US" dirty="0">
                <a:latin typeface="Cambria"/>
                <a:cs typeface="Cambria"/>
              </a:rPr>
              <a:t>of</a:t>
            </a:r>
            <a:r>
              <a:rPr lang="en-US" spc="-5" dirty="0">
                <a:latin typeface="Cambria"/>
                <a:cs typeface="Cambria"/>
              </a:rPr>
              <a:t> </a:t>
            </a:r>
            <a:r>
              <a:rPr lang="en-US" spc="-10" dirty="0" err="1">
                <a:latin typeface="Cambria"/>
                <a:cs typeface="Cambria"/>
              </a:rPr>
              <a:t>NullPointerException</a:t>
            </a:r>
            <a:r>
              <a:rPr lang="en-US" spc="-10" dirty="0">
                <a:latin typeface="Cambria"/>
                <a:cs typeface="Cambria"/>
              </a:rPr>
              <a:t>.</a:t>
            </a:r>
            <a:endParaRPr lang="en-US" dirty="0">
              <a:latin typeface="Cambria"/>
              <a:cs typeface="Cambria"/>
            </a:endParaRPr>
          </a:p>
        </p:txBody>
      </p:sp>
    </p:spTree>
    <p:custDataLst>
      <p:tags r:id="rId1"/>
    </p:custDataLst>
    <p:extLst>
      <p:ext uri="{BB962C8B-B14F-4D97-AF65-F5344CB8AC3E}">
        <p14:creationId xmlns:p14="http://schemas.microsoft.com/office/powerpoint/2010/main" val="35862587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4AAB-D10A-4518-97B6-1FFC66862C45}"/>
              </a:ext>
            </a:extLst>
          </p:cNvPr>
          <p:cNvSpPr>
            <a:spLocks noGrp="1"/>
          </p:cNvSpPr>
          <p:nvPr>
            <p:ph type="title"/>
          </p:nvPr>
        </p:nvSpPr>
        <p:spPr/>
        <p:txBody>
          <a:bodyPr/>
          <a:lstStyle/>
          <a:p>
            <a:r>
              <a:rPr lang="en-IN" dirty="0"/>
              <a:t>JSF EXPRESSION </a:t>
            </a:r>
            <a:r>
              <a:rPr lang="en-IN" dirty="0" smtClean="0"/>
              <a:t>LANGUAGE EXAMPLE:</a:t>
            </a:r>
            <a:endParaRPr lang="en-IN" dirty="0"/>
          </a:p>
        </p:txBody>
      </p:sp>
      <p:pic>
        <p:nvPicPr>
          <p:cNvPr id="6" name="object 4"/>
          <p:cNvPicPr>
            <a:picLocks noGrp="1"/>
          </p:cNvPicPr>
          <p:nvPr>
            <p:ph idx="1"/>
          </p:nvPr>
        </p:nvPicPr>
        <p:blipFill>
          <a:blip r:embed="rId3" cstate="print"/>
          <a:stretch>
            <a:fillRect/>
          </a:stretch>
        </p:blipFill>
        <p:spPr>
          <a:xfrm>
            <a:off x="1968285" y="1506022"/>
            <a:ext cx="9825925" cy="5220242"/>
          </a:xfrm>
          <a:prstGeom prst="rect">
            <a:avLst/>
          </a:prstGeom>
        </p:spPr>
      </p:pic>
      <p:sp>
        <p:nvSpPr>
          <p:cNvPr id="7" name="Rectangle 6"/>
          <p:cNvSpPr/>
          <p:nvPr/>
        </p:nvSpPr>
        <p:spPr>
          <a:xfrm>
            <a:off x="240830" y="1506022"/>
            <a:ext cx="1519519" cy="369332"/>
          </a:xfrm>
          <a:prstGeom prst="rect">
            <a:avLst/>
          </a:prstGeom>
        </p:spPr>
        <p:txBody>
          <a:bodyPr wrap="none">
            <a:spAutoFit/>
          </a:bodyPr>
          <a:lstStyle/>
          <a:p>
            <a:pPr marL="12700">
              <a:lnSpc>
                <a:spcPct val="100000"/>
              </a:lnSpc>
              <a:spcBef>
                <a:spcPts val="100"/>
              </a:spcBef>
            </a:pPr>
            <a:r>
              <a:rPr lang="en-IN" b="1" spc="-10" dirty="0">
                <a:cs typeface="Calibri"/>
              </a:rPr>
              <a:t>UserData.java</a:t>
            </a:r>
            <a:endParaRPr lang="en-IN" dirty="0">
              <a:cs typeface="Calibri"/>
            </a:endParaRPr>
          </a:p>
        </p:txBody>
      </p:sp>
    </p:spTree>
    <p:custDataLst>
      <p:tags r:id="rId1"/>
    </p:custDataLst>
    <p:extLst>
      <p:ext uri="{BB962C8B-B14F-4D97-AF65-F5344CB8AC3E}">
        <p14:creationId xmlns:p14="http://schemas.microsoft.com/office/powerpoint/2010/main" val="324380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4AAB-D10A-4518-97B6-1FFC66862C45}"/>
              </a:ext>
            </a:extLst>
          </p:cNvPr>
          <p:cNvSpPr>
            <a:spLocks noGrp="1"/>
          </p:cNvSpPr>
          <p:nvPr>
            <p:ph type="title"/>
          </p:nvPr>
        </p:nvSpPr>
        <p:spPr/>
        <p:txBody>
          <a:bodyPr/>
          <a:lstStyle/>
          <a:p>
            <a:r>
              <a:rPr lang="en-IN" dirty="0"/>
              <a:t>JSF EXPRESSION </a:t>
            </a:r>
            <a:r>
              <a:rPr lang="en-IN" dirty="0" smtClean="0"/>
              <a:t>LANGUAGE EXAMPLE:</a:t>
            </a:r>
            <a:endParaRPr lang="en-IN" dirty="0"/>
          </a:p>
        </p:txBody>
      </p:sp>
      <p:pic>
        <p:nvPicPr>
          <p:cNvPr id="4" name="object 4"/>
          <p:cNvPicPr>
            <a:picLocks noGrp="1"/>
          </p:cNvPicPr>
          <p:nvPr>
            <p:ph idx="1"/>
          </p:nvPr>
        </p:nvPicPr>
        <p:blipFill>
          <a:blip r:embed="rId3" cstate="print"/>
          <a:stretch>
            <a:fillRect/>
          </a:stretch>
        </p:blipFill>
        <p:spPr>
          <a:xfrm>
            <a:off x="1398347" y="1441701"/>
            <a:ext cx="10566344" cy="5300062"/>
          </a:xfrm>
          <a:prstGeom prst="rect">
            <a:avLst/>
          </a:prstGeom>
        </p:spPr>
      </p:pic>
      <p:sp>
        <p:nvSpPr>
          <p:cNvPr id="5" name="object 3"/>
          <p:cNvSpPr txBox="1"/>
          <p:nvPr/>
        </p:nvSpPr>
        <p:spPr>
          <a:xfrm>
            <a:off x="231140" y="1542669"/>
            <a:ext cx="117602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home.xhtml</a:t>
            </a:r>
            <a:endParaRPr sz="1800" dirty="0">
              <a:latin typeface="Calibri"/>
              <a:cs typeface="Calibri"/>
            </a:endParaRPr>
          </a:p>
        </p:txBody>
      </p:sp>
    </p:spTree>
    <p:custDataLst>
      <p:tags r:id="rId1"/>
    </p:custDataLst>
    <p:extLst>
      <p:ext uri="{BB962C8B-B14F-4D97-AF65-F5344CB8AC3E}">
        <p14:creationId xmlns:p14="http://schemas.microsoft.com/office/powerpoint/2010/main" val="1930228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087E-A13C-47FA-8D3C-48493AC2A841}"/>
              </a:ext>
            </a:extLst>
          </p:cNvPr>
          <p:cNvSpPr>
            <a:spLocks noGrp="1"/>
          </p:cNvSpPr>
          <p:nvPr>
            <p:ph type="title"/>
          </p:nvPr>
        </p:nvSpPr>
        <p:spPr/>
        <p:txBody>
          <a:bodyPr/>
          <a:lstStyle/>
          <a:p>
            <a:r>
              <a:rPr lang="en-IN" dirty="0"/>
              <a:t>Benefits of JSF</a:t>
            </a:r>
          </a:p>
        </p:txBody>
      </p:sp>
      <p:sp>
        <p:nvSpPr>
          <p:cNvPr id="3" name="Content Placeholder 2">
            <a:extLst>
              <a:ext uri="{FF2B5EF4-FFF2-40B4-BE49-F238E27FC236}">
                <a16:creationId xmlns:a16="http://schemas.microsoft.com/office/drawing/2014/main" id="{B46CEED3-BB21-498B-8BFE-294A6500772B}"/>
              </a:ext>
            </a:extLst>
          </p:cNvPr>
          <p:cNvSpPr>
            <a:spLocks noGrp="1"/>
          </p:cNvSpPr>
          <p:nvPr>
            <p:ph idx="1"/>
          </p:nvPr>
        </p:nvSpPr>
        <p:spPr/>
        <p:txBody>
          <a:bodyPr>
            <a:normAutofit/>
          </a:bodyPr>
          <a:lstStyle/>
          <a:p>
            <a:pPr algn="just"/>
            <a:r>
              <a:rPr lang="en-US" dirty="0"/>
              <a:t>Binding of UI components with some model data</a:t>
            </a:r>
          </a:p>
          <a:p>
            <a:pPr algn="just"/>
            <a:r>
              <a:rPr lang="en-US" dirty="0" smtClean="0"/>
              <a:t>Providing </a:t>
            </a:r>
            <a:r>
              <a:rPr lang="en-US" dirty="0"/>
              <a:t>reusable UI components</a:t>
            </a:r>
          </a:p>
          <a:p>
            <a:pPr algn="just"/>
            <a:r>
              <a:rPr lang="en-US" dirty="0" smtClean="0"/>
              <a:t>Making </a:t>
            </a:r>
            <a:r>
              <a:rPr lang="en-US" dirty="0"/>
              <a:t>easy data transfer between UI components</a:t>
            </a:r>
          </a:p>
          <a:p>
            <a:pPr algn="just"/>
            <a:r>
              <a:rPr lang="en-US" dirty="0" smtClean="0"/>
              <a:t>Managing </a:t>
            </a:r>
            <a:r>
              <a:rPr lang="en-US" dirty="0"/>
              <a:t>UI state across multiple server requests</a:t>
            </a:r>
          </a:p>
          <a:p>
            <a:pPr algn="just"/>
            <a:r>
              <a:rPr lang="en-US" dirty="0" smtClean="0"/>
              <a:t>Enabling </a:t>
            </a:r>
            <a:r>
              <a:rPr lang="en-US" dirty="0"/>
              <a:t>implementation of custom components</a:t>
            </a:r>
          </a:p>
          <a:p>
            <a:pPr algn="just"/>
            <a:r>
              <a:rPr lang="en-US" dirty="0"/>
              <a:t>Handling different events on UI component on server-  side</a:t>
            </a:r>
          </a:p>
          <a:p>
            <a:pPr algn="just"/>
            <a:r>
              <a:rPr lang="en-US" dirty="0"/>
              <a:t>Validating user-inputs</a:t>
            </a:r>
          </a:p>
          <a:p>
            <a:pPr algn="just"/>
            <a:r>
              <a:rPr lang="en-US" dirty="0"/>
              <a:t>Defining navigation rule</a:t>
            </a:r>
          </a:p>
        </p:txBody>
      </p:sp>
    </p:spTree>
    <p:custDataLst>
      <p:tags r:id="rId1"/>
    </p:custDataLst>
    <p:extLst>
      <p:ext uri="{BB962C8B-B14F-4D97-AF65-F5344CB8AC3E}">
        <p14:creationId xmlns:p14="http://schemas.microsoft.com/office/powerpoint/2010/main" val="41763932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4AAB-D10A-4518-97B6-1FFC66862C45}"/>
              </a:ext>
            </a:extLst>
          </p:cNvPr>
          <p:cNvSpPr>
            <a:spLocks noGrp="1"/>
          </p:cNvSpPr>
          <p:nvPr>
            <p:ph type="title"/>
          </p:nvPr>
        </p:nvSpPr>
        <p:spPr/>
        <p:txBody>
          <a:bodyPr/>
          <a:lstStyle/>
          <a:p>
            <a:r>
              <a:rPr lang="en-IN" dirty="0"/>
              <a:t>JSF EXPRESSION </a:t>
            </a:r>
            <a:r>
              <a:rPr lang="en-IN" dirty="0" smtClean="0"/>
              <a:t>LANGUAGE EXAMPLE:</a:t>
            </a:r>
            <a:endParaRPr lang="en-IN" dirty="0"/>
          </a:p>
        </p:txBody>
      </p:sp>
      <p:pic>
        <p:nvPicPr>
          <p:cNvPr id="5" name="object 3"/>
          <p:cNvPicPr>
            <a:picLocks noGrp="1"/>
          </p:cNvPicPr>
          <p:nvPr>
            <p:ph idx="1"/>
          </p:nvPr>
        </p:nvPicPr>
        <p:blipFill>
          <a:blip r:embed="rId3" cstate="print"/>
          <a:stretch>
            <a:fillRect/>
          </a:stretch>
        </p:blipFill>
        <p:spPr>
          <a:xfrm>
            <a:off x="2154264" y="2206222"/>
            <a:ext cx="7883472" cy="3590144"/>
          </a:xfrm>
          <a:prstGeom prst="rect">
            <a:avLst/>
          </a:prstGeom>
        </p:spPr>
      </p:pic>
    </p:spTree>
    <p:custDataLst>
      <p:tags r:id="rId1"/>
    </p:custDataLst>
    <p:extLst>
      <p:ext uri="{BB962C8B-B14F-4D97-AF65-F5344CB8AC3E}">
        <p14:creationId xmlns:p14="http://schemas.microsoft.com/office/powerpoint/2010/main" val="15206037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5888-1058-47DA-92F7-0E83551A6B29}"/>
              </a:ext>
            </a:extLst>
          </p:cNvPr>
          <p:cNvSpPr>
            <a:spLocks noGrp="1"/>
          </p:cNvSpPr>
          <p:nvPr>
            <p:ph type="title"/>
          </p:nvPr>
        </p:nvSpPr>
        <p:spPr/>
        <p:txBody>
          <a:bodyPr>
            <a:noAutofit/>
          </a:bodyPr>
          <a:lstStyle/>
          <a:p>
            <a:r>
              <a:rPr lang="en-IN" sz="3600" dirty="0"/>
              <a:t>PROG 5</a:t>
            </a:r>
            <a:r>
              <a:rPr lang="en-IN" sz="3600" dirty="0" smtClean="0"/>
              <a:t>:Create </a:t>
            </a:r>
            <a:r>
              <a:rPr lang="en-IN" sz="3600" dirty="0"/>
              <a:t>a JSF application that will calculate the area of rectangle. Make use of expression language.</a:t>
            </a:r>
          </a:p>
        </p:txBody>
      </p:sp>
      <p:pic>
        <p:nvPicPr>
          <p:cNvPr id="4" name="Picture 3">
            <a:extLst>
              <a:ext uri="{FF2B5EF4-FFF2-40B4-BE49-F238E27FC236}">
                <a16:creationId xmlns:a16="http://schemas.microsoft.com/office/drawing/2014/main" id="{A588044D-9566-4EA7-9A9B-B73CD13E9767}"/>
              </a:ext>
            </a:extLst>
          </p:cNvPr>
          <p:cNvPicPr>
            <a:picLocks noChangeAspect="1"/>
          </p:cNvPicPr>
          <p:nvPr/>
        </p:nvPicPr>
        <p:blipFill>
          <a:blip r:embed="rId3"/>
          <a:stretch>
            <a:fillRect/>
          </a:stretch>
        </p:blipFill>
        <p:spPr>
          <a:xfrm>
            <a:off x="1801539" y="1497648"/>
            <a:ext cx="8588921" cy="5360352"/>
          </a:xfrm>
          <a:prstGeom prst="rect">
            <a:avLst/>
          </a:prstGeom>
        </p:spPr>
      </p:pic>
    </p:spTree>
    <p:custDataLst>
      <p:tags r:id="rId1"/>
    </p:custDataLst>
    <p:extLst>
      <p:ext uri="{BB962C8B-B14F-4D97-AF65-F5344CB8AC3E}">
        <p14:creationId xmlns:p14="http://schemas.microsoft.com/office/powerpoint/2010/main" val="24334927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0D57-A91E-4AAB-81A8-DC0293E9F206}"/>
              </a:ext>
            </a:extLst>
          </p:cNvPr>
          <p:cNvSpPr>
            <a:spLocks noGrp="1"/>
          </p:cNvSpPr>
          <p:nvPr>
            <p:ph type="title"/>
          </p:nvPr>
        </p:nvSpPr>
        <p:spPr/>
        <p:txBody>
          <a:bodyPr/>
          <a:lstStyle/>
          <a:p>
            <a:r>
              <a:rPr lang="en-IN" dirty="0" err="1"/>
              <a:t>Index.xhtml</a:t>
            </a:r>
            <a:endParaRPr lang="en-IN" dirty="0"/>
          </a:p>
        </p:txBody>
      </p:sp>
      <p:sp>
        <p:nvSpPr>
          <p:cNvPr id="3" name="Content Placeholder 2">
            <a:extLst>
              <a:ext uri="{FF2B5EF4-FFF2-40B4-BE49-F238E27FC236}">
                <a16:creationId xmlns:a16="http://schemas.microsoft.com/office/drawing/2014/main" id="{92D8B4AB-1B5D-40E2-B5EC-4123C0C12752}"/>
              </a:ext>
            </a:extLst>
          </p:cNvPr>
          <p:cNvSpPr>
            <a:spLocks noGrp="1"/>
          </p:cNvSpPr>
          <p:nvPr>
            <p:ph idx="1"/>
          </p:nvPr>
        </p:nvSpPr>
        <p:spPr/>
        <p:txBody>
          <a:bodyPr numCol="2">
            <a:normAutofit fontScale="85000" lnSpcReduction="10000"/>
          </a:bodyPr>
          <a:lstStyle/>
          <a:p>
            <a:pPr marL="0" indent="0">
              <a:buNone/>
            </a:pPr>
            <a:r>
              <a:rPr lang="en-IN" dirty="0"/>
              <a:t>&lt;?xml version='1.0' encoding='UTF-8' ?&gt;</a:t>
            </a:r>
          </a:p>
          <a:p>
            <a:pPr marL="0" indent="0">
              <a:buNone/>
            </a:pPr>
            <a:r>
              <a:rPr lang="en-IN" dirty="0"/>
              <a:t>&lt;!DOCTYPE html&gt;</a:t>
            </a:r>
          </a:p>
          <a:p>
            <a:pPr marL="0" indent="0">
              <a:buNone/>
            </a:pPr>
            <a:r>
              <a:rPr lang="en-IN" dirty="0"/>
              <a:t>&lt;html </a:t>
            </a:r>
            <a:r>
              <a:rPr lang="en-IN" dirty="0" err="1"/>
              <a:t>xmlns</a:t>
            </a:r>
            <a:r>
              <a:rPr lang="en-IN" dirty="0"/>
              <a:t>="http://www.w3.org/1999/xhtml"</a:t>
            </a:r>
          </a:p>
          <a:p>
            <a:pPr marL="0" indent="0">
              <a:buNone/>
            </a:pPr>
            <a:r>
              <a:rPr lang="en-IN" dirty="0"/>
              <a:t>      </a:t>
            </a:r>
            <a:r>
              <a:rPr lang="en-IN" dirty="0" err="1"/>
              <a:t>xmlns:h</a:t>
            </a:r>
            <a:r>
              <a:rPr lang="en-IN" dirty="0"/>
              <a:t>="http://xmlns.jcp.org/</a:t>
            </a:r>
            <a:r>
              <a:rPr lang="en-IN" dirty="0" err="1"/>
              <a:t>jsf</a:t>
            </a:r>
            <a:r>
              <a:rPr lang="en-IN" dirty="0"/>
              <a:t>/html"&gt;</a:t>
            </a:r>
          </a:p>
          <a:p>
            <a:pPr marL="0" indent="0">
              <a:buNone/>
            </a:pPr>
            <a:r>
              <a:rPr lang="en-IN" dirty="0"/>
              <a:t>    &lt;</a:t>
            </a:r>
            <a:r>
              <a:rPr lang="en-IN" dirty="0" err="1"/>
              <a:t>h:head</a:t>
            </a:r>
            <a:r>
              <a:rPr lang="en-IN" dirty="0"/>
              <a:t>&gt;</a:t>
            </a:r>
          </a:p>
          <a:p>
            <a:pPr marL="0" indent="0">
              <a:buNone/>
            </a:pPr>
            <a:r>
              <a:rPr lang="en-IN" dirty="0"/>
              <a:t>        &lt;title&gt;</a:t>
            </a:r>
            <a:r>
              <a:rPr lang="en-IN" dirty="0" err="1"/>
              <a:t>Facelet</a:t>
            </a:r>
            <a:r>
              <a:rPr lang="en-IN" dirty="0"/>
              <a:t> Title&lt;/title&gt;</a:t>
            </a:r>
          </a:p>
          <a:p>
            <a:pPr marL="0" indent="0">
              <a:buNone/>
            </a:pPr>
            <a:r>
              <a:rPr lang="en-IN" dirty="0"/>
              <a:t>    &lt;/</a:t>
            </a:r>
            <a:r>
              <a:rPr lang="en-IN" dirty="0" err="1"/>
              <a:t>h:head</a:t>
            </a:r>
            <a:r>
              <a:rPr lang="en-IN" dirty="0"/>
              <a:t>&gt;</a:t>
            </a:r>
          </a:p>
          <a:p>
            <a:pPr marL="0" indent="0">
              <a:buNone/>
            </a:pPr>
            <a:r>
              <a:rPr lang="en-IN" dirty="0"/>
              <a:t>    &lt;</a:t>
            </a:r>
            <a:r>
              <a:rPr lang="en-IN" dirty="0" err="1"/>
              <a:t>h:body</a:t>
            </a:r>
            <a:r>
              <a:rPr lang="en-IN" dirty="0"/>
              <a:t>&gt;</a:t>
            </a:r>
          </a:p>
          <a:p>
            <a:pPr marL="0" indent="0">
              <a:buNone/>
            </a:pPr>
            <a:r>
              <a:rPr lang="en-IN" dirty="0"/>
              <a:t>        &lt;h1&gt;CALCULATE AREA&lt;/h1&gt;</a:t>
            </a:r>
          </a:p>
          <a:p>
            <a:pPr marL="0" indent="0">
              <a:buNone/>
            </a:pPr>
            <a:r>
              <a:rPr lang="en-IN" dirty="0"/>
              <a:t>        &lt;</a:t>
            </a:r>
            <a:r>
              <a:rPr lang="en-IN" dirty="0" err="1"/>
              <a:t>h:form</a:t>
            </a:r>
            <a:r>
              <a:rPr lang="en-IN" dirty="0"/>
              <a:t>&gt;</a:t>
            </a:r>
          </a:p>
          <a:p>
            <a:pPr marL="0" indent="0">
              <a:buNone/>
            </a:pPr>
            <a:r>
              <a:rPr lang="en-IN" dirty="0"/>
              <a:t>            Enter Length:&lt;</a:t>
            </a:r>
            <a:r>
              <a:rPr lang="en-IN" dirty="0" err="1"/>
              <a:t>h:inputText</a:t>
            </a:r>
            <a:r>
              <a:rPr lang="en-IN" dirty="0"/>
              <a:t> value="#{</a:t>
            </a:r>
            <a:r>
              <a:rPr lang="en-IN" dirty="0" err="1"/>
              <a:t>calBean.len</a:t>
            </a:r>
            <a:r>
              <a:rPr lang="en-IN" dirty="0"/>
              <a:t>}"/&gt;&lt;</a:t>
            </a:r>
            <a:r>
              <a:rPr lang="en-IN" dirty="0" err="1"/>
              <a:t>br</a:t>
            </a:r>
            <a:r>
              <a:rPr lang="en-IN" dirty="0"/>
              <a:t>/&gt;</a:t>
            </a:r>
          </a:p>
          <a:p>
            <a:pPr marL="0" indent="0">
              <a:buNone/>
            </a:pPr>
            <a:r>
              <a:rPr lang="en-IN" dirty="0"/>
              <a:t>            Enter Breath:&lt;</a:t>
            </a:r>
            <a:r>
              <a:rPr lang="en-IN" dirty="0" err="1"/>
              <a:t>h:inputText</a:t>
            </a:r>
            <a:r>
              <a:rPr lang="en-IN" dirty="0"/>
              <a:t> value="#{calBean.br}"/&gt;&lt;</a:t>
            </a:r>
            <a:r>
              <a:rPr lang="en-IN" dirty="0" err="1"/>
              <a:t>br</a:t>
            </a:r>
            <a:r>
              <a:rPr lang="en-IN" dirty="0"/>
              <a:t>/&gt;</a:t>
            </a:r>
          </a:p>
          <a:p>
            <a:pPr marL="0" indent="0">
              <a:buNone/>
            </a:pPr>
            <a:r>
              <a:rPr lang="en-IN" dirty="0"/>
              <a:t>            &lt;</a:t>
            </a:r>
            <a:r>
              <a:rPr lang="en-IN" dirty="0" err="1"/>
              <a:t>h:commandButton</a:t>
            </a:r>
            <a:r>
              <a:rPr lang="en-IN" dirty="0"/>
              <a:t> value="SUBMIT" action="</a:t>
            </a:r>
            <a:r>
              <a:rPr lang="en-IN" dirty="0" err="1"/>
              <a:t>result.xhtml</a:t>
            </a:r>
            <a:r>
              <a:rPr lang="en-IN" dirty="0"/>
              <a:t>"/&gt;</a:t>
            </a:r>
          </a:p>
          <a:p>
            <a:pPr marL="0" indent="0">
              <a:buNone/>
            </a:pPr>
            <a:r>
              <a:rPr lang="en-IN" dirty="0"/>
              <a:t>        &lt;/</a:t>
            </a:r>
            <a:r>
              <a:rPr lang="en-IN" dirty="0" err="1"/>
              <a:t>h:form</a:t>
            </a:r>
            <a:r>
              <a:rPr lang="en-IN" dirty="0"/>
              <a:t>&gt;</a:t>
            </a:r>
          </a:p>
          <a:p>
            <a:pPr marL="0" indent="0">
              <a:buNone/>
            </a:pPr>
            <a:r>
              <a:rPr lang="en-IN" dirty="0"/>
              <a:t>    &lt;/</a:t>
            </a:r>
            <a:r>
              <a:rPr lang="en-IN" dirty="0" err="1"/>
              <a:t>h:body</a:t>
            </a:r>
            <a:r>
              <a:rPr lang="en-IN" dirty="0"/>
              <a:t>&gt;</a:t>
            </a:r>
          </a:p>
          <a:p>
            <a:pPr marL="0" indent="0">
              <a:buNone/>
            </a:pPr>
            <a:r>
              <a:rPr lang="en-IN" dirty="0"/>
              <a:t>&lt;/html&gt;</a:t>
            </a:r>
          </a:p>
        </p:txBody>
      </p:sp>
      <p:sp>
        <p:nvSpPr>
          <p:cNvPr id="5" name="Rectangle 4">
            <a:extLst>
              <a:ext uri="{FF2B5EF4-FFF2-40B4-BE49-F238E27FC236}">
                <a16:creationId xmlns:a16="http://schemas.microsoft.com/office/drawing/2014/main" id="{BCE24275-A133-4DB5-8E34-2BB9A7B9E176}"/>
              </a:ext>
            </a:extLst>
          </p:cNvPr>
          <p:cNvSpPr/>
          <p:nvPr/>
        </p:nvSpPr>
        <p:spPr>
          <a:xfrm>
            <a:off x="6045200" y="2174240"/>
            <a:ext cx="5293360" cy="2214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23151015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F7A1-25B4-4CEB-A139-8E9F4210419D}"/>
              </a:ext>
            </a:extLst>
          </p:cNvPr>
          <p:cNvSpPr>
            <a:spLocks noGrp="1"/>
          </p:cNvSpPr>
          <p:nvPr>
            <p:ph type="title"/>
          </p:nvPr>
        </p:nvSpPr>
        <p:spPr/>
        <p:txBody>
          <a:bodyPr/>
          <a:lstStyle/>
          <a:p>
            <a:r>
              <a:rPr lang="en-IN" dirty="0"/>
              <a:t>calBean.java</a:t>
            </a:r>
          </a:p>
        </p:txBody>
      </p:sp>
      <p:sp>
        <p:nvSpPr>
          <p:cNvPr id="3" name="Content Placeholder 2">
            <a:extLst>
              <a:ext uri="{FF2B5EF4-FFF2-40B4-BE49-F238E27FC236}">
                <a16:creationId xmlns:a16="http://schemas.microsoft.com/office/drawing/2014/main" id="{40D888D3-A6E0-43BA-9008-B1C99805EA68}"/>
              </a:ext>
            </a:extLst>
          </p:cNvPr>
          <p:cNvSpPr>
            <a:spLocks noGrp="1"/>
          </p:cNvSpPr>
          <p:nvPr>
            <p:ph idx="1"/>
          </p:nvPr>
        </p:nvSpPr>
        <p:spPr>
          <a:xfrm>
            <a:off x="838200" y="1441342"/>
            <a:ext cx="10847522" cy="4735621"/>
          </a:xfrm>
        </p:spPr>
        <p:txBody>
          <a:bodyPr numCol="2">
            <a:noAutofit/>
          </a:bodyPr>
          <a:lstStyle/>
          <a:p>
            <a:pPr marL="0" indent="0">
              <a:lnSpc>
                <a:spcPct val="120000"/>
              </a:lnSpc>
              <a:spcBef>
                <a:spcPts val="0"/>
              </a:spcBef>
              <a:buNone/>
            </a:pPr>
            <a:r>
              <a:rPr lang="en-IN" sz="1600" dirty="0"/>
              <a:t>import </a:t>
            </a:r>
            <a:r>
              <a:rPr lang="en-IN" sz="1600" dirty="0" err="1"/>
              <a:t>javax.annotation.ManagedBean</a:t>
            </a:r>
            <a:r>
              <a:rPr lang="en-IN" sz="1600" dirty="0"/>
              <a:t>;</a:t>
            </a:r>
          </a:p>
          <a:p>
            <a:pPr marL="0" indent="0">
              <a:lnSpc>
                <a:spcPct val="120000"/>
              </a:lnSpc>
              <a:spcBef>
                <a:spcPts val="0"/>
              </a:spcBef>
              <a:buNone/>
            </a:pPr>
            <a:r>
              <a:rPr lang="en-IN" sz="1600" dirty="0"/>
              <a:t>import </a:t>
            </a:r>
            <a:r>
              <a:rPr lang="en-IN" sz="1600" dirty="0" err="1"/>
              <a:t>javax.enterprise.context.ApplicationScoped</a:t>
            </a:r>
            <a:r>
              <a:rPr lang="en-IN" sz="1600" dirty="0"/>
              <a:t>;</a:t>
            </a:r>
          </a:p>
          <a:p>
            <a:pPr marL="0" indent="0">
              <a:lnSpc>
                <a:spcPct val="120000"/>
              </a:lnSpc>
              <a:spcBef>
                <a:spcPts val="0"/>
              </a:spcBef>
              <a:buNone/>
            </a:pPr>
            <a:r>
              <a:rPr lang="en-IN" sz="1600" dirty="0"/>
              <a:t>import </a:t>
            </a:r>
            <a:r>
              <a:rPr lang="en-IN" sz="1600" dirty="0" err="1"/>
              <a:t>javax.inject.Named</a:t>
            </a:r>
            <a:r>
              <a:rPr lang="en-IN" sz="1600" dirty="0"/>
              <a:t>;</a:t>
            </a:r>
          </a:p>
          <a:p>
            <a:pPr marL="0" indent="0">
              <a:lnSpc>
                <a:spcPct val="120000"/>
              </a:lnSpc>
              <a:spcBef>
                <a:spcPts val="0"/>
              </a:spcBef>
              <a:buNone/>
            </a:pPr>
            <a:endParaRPr lang="en-IN" sz="1600" dirty="0"/>
          </a:p>
          <a:p>
            <a:pPr marL="0" indent="0">
              <a:lnSpc>
                <a:spcPct val="120000"/>
              </a:lnSpc>
              <a:spcBef>
                <a:spcPts val="0"/>
              </a:spcBef>
              <a:buNone/>
            </a:pPr>
            <a:r>
              <a:rPr lang="en-IN" sz="1600" dirty="0"/>
              <a:t>@Named(value = "</a:t>
            </a:r>
            <a:r>
              <a:rPr lang="en-IN" sz="1600" dirty="0" err="1"/>
              <a:t>calBean</a:t>
            </a:r>
            <a:r>
              <a:rPr lang="en-IN" sz="1600" dirty="0"/>
              <a:t>")</a:t>
            </a:r>
          </a:p>
          <a:p>
            <a:pPr marL="0" indent="0">
              <a:lnSpc>
                <a:spcPct val="120000"/>
              </a:lnSpc>
              <a:spcBef>
                <a:spcPts val="0"/>
              </a:spcBef>
              <a:buNone/>
            </a:pPr>
            <a:r>
              <a:rPr lang="en-IN" sz="1600" dirty="0"/>
              <a:t>@</a:t>
            </a:r>
            <a:r>
              <a:rPr lang="en-IN" sz="1600" dirty="0" err="1"/>
              <a:t>ManagedBean</a:t>
            </a:r>
            <a:endParaRPr lang="en-IN" sz="1600" dirty="0"/>
          </a:p>
          <a:p>
            <a:pPr marL="0" indent="0">
              <a:lnSpc>
                <a:spcPct val="120000"/>
              </a:lnSpc>
              <a:spcBef>
                <a:spcPts val="0"/>
              </a:spcBef>
              <a:buNone/>
            </a:pPr>
            <a:r>
              <a:rPr lang="en-IN" sz="1600" dirty="0"/>
              <a:t>@</a:t>
            </a:r>
            <a:r>
              <a:rPr lang="en-IN" sz="1600" dirty="0" err="1"/>
              <a:t>ApplicationScoped</a:t>
            </a:r>
            <a:endParaRPr lang="en-IN" sz="1600" dirty="0"/>
          </a:p>
          <a:p>
            <a:pPr marL="0" indent="0">
              <a:lnSpc>
                <a:spcPct val="120000"/>
              </a:lnSpc>
              <a:spcBef>
                <a:spcPts val="0"/>
              </a:spcBef>
              <a:buNone/>
            </a:pPr>
            <a:endParaRPr lang="en-IN" sz="1600" dirty="0"/>
          </a:p>
          <a:p>
            <a:pPr marL="0" indent="0">
              <a:lnSpc>
                <a:spcPct val="120000"/>
              </a:lnSpc>
              <a:spcBef>
                <a:spcPts val="0"/>
              </a:spcBef>
              <a:buNone/>
            </a:pPr>
            <a:r>
              <a:rPr lang="en-IN" sz="1600" dirty="0"/>
              <a:t>public class </a:t>
            </a:r>
            <a:r>
              <a:rPr lang="en-IN" sz="1600" dirty="0" err="1"/>
              <a:t>calBean</a:t>
            </a:r>
            <a:r>
              <a:rPr lang="en-IN" sz="1600" dirty="0"/>
              <a:t> {</a:t>
            </a:r>
          </a:p>
          <a:p>
            <a:pPr marL="0" indent="0">
              <a:lnSpc>
                <a:spcPct val="120000"/>
              </a:lnSpc>
              <a:spcBef>
                <a:spcPts val="0"/>
              </a:spcBef>
              <a:buNone/>
            </a:pPr>
            <a:endParaRPr lang="en-IN" sz="1600" dirty="0"/>
          </a:p>
          <a:p>
            <a:pPr marL="0" indent="0">
              <a:lnSpc>
                <a:spcPct val="120000"/>
              </a:lnSpc>
              <a:spcBef>
                <a:spcPts val="0"/>
              </a:spcBef>
              <a:buNone/>
            </a:pPr>
            <a:r>
              <a:rPr lang="en-IN" sz="1600" dirty="0"/>
              <a:t>    </a:t>
            </a:r>
            <a:r>
              <a:rPr lang="en-IN" sz="1600" dirty="0" err="1"/>
              <a:t>int</a:t>
            </a:r>
            <a:r>
              <a:rPr lang="en-IN" sz="1600" dirty="0"/>
              <a:t> </a:t>
            </a:r>
            <a:r>
              <a:rPr lang="en-IN" sz="1600" dirty="0" err="1"/>
              <a:t>len,br</a:t>
            </a:r>
            <a:r>
              <a:rPr lang="en-IN" sz="1600" dirty="0"/>
              <a:t>;</a:t>
            </a:r>
          </a:p>
          <a:p>
            <a:pPr marL="0" indent="0">
              <a:lnSpc>
                <a:spcPct val="120000"/>
              </a:lnSpc>
              <a:spcBef>
                <a:spcPts val="0"/>
              </a:spcBef>
              <a:buNone/>
            </a:pPr>
            <a:r>
              <a:rPr lang="en-IN" sz="1600" dirty="0"/>
              <a:t>    public </a:t>
            </a:r>
            <a:r>
              <a:rPr lang="en-IN" sz="1600" dirty="0" err="1"/>
              <a:t>calBean</a:t>
            </a:r>
            <a:r>
              <a:rPr lang="en-IN" sz="1600" dirty="0"/>
              <a:t>() {</a:t>
            </a:r>
          </a:p>
          <a:p>
            <a:pPr marL="0" indent="0">
              <a:lnSpc>
                <a:spcPct val="120000"/>
              </a:lnSpc>
              <a:spcBef>
                <a:spcPts val="0"/>
              </a:spcBef>
              <a:buNone/>
            </a:pPr>
            <a:r>
              <a:rPr lang="en-IN" sz="1600" dirty="0"/>
              <a:t>    }</a:t>
            </a:r>
          </a:p>
          <a:p>
            <a:pPr marL="0" indent="0">
              <a:lnSpc>
                <a:spcPct val="120000"/>
              </a:lnSpc>
              <a:spcBef>
                <a:spcPts val="0"/>
              </a:spcBef>
              <a:buNone/>
            </a:pPr>
            <a:endParaRPr lang="en-IN" sz="1600" dirty="0"/>
          </a:p>
          <a:p>
            <a:pPr marL="0" indent="0">
              <a:lnSpc>
                <a:spcPct val="120000"/>
              </a:lnSpc>
              <a:spcBef>
                <a:spcPts val="0"/>
              </a:spcBef>
              <a:buNone/>
            </a:pPr>
            <a:r>
              <a:rPr lang="en-IN" sz="1600" dirty="0"/>
              <a:t>    public </a:t>
            </a:r>
            <a:r>
              <a:rPr lang="en-IN" sz="1600" dirty="0" err="1"/>
              <a:t>int</a:t>
            </a:r>
            <a:r>
              <a:rPr lang="en-IN" sz="1600" dirty="0"/>
              <a:t> </a:t>
            </a:r>
            <a:r>
              <a:rPr lang="en-IN" sz="1600" dirty="0" err="1"/>
              <a:t>getLen</a:t>
            </a:r>
            <a:r>
              <a:rPr lang="en-IN" sz="1600" dirty="0"/>
              <a:t>() {</a:t>
            </a:r>
          </a:p>
          <a:p>
            <a:pPr marL="0" indent="0">
              <a:lnSpc>
                <a:spcPct val="120000"/>
              </a:lnSpc>
              <a:spcBef>
                <a:spcPts val="0"/>
              </a:spcBef>
              <a:buNone/>
            </a:pPr>
            <a:r>
              <a:rPr lang="en-IN" sz="1600" dirty="0"/>
              <a:t>        return </a:t>
            </a:r>
            <a:r>
              <a:rPr lang="en-IN" sz="1600" dirty="0" err="1"/>
              <a:t>len</a:t>
            </a:r>
            <a:r>
              <a:rPr lang="en-IN" sz="1600" dirty="0"/>
              <a:t>;</a:t>
            </a:r>
          </a:p>
          <a:p>
            <a:pPr marL="0" indent="0">
              <a:lnSpc>
                <a:spcPct val="120000"/>
              </a:lnSpc>
              <a:spcBef>
                <a:spcPts val="0"/>
              </a:spcBef>
              <a:buNone/>
            </a:pPr>
            <a:r>
              <a:rPr lang="en-IN" sz="1600" dirty="0"/>
              <a:t>    }</a:t>
            </a:r>
          </a:p>
          <a:p>
            <a:pPr marL="0" indent="0">
              <a:lnSpc>
                <a:spcPct val="120000"/>
              </a:lnSpc>
              <a:spcBef>
                <a:spcPts val="0"/>
              </a:spcBef>
              <a:buNone/>
            </a:pPr>
            <a:endParaRPr lang="en-IN" sz="1600" dirty="0"/>
          </a:p>
          <a:p>
            <a:pPr marL="0" indent="0">
              <a:lnSpc>
                <a:spcPct val="120000"/>
              </a:lnSpc>
              <a:spcBef>
                <a:spcPts val="0"/>
              </a:spcBef>
              <a:buNone/>
            </a:pPr>
            <a:r>
              <a:rPr lang="en-IN" sz="1600" dirty="0"/>
              <a:t>    public void </a:t>
            </a:r>
            <a:r>
              <a:rPr lang="en-IN" sz="1600" dirty="0" err="1"/>
              <a:t>setLen</a:t>
            </a:r>
            <a:r>
              <a:rPr lang="en-IN" sz="1600" dirty="0"/>
              <a:t>(</a:t>
            </a:r>
            <a:r>
              <a:rPr lang="en-IN" sz="1600" dirty="0" err="1"/>
              <a:t>int</a:t>
            </a:r>
            <a:r>
              <a:rPr lang="en-IN" sz="1600" dirty="0"/>
              <a:t> </a:t>
            </a:r>
            <a:r>
              <a:rPr lang="en-IN" sz="1600" dirty="0" err="1"/>
              <a:t>len</a:t>
            </a:r>
            <a:r>
              <a:rPr lang="en-IN" sz="1600" dirty="0"/>
              <a:t>) {</a:t>
            </a:r>
          </a:p>
          <a:p>
            <a:pPr marL="0" indent="0">
              <a:lnSpc>
                <a:spcPct val="120000"/>
              </a:lnSpc>
              <a:spcBef>
                <a:spcPts val="0"/>
              </a:spcBef>
              <a:buNone/>
            </a:pPr>
            <a:r>
              <a:rPr lang="en-IN" sz="1600" dirty="0"/>
              <a:t>        </a:t>
            </a:r>
            <a:r>
              <a:rPr lang="en-IN" sz="1600" dirty="0" err="1"/>
              <a:t>this.len</a:t>
            </a:r>
            <a:r>
              <a:rPr lang="en-IN" sz="1600" dirty="0"/>
              <a:t> = </a:t>
            </a:r>
            <a:r>
              <a:rPr lang="en-IN" sz="1600" dirty="0" err="1"/>
              <a:t>len</a:t>
            </a:r>
            <a:r>
              <a:rPr lang="en-IN" sz="1600" dirty="0"/>
              <a:t>;</a:t>
            </a:r>
          </a:p>
          <a:p>
            <a:pPr marL="0" indent="0">
              <a:lnSpc>
                <a:spcPct val="120000"/>
              </a:lnSpc>
              <a:spcBef>
                <a:spcPts val="0"/>
              </a:spcBef>
              <a:buNone/>
            </a:pPr>
            <a:r>
              <a:rPr lang="en-IN" sz="1600" dirty="0"/>
              <a:t>    }</a:t>
            </a:r>
          </a:p>
          <a:p>
            <a:pPr marL="0" indent="0">
              <a:lnSpc>
                <a:spcPct val="120000"/>
              </a:lnSpc>
              <a:spcBef>
                <a:spcPts val="0"/>
              </a:spcBef>
              <a:buNone/>
            </a:pPr>
            <a:endParaRPr lang="en-IN" sz="1600" dirty="0"/>
          </a:p>
          <a:p>
            <a:pPr marL="0" indent="0">
              <a:lnSpc>
                <a:spcPct val="120000"/>
              </a:lnSpc>
              <a:spcBef>
                <a:spcPts val="0"/>
              </a:spcBef>
              <a:buNone/>
            </a:pPr>
            <a:r>
              <a:rPr lang="en-IN" sz="1600" dirty="0"/>
              <a:t>    public </a:t>
            </a:r>
            <a:r>
              <a:rPr lang="en-IN" sz="1600" dirty="0" err="1"/>
              <a:t>int</a:t>
            </a:r>
            <a:r>
              <a:rPr lang="en-IN" sz="1600" dirty="0"/>
              <a:t> </a:t>
            </a:r>
            <a:r>
              <a:rPr lang="en-IN" sz="1600" dirty="0" err="1"/>
              <a:t>getBr</a:t>
            </a:r>
            <a:r>
              <a:rPr lang="en-IN" sz="1600" dirty="0"/>
              <a:t>() {</a:t>
            </a:r>
          </a:p>
          <a:p>
            <a:pPr marL="0" indent="0">
              <a:lnSpc>
                <a:spcPct val="120000"/>
              </a:lnSpc>
              <a:spcBef>
                <a:spcPts val="0"/>
              </a:spcBef>
              <a:buNone/>
            </a:pPr>
            <a:r>
              <a:rPr lang="en-IN" sz="1600" dirty="0"/>
              <a:t>        return </a:t>
            </a:r>
            <a:r>
              <a:rPr lang="en-IN" sz="1600" dirty="0" err="1"/>
              <a:t>br</a:t>
            </a:r>
            <a:r>
              <a:rPr lang="en-IN" sz="1600" dirty="0"/>
              <a:t>;</a:t>
            </a:r>
          </a:p>
          <a:p>
            <a:pPr marL="0" indent="0">
              <a:lnSpc>
                <a:spcPct val="120000"/>
              </a:lnSpc>
              <a:spcBef>
                <a:spcPts val="0"/>
              </a:spcBef>
              <a:buNone/>
            </a:pPr>
            <a:r>
              <a:rPr lang="en-IN" sz="1600" dirty="0"/>
              <a:t>    }</a:t>
            </a:r>
          </a:p>
          <a:p>
            <a:pPr marL="0" indent="0">
              <a:lnSpc>
                <a:spcPct val="120000"/>
              </a:lnSpc>
              <a:spcBef>
                <a:spcPts val="0"/>
              </a:spcBef>
              <a:buNone/>
            </a:pPr>
            <a:endParaRPr lang="en-IN" sz="1600" dirty="0"/>
          </a:p>
          <a:p>
            <a:pPr marL="0" indent="0">
              <a:lnSpc>
                <a:spcPct val="120000"/>
              </a:lnSpc>
              <a:spcBef>
                <a:spcPts val="0"/>
              </a:spcBef>
              <a:buNone/>
            </a:pPr>
            <a:r>
              <a:rPr lang="en-IN" sz="1600" dirty="0"/>
              <a:t>    public void </a:t>
            </a:r>
            <a:r>
              <a:rPr lang="en-IN" sz="1600" dirty="0" err="1"/>
              <a:t>setBr</a:t>
            </a:r>
            <a:r>
              <a:rPr lang="en-IN" sz="1600" dirty="0"/>
              <a:t>(</a:t>
            </a:r>
            <a:r>
              <a:rPr lang="en-IN" sz="1600" dirty="0" err="1"/>
              <a:t>int</a:t>
            </a:r>
            <a:r>
              <a:rPr lang="en-IN" sz="1600" dirty="0"/>
              <a:t> </a:t>
            </a:r>
            <a:r>
              <a:rPr lang="en-IN" sz="1600" dirty="0" err="1"/>
              <a:t>br</a:t>
            </a:r>
            <a:r>
              <a:rPr lang="en-IN" sz="1600" dirty="0"/>
              <a:t>) {</a:t>
            </a:r>
          </a:p>
          <a:p>
            <a:pPr marL="0" indent="0">
              <a:lnSpc>
                <a:spcPct val="120000"/>
              </a:lnSpc>
              <a:spcBef>
                <a:spcPts val="0"/>
              </a:spcBef>
              <a:buNone/>
            </a:pPr>
            <a:r>
              <a:rPr lang="en-IN" sz="1600" dirty="0"/>
              <a:t>        this.br = </a:t>
            </a:r>
            <a:r>
              <a:rPr lang="en-IN" sz="1600" dirty="0" err="1"/>
              <a:t>br</a:t>
            </a:r>
            <a:r>
              <a:rPr lang="en-IN" sz="1600" dirty="0"/>
              <a:t>;</a:t>
            </a:r>
          </a:p>
          <a:p>
            <a:pPr marL="0" indent="0">
              <a:lnSpc>
                <a:spcPct val="120000"/>
              </a:lnSpc>
              <a:spcBef>
                <a:spcPts val="0"/>
              </a:spcBef>
              <a:buNone/>
            </a:pPr>
            <a:r>
              <a:rPr lang="en-IN" sz="1600" dirty="0"/>
              <a:t>    }</a:t>
            </a:r>
          </a:p>
          <a:p>
            <a:pPr marL="0" indent="0">
              <a:lnSpc>
                <a:spcPct val="120000"/>
              </a:lnSpc>
              <a:spcBef>
                <a:spcPts val="0"/>
              </a:spcBef>
              <a:buNone/>
            </a:pPr>
            <a:r>
              <a:rPr lang="en-IN" sz="1600" dirty="0"/>
              <a:t>    </a:t>
            </a:r>
          </a:p>
          <a:p>
            <a:pPr marL="0" indent="0">
              <a:lnSpc>
                <a:spcPct val="120000"/>
              </a:lnSpc>
              <a:spcBef>
                <a:spcPts val="0"/>
              </a:spcBef>
              <a:buNone/>
            </a:pPr>
            <a:r>
              <a:rPr lang="en-IN" sz="1600" dirty="0"/>
              <a:t>    public </a:t>
            </a:r>
            <a:r>
              <a:rPr lang="en-IN" sz="1600" dirty="0" err="1"/>
              <a:t>int</a:t>
            </a:r>
            <a:r>
              <a:rPr lang="en-IN" sz="1600" dirty="0"/>
              <a:t> area(){</a:t>
            </a:r>
          </a:p>
          <a:p>
            <a:pPr marL="0" indent="0">
              <a:lnSpc>
                <a:spcPct val="120000"/>
              </a:lnSpc>
              <a:spcBef>
                <a:spcPts val="0"/>
              </a:spcBef>
              <a:buNone/>
            </a:pPr>
            <a:r>
              <a:rPr lang="en-IN" sz="1600" dirty="0"/>
              <a:t>        </a:t>
            </a:r>
            <a:r>
              <a:rPr lang="en-IN" sz="1600" dirty="0" err="1"/>
              <a:t>int</a:t>
            </a:r>
            <a:r>
              <a:rPr lang="en-IN" sz="1600" dirty="0"/>
              <a:t> area = </a:t>
            </a:r>
            <a:r>
              <a:rPr lang="en-IN" sz="1600" dirty="0" err="1"/>
              <a:t>len</a:t>
            </a:r>
            <a:r>
              <a:rPr lang="en-IN" sz="1600" dirty="0"/>
              <a:t>*</a:t>
            </a:r>
            <a:r>
              <a:rPr lang="en-IN" sz="1600" dirty="0" err="1"/>
              <a:t>br</a:t>
            </a:r>
            <a:r>
              <a:rPr lang="en-IN" sz="1600" dirty="0"/>
              <a:t>;</a:t>
            </a:r>
          </a:p>
          <a:p>
            <a:pPr marL="0" indent="0">
              <a:lnSpc>
                <a:spcPct val="120000"/>
              </a:lnSpc>
              <a:spcBef>
                <a:spcPts val="0"/>
              </a:spcBef>
              <a:buNone/>
            </a:pPr>
            <a:r>
              <a:rPr lang="en-IN" sz="1600" dirty="0"/>
              <a:t>        return area;</a:t>
            </a:r>
          </a:p>
          <a:p>
            <a:pPr marL="0" indent="0">
              <a:lnSpc>
                <a:spcPct val="120000"/>
              </a:lnSpc>
              <a:spcBef>
                <a:spcPts val="0"/>
              </a:spcBef>
              <a:buNone/>
            </a:pPr>
            <a:r>
              <a:rPr lang="en-IN" sz="1600" dirty="0"/>
              <a:t>    }</a:t>
            </a:r>
          </a:p>
          <a:p>
            <a:pPr marL="0" indent="0">
              <a:lnSpc>
                <a:spcPct val="120000"/>
              </a:lnSpc>
              <a:spcBef>
                <a:spcPts val="0"/>
              </a:spcBef>
              <a:buNone/>
            </a:pPr>
            <a:r>
              <a:rPr lang="en-IN" sz="1600" dirty="0"/>
              <a:t>}</a:t>
            </a:r>
          </a:p>
        </p:txBody>
      </p:sp>
    </p:spTree>
    <p:custDataLst>
      <p:tags r:id="rId1"/>
    </p:custDataLst>
    <p:extLst>
      <p:ext uri="{BB962C8B-B14F-4D97-AF65-F5344CB8AC3E}">
        <p14:creationId xmlns:p14="http://schemas.microsoft.com/office/powerpoint/2010/main" val="13487536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18057-D1C8-4E99-9700-267B426DC5A2}"/>
              </a:ext>
            </a:extLst>
          </p:cNvPr>
          <p:cNvSpPr>
            <a:spLocks noGrp="1"/>
          </p:cNvSpPr>
          <p:nvPr>
            <p:ph type="title"/>
          </p:nvPr>
        </p:nvSpPr>
        <p:spPr/>
        <p:txBody>
          <a:bodyPr/>
          <a:lstStyle/>
          <a:p>
            <a:r>
              <a:rPr lang="en-IN" dirty="0" err="1"/>
              <a:t>Result.xhtml</a:t>
            </a:r>
            <a:endParaRPr lang="en-IN" dirty="0"/>
          </a:p>
        </p:txBody>
      </p:sp>
      <p:sp>
        <p:nvSpPr>
          <p:cNvPr id="3" name="Content Placeholder 2">
            <a:extLst>
              <a:ext uri="{FF2B5EF4-FFF2-40B4-BE49-F238E27FC236}">
                <a16:creationId xmlns:a16="http://schemas.microsoft.com/office/drawing/2014/main" id="{66E1D0A0-A0B9-40CF-9029-C8EF8262FE49}"/>
              </a:ext>
            </a:extLst>
          </p:cNvPr>
          <p:cNvSpPr>
            <a:spLocks noGrp="1"/>
          </p:cNvSpPr>
          <p:nvPr>
            <p:ph idx="1"/>
          </p:nvPr>
        </p:nvSpPr>
        <p:spPr/>
        <p:txBody>
          <a:bodyPr>
            <a:normAutofit fontScale="62500" lnSpcReduction="20000"/>
          </a:bodyPr>
          <a:lstStyle/>
          <a:p>
            <a:pPr marL="0" indent="0">
              <a:buNone/>
            </a:pPr>
            <a:r>
              <a:rPr lang="en-IN" dirty="0"/>
              <a:t>&lt;?xml version='1.0' encoding='UTF-8' ?&gt;</a:t>
            </a:r>
          </a:p>
          <a:p>
            <a:pPr marL="0" indent="0">
              <a:buNone/>
            </a:pPr>
            <a:r>
              <a:rPr lang="en-IN" dirty="0"/>
              <a:t>&lt;!DOCTYPE html&gt;</a:t>
            </a:r>
          </a:p>
          <a:p>
            <a:pPr marL="0" indent="0">
              <a:buNone/>
            </a:pPr>
            <a:r>
              <a:rPr lang="en-IN" dirty="0"/>
              <a:t>&lt;html </a:t>
            </a:r>
            <a:r>
              <a:rPr lang="en-IN" dirty="0" err="1"/>
              <a:t>xmlns</a:t>
            </a:r>
            <a:r>
              <a:rPr lang="en-IN" dirty="0"/>
              <a:t>="http://www.w3.org/1999/xhtml"</a:t>
            </a:r>
          </a:p>
          <a:p>
            <a:pPr marL="0" indent="0">
              <a:buNone/>
            </a:pPr>
            <a:r>
              <a:rPr lang="en-IN" dirty="0"/>
              <a:t>      </a:t>
            </a:r>
            <a:r>
              <a:rPr lang="en-IN" dirty="0" err="1"/>
              <a:t>xmlns:h</a:t>
            </a:r>
            <a:r>
              <a:rPr lang="en-IN" dirty="0"/>
              <a:t>="http://xmlns.jcp.org/</a:t>
            </a:r>
            <a:r>
              <a:rPr lang="en-IN" dirty="0" err="1"/>
              <a:t>jsf</a:t>
            </a:r>
            <a:r>
              <a:rPr lang="en-IN" dirty="0"/>
              <a:t>/html"&gt;</a:t>
            </a:r>
          </a:p>
          <a:p>
            <a:pPr marL="0" indent="0">
              <a:buNone/>
            </a:pPr>
            <a:r>
              <a:rPr lang="en-IN" dirty="0"/>
              <a:t>    &lt;</a:t>
            </a:r>
            <a:r>
              <a:rPr lang="en-IN" dirty="0" err="1"/>
              <a:t>h:head</a:t>
            </a:r>
            <a:r>
              <a:rPr lang="en-IN" dirty="0"/>
              <a:t>&gt;</a:t>
            </a:r>
          </a:p>
          <a:p>
            <a:pPr marL="0" indent="0">
              <a:buNone/>
            </a:pPr>
            <a:r>
              <a:rPr lang="en-IN" dirty="0"/>
              <a:t>        &lt;title&gt;</a:t>
            </a:r>
            <a:r>
              <a:rPr lang="en-IN" dirty="0" err="1"/>
              <a:t>Facelet</a:t>
            </a:r>
            <a:r>
              <a:rPr lang="en-IN" dirty="0"/>
              <a:t> Title&lt;/title&gt;</a:t>
            </a:r>
          </a:p>
          <a:p>
            <a:pPr marL="0" indent="0">
              <a:buNone/>
            </a:pPr>
            <a:r>
              <a:rPr lang="en-IN" dirty="0"/>
              <a:t>    &lt;/</a:t>
            </a:r>
            <a:r>
              <a:rPr lang="en-IN" dirty="0" err="1"/>
              <a:t>h:head</a:t>
            </a:r>
            <a:r>
              <a:rPr lang="en-IN" dirty="0"/>
              <a:t>&gt;</a:t>
            </a:r>
          </a:p>
          <a:p>
            <a:pPr marL="0" indent="0">
              <a:buNone/>
            </a:pPr>
            <a:r>
              <a:rPr lang="en-IN" dirty="0"/>
              <a:t>    &lt;</a:t>
            </a:r>
            <a:r>
              <a:rPr lang="en-IN" dirty="0" err="1"/>
              <a:t>h:body</a:t>
            </a:r>
            <a:r>
              <a:rPr lang="en-IN" dirty="0"/>
              <a:t>&gt;</a:t>
            </a:r>
          </a:p>
          <a:p>
            <a:pPr marL="0" indent="0">
              <a:buNone/>
            </a:pPr>
            <a:r>
              <a:rPr lang="en-IN" dirty="0"/>
              <a:t>        Length : #{</a:t>
            </a:r>
            <a:r>
              <a:rPr lang="en-IN" dirty="0" err="1"/>
              <a:t>calBean.len</a:t>
            </a:r>
            <a:r>
              <a:rPr lang="en-IN" dirty="0"/>
              <a:t>}</a:t>
            </a:r>
          </a:p>
          <a:p>
            <a:pPr marL="0" indent="0">
              <a:buNone/>
            </a:pPr>
            <a:r>
              <a:rPr lang="en-IN" dirty="0"/>
              <a:t>        Breath : #{calBean.br}</a:t>
            </a:r>
          </a:p>
          <a:p>
            <a:pPr marL="0" indent="0">
              <a:buNone/>
            </a:pPr>
            <a:r>
              <a:rPr lang="en-IN" dirty="0"/>
              <a:t>        Area : #{</a:t>
            </a:r>
            <a:r>
              <a:rPr lang="en-IN" dirty="0" err="1"/>
              <a:t>calBean.area</a:t>
            </a:r>
            <a:r>
              <a:rPr lang="en-IN" dirty="0"/>
              <a:t>()}</a:t>
            </a:r>
          </a:p>
          <a:p>
            <a:pPr marL="0" indent="0">
              <a:buNone/>
            </a:pPr>
            <a:r>
              <a:rPr lang="en-IN" dirty="0"/>
              <a:t>    &lt;/</a:t>
            </a:r>
            <a:r>
              <a:rPr lang="en-IN" dirty="0" err="1"/>
              <a:t>h:body</a:t>
            </a:r>
            <a:r>
              <a:rPr lang="en-IN" dirty="0"/>
              <a:t>&gt;</a:t>
            </a:r>
          </a:p>
          <a:p>
            <a:pPr marL="0" indent="0">
              <a:buNone/>
            </a:pPr>
            <a:r>
              <a:rPr lang="en-IN" dirty="0"/>
              <a:t>&lt;/html&gt;</a:t>
            </a:r>
          </a:p>
          <a:p>
            <a:pPr marL="0" indent="0">
              <a:buNone/>
            </a:pPr>
            <a:endParaRPr lang="en-IN" dirty="0"/>
          </a:p>
          <a:p>
            <a:pPr marL="0" indent="0">
              <a:buNone/>
            </a:pPr>
            <a:endParaRPr lang="en-IN" dirty="0"/>
          </a:p>
        </p:txBody>
      </p:sp>
      <p:sp>
        <p:nvSpPr>
          <p:cNvPr id="5" name="Rectangle 4">
            <a:extLst>
              <a:ext uri="{FF2B5EF4-FFF2-40B4-BE49-F238E27FC236}">
                <a16:creationId xmlns:a16="http://schemas.microsoft.com/office/drawing/2014/main" id="{4884956B-BE95-45CE-9756-2627219533D8}"/>
              </a:ext>
            </a:extLst>
          </p:cNvPr>
          <p:cNvSpPr/>
          <p:nvPr/>
        </p:nvSpPr>
        <p:spPr>
          <a:xfrm>
            <a:off x="1066800" y="4358640"/>
            <a:ext cx="2885440" cy="924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31675096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nchor="ctr">
            <a:spAutoFit/>
          </a:bodyPr>
          <a:lstStyle/>
          <a:p>
            <a:pPr marL="12700">
              <a:lnSpc>
                <a:spcPct val="100000"/>
              </a:lnSpc>
              <a:spcBef>
                <a:spcPts val="95"/>
              </a:spcBef>
            </a:pPr>
            <a:r>
              <a:rPr sz="4000" spc="-5" dirty="0"/>
              <a:t>JSF</a:t>
            </a:r>
            <a:r>
              <a:rPr sz="4000" spc="-70" dirty="0"/>
              <a:t> </a:t>
            </a:r>
            <a:r>
              <a:rPr sz="4000" spc="-20" dirty="0"/>
              <a:t>Convertor</a:t>
            </a:r>
            <a:r>
              <a:rPr sz="4000" spc="-30" dirty="0"/>
              <a:t> </a:t>
            </a:r>
            <a:r>
              <a:rPr sz="4000" spc="-80" dirty="0"/>
              <a:t>Tags</a:t>
            </a:r>
            <a:endParaRPr sz="4000"/>
          </a:p>
        </p:txBody>
      </p:sp>
      <p:sp>
        <p:nvSpPr>
          <p:cNvPr id="4" name="Content Placeholder 3"/>
          <p:cNvSpPr>
            <a:spLocks noGrp="1"/>
          </p:cNvSpPr>
          <p:nvPr>
            <p:ph idx="1"/>
          </p:nvPr>
        </p:nvSpPr>
        <p:spPr/>
        <p:txBody>
          <a:bodyPr/>
          <a:lstStyle/>
          <a:p>
            <a:pPr marL="354330" marR="5080" indent="-342265" algn="just">
              <a:lnSpc>
                <a:spcPts val="3460"/>
              </a:lnSpc>
              <a:spcBef>
                <a:spcPts val="535"/>
              </a:spcBef>
              <a:buFont typeface="Arial MT"/>
              <a:buChar char="•"/>
              <a:tabLst>
                <a:tab pos="355600" algn="l"/>
              </a:tabLst>
            </a:pPr>
            <a:r>
              <a:rPr lang="en-US" dirty="0">
                <a:cs typeface="Calibri"/>
              </a:rPr>
              <a:t>JSF </a:t>
            </a:r>
            <a:r>
              <a:rPr lang="en-US" spc="-10" dirty="0">
                <a:cs typeface="Calibri"/>
              </a:rPr>
              <a:t>provides</a:t>
            </a:r>
            <a:r>
              <a:rPr lang="en-US" spc="-5" dirty="0">
                <a:cs typeface="Calibri"/>
              </a:rPr>
              <a:t> </a:t>
            </a:r>
            <a:r>
              <a:rPr lang="en-US" dirty="0">
                <a:cs typeface="Calibri"/>
              </a:rPr>
              <a:t>inbuilt </a:t>
            </a:r>
            <a:r>
              <a:rPr lang="en-US" spc="-25" dirty="0">
                <a:cs typeface="Calibri"/>
              </a:rPr>
              <a:t>convertors</a:t>
            </a:r>
            <a:r>
              <a:rPr lang="en-US" spc="-20" dirty="0">
                <a:cs typeface="Calibri"/>
              </a:rPr>
              <a:t> </a:t>
            </a:r>
            <a:r>
              <a:rPr lang="en-US" spc="-25" dirty="0">
                <a:cs typeface="Calibri"/>
              </a:rPr>
              <a:t>to</a:t>
            </a:r>
            <a:r>
              <a:rPr lang="en-US" spc="670" dirty="0">
                <a:cs typeface="Calibri"/>
              </a:rPr>
              <a:t> </a:t>
            </a:r>
            <a:r>
              <a:rPr lang="en-US" spc="-20" dirty="0">
                <a:cs typeface="Calibri"/>
              </a:rPr>
              <a:t>convert</a:t>
            </a:r>
            <a:r>
              <a:rPr lang="en-US" spc="685" dirty="0">
                <a:cs typeface="Calibri"/>
              </a:rPr>
              <a:t> </a:t>
            </a:r>
            <a:r>
              <a:rPr lang="en-US" spc="-5" dirty="0">
                <a:cs typeface="Calibri"/>
              </a:rPr>
              <a:t>its </a:t>
            </a:r>
            <a:r>
              <a:rPr lang="en-US" dirty="0">
                <a:cs typeface="Calibri"/>
              </a:rPr>
              <a:t> </a:t>
            </a:r>
            <a:r>
              <a:rPr lang="en-US" spc="-5" dirty="0">
                <a:cs typeface="Calibri"/>
              </a:rPr>
              <a:t>UI</a:t>
            </a:r>
            <a:r>
              <a:rPr lang="en-US" dirty="0">
                <a:cs typeface="Calibri"/>
              </a:rPr>
              <a:t> </a:t>
            </a:r>
            <a:r>
              <a:rPr lang="en-US" spc="-5" dirty="0">
                <a:cs typeface="Calibri"/>
              </a:rPr>
              <a:t>component's</a:t>
            </a:r>
            <a:r>
              <a:rPr lang="en-US" dirty="0">
                <a:cs typeface="Calibri"/>
              </a:rPr>
              <a:t> </a:t>
            </a:r>
            <a:r>
              <a:rPr lang="en-US" spc="-20" dirty="0">
                <a:cs typeface="Calibri"/>
              </a:rPr>
              <a:t>data</a:t>
            </a:r>
            <a:r>
              <a:rPr lang="en-US" spc="-15" dirty="0">
                <a:cs typeface="Calibri"/>
              </a:rPr>
              <a:t> </a:t>
            </a:r>
            <a:r>
              <a:rPr lang="en-US" spc="-25" dirty="0">
                <a:cs typeface="Calibri"/>
              </a:rPr>
              <a:t>to</a:t>
            </a:r>
            <a:r>
              <a:rPr lang="en-US" spc="-20" dirty="0">
                <a:cs typeface="Calibri"/>
              </a:rPr>
              <a:t> </a:t>
            </a:r>
            <a:r>
              <a:rPr lang="en-US" dirty="0">
                <a:cs typeface="Calibri"/>
              </a:rPr>
              <a:t>object</a:t>
            </a:r>
            <a:r>
              <a:rPr lang="en-US" spc="5" dirty="0">
                <a:cs typeface="Calibri"/>
              </a:rPr>
              <a:t> </a:t>
            </a:r>
            <a:r>
              <a:rPr lang="en-US" spc="-5" dirty="0">
                <a:cs typeface="Calibri"/>
              </a:rPr>
              <a:t>used</a:t>
            </a:r>
            <a:r>
              <a:rPr lang="en-US" dirty="0">
                <a:cs typeface="Calibri"/>
              </a:rPr>
              <a:t> in</a:t>
            </a:r>
            <a:r>
              <a:rPr lang="en-US" spc="5" dirty="0">
                <a:cs typeface="Calibri"/>
              </a:rPr>
              <a:t> </a:t>
            </a:r>
            <a:r>
              <a:rPr lang="en-US" dirty="0">
                <a:cs typeface="Calibri"/>
              </a:rPr>
              <a:t>a </a:t>
            </a:r>
            <a:r>
              <a:rPr lang="en-US" spc="5" dirty="0">
                <a:cs typeface="Calibri"/>
              </a:rPr>
              <a:t> </a:t>
            </a:r>
            <a:r>
              <a:rPr lang="en-US" spc="-5" dirty="0">
                <a:cs typeface="Calibri"/>
              </a:rPr>
              <a:t>managed</a:t>
            </a:r>
            <a:r>
              <a:rPr lang="en-US" dirty="0">
                <a:cs typeface="Calibri"/>
              </a:rPr>
              <a:t> </a:t>
            </a:r>
            <a:r>
              <a:rPr lang="en-US" spc="-5" dirty="0">
                <a:cs typeface="Calibri"/>
              </a:rPr>
              <a:t>bean</a:t>
            </a:r>
            <a:r>
              <a:rPr lang="en-US" dirty="0">
                <a:cs typeface="Calibri"/>
              </a:rPr>
              <a:t> and </a:t>
            </a:r>
            <a:r>
              <a:rPr lang="en-US" spc="-5" dirty="0">
                <a:cs typeface="Calibri"/>
              </a:rPr>
              <a:t>vice</a:t>
            </a:r>
            <a:r>
              <a:rPr lang="en-US" dirty="0">
                <a:cs typeface="Calibri"/>
              </a:rPr>
              <a:t> </a:t>
            </a:r>
            <a:r>
              <a:rPr lang="en-US" spc="-20" dirty="0">
                <a:cs typeface="Calibri"/>
              </a:rPr>
              <a:t>versa.</a:t>
            </a:r>
            <a:r>
              <a:rPr lang="en-US" spc="-15" dirty="0">
                <a:cs typeface="Calibri"/>
              </a:rPr>
              <a:t> </a:t>
            </a:r>
            <a:r>
              <a:rPr lang="en-US" spc="-10" dirty="0">
                <a:cs typeface="Calibri"/>
              </a:rPr>
              <a:t>For</a:t>
            </a:r>
            <a:r>
              <a:rPr lang="en-US" spc="-5" dirty="0">
                <a:cs typeface="Calibri"/>
              </a:rPr>
              <a:t> </a:t>
            </a:r>
            <a:r>
              <a:rPr lang="en-US" spc="-15" dirty="0">
                <a:cs typeface="Calibri"/>
              </a:rPr>
              <a:t>example, </a:t>
            </a:r>
            <a:r>
              <a:rPr lang="en-US" spc="-710" dirty="0">
                <a:cs typeface="Calibri"/>
              </a:rPr>
              <a:t> </a:t>
            </a:r>
            <a:r>
              <a:rPr lang="en-US" spc="-5" dirty="0">
                <a:cs typeface="Calibri"/>
              </a:rPr>
              <a:t>these </a:t>
            </a:r>
            <a:r>
              <a:rPr lang="en-US" spc="-10" dirty="0">
                <a:cs typeface="Calibri"/>
              </a:rPr>
              <a:t>tags can </a:t>
            </a:r>
            <a:r>
              <a:rPr lang="en-US" spc="-20" dirty="0">
                <a:cs typeface="Calibri"/>
              </a:rPr>
              <a:t>convert </a:t>
            </a:r>
            <a:r>
              <a:rPr lang="en-US" dirty="0">
                <a:cs typeface="Calibri"/>
              </a:rPr>
              <a:t>a </a:t>
            </a:r>
            <a:r>
              <a:rPr lang="en-US" spc="-15" dirty="0">
                <a:cs typeface="Calibri"/>
              </a:rPr>
              <a:t>text </a:t>
            </a:r>
            <a:r>
              <a:rPr lang="en-US" spc="-20" dirty="0">
                <a:cs typeface="Calibri"/>
              </a:rPr>
              <a:t>into date </a:t>
            </a:r>
            <a:r>
              <a:rPr lang="en-US" dirty="0">
                <a:cs typeface="Calibri"/>
              </a:rPr>
              <a:t>object </a:t>
            </a:r>
            <a:r>
              <a:rPr lang="en-US" spc="5" dirty="0">
                <a:cs typeface="Calibri"/>
              </a:rPr>
              <a:t> </a:t>
            </a:r>
            <a:r>
              <a:rPr lang="en-US" dirty="0">
                <a:cs typeface="Calibri"/>
              </a:rPr>
              <a:t>and </a:t>
            </a:r>
            <a:r>
              <a:rPr lang="en-US" spc="-10" dirty="0">
                <a:cs typeface="Calibri"/>
              </a:rPr>
              <a:t>can </a:t>
            </a:r>
            <a:r>
              <a:rPr lang="en-US" spc="-15" dirty="0">
                <a:cs typeface="Calibri"/>
              </a:rPr>
              <a:t>validate</a:t>
            </a:r>
            <a:r>
              <a:rPr lang="en-US" spc="25" dirty="0">
                <a:cs typeface="Calibri"/>
              </a:rPr>
              <a:t> </a:t>
            </a:r>
            <a:r>
              <a:rPr lang="en-US" spc="-5" dirty="0">
                <a:cs typeface="Calibri"/>
              </a:rPr>
              <a:t>the</a:t>
            </a:r>
            <a:r>
              <a:rPr lang="en-US" dirty="0">
                <a:cs typeface="Calibri"/>
              </a:rPr>
              <a:t> </a:t>
            </a:r>
            <a:r>
              <a:rPr lang="en-US" spc="-20" dirty="0">
                <a:cs typeface="Calibri"/>
              </a:rPr>
              <a:t>format</a:t>
            </a:r>
            <a:r>
              <a:rPr lang="en-US" dirty="0">
                <a:cs typeface="Calibri"/>
              </a:rPr>
              <a:t> of</a:t>
            </a:r>
            <a:r>
              <a:rPr lang="en-US" spc="-10" dirty="0">
                <a:cs typeface="Calibri"/>
              </a:rPr>
              <a:t> </a:t>
            </a:r>
            <a:r>
              <a:rPr lang="en-US" spc="-5" dirty="0">
                <a:cs typeface="Calibri"/>
              </a:rPr>
              <a:t>input</a:t>
            </a:r>
            <a:r>
              <a:rPr lang="en-US" spc="40" dirty="0">
                <a:cs typeface="Calibri"/>
              </a:rPr>
              <a:t> </a:t>
            </a:r>
            <a:r>
              <a:rPr lang="en-US" dirty="0">
                <a:cs typeface="Calibri"/>
              </a:rPr>
              <a:t>as</a:t>
            </a:r>
            <a:r>
              <a:rPr lang="en-US" spc="-10" dirty="0">
                <a:cs typeface="Calibri"/>
              </a:rPr>
              <a:t> well.</a:t>
            </a:r>
            <a:endParaRPr lang="en-US" dirty="0">
              <a:cs typeface="Calibri"/>
            </a:endParaRPr>
          </a:p>
          <a:p>
            <a:pPr marL="354965" marR="9525" indent="-342900" algn="just">
              <a:lnSpc>
                <a:spcPts val="3460"/>
              </a:lnSpc>
              <a:spcBef>
                <a:spcPts val="745"/>
              </a:spcBef>
              <a:buFont typeface="Arial MT"/>
              <a:buChar char="•"/>
              <a:tabLst>
                <a:tab pos="355600" algn="l"/>
              </a:tabLst>
            </a:pPr>
            <a:r>
              <a:rPr lang="en-US" spc="-15" dirty="0">
                <a:cs typeface="Calibri"/>
              </a:rPr>
              <a:t>For </a:t>
            </a:r>
            <a:r>
              <a:rPr lang="en-US" spc="-5" dirty="0">
                <a:cs typeface="Calibri"/>
              </a:rPr>
              <a:t>these </a:t>
            </a:r>
            <a:r>
              <a:rPr lang="en-US" spc="-10" dirty="0">
                <a:cs typeface="Calibri"/>
              </a:rPr>
              <a:t>tags you </a:t>
            </a:r>
            <a:r>
              <a:rPr lang="en-US" dirty="0">
                <a:cs typeface="Calibri"/>
              </a:rPr>
              <a:t>need </a:t>
            </a:r>
            <a:r>
              <a:rPr lang="en-US" spc="-15" dirty="0">
                <a:cs typeface="Calibri"/>
              </a:rPr>
              <a:t>to </a:t>
            </a:r>
            <a:r>
              <a:rPr lang="en-US" spc="-5" dirty="0">
                <a:cs typeface="Calibri"/>
              </a:rPr>
              <a:t>use </a:t>
            </a:r>
            <a:r>
              <a:rPr lang="en-US" spc="5" dirty="0">
                <a:cs typeface="Calibri"/>
              </a:rPr>
              <a:t>the </a:t>
            </a:r>
            <a:r>
              <a:rPr lang="en-US" spc="-10" dirty="0">
                <a:cs typeface="Calibri"/>
              </a:rPr>
              <a:t>following </a:t>
            </a:r>
            <a:r>
              <a:rPr lang="en-US" spc="-5" dirty="0">
                <a:cs typeface="Calibri"/>
              </a:rPr>
              <a:t> namespaces</a:t>
            </a:r>
            <a:r>
              <a:rPr lang="en-US" spc="-15" dirty="0">
                <a:cs typeface="Calibri"/>
              </a:rPr>
              <a:t> </a:t>
            </a:r>
            <a:r>
              <a:rPr lang="en-US" dirty="0">
                <a:cs typeface="Calibri"/>
              </a:rPr>
              <a:t>of</a:t>
            </a:r>
            <a:r>
              <a:rPr lang="en-US" spc="-10" dirty="0">
                <a:cs typeface="Calibri"/>
              </a:rPr>
              <a:t> </a:t>
            </a:r>
            <a:r>
              <a:rPr lang="en-US" dirty="0">
                <a:cs typeface="Calibri"/>
              </a:rPr>
              <a:t>URI</a:t>
            </a:r>
            <a:r>
              <a:rPr lang="en-US" spc="5" dirty="0">
                <a:cs typeface="Calibri"/>
              </a:rPr>
              <a:t> </a:t>
            </a:r>
            <a:r>
              <a:rPr lang="en-US" spc="-5" dirty="0">
                <a:cs typeface="Calibri"/>
              </a:rPr>
              <a:t>in</a:t>
            </a:r>
            <a:r>
              <a:rPr lang="en-US" spc="5" dirty="0">
                <a:cs typeface="Calibri"/>
              </a:rPr>
              <a:t> </a:t>
            </a:r>
            <a:r>
              <a:rPr lang="en-US" spc="-10" dirty="0">
                <a:cs typeface="Calibri"/>
              </a:rPr>
              <a:t>html</a:t>
            </a:r>
            <a:r>
              <a:rPr lang="en-US" spc="25" dirty="0">
                <a:cs typeface="Calibri"/>
              </a:rPr>
              <a:t> </a:t>
            </a:r>
            <a:r>
              <a:rPr lang="en-US" spc="-5" dirty="0">
                <a:cs typeface="Calibri"/>
              </a:rPr>
              <a:t>node.</a:t>
            </a:r>
            <a:endParaRPr lang="en-US" dirty="0">
              <a:cs typeface="Calibri"/>
            </a:endParaRPr>
          </a:p>
          <a:p>
            <a:pPr marL="354965" marR="919480" indent="-342900">
              <a:lnSpc>
                <a:spcPts val="3460"/>
              </a:lnSpc>
              <a:spcBef>
                <a:spcPts val="760"/>
              </a:spcBef>
              <a:buFont typeface="Arial MT"/>
              <a:buChar char="•"/>
              <a:tabLst>
                <a:tab pos="354965" algn="l"/>
                <a:tab pos="355600" algn="l"/>
              </a:tabLst>
            </a:pPr>
            <a:r>
              <a:rPr lang="en-US" spc="-5" dirty="0">
                <a:cs typeface="Calibri"/>
              </a:rPr>
              <a:t>&lt;html </a:t>
            </a:r>
            <a:r>
              <a:rPr lang="en-US" dirty="0">
                <a:cs typeface="Calibri"/>
              </a:rPr>
              <a:t> </a:t>
            </a:r>
            <a:r>
              <a:rPr lang="en-US" spc="-10" dirty="0" err="1">
                <a:cs typeface="Calibri"/>
              </a:rPr>
              <a:t>xmlns</a:t>
            </a:r>
            <a:r>
              <a:rPr lang="en-US" spc="-10" dirty="0">
                <a:cs typeface="Calibri"/>
              </a:rPr>
              <a:t>="http://www.w3.org/1999/xhtml" </a:t>
            </a:r>
            <a:r>
              <a:rPr lang="en-US" spc="-710" dirty="0">
                <a:cs typeface="Calibri"/>
              </a:rPr>
              <a:t> </a:t>
            </a:r>
            <a:r>
              <a:rPr lang="en-US" spc="-15" dirty="0" err="1">
                <a:cs typeface="Calibri"/>
              </a:rPr>
              <a:t>xmlns:f</a:t>
            </a:r>
            <a:r>
              <a:rPr lang="en-US" spc="-15" dirty="0">
                <a:cs typeface="Calibri"/>
              </a:rPr>
              <a:t>="http://java.sun.com/</a:t>
            </a:r>
            <a:r>
              <a:rPr lang="en-US" spc="-15" dirty="0" err="1">
                <a:cs typeface="Calibri"/>
              </a:rPr>
              <a:t>jsf</a:t>
            </a:r>
            <a:r>
              <a:rPr lang="en-US" spc="-15" dirty="0">
                <a:cs typeface="Calibri"/>
              </a:rPr>
              <a:t>/core"</a:t>
            </a:r>
            <a:r>
              <a:rPr lang="en-US" spc="35" dirty="0">
                <a:cs typeface="Calibri"/>
              </a:rPr>
              <a:t> </a:t>
            </a:r>
            <a:r>
              <a:rPr lang="en-US" dirty="0" smtClean="0">
                <a:cs typeface="Calibri"/>
              </a:rPr>
              <a:t>&gt;</a:t>
            </a:r>
            <a:endParaRPr lang="en-US" dirty="0">
              <a:cs typeface="Calibri"/>
            </a:endParaRPr>
          </a:p>
        </p:txBody>
      </p:sp>
    </p:spTree>
    <p:custDataLst>
      <p:tags r:id="rId1"/>
    </p:custDataLst>
    <p:extLst>
      <p:ext uri="{BB962C8B-B14F-4D97-AF65-F5344CB8AC3E}">
        <p14:creationId xmlns:p14="http://schemas.microsoft.com/office/powerpoint/2010/main" val="12412905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38199" y="1769607"/>
          <a:ext cx="9762641" cy="4752524"/>
        </p:xfrm>
        <a:graphic>
          <a:graphicData uri="http://schemas.openxmlformats.org/drawingml/2006/table">
            <a:tbl>
              <a:tblPr firstRow="1" bandRow="1">
                <a:tableStyleId>{2D5ABB26-0587-4C30-8999-92F81FD0307C}</a:tableStyleId>
              </a:tblPr>
              <a:tblGrid>
                <a:gridCol w="1288757">
                  <a:extLst>
                    <a:ext uri="{9D8B030D-6E8A-4147-A177-3AD203B41FA5}">
                      <a16:colId xmlns:a16="http://schemas.microsoft.com/office/drawing/2014/main" val="20000"/>
                    </a:ext>
                  </a:extLst>
                </a:gridCol>
                <a:gridCol w="8473884">
                  <a:extLst>
                    <a:ext uri="{9D8B030D-6E8A-4147-A177-3AD203B41FA5}">
                      <a16:colId xmlns:a16="http://schemas.microsoft.com/office/drawing/2014/main" val="20001"/>
                    </a:ext>
                  </a:extLst>
                </a:gridCol>
              </a:tblGrid>
              <a:tr h="1188131">
                <a:tc>
                  <a:txBody>
                    <a:bodyPr/>
                    <a:lstStyle/>
                    <a:p>
                      <a:pPr marL="76200">
                        <a:lnSpc>
                          <a:spcPct val="100000"/>
                        </a:lnSpc>
                        <a:spcBef>
                          <a:spcPts val="515"/>
                        </a:spcBef>
                      </a:pPr>
                      <a:r>
                        <a:rPr sz="3200" b="1" dirty="0">
                          <a:latin typeface="Calibri"/>
                          <a:cs typeface="Calibri"/>
                        </a:rPr>
                        <a:t>S.N.</a:t>
                      </a:r>
                      <a:endParaRPr sz="2400" b="1" dirty="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tc>
                  <a:txBody>
                    <a:bodyPr/>
                    <a:lstStyle/>
                    <a:p>
                      <a:pPr marL="76200">
                        <a:lnSpc>
                          <a:spcPct val="100000"/>
                        </a:lnSpc>
                        <a:spcBef>
                          <a:spcPts val="480"/>
                        </a:spcBef>
                      </a:pPr>
                      <a:r>
                        <a:rPr sz="3200" b="1" spc="-70" dirty="0">
                          <a:latin typeface="Calibri"/>
                          <a:cs typeface="Calibri"/>
                        </a:rPr>
                        <a:t>Tag</a:t>
                      </a:r>
                      <a:r>
                        <a:rPr sz="3200" b="1" spc="-25" dirty="0">
                          <a:latin typeface="Calibri"/>
                          <a:cs typeface="Calibri"/>
                        </a:rPr>
                        <a:t> </a:t>
                      </a:r>
                      <a:r>
                        <a:rPr sz="3200" b="1" dirty="0">
                          <a:latin typeface="Calibri"/>
                          <a:cs typeface="Calibri"/>
                        </a:rPr>
                        <a:t>&amp;</a:t>
                      </a:r>
                      <a:r>
                        <a:rPr sz="3200" b="1" spc="-25" dirty="0">
                          <a:latin typeface="Calibri"/>
                          <a:cs typeface="Calibri"/>
                        </a:rPr>
                        <a:t> </a:t>
                      </a:r>
                      <a:r>
                        <a:rPr sz="3200" b="1" spc="-5" dirty="0">
                          <a:latin typeface="Calibri"/>
                          <a:cs typeface="Calibri"/>
                        </a:rPr>
                        <a:t>Description</a:t>
                      </a:r>
                      <a:endParaRPr sz="3200" b="1" dirty="0">
                        <a:latin typeface="Calibri"/>
                        <a:cs typeface="Calibri"/>
                      </a:endParaRPr>
                    </a:p>
                  </a:txBody>
                  <a:tcPr marL="0" marR="0" marT="60960"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extLst>
                  <a:ext uri="{0D108BD9-81ED-4DB2-BD59-A6C34878D82A}">
                    <a16:rowId xmlns:a16="http://schemas.microsoft.com/office/drawing/2014/main" val="10000"/>
                  </a:ext>
                </a:extLst>
              </a:tr>
              <a:tr h="1188131">
                <a:tc>
                  <a:txBody>
                    <a:bodyPr/>
                    <a:lstStyle/>
                    <a:p>
                      <a:pPr marL="76200">
                        <a:lnSpc>
                          <a:spcPct val="100000"/>
                        </a:lnSpc>
                        <a:spcBef>
                          <a:spcPts val="515"/>
                        </a:spcBef>
                      </a:pPr>
                      <a:r>
                        <a:rPr sz="2400" dirty="0">
                          <a:latin typeface="Calibri"/>
                          <a:cs typeface="Calibri"/>
                        </a:rPr>
                        <a:t>1</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480"/>
                        </a:spcBef>
                      </a:pPr>
                      <a:r>
                        <a:rPr sz="3200" b="1" u="heavy" spc="-10" dirty="0">
                          <a:solidFill>
                            <a:srgbClr val="0000FF"/>
                          </a:solidFill>
                          <a:uFill>
                            <a:solidFill>
                              <a:srgbClr val="0000FF"/>
                            </a:solidFill>
                          </a:uFill>
                          <a:latin typeface="Calibri"/>
                          <a:cs typeface="Calibri"/>
                        </a:rPr>
                        <a:t>f:convertNumber</a:t>
                      </a:r>
                      <a:endParaRPr sz="3200" dirty="0">
                        <a:latin typeface="Calibri"/>
                        <a:cs typeface="Calibri"/>
                      </a:endParaRPr>
                    </a:p>
                    <a:p>
                      <a:pPr marL="76200">
                        <a:lnSpc>
                          <a:spcPct val="100000"/>
                        </a:lnSpc>
                      </a:pPr>
                      <a:r>
                        <a:rPr sz="3200" spc="-10" dirty="0">
                          <a:latin typeface="Calibri"/>
                          <a:cs typeface="Calibri"/>
                        </a:rPr>
                        <a:t>Converts</a:t>
                      </a:r>
                      <a:r>
                        <a:rPr sz="3200" spc="-35" dirty="0">
                          <a:latin typeface="Calibri"/>
                          <a:cs typeface="Calibri"/>
                        </a:rPr>
                        <a:t> </a:t>
                      </a:r>
                      <a:r>
                        <a:rPr sz="3200" dirty="0">
                          <a:latin typeface="Calibri"/>
                          <a:cs typeface="Calibri"/>
                        </a:rPr>
                        <a:t>a</a:t>
                      </a:r>
                      <a:r>
                        <a:rPr sz="3200" spc="-10" dirty="0">
                          <a:latin typeface="Calibri"/>
                          <a:cs typeface="Calibri"/>
                        </a:rPr>
                        <a:t> </a:t>
                      </a:r>
                      <a:r>
                        <a:rPr sz="3200" spc="-5" dirty="0">
                          <a:latin typeface="Calibri"/>
                          <a:cs typeface="Calibri"/>
                        </a:rPr>
                        <a:t>String</a:t>
                      </a:r>
                      <a:r>
                        <a:rPr sz="3200" spc="-25" dirty="0">
                          <a:latin typeface="Calibri"/>
                          <a:cs typeface="Calibri"/>
                        </a:rPr>
                        <a:t> </a:t>
                      </a:r>
                      <a:r>
                        <a:rPr sz="3200" spc="-15" dirty="0">
                          <a:latin typeface="Calibri"/>
                          <a:cs typeface="Calibri"/>
                        </a:rPr>
                        <a:t>into </a:t>
                      </a:r>
                      <a:r>
                        <a:rPr sz="3200" dirty="0">
                          <a:latin typeface="Calibri"/>
                          <a:cs typeface="Calibri"/>
                        </a:rPr>
                        <a:t>a</a:t>
                      </a:r>
                      <a:r>
                        <a:rPr sz="3200" spc="-20" dirty="0">
                          <a:latin typeface="Calibri"/>
                          <a:cs typeface="Calibri"/>
                        </a:rPr>
                        <a:t> </a:t>
                      </a:r>
                      <a:r>
                        <a:rPr sz="3200" spc="-5" dirty="0">
                          <a:latin typeface="Calibri"/>
                          <a:cs typeface="Calibri"/>
                        </a:rPr>
                        <a:t>Number of desired</a:t>
                      </a:r>
                      <a:r>
                        <a:rPr sz="3200" dirty="0">
                          <a:latin typeface="Calibri"/>
                          <a:cs typeface="Calibri"/>
                        </a:rPr>
                        <a:t> </a:t>
                      </a:r>
                      <a:r>
                        <a:rPr sz="3200" spc="-15" dirty="0">
                          <a:latin typeface="Calibri"/>
                          <a:cs typeface="Calibri"/>
                        </a:rPr>
                        <a:t>format</a:t>
                      </a:r>
                      <a:endParaRPr sz="3200" dirty="0">
                        <a:latin typeface="Calibri"/>
                        <a:cs typeface="Calibri"/>
                      </a:endParaRPr>
                    </a:p>
                  </a:txBody>
                  <a:tcPr marL="0" marR="0" marT="60960"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1"/>
                  </a:ext>
                </a:extLst>
              </a:tr>
              <a:tr h="1188131">
                <a:tc>
                  <a:txBody>
                    <a:bodyPr/>
                    <a:lstStyle/>
                    <a:p>
                      <a:pPr marL="76200">
                        <a:lnSpc>
                          <a:spcPct val="100000"/>
                        </a:lnSpc>
                        <a:spcBef>
                          <a:spcPts val="515"/>
                        </a:spcBef>
                      </a:pPr>
                      <a:r>
                        <a:rPr sz="2400" dirty="0">
                          <a:latin typeface="Calibri"/>
                          <a:cs typeface="Calibri"/>
                        </a:rPr>
                        <a:t>2</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480"/>
                        </a:spcBef>
                      </a:pPr>
                      <a:r>
                        <a:rPr sz="3200" b="1" u="heavy" spc="-10" dirty="0">
                          <a:solidFill>
                            <a:srgbClr val="0000FF"/>
                          </a:solidFill>
                          <a:uFill>
                            <a:solidFill>
                              <a:srgbClr val="0000FF"/>
                            </a:solidFill>
                          </a:uFill>
                          <a:latin typeface="Calibri"/>
                          <a:cs typeface="Calibri"/>
                        </a:rPr>
                        <a:t>f:convertDateTime</a:t>
                      </a:r>
                      <a:endParaRPr sz="3200">
                        <a:latin typeface="Calibri"/>
                        <a:cs typeface="Calibri"/>
                      </a:endParaRPr>
                    </a:p>
                    <a:p>
                      <a:pPr marL="76200">
                        <a:lnSpc>
                          <a:spcPct val="100000"/>
                        </a:lnSpc>
                      </a:pPr>
                      <a:r>
                        <a:rPr sz="3200" spc="-10" dirty="0">
                          <a:latin typeface="Calibri"/>
                          <a:cs typeface="Calibri"/>
                        </a:rPr>
                        <a:t>Converts</a:t>
                      </a:r>
                      <a:r>
                        <a:rPr sz="3200" spc="-40" dirty="0">
                          <a:latin typeface="Calibri"/>
                          <a:cs typeface="Calibri"/>
                        </a:rPr>
                        <a:t> </a:t>
                      </a:r>
                      <a:r>
                        <a:rPr sz="3200" dirty="0">
                          <a:latin typeface="Calibri"/>
                          <a:cs typeface="Calibri"/>
                        </a:rPr>
                        <a:t>a</a:t>
                      </a:r>
                      <a:r>
                        <a:rPr sz="3200" spc="-10" dirty="0">
                          <a:latin typeface="Calibri"/>
                          <a:cs typeface="Calibri"/>
                        </a:rPr>
                        <a:t> </a:t>
                      </a:r>
                      <a:r>
                        <a:rPr sz="3200" spc="-5" dirty="0">
                          <a:latin typeface="Calibri"/>
                          <a:cs typeface="Calibri"/>
                        </a:rPr>
                        <a:t>String</a:t>
                      </a:r>
                      <a:r>
                        <a:rPr sz="3200" spc="-25" dirty="0">
                          <a:latin typeface="Calibri"/>
                          <a:cs typeface="Calibri"/>
                        </a:rPr>
                        <a:t> </a:t>
                      </a:r>
                      <a:r>
                        <a:rPr sz="3200" spc="-15" dirty="0">
                          <a:latin typeface="Calibri"/>
                          <a:cs typeface="Calibri"/>
                        </a:rPr>
                        <a:t>into </a:t>
                      </a:r>
                      <a:r>
                        <a:rPr sz="3200" dirty="0">
                          <a:latin typeface="Calibri"/>
                          <a:cs typeface="Calibri"/>
                        </a:rPr>
                        <a:t>a</a:t>
                      </a:r>
                      <a:r>
                        <a:rPr sz="3200" spc="-20" dirty="0">
                          <a:latin typeface="Calibri"/>
                          <a:cs typeface="Calibri"/>
                        </a:rPr>
                        <a:t> </a:t>
                      </a:r>
                      <a:r>
                        <a:rPr sz="3200" spc="-15" dirty="0">
                          <a:latin typeface="Calibri"/>
                          <a:cs typeface="Calibri"/>
                        </a:rPr>
                        <a:t>Date </a:t>
                      </a:r>
                      <a:r>
                        <a:rPr sz="3200" spc="-5" dirty="0">
                          <a:latin typeface="Calibri"/>
                          <a:cs typeface="Calibri"/>
                        </a:rPr>
                        <a:t>of</a:t>
                      </a:r>
                      <a:r>
                        <a:rPr sz="3200" dirty="0">
                          <a:latin typeface="Calibri"/>
                          <a:cs typeface="Calibri"/>
                        </a:rPr>
                        <a:t> </a:t>
                      </a:r>
                      <a:r>
                        <a:rPr sz="3200" spc="-5" dirty="0">
                          <a:latin typeface="Calibri"/>
                          <a:cs typeface="Calibri"/>
                        </a:rPr>
                        <a:t>desired</a:t>
                      </a:r>
                      <a:r>
                        <a:rPr sz="3200" spc="-10" dirty="0">
                          <a:latin typeface="Calibri"/>
                          <a:cs typeface="Calibri"/>
                        </a:rPr>
                        <a:t> </a:t>
                      </a:r>
                      <a:r>
                        <a:rPr sz="3200" spc="-15" dirty="0">
                          <a:latin typeface="Calibri"/>
                          <a:cs typeface="Calibri"/>
                        </a:rPr>
                        <a:t>format</a:t>
                      </a:r>
                      <a:endParaRPr sz="3200">
                        <a:latin typeface="Calibri"/>
                        <a:cs typeface="Calibri"/>
                      </a:endParaRPr>
                    </a:p>
                  </a:txBody>
                  <a:tcPr marL="0" marR="0" marT="60960"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2"/>
                  </a:ext>
                </a:extLst>
              </a:tr>
              <a:tr h="1188131">
                <a:tc>
                  <a:txBody>
                    <a:bodyPr/>
                    <a:lstStyle/>
                    <a:p>
                      <a:pPr marL="76200">
                        <a:lnSpc>
                          <a:spcPct val="100000"/>
                        </a:lnSpc>
                        <a:spcBef>
                          <a:spcPts val="515"/>
                        </a:spcBef>
                      </a:pPr>
                      <a:r>
                        <a:rPr sz="2400" dirty="0">
                          <a:latin typeface="Calibri"/>
                          <a:cs typeface="Calibri"/>
                        </a:rPr>
                        <a:t>3</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480"/>
                        </a:spcBef>
                      </a:pPr>
                      <a:r>
                        <a:rPr sz="3200" b="1" u="heavy" spc="-10" dirty="0">
                          <a:solidFill>
                            <a:srgbClr val="0000FF"/>
                          </a:solidFill>
                          <a:uFill>
                            <a:solidFill>
                              <a:srgbClr val="0000FF"/>
                            </a:solidFill>
                          </a:uFill>
                          <a:latin typeface="Calibri"/>
                          <a:cs typeface="Calibri"/>
                        </a:rPr>
                        <a:t>Custom</a:t>
                      </a:r>
                      <a:r>
                        <a:rPr sz="3200" b="1" u="heavy" spc="-50" dirty="0">
                          <a:solidFill>
                            <a:srgbClr val="0000FF"/>
                          </a:solidFill>
                          <a:uFill>
                            <a:solidFill>
                              <a:srgbClr val="0000FF"/>
                            </a:solidFill>
                          </a:uFill>
                          <a:latin typeface="Calibri"/>
                          <a:cs typeface="Calibri"/>
                        </a:rPr>
                        <a:t> </a:t>
                      </a:r>
                      <a:r>
                        <a:rPr sz="3200" b="1" u="heavy" spc="-10" dirty="0">
                          <a:solidFill>
                            <a:srgbClr val="0000FF"/>
                          </a:solidFill>
                          <a:uFill>
                            <a:solidFill>
                              <a:srgbClr val="0000FF"/>
                            </a:solidFill>
                          </a:uFill>
                          <a:latin typeface="Calibri"/>
                          <a:cs typeface="Calibri"/>
                        </a:rPr>
                        <a:t>Convertor</a:t>
                      </a:r>
                      <a:endParaRPr sz="3200" dirty="0">
                        <a:latin typeface="Calibri"/>
                        <a:cs typeface="Calibri"/>
                      </a:endParaRPr>
                    </a:p>
                    <a:p>
                      <a:pPr marL="76200">
                        <a:lnSpc>
                          <a:spcPct val="100000"/>
                        </a:lnSpc>
                      </a:pPr>
                      <a:r>
                        <a:rPr sz="3200" spc="-10" dirty="0">
                          <a:latin typeface="Calibri"/>
                          <a:cs typeface="Calibri"/>
                        </a:rPr>
                        <a:t>Creating</a:t>
                      </a:r>
                      <a:r>
                        <a:rPr sz="3200" spc="-35" dirty="0">
                          <a:latin typeface="Calibri"/>
                          <a:cs typeface="Calibri"/>
                        </a:rPr>
                        <a:t> </a:t>
                      </a:r>
                      <a:r>
                        <a:rPr sz="3200" dirty="0">
                          <a:latin typeface="Calibri"/>
                          <a:cs typeface="Calibri"/>
                        </a:rPr>
                        <a:t>a</a:t>
                      </a:r>
                      <a:r>
                        <a:rPr sz="3200" spc="-20" dirty="0">
                          <a:latin typeface="Calibri"/>
                          <a:cs typeface="Calibri"/>
                        </a:rPr>
                        <a:t> </a:t>
                      </a:r>
                      <a:r>
                        <a:rPr sz="3200" spc="-15" dirty="0">
                          <a:latin typeface="Calibri"/>
                          <a:cs typeface="Calibri"/>
                        </a:rPr>
                        <a:t>custom </a:t>
                      </a:r>
                      <a:r>
                        <a:rPr sz="3200" spc="-20" dirty="0">
                          <a:latin typeface="Calibri"/>
                          <a:cs typeface="Calibri"/>
                        </a:rPr>
                        <a:t>convertor</a:t>
                      </a:r>
                      <a:endParaRPr sz="3200" dirty="0">
                        <a:latin typeface="Calibri"/>
                        <a:cs typeface="Calibri"/>
                      </a:endParaRPr>
                    </a:p>
                  </a:txBody>
                  <a:tcPr marL="0" marR="0" marT="60960"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3"/>
                  </a:ext>
                </a:extLst>
              </a:tr>
            </a:tbl>
          </a:graphicData>
        </a:graphic>
      </p:graphicFrame>
      <p:sp>
        <p:nvSpPr>
          <p:cNvPr id="3" name="object 2"/>
          <p:cNvSpPr txBox="1">
            <a:spLocks/>
          </p:cNvSpPr>
          <p:nvPr/>
        </p:nvSpPr>
        <p:spPr>
          <a:xfrm>
            <a:off x="838200" y="365125"/>
            <a:ext cx="10515600" cy="1325563"/>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IN" sz="4000" spc="-5" dirty="0" smtClean="0"/>
              <a:t>JSF</a:t>
            </a:r>
            <a:r>
              <a:rPr lang="en-IN" sz="4000" spc="-70" dirty="0" smtClean="0"/>
              <a:t> </a:t>
            </a:r>
            <a:r>
              <a:rPr lang="en-IN" sz="4000" spc="-20" dirty="0" smtClean="0"/>
              <a:t>Convertor</a:t>
            </a:r>
            <a:r>
              <a:rPr lang="en-IN" sz="4000" spc="-30" dirty="0" smtClean="0"/>
              <a:t> </a:t>
            </a:r>
            <a:r>
              <a:rPr lang="en-IN" sz="4000" spc="-80" dirty="0" smtClean="0"/>
              <a:t>Tags</a:t>
            </a:r>
            <a:endParaRPr lang="en-IN" sz="4000" dirty="0"/>
          </a:p>
        </p:txBody>
      </p:sp>
    </p:spTree>
    <p:custDataLst>
      <p:tags r:id="rId1"/>
    </p:custDataLst>
    <p:extLst>
      <p:ext uri="{BB962C8B-B14F-4D97-AF65-F5344CB8AC3E}">
        <p14:creationId xmlns:p14="http://schemas.microsoft.com/office/powerpoint/2010/main" val="25838939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4063" y="1545318"/>
            <a:ext cx="10292208" cy="2188420"/>
          </a:xfrm>
          <a:prstGeom prst="rect">
            <a:avLst/>
          </a:prstGeom>
        </p:spPr>
        <p:txBody>
          <a:bodyPr vert="horz" wrap="square" lIns="0" tIns="13335" rIns="0" bIns="0" rtlCol="0">
            <a:spAutoFit/>
          </a:bodyPr>
          <a:lstStyle/>
          <a:p>
            <a:pPr marL="12700" marR="5080">
              <a:spcBef>
                <a:spcPts val="105"/>
              </a:spcBef>
            </a:pPr>
            <a:r>
              <a:rPr sz="3200" spc="-10" dirty="0">
                <a:latin typeface="Calibri"/>
                <a:cs typeface="Calibri"/>
              </a:rPr>
              <a:t>1.&lt;f:convertNumber</a:t>
            </a:r>
            <a:r>
              <a:rPr sz="3200" spc="20" dirty="0">
                <a:latin typeface="Calibri"/>
                <a:cs typeface="Calibri"/>
              </a:rPr>
              <a:t> </a:t>
            </a:r>
            <a:r>
              <a:rPr sz="3200" spc="-15" dirty="0">
                <a:latin typeface="Calibri"/>
                <a:cs typeface="Calibri"/>
              </a:rPr>
              <a:t>&gt;tag</a:t>
            </a:r>
            <a:r>
              <a:rPr sz="3200" spc="10" dirty="0">
                <a:latin typeface="Calibri"/>
                <a:cs typeface="Calibri"/>
              </a:rPr>
              <a:t> </a:t>
            </a:r>
            <a:r>
              <a:rPr sz="3200" spc="-5" dirty="0">
                <a:latin typeface="Calibri"/>
                <a:cs typeface="Calibri"/>
              </a:rPr>
              <a:t>is</a:t>
            </a:r>
            <a:r>
              <a:rPr sz="3200" dirty="0">
                <a:latin typeface="Calibri"/>
                <a:cs typeface="Calibri"/>
              </a:rPr>
              <a:t> </a:t>
            </a:r>
            <a:r>
              <a:rPr sz="3200" spc="-5" dirty="0">
                <a:latin typeface="Calibri"/>
                <a:cs typeface="Calibri"/>
              </a:rPr>
              <a:t>used</a:t>
            </a:r>
            <a:r>
              <a:rPr sz="3200" spc="5" dirty="0">
                <a:latin typeface="Calibri"/>
                <a:cs typeface="Calibri"/>
              </a:rPr>
              <a:t> </a:t>
            </a:r>
            <a:r>
              <a:rPr sz="3200" spc="-25" dirty="0">
                <a:latin typeface="Calibri"/>
                <a:cs typeface="Calibri"/>
              </a:rPr>
              <a:t>to</a:t>
            </a:r>
            <a:r>
              <a:rPr sz="3200" spc="5" dirty="0">
                <a:latin typeface="Calibri"/>
                <a:cs typeface="Calibri"/>
              </a:rPr>
              <a:t> </a:t>
            </a:r>
            <a:r>
              <a:rPr sz="3200" spc="-20" dirty="0">
                <a:latin typeface="Calibri"/>
                <a:cs typeface="Calibri"/>
              </a:rPr>
              <a:t>convert</a:t>
            </a:r>
            <a:r>
              <a:rPr sz="3200" spc="-25" dirty="0">
                <a:latin typeface="Calibri"/>
                <a:cs typeface="Calibri"/>
              </a:rPr>
              <a:t> </a:t>
            </a:r>
            <a:r>
              <a:rPr sz="3200" dirty="0">
                <a:latin typeface="Calibri"/>
                <a:cs typeface="Calibri"/>
              </a:rPr>
              <a:t>a </a:t>
            </a:r>
            <a:r>
              <a:rPr sz="3200" spc="-710" dirty="0">
                <a:latin typeface="Calibri"/>
                <a:cs typeface="Calibri"/>
              </a:rPr>
              <a:t> </a:t>
            </a:r>
            <a:r>
              <a:rPr sz="3200" spc="-15" dirty="0">
                <a:latin typeface="Calibri"/>
                <a:cs typeface="Calibri"/>
              </a:rPr>
              <a:t>string</a:t>
            </a:r>
            <a:r>
              <a:rPr sz="3200" spc="10" dirty="0">
                <a:latin typeface="Calibri"/>
                <a:cs typeface="Calibri"/>
              </a:rPr>
              <a:t> </a:t>
            </a:r>
            <a:r>
              <a:rPr sz="3200" spc="-10" dirty="0">
                <a:latin typeface="Calibri"/>
                <a:cs typeface="Calibri"/>
              </a:rPr>
              <a:t>value</a:t>
            </a:r>
            <a:r>
              <a:rPr sz="3200" spc="5" dirty="0">
                <a:latin typeface="Calibri"/>
                <a:cs typeface="Calibri"/>
              </a:rPr>
              <a:t> </a:t>
            </a:r>
            <a:r>
              <a:rPr sz="3200" spc="-25" dirty="0">
                <a:latin typeface="Calibri"/>
                <a:cs typeface="Calibri"/>
              </a:rPr>
              <a:t>to</a:t>
            </a:r>
            <a:r>
              <a:rPr sz="3200" spc="10" dirty="0">
                <a:latin typeface="Calibri"/>
                <a:cs typeface="Calibri"/>
              </a:rPr>
              <a:t> </a:t>
            </a:r>
            <a:r>
              <a:rPr sz="3200" dirty="0">
                <a:latin typeface="Calibri"/>
                <a:cs typeface="Calibri"/>
              </a:rPr>
              <a:t>a</a:t>
            </a:r>
            <a:r>
              <a:rPr sz="3200" spc="-5" dirty="0">
                <a:latin typeface="Calibri"/>
                <a:cs typeface="Calibri"/>
              </a:rPr>
              <a:t> number</a:t>
            </a:r>
            <a:r>
              <a:rPr sz="3200" spc="20" dirty="0">
                <a:latin typeface="Calibri"/>
                <a:cs typeface="Calibri"/>
              </a:rPr>
              <a:t> </a:t>
            </a:r>
            <a:r>
              <a:rPr sz="3200" dirty="0">
                <a:latin typeface="Calibri"/>
                <a:cs typeface="Calibri"/>
              </a:rPr>
              <a:t>of </a:t>
            </a:r>
            <a:r>
              <a:rPr sz="3200" spc="-15" dirty="0">
                <a:latin typeface="Calibri"/>
                <a:cs typeface="Calibri"/>
              </a:rPr>
              <a:t>required</a:t>
            </a:r>
            <a:r>
              <a:rPr sz="3200" spc="-20" dirty="0">
                <a:latin typeface="Calibri"/>
                <a:cs typeface="Calibri"/>
              </a:rPr>
              <a:t> </a:t>
            </a:r>
            <a:r>
              <a:rPr sz="3200" spc="-15" dirty="0">
                <a:latin typeface="Calibri"/>
                <a:cs typeface="Calibri"/>
              </a:rPr>
              <a:t>format.</a:t>
            </a:r>
            <a:endParaRPr sz="3200" dirty="0">
              <a:latin typeface="Calibri"/>
              <a:cs typeface="Calibri"/>
            </a:endParaRPr>
          </a:p>
          <a:p>
            <a:pPr marL="12700">
              <a:spcBef>
                <a:spcPts val="765"/>
              </a:spcBef>
            </a:pPr>
            <a:r>
              <a:rPr sz="3200" spc="-20" dirty="0">
                <a:latin typeface="Calibri"/>
                <a:cs typeface="Calibri"/>
              </a:rPr>
              <a:t>Syntax:</a:t>
            </a:r>
            <a:endParaRPr sz="3200" dirty="0">
              <a:latin typeface="Calibri"/>
              <a:cs typeface="Calibri"/>
            </a:endParaRPr>
          </a:p>
          <a:p>
            <a:pPr marL="12700">
              <a:spcBef>
                <a:spcPts val="765"/>
              </a:spcBef>
            </a:pPr>
            <a:r>
              <a:rPr sz="3200" spc="-10" dirty="0">
                <a:latin typeface="Calibri"/>
                <a:cs typeface="Calibri"/>
              </a:rPr>
              <a:t>&lt;f:convertNumber</a:t>
            </a:r>
            <a:r>
              <a:rPr sz="3200" spc="-15" dirty="0">
                <a:latin typeface="Calibri"/>
                <a:cs typeface="Calibri"/>
              </a:rPr>
              <a:t> </a:t>
            </a:r>
            <a:r>
              <a:rPr sz="3200" spc="-5" dirty="0">
                <a:latin typeface="Calibri"/>
                <a:cs typeface="Calibri"/>
              </a:rPr>
              <a:t>minFractionDigits="2"</a:t>
            </a:r>
            <a:r>
              <a:rPr sz="3200" spc="30" dirty="0">
                <a:latin typeface="Calibri"/>
                <a:cs typeface="Calibri"/>
              </a:rPr>
              <a:t> </a:t>
            </a:r>
            <a:r>
              <a:rPr sz="3200" spc="-5" dirty="0">
                <a:latin typeface="Calibri"/>
                <a:cs typeface="Calibri"/>
              </a:rPr>
              <a:t>/&gt;</a:t>
            </a:r>
            <a:endParaRPr sz="3200" dirty="0">
              <a:latin typeface="Calibri"/>
              <a:cs typeface="Calibri"/>
            </a:endParaRPr>
          </a:p>
        </p:txBody>
      </p:sp>
      <p:sp>
        <p:nvSpPr>
          <p:cNvPr id="3" name="object 2"/>
          <p:cNvSpPr txBox="1">
            <a:spLocks/>
          </p:cNvSpPr>
          <p:nvPr/>
        </p:nvSpPr>
        <p:spPr>
          <a:xfrm>
            <a:off x="838200" y="365125"/>
            <a:ext cx="10515600" cy="1325563"/>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IN" sz="4000" spc="-5" dirty="0" smtClean="0"/>
              <a:t>JSF</a:t>
            </a:r>
            <a:r>
              <a:rPr lang="en-IN" sz="4000" spc="-70" dirty="0" smtClean="0"/>
              <a:t> </a:t>
            </a:r>
            <a:r>
              <a:rPr lang="en-IN" sz="4000" spc="-20" dirty="0" smtClean="0"/>
              <a:t>Convertor</a:t>
            </a:r>
            <a:r>
              <a:rPr lang="en-IN" sz="4000" spc="-30" dirty="0" smtClean="0"/>
              <a:t> </a:t>
            </a:r>
            <a:r>
              <a:rPr lang="en-IN" sz="4000" spc="-80" dirty="0" smtClean="0"/>
              <a:t>Tags</a:t>
            </a:r>
            <a:endParaRPr lang="en-IN" sz="4000" dirty="0"/>
          </a:p>
        </p:txBody>
      </p:sp>
    </p:spTree>
    <p:custDataLst>
      <p:tags r:id="rId1"/>
    </p:custDataLst>
    <p:extLst>
      <p:ext uri="{BB962C8B-B14F-4D97-AF65-F5344CB8AC3E}">
        <p14:creationId xmlns:p14="http://schemas.microsoft.com/office/powerpoint/2010/main" val="9223945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17337" y="1683721"/>
          <a:ext cx="11100860" cy="4226442"/>
        </p:xfrm>
        <a:graphic>
          <a:graphicData uri="http://schemas.openxmlformats.org/drawingml/2006/table">
            <a:tbl>
              <a:tblPr firstRow="1" bandRow="1">
                <a:tableStyleId>{2D5ABB26-0587-4C30-8999-92F81FD0307C}</a:tableStyleId>
              </a:tblPr>
              <a:tblGrid>
                <a:gridCol w="900598">
                  <a:extLst>
                    <a:ext uri="{9D8B030D-6E8A-4147-A177-3AD203B41FA5}">
                      <a16:colId xmlns:a16="http://schemas.microsoft.com/office/drawing/2014/main" val="20000"/>
                    </a:ext>
                  </a:extLst>
                </a:gridCol>
                <a:gridCol w="10200262">
                  <a:extLst>
                    <a:ext uri="{9D8B030D-6E8A-4147-A177-3AD203B41FA5}">
                      <a16:colId xmlns:a16="http://schemas.microsoft.com/office/drawing/2014/main" val="20001"/>
                    </a:ext>
                  </a:extLst>
                </a:gridCol>
              </a:tblGrid>
              <a:tr h="674946">
                <a:tc>
                  <a:txBody>
                    <a:bodyPr/>
                    <a:lstStyle/>
                    <a:p>
                      <a:pPr marL="64135">
                        <a:lnSpc>
                          <a:spcPct val="100000"/>
                        </a:lnSpc>
                        <a:spcBef>
                          <a:spcPts val="415"/>
                        </a:spcBef>
                      </a:pPr>
                      <a:r>
                        <a:rPr sz="2800" dirty="0">
                          <a:latin typeface="Calibri"/>
                          <a:cs typeface="Calibri"/>
                        </a:rPr>
                        <a:t>S.N.</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tc>
                  <a:txBody>
                    <a:bodyPr/>
                    <a:lstStyle/>
                    <a:p>
                      <a:pPr marL="64135">
                        <a:lnSpc>
                          <a:spcPct val="100000"/>
                        </a:lnSpc>
                        <a:spcBef>
                          <a:spcPts val="415"/>
                        </a:spcBef>
                      </a:pPr>
                      <a:r>
                        <a:rPr sz="2800" spc="-10" dirty="0">
                          <a:latin typeface="Calibri"/>
                          <a:cs typeface="Calibri"/>
                        </a:rPr>
                        <a:t>Attribute</a:t>
                      </a:r>
                      <a:r>
                        <a:rPr sz="2800" spc="-30" dirty="0">
                          <a:latin typeface="Calibri"/>
                          <a:cs typeface="Calibri"/>
                        </a:rPr>
                        <a:t> </a:t>
                      </a:r>
                      <a:r>
                        <a:rPr sz="2800" dirty="0">
                          <a:latin typeface="Calibri"/>
                          <a:cs typeface="Calibri"/>
                        </a:rPr>
                        <a:t>&amp;</a:t>
                      </a:r>
                      <a:r>
                        <a:rPr sz="2800" spc="-30" dirty="0">
                          <a:latin typeface="Calibri"/>
                          <a:cs typeface="Calibri"/>
                        </a:rPr>
                        <a:t> </a:t>
                      </a:r>
                      <a:r>
                        <a:rPr sz="2800" spc="-5" dirty="0">
                          <a:latin typeface="Calibri"/>
                          <a:cs typeface="Calibri"/>
                        </a:rPr>
                        <a:t>Description</a:t>
                      </a:r>
                      <a:endParaRPr sz="2800" dirty="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extLst>
                  <a:ext uri="{0D108BD9-81ED-4DB2-BD59-A6C34878D82A}">
                    <a16:rowId xmlns:a16="http://schemas.microsoft.com/office/drawing/2014/main" val="10000"/>
                  </a:ext>
                </a:extLst>
              </a:tr>
              <a:tr h="410835">
                <a:tc>
                  <a:txBody>
                    <a:bodyPr/>
                    <a:lstStyle/>
                    <a:p>
                      <a:pPr marL="64135">
                        <a:lnSpc>
                          <a:spcPct val="100000"/>
                        </a:lnSpc>
                        <a:spcBef>
                          <a:spcPts val="415"/>
                        </a:spcBef>
                      </a:pPr>
                      <a:r>
                        <a:rPr sz="2800" dirty="0">
                          <a:latin typeface="Calibri"/>
                          <a:cs typeface="Calibri"/>
                        </a:rPr>
                        <a:t>1</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64135">
                        <a:lnSpc>
                          <a:spcPct val="100000"/>
                        </a:lnSpc>
                        <a:spcBef>
                          <a:spcPts val="415"/>
                        </a:spcBef>
                      </a:pPr>
                      <a:r>
                        <a:rPr sz="2800" b="1" dirty="0">
                          <a:solidFill>
                            <a:srgbClr val="FF0000"/>
                          </a:solidFill>
                          <a:latin typeface="Calibri"/>
                          <a:cs typeface="Calibri"/>
                        </a:rPr>
                        <a:t>type</a:t>
                      </a:r>
                      <a:r>
                        <a:rPr sz="2800" b="1" spc="425" dirty="0">
                          <a:solidFill>
                            <a:srgbClr val="FF0000"/>
                          </a:solidFill>
                          <a:latin typeface="Calibri"/>
                          <a:cs typeface="Calibri"/>
                        </a:rPr>
                        <a:t> </a:t>
                      </a:r>
                      <a:r>
                        <a:rPr sz="2800" spc="-5" dirty="0">
                          <a:latin typeface="Calibri"/>
                          <a:cs typeface="Calibri"/>
                        </a:rPr>
                        <a:t>number</a:t>
                      </a:r>
                      <a:r>
                        <a:rPr sz="2800" spc="-25" dirty="0">
                          <a:latin typeface="Calibri"/>
                          <a:cs typeface="Calibri"/>
                        </a:rPr>
                        <a:t> </a:t>
                      </a:r>
                      <a:r>
                        <a:rPr sz="2800" spc="-5" dirty="0">
                          <a:latin typeface="Calibri"/>
                          <a:cs typeface="Calibri"/>
                        </a:rPr>
                        <a:t>(default),</a:t>
                      </a:r>
                      <a:r>
                        <a:rPr sz="2800" spc="-10" dirty="0">
                          <a:latin typeface="Calibri"/>
                          <a:cs typeface="Calibri"/>
                        </a:rPr>
                        <a:t> </a:t>
                      </a:r>
                      <a:r>
                        <a:rPr sz="2800" spc="-5" dirty="0">
                          <a:latin typeface="Calibri"/>
                          <a:cs typeface="Calibri"/>
                        </a:rPr>
                        <a:t>currency</a:t>
                      </a:r>
                      <a:r>
                        <a:rPr sz="2800" spc="-20" dirty="0">
                          <a:latin typeface="Calibri"/>
                          <a:cs typeface="Calibri"/>
                        </a:rPr>
                        <a:t> </a:t>
                      </a:r>
                      <a:r>
                        <a:rPr sz="2800" dirty="0">
                          <a:latin typeface="Calibri"/>
                          <a:cs typeface="Calibri"/>
                        </a:rPr>
                        <a:t>,</a:t>
                      </a:r>
                      <a:r>
                        <a:rPr sz="2800" spc="-10" dirty="0">
                          <a:latin typeface="Calibri"/>
                          <a:cs typeface="Calibri"/>
                        </a:rPr>
                        <a:t> </a:t>
                      </a:r>
                      <a:r>
                        <a:rPr sz="2800" spc="-5" dirty="0">
                          <a:latin typeface="Calibri"/>
                          <a:cs typeface="Calibri"/>
                        </a:rPr>
                        <a:t>or</a:t>
                      </a:r>
                      <a:r>
                        <a:rPr sz="2800" dirty="0">
                          <a:latin typeface="Calibri"/>
                          <a:cs typeface="Calibri"/>
                        </a:rPr>
                        <a:t> </a:t>
                      </a:r>
                      <a:r>
                        <a:rPr sz="2800" spc="-10" dirty="0">
                          <a:latin typeface="Calibri"/>
                          <a:cs typeface="Calibri"/>
                        </a:rPr>
                        <a:t>percent</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1"/>
                  </a:ext>
                </a:extLst>
              </a:tr>
              <a:tr h="466302">
                <a:tc>
                  <a:txBody>
                    <a:bodyPr/>
                    <a:lstStyle/>
                    <a:p>
                      <a:pPr marL="64135">
                        <a:lnSpc>
                          <a:spcPct val="100000"/>
                        </a:lnSpc>
                        <a:spcBef>
                          <a:spcPts val="415"/>
                        </a:spcBef>
                      </a:pPr>
                      <a:r>
                        <a:rPr sz="2800" dirty="0">
                          <a:latin typeface="Calibri"/>
                          <a:cs typeface="Calibri"/>
                        </a:rPr>
                        <a:t>2</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64135">
                        <a:lnSpc>
                          <a:spcPct val="100000"/>
                        </a:lnSpc>
                        <a:spcBef>
                          <a:spcPts val="415"/>
                        </a:spcBef>
                      </a:pPr>
                      <a:r>
                        <a:rPr sz="2800" b="1" spc="-15" dirty="0">
                          <a:solidFill>
                            <a:srgbClr val="FF0000"/>
                          </a:solidFill>
                          <a:latin typeface="Calibri"/>
                          <a:cs typeface="Calibri"/>
                        </a:rPr>
                        <a:t>pattern</a:t>
                      </a:r>
                      <a:r>
                        <a:rPr sz="2800" b="1" spc="30" dirty="0">
                          <a:solidFill>
                            <a:srgbClr val="FF0000"/>
                          </a:solidFill>
                          <a:latin typeface="Calibri"/>
                          <a:cs typeface="Calibri"/>
                        </a:rPr>
                        <a:t> </a:t>
                      </a:r>
                      <a:r>
                        <a:rPr sz="2800" spc="-10" dirty="0">
                          <a:latin typeface="Calibri"/>
                          <a:cs typeface="Calibri"/>
                        </a:rPr>
                        <a:t>Formatting</a:t>
                      </a:r>
                      <a:r>
                        <a:rPr sz="2800" spc="5" dirty="0">
                          <a:latin typeface="Calibri"/>
                          <a:cs typeface="Calibri"/>
                        </a:rPr>
                        <a:t> </a:t>
                      </a:r>
                      <a:r>
                        <a:rPr sz="2800" spc="-10" dirty="0">
                          <a:latin typeface="Calibri"/>
                          <a:cs typeface="Calibri"/>
                        </a:rPr>
                        <a:t>pattern,</a:t>
                      </a:r>
                      <a:r>
                        <a:rPr sz="2800" spc="20" dirty="0">
                          <a:latin typeface="Calibri"/>
                          <a:cs typeface="Calibri"/>
                        </a:rPr>
                        <a:t> </a:t>
                      </a:r>
                      <a:r>
                        <a:rPr sz="2800" dirty="0">
                          <a:latin typeface="Calibri"/>
                          <a:cs typeface="Calibri"/>
                        </a:rPr>
                        <a:t>as</a:t>
                      </a:r>
                      <a:r>
                        <a:rPr sz="2800" spc="10" dirty="0">
                          <a:latin typeface="Calibri"/>
                          <a:cs typeface="Calibri"/>
                        </a:rPr>
                        <a:t> </a:t>
                      </a:r>
                      <a:r>
                        <a:rPr sz="2800" spc="-5" dirty="0">
                          <a:latin typeface="Calibri"/>
                          <a:cs typeface="Calibri"/>
                        </a:rPr>
                        <a:t>defined</a:t>
                      </a:r>
                      <a:r>
                        <a:rPr sz="2800" spc="10" dirty="0">
                          <a:latin typeface="Calibri"/>
                          <a:cs typeface="Calibri"/>
                        </a:rPr>
                        <a:t> </a:t>
                      </a:r>
                      <a:r>
                        <a:rPr sz="2800" spc="-5" dirty="0">
                          <a:latin typeface="Calibri"/>
                          <a:cs typeface="Calibri"/>
                        </a:rPr>
                        <a:t>in</a:t>
                      </a:r>
                      <a:r>
                        <a:rPr sz="2800" spc="5" dirty="0">
                          <a:latin typeface="Calibri"/>
                          <a:cs typeface="Calibri"/>
                        </a:rPr>
                        <a:t> </a:t>
                      </a:r>
                      <a:r>
                        <a:rPr sz="2800" spc="-15" dirty="0">
                          <a:latin typeface="Calibri"/>
                          <a:cs typeface="Calibri"/>
                        </a:rPr>
                        <a:t>java.text.DecimalFormat</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2"/>
                  </a:ext>
                </a:extLst>
              </a:tr>
              <a:tr h="419244">
                <a:tc>
                  <a:txBody>
                    <a:bodyPr/>
                    <a:lstStyle/>
                    <a:p>
                      <a:pPr marL="64135">
                        <a:lnSpc>
                          <a:spcPct val="100000"/>
                        </a:lnSpc>
                        <a:spcBef>
                          <a:spcPts val="415"/>
                        </a:spcBef>
                      </a:pPr>
                      <a:r>
                        <a:rPr sz="2800" dirty="0">
                          <a:latin typeface="Calibri"/>
                          <a:cs typeface="Calibri"/>
                        </a:rPr>
                        <a:t>3</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64135">
                        <a:lnSpc>
                          <a:spcPct val="100000"/>
                        </a:lnSpc>
                        <a:spcBef>
                          <a:spcPts val="415"/>
                        </a:spcBef>
                      </a:pPr>
                      <a:r>
                        <a:rPr sz="2800" b="1" spc="-10" dirty="0">
                          <a:solidFill>
                            <a:srgbClr val="FF0000"/>
                          </a:solidFill>
                          <a:latin typeface="Calibri"/>
                          <a:cs typeface="Calibri"/>
                        </a:rPr>
                        <a:t>maxFractionDigits</a:t>
                      </a:r>
                      <a:r>
                        <a:rPr sz="2800" b="1" spc="415" dirty="0">
                          <a:solidFill>
                            <a:srgbClr val="FF0000"/>
                          </a:solidFill>
                          <a:latin typeface="Calibri"/>
                          <a:cs typeface="Calibri"/>
                        </a:rPr>
                        <a:t> </a:t>
                      </a:r>
                      <a:r>
                        <a:rPr sz="2800" spc="-5" dirty="0">
                          <a:latin typeface="Calibri"/>
                          <a:cs typeface="Calibri"/>
                        </a:rPr>
                        <a:t>Maximum</a:t>
                      </a:r>
                      <a:r>
                        <a:rPr sz="2800" spc="5" dirty="0">
                          <a:latin typeface="Calibri"/>
                          <a:cs typeface="Calibri"/>
                        </a:rPr>
                        <a:t> </a:t>
                      </a:r>
                      <a:r>
                        <a:rPr sz="2800" spc="-5" dirty="0">
                          <a:latin typeface="Calibri"/>
                          <a:cs typeface="Calibri"/>
                        </a:rPr>
                        <a:t>number of digits</a:t>
                      </a:r>
                      <a:r>
                        <a:rPr sz="2800" spc="10" dirty="0">
                          <a:latin typeface="Calibri"/>
                          <a:cs typeface="Calibri"/>
                        </a:rPr>
                        <a:t> </a:t>
                      </a:r>
                      <a:r>
                        <a:rPr sz="2800" spc="-5" dirty="0">
                          <a:latin typeface="Calibri"/>
                          <a:cs typeface="Calibri"/>
                        </a:rPr>
                        <a:t>in</a:t>
                      </a:r>
                      <a:r>
                        <a:rPr sz="2800" spc="10" dirty="0">
                          <a:latin typeface="Calibri"/>
                          <a:cs typeface="Calibri"/>
                        </a:rPr>
                        <a:t> </a:t>
                      </a:r>
                      <a:r>
                        <a:rPr sz="2800" dirty="0">
                          <a:latin typeface="Calibri"/>
                          <a:cs typeface="Calibri"/>
                        </a:rPr>
                        <a:t>the</a:t>
                      </a:r>
                      <a:r>
                        <a:rPr sz="2800" spc="-5" dirty="0">
                          <a:latin typeface="Calibri"/>
                          <a:cs typeface="Calibri"/>
                        </a:rPr>
                        <a:t> fractional</a:t>
                      </a:r>
                      <a:r>
                        <a:rPr sz="2800" spc="15" dirty="0">
                          <a:latin typeface="Calibri"/>
                          <a:cs typeface="Calibri"/>
                        </a:rPr>
                        <a:t> </a:t>
                      </a:r>
                      <a:r>
                        <a:rPr sz="2800" dirty="0">
                          <a:latin typeface="Calibri"/>
                          <a:cs typeface="Calibri"/>
                        </a:rPr>
                        <a:t>part</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3"/>
                  </a:ext>
                </a:extLst>
              </a:tr>
              <a:tr h="477070">
                <a:tc>
                  <a:txBody>
                    <a:bodyPr/>
                    <a:lstStyle/>
                    <a:p>
                      <a:pPr marL="64135">
                        <a:lnSpc>
                          <a:spcPct val="100000"/>
                        </a:lnSpc>
                        <a:spcBef>
                          <a:spcPts val="415"/>
                        </a:spcBef>
                      </a:pPr>
                      <a:r>
                        <a:rPr sz="2800" dirty="0">
                          <a:latin typeface="Calibri"/>
                          <a:cs typeface="Calibri"/>
                        </a:rPr>
                        <a:t>4</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64135">
                        <a:lnSpc>
                          <a:spcPct val="100000"/>
                        </a:lnSpc>
                        <a:spcBef>
                          <a:spcPts val="415"/>
                        </a:spcBef>
                      </a:pPr>
                      <a:r>
                        <a:rPr sz="2800" b="1" spc="-10" dirty="0">
                          <a:solidFill>
                            <a:srgbClr val="FF0000"/>
                          </a:solidFill>
                          <a:latin typeface="Calibri"/>
                          <a:cs typeface="Calibri"/>
                        </a:rPr>
                        <a:t>minFractionDigits</a:t>
                      </a:r>
                      <a:r>
                        <a:rPr sz="2800" b="1" dirty="0">
                          <a:solidFill>
                            <a:srgbClr val="FF0000"/>
                          </a:solidFill>
                          <a:latin typeface="Calibri"/>
                          <a:cs typeface="Calibri"/>
                        </a:rPr>
                        <a:t> </a:t>
                      </a:r>
                      <a:r>
                        <a:rPr sz="2800" spc="-5" dirty="0">
                          <a:latin typeface="Calibri"/>
                          <a:cs typeface="Calibri"/>
                        </a:rPr>
                        <a:t>Minimum number</a:t>
                      </a:r>
                      <a:r>
                        <a:rPr sz="280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digits</a:t>
                      </a:r>
                      <a:r>
                        <a:rPr sz="2800" spc="5" dirty="0">
                          <a:latin typeface="Calibri"/>
                          <a:cs typeface="Calibri"/>
                        </a:rPr>
                        <a:t> </a:t>
                      </a:r>
                      <a:r>
                        <a:rPr sz="2800" spc="-5" dirty="0">
                          <a:latin typeface="Calibri"/>
                          <a:cs typeface="Calibri"/>
                        </a:rPr>
                        <a:t>in</a:t>
                      </a:r>
                      <a:r>
                        <a:rPr sz="2800" spc="15" dirty="0">
                          <a:latin typeface="Calibri"/>
                          <a:cs typeface="Calibri"/>
                        </a:rPr>
                        <a:t> </a:t>
                      </a:r>
                      <a:r>
                        <a:rPr sz="2800" dirty="0">
                          <a:latin typeface="Calibri"/>
                          <a:cs typeface="Calibri"/>
                        </a:rPr>
                        <a:t>the </a:t>
                      </a:r>
                      <a:r>
                        <a:rPr sz="2800" spc="-5" dirty="0">
                          <a:latin typeface="Calibri"/>
                          <a:cs typeface="Calibri"/>
                        </a:rPr>
                        <a:t>fractional</a:t>
                      </a:r>
                      <a:r>
                        <a:rPr sz="2800" spc="10" dirty="0">
                          <a:latin typeface="Calibri"/>
                          <a:cs typeface="Calibri"/>
                        </a:rPr>
                        <a:t> </a:t>
                      </a:r>
                      <a:r>
                        <a:rPr sz="2800" dirty="0">
                          <a:latin typeface="Calibri"/>
                          <a:cs typeface="Calibri"/>
                        </a:rPr>
                        <a:t>part</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4"/>
                  </a:ext>
                </a:extLst>
              </a:tr>
              <a:tr h="433700">
                <a:tc>
                  <a:txBody>
                    <a:bodyPr/>
                    <a:lstStyle/>
                    <a:p>
                      <a:pPr marL="64769">
                        <a:lnSpc>
                          <a:spcPct val="100000"/>
                        </a:lnSpc>
                        <a:spcBef>
                          <a:spcPts val="415"/>
                        </a:spcBef>
                      </a:pPr>
                      <a:r>
                        <a:rPr sz="2800" dirty="0">
                          <a:latin typeface="Calibri"/>
                          <a:cs typeface="Calibri"/>
                        </a:rPr>
                        <a:t>5</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64769">
                        <a:lnSpc>
                          <a:spcPct val="100000"/>
                        </a:lnSpc>
                        <a:spcBef>
                          <a:spcPts val="415"/>
                        </a:spcBef>
                      </a:pPr>
                      <a:r>
                        <a:rPr sz="2800" b="1" spc="-10" dirty="0">
                          <a:solidFill>
                            <a:srgbClr val="FF0000"/>
                          </a:solidFill>
                          <a:latin typeface="Calibri"/>
                          <a:cs typeface="Calibri"/>
                        </a:rPr>
                        <a:t>maxIntegerDigits</a:t>
                      </a:r>
                      <a:r>
                        <a:rPr sz="2800" b="1" spc="10" dirty="0">
                          <a:solidFill>
                            <a:srgbClr val="FF0000"/>
                          </a:solidFill>
                          <a:latin typeface="Calibri"/>
                          <a:cs typeface="Calibri"/>
                        </a:rPr>
                        <a:t> </a:t>
                      </a:r>
                      <a:r>
                        <a:rPr sz="2800" spc="-5" dirty="0">
                          <a:latin typeface="Calibri"/>
                          <a:cs typeface="Calibri"/>
                        </a:rPr>
                        <a:t>Maximum number of digits</a:t>
                      </a:r>
                      <a:r>
                        <a:rPr sz="2800" dirty="0">
                          <a:latin typeface="Calibri"/>
                          <a:cs typeface="Calibri"/>
                        </a:rPr>
                        <a:t> </a:t>
                      </a:r>
                      <a:r>
                        <a:rPr sz="2800" spc="-5" dirty="0">
                          <a:latin typeface="Calibri"/>
                          <a:cs typeface="Calibri"/>
                        </a:rPr>
                        <a:t>in</a:t>
                      </a:r>
                      <a:r>
                        <a:rPr sz="2800" spc="10" dirty="0">
                          <a:latin typeface="Calibri"/>
                          <a:cs typeface="Calibri"/>
                        </a:rPr>
                        <a:t> </a:t>
                      </a:r>
                      <a:r>
                        <a:rPr sz="2800" dirty="0">
                          <a:latin typeface="Calibri"/>
                          <a:cs typeface="Calibri"/>
                        </a:rPr>
                        <a:t>the</a:t>
                      </a:r>
                      <a:r>
                        <a:rPr sz="2800" spc="-5" dirty="0">
                          <a:latin typeface="Calibri"/>
                          <a:cs typeface="Calibri"/>
                        </a:rPr>
                        <a:t> </a:t>
                      </a:r>
                      <a:r>
                        <a:rPr sz="2800" spc="-10" dirty="0">
                          <a:latin typeface="Calibri"/>
                          <a:cs typeface="Calibri"/>
                        </a:rPr>
                        <a:t>integer</a:t>
                      </a:r>
                      <a:r>
                        <a:rPr sz="2800" spc="5" dirty="0">
                          <a:latin typeface="Calibri"/>
                          <a:cs typeface="Calibri"/>
                        </a:rPr>
                        <a:t> </a:t>
                      </a:r>
                      <a:r>
                        <a:rPr sz="2800" dirty="0">
                          <a:latin typeface="Calibri"/>
                          <a:cs typeface="Calibri"/>
                        </a:rPr>
                        <a:t>part</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5"/>
                  </a:ext>
                </a:extLst>
              </a:tr>
              <a:tr h="462614">
                <a:tc>
                  <a:txBody>
                    <a:bodyPr/>
                    <a:lstStyle/>
                    <a:p>
                      <a:pPr marL="64769">
                        <a:lnSpc>
                          <a:spcPct val="100000"/>
                        </a:lnSpc>
                        <a:spcBef>
                          <a:spcPts val="415"/>
                        </a:spcBef>
                      </a:pPr>
                      <a:r>
                        <a:rPr sz="2800" dirty="0">
                          <a:latin typeface="Calibri"/>
                          <a:cs typeface="Calibri"/>
                        </a:rPr>
                        <a:t>6</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64769">
                        <a:lnSpc>
                          <a:spcPct val="100000"/>
                        </a:lnSpc>
                        <a:spcBef>
                          <a:spcPts val="415"/>
                        </a:spcBef>
                        <a:tabLst>
                          <a:tab pos="1985010" algn="l"/>
                        </a:tabLst>
                      </a:pPr>
                      <a:r>
                        <a:rPr sz="2800" b="1" spc="-5" dirty="0">
                          <a:solidFill>
                            <a:srgbClr val="FF0000"/>
                          </a:solidFill>
                          <a:latin typeface="Calibri"/>
                          <a:cs typeface="Calibri"/>
                        </a:rPr>
                        <a:t>minIntegerDigits	</a:t>
                      </a:r>
                      <a:r>
                        <a:rPr sz="2800" spc="-5" dirty="0">
                          <a:latin typeface="Calibri"/>
                          <a:cs typeface="Calibri"/>
                        </a:rPr>
                        <a:t>Minimum</a:t>
                      </a:r>
                      <a:r>
                        <a:rPr sz="2800" dirty="0">
                          <a:latin typeface="Calibri"/>
                          <a:cs typeface="Calibri"/>
                        </a:rPr>
                        <a:t> </a:t>
                      </a:r>
                      <a:r>
                        <a:rPr sz="2800" spc="-5" dirty="0">
                          <a:latin typeface="Calibri"/>
                          <a:cs typeface="Calibri"/>
                        </a:rPr>
                        <a:t>number</a:t>
                      </a:r>
                      <a:r>
                        <a:rPr sz="2800" spc="-10" dirty="0">
                          <a:latin typeface="Calibri"/>
                          <a:cs typeface="Calibri"/>
                        </a:rPr>
                        <a:t> </a:t>
                      </a:r>
                      <a:r>
                        <a:rPr sz="2800" spc="-5" dirty="0">
                          <a:latin typeface="Calibri"/>
                          <a:cs typeface="Calibri"/>
                        </a:rPr>
                        <a:t>of digits in</a:t>
                      </a:r>
                      <a:r>
                        <a:rPr sz="2800" spc="10" dirty="0">
                          <a:latin typeface="Calibri"/>
                          <a:cs typeface="Calibri"/>
                        </a:rPr>
                        <a:t> </a:t>
                      </a:r>
                      <a:r>
                        <a:rPr sz="2800" dirty="0">
                          <a:latin typeface="Calibri"/>
                          <a:cs typeface="Calibri"/>
                        </a:rPr>
                        <a:t>the </a:t>
                      </a:r>
                      <a:r>
                        <a:rPr sz="2800" spc="-10" dirty="0">
                          <a:latin typeface="Calibri"/>
                          <a:cs typeface="Calibri"/>
                        </a:rPr>
                        <a:t>integer</a:t>
                      </a:r>
                      <a:r>
                        <a:rPr sz="2800" dirty="0">
                          <a:latin typeface="Calibri"/>
                          <a:cs typeface="Calibri"/>
                        </a:rPr>
                        <a:t> part</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6"/>
                  </a:ext>
                </a:extLst>
              </a:tr>
              <a:tr h="674946">
                <a:tc>
                  <a:txBody>
                    <a:bodyPr/>
                    <a:lstStyle/>
                    <a:p>
                      <a:pPr marL="64769">
                        <a:lnSpc>
                          <a:spcPct val="100000"/>
                        </a:lnSpc>
                        <a:spcBef>
                          <a:spcPts val="415"/>
                        </a:spcBef>
                      </a:pPr>
                      <a:r>
                        <a:rPr sz="2800" dirty="0">
                          <a:latin typeface="Calibri"/>
                          <a:cs typeface="Calibri"/>
                        </a:rPr>
                        <a:t>7</a:t>
                      </a:r>
                      <a:endParaRPr sz="280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64769">
                        <a:lnSpc>
                          <a:spcPct val="100000"/>
                        </a:lnSpc>
                        <a:spcBef>
                          <a:spcPts val="415"/>
                        </a:spcBef>
                      </a:pPr>
                      <a:r>
                        <a:rPr sz="2800" b="1" spc="-10" dirty="0">
                          <a:solidFill>
                            <a:srgbClr val="FF0000"/>
                          </a:solidFill>
                          <a:latin typeface="Calibri"/>
                          <a:cs typeface="Calibri"/>
                        </a:rPr>
                        <a:t>integerOnly</a:t>
                      </a:r>
                      <a:r>
                        <a:rPr sz="2800" b="1" spc="5" dirty="0">
                          <a:solidFill>
                            <a:srgbClr val="FF0000"/>
                          </a:solidFill>
                          <a:latin typeface="Calibri"/>
                          <a:cs typeface="Calibri"/>
                        </a:rPr>
                        <a:t> </a:t>
                      </a:r>
                      <a:r>
                        <a:rPr sz="2800" spc="-35" dirty="0">
                          <a:latin typeface="Calibri"/>
                          <a:cs typeface="Calibri"/>
                        </a:rPr>
                        <a:t>True</a:t>
                      </a:r>
                      <a:r>
                        <a:rPr sz="2800" spc="-5" dirty="0">
                          <a:latin typeface="Calibri"/>
                          <a:cs typeface="Calibri"/>
                        </a:rPr>
                        <a:t> if</a:t>
                      </a:r>
                      <a:r>
                        <a:rPr sz="2800" spc="5" dirty="0">
                          <a:latin typeface="Calibri"/>
                          <a:cs typeface="Calibri"/>
                        </a:rPr>
                        <a:t> </a:t>
                      </a:r>
                      <a:r>
                        <a:rPr sz="2800" spc="-5" dirty="0">
                          <a:latin typeface="Calibri"/>
                          <a:cs typeface="Calibri"/>
                        </a:rPr>
                        <a:t>only</a:t>
                      </a:r>
                      <a:r>
                        <a:rPr sz="2800" spc="-10" dirty="0">
                          <a:latin typeface="Calibri"/>
                          <a:cs typeface="Calibri"/>
                        </a:rPr>
                        <a:t> </a:t>
                      </a:r>
                      <a:r>
                        <a:rPr sz="2800" dirty="0">
                          <a:latin typeface="Calibri"/>
                          <a:cs typeface="Calibri"/>
                        </a:rPr>
                        <a:t>the</a:t>
                      </a:r>
                      <a:r>
                        <a:rPr sz="2800" spc="5" dirty="0">
                          <a:latin typeface="Calibri"/>
                          <a:cs typeface="Calibri"/>
                        </a:rPr>
                        <a:t> </a:t>
                      </a:r>
                      <a:r>
                        <a:rPr sz="2800" spc="-10" dirty="0">
                          <a:latin typeface="Calibri"/>
                          <a:cs typeface="Calibri"/>
                        </a:rPr>
                        <a:t>integer</a:t>
                      </a:r>
                      <a:r>
                        <a:rPr sz="2800" spc="5" dirty="0">
                          <a:latin typeface="Calibri"/>
                          <a:cs typeface="Calibri"/>
                        </a:rPr>
                        <a:t> </a:t>
                      </a:r>
                      <a:r>
                        <a:rPr sz="2800" dirty="0">
                          <a:latin typeface="Calibri"/>
                          <a:cs typeface="Calibri"/>
                        </a:rPr>
                        <a:t>part</a:t>
                      </a:r>
                      <a:r>
                        <a:rPr sz="2800" spc="5" dirty="0">
                          <a:latin typeface="Calibri"/>
                          <a:cs typeface="Calibri"/>
                        </a:rPr>
                        <a:t> </a:t>
                      </a:r>
                      <a:r>
                        <a:rPr sz="2800" spc="-5" dirty="0">
                          <a:latin typeface="Calibri"/>
                          <a:cs typeface="Calibri"/>
                        </a:rPr>
                        <a:t>is</a:t>
                      </a:r>
                      <a:r>
                        <a:rPr sz="2800" spc="5" dirty="0">
                          <a:latin typeface="Calibri"/>
                          <a:cs typeface="Calibri"/>
                        </a:rPr>
                        <a:t> </a:t>
                      </a:r>
                      <a:r>
                        <a:rPr sz="2800" spc="-10" dirty="0">
                          <a:latin typeface="Calibri"/>
                          <a:cs typeface="Calibri"/>
                        </a:rPr>
                        <a:t>parsed</a:t>
                      </a:r>
                      <a:r>
                        <a:rPr sz="2800" spc="15" dirty="0">
                          <a:latin typeface="Calibri"/>
                          <a:cs typeface="Calibri"/>
                        </a:rPr>
                        <a:t> </a:t>
                      </a:r>
                      <a:r>
                        <a:rPr sz="2800" spc="-10" dirty="0">
                          <a:latin typeface="Calibri"/>
                          <a:cs typeface="Calibri"/>
                        </a:rPr>
                        <a:t>(default:</a:t>
                      </a:r>
                      <a:r>
                        <a:rPr sz="2800" dirty="0">
                          <a:latin typeface="Calibri"/>
                          <a:cs typeface="Calibri"/>
                        </a:rPr>
                        <a:t> </a:t>
                      </a:r>
                      <a:r>
                        <a:rPr sz="2800" spc="-10" dirty="0">
                          <a:latin typeface="Calibri"/>
                          <a:cs typeface="Calibri"/>
                        </a:rPr>
                        <a:t>false)</a:t>
                      </a:r>
                      <a:endParaRPr sz="2800" dirty="0">
                        <a:latin typeface="Calibri"/>
                        <a:cs typeface="Calibri"/>
                      </a:endParaRPr>
                    </a:p>
                  </a:txBody>
                  <a:tcPr marL="0" marR="0" marT="527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7"/>
                  </a:ext>
                </a:extLst>
              </a:tr>
            </a:tbl>
          </a:graphicData>
        </a:graphic>
      </p:graphicFrame>
      <p:sp>
        <p:nvSpPr>
          <p:cNvPr id="3" name="object 2"/>
          <p:cNvSpPr txBox="1">
            <a:spLocks/>
          </p:cNvSpPr>
          <p:nvPr/>
        </p:nvSpPr>
        <p:spPr>
          <a:xfrm>
            <a:off x="838200" y="365125"/>
            <a:ext cx="10515600" cy="1325563"/>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IN" sz="4000" spc="-5" dirty="0" smtClean="0"/>
              <a:t>JSF</a:t>
            </a:r>
            <a:r>
              <a:rPr lang="en-IN" sz="4000" spc="-70" dirty="0" smtClean="0"/>
              <a:t> </a:t>
            </a:r>
            <a:r>
              <a:rPr lang="en-IN" sz="4000" spc="-20" dirty="0" smtClean="0"/>
              <a:t>Convertor</a:t>
            </a:r>
            <a:r>
              <a:rPr lang="en-IN" sz="4000" spc="-30" dirty="0" smtClean="0"/>
              <a:t> </a:t>
            </a:r>
            <a:r>
              <a:rPr lang="en-IN" sz="4000" spc="-80" dirty="0" smtClean="0"/>
              <a:t>Tags</a:t>
            </a:r>
            <a:endParaRPr lang="en-IN" sz="4000" dirty="0"/>
          </a:p>
        </p:txBody>
      </p:sp>
    </p:spTree>
    <p:custDataLst>
      <p:tags r:id="rId1"/>
    </p:custDataLst>
    <p:extLst>
      <p:ext uri="{BB962C8B-B14F-4D97-AF65-F5344CB8AC3E}">
        <p14:creationId xmlns:p14="http://schemas.microsoft.com/office/powerpoint/2010/main" val="4054650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199" y="1754053"/>
            <a:ext cx="9762641" cy="2680862"/>
          </a:xfrm>
          <a:prstGeom prst="rect">
            <a:avLst/>
          </a:prstGeom>
        </p:spPr>
        <p:txBody>
          <a:bodyPr vert="horz" wrap="square" lIns="0" tIns="13335" rIns="0" bIns="0" rtlCol="0">
            <a:spAutoFit/>
          </a:bodyPr>
          <a:lstStyle/>
          <a:p>
            <a:pPr marL="12700" marR="5080" algn="just">
              <a:spcBef>
                <a:spcPts val="105"/>
              </a:spcBef>
            </a:pPr>
            <a:r>
              <a:rPr sz="3200" spc="-15" dirty="0">
                <a:latin typeface="Calibri"/>
                <a:cs typeface="Calibri"/>
              </a:rPr>
              <a:t>2.&lt;f:convertDateTime&gt; tag </a:t>
            </a:r>
            <a:r>
              <a:rPr sz="3200" spc="-5" dirty="0">
                <a:latin typeface="Calibri"/>
                <a:cs typeface="Calibri"/>
              </a:rPr>
              <a:t>is used </a:t>
            </a:r>
            <a:r>
              <a:rPr sz="3200" spc="-25" dirty="0">
                <a:latin typeface="Calibri"/>
                <a:cs typeface="Calibri"/>
              </a:rPr>
              <a:t>to </a:t>
            </a:r>
            <a:r>
              <a:rPr sz="3200" spc="-20" dirty="0">
                <a:latin typeface="Calibri"/>
                <a:cs typeface="Calibri"/>
              </a:rPr>
              <a:t>convert </a:t>
            </a:r>
            <a:r>
              <a:rPr sz="3200" dirty="0">
                <a:latin typeface="Calibri"/>
                <a:cs typeface="Calibri"/>
              </a:rPr>
              <a:t>a </a:t>
            </a:r>
            <a:r>
              <a:rPr sz="3200" spc="5" dirty="0">
                <a:latin typeface="Calibri"/>
                <a:cs typeface="Calibri"/>
              </a:rPr>
              <a:t> </a:t>
            </a:r>
            <a:r>
              <a:rPr sz="3200" spc="-15" dirty="0">
                <a:latin typeface="Calibri"/>
                <a:cs typeface="Calibri"/>
              </a:rPr>
              <a:t>string </a:t>
            </a:r>
            <a:r>
              <a:rPr sz="3200" spc="-10" dirty="0">
                <a:latin typeface="Calibri"/>
                <a:cs typeface="Calibri"/>
              </a:rPr>
              <a:t>value </a:t>
            </a:r>
            <a:r>
              <a:rPr sz="3200" spc="-25" dirty="0">
                <a:latin typeface="Calibri"/>
                <a:cs typeface="Calibri"/>
              </a:rPr>
              <a:t>to </a:t>
            </a:r>
            <a:r>
              <a:rPr sz="3200" dirty="0">
                <a:latin typeface="Calibri"/>
                <a:cs typeface="Calibri"/>
              </a:rPr>
              <a:t>a </a:t>
            </a:r>
            <a:r>
              <a:rPr sz="3200" spc="-20" dirty="0">
                <a:latin typeface="Calibri"/>
                <a:cs typeface="Calibri"/>
              </a:rPr>
              <a:t>date </a:t>
            </a:r>
            <a:r>
              <a:rPr sz="3200" dirty="0">
                <a:latin typeface="Calibri"/>
                <a:cs typeface="Calibri"/>
              </a:rPr>
              <a:t>of </a:t>
            </a:r>
            <a:r>
              <a:rPr sz="3200" spc="-15" dirty="0">
                <a:latin typeface="Calibri"/>
                <a:cs typeface="Calibri"/>
              </a:rPr>
              <a:t>required </a:t>
            </a:r>
            <a:r>
              <a:rPr sz="3200" spc="-20" dirty="0">
                <a:latin typeface="Calibri"/>
                <a:cs typeface="Calibri"/>
              </a:rPr>
              <a:t>format. </a:t>
            </a:r>
            <a:r>
              <a:rPr sz="3200" spc="-5" dirty="0">
                <a:latin typeface="Calibri"/>
                <a:cs typeface="Calibri"/>
              </a:rPr>
              <a:t>It also </a:t>
            </a:r>
            <a:r>
              <a:rPr sz="3200" spc="-710" dirty="0">
                <a:latin typeface="Calibri"/>
                <a:cs typeface="Calibri"/>
              </a:rPr>
              <a:t> </a:t>
            </a:r>
            <a:r>
              <a:rPr sz="3200" dirty="0">
                <a:latin typeface="Calibri"/>
                <a:cs typeface="Calibri"/>
              </a:rPr>
              <a:t>acts</a:t>
            </a:r>
            <a:r>
              <a:rPr sz="3200" spc="-15" dirty="0">
                <a:latin typeface="Calibri"/>
                <a:cs typeface="Calibri"/>
              </a:rPr>
              <a:t> </a:t>
            </a:r>
            <a:r>
              <a:rPr sz="3200" dirty="0">
                <a:latin typeface="Calibri"/>
                <a:cs typeface="Calibri"/>
              </a:rPr>
              <a:t>as</a:t>
            </a:r>
            <a:r>
              <a:rPr sz="3200" spc="-10" dirty="0">
                <a:latin typeface="Calibri"/>
                <a:cs typeface="Calibri"/>
              </a:rPr>
              <a:t> </a:t>
            </a:r>
            <a:r>
              <a:rPr sz="3200" dirty="0">
                <a:latin typeface="Calibri"/>
                <a:cs typeface="Calibri"/>
              </a:rPr>
              <a:t>a</a:t>
            </a:r>
            <a:r>
              <a:rPr sz="3200" spc="5" dirty="0">
                <a:latin typeface="Calibri"/>
                <a:cs typeface="Calibri"/>
              </a:rPr>
              <a:t> </a:t>
            </a:r>
            <a:r>
              <a:rPr sz="3200" spc="-15" dirty="0">
                <a:latin typeface="Calibri"/>
                <a:cs typeface="Calibri"/>
              </a:rPr>
              <a:t>validator</a:t>
            </a:r>
            <a:r>
              <a:rPr sz="3200" spc="15" dirty="0">
                <a:latin typeface="Calibri"/>
                <a:cs typeface="Calibri"/>
              </a:rPr>
              <a:t> </a:t>
            </a:r>
            <a:r>
              <a:rPr sz="3200" dirty="0">
                <a:latin typeface="Calibri"/>
                <a:cs typeface="Calibri"/>
              </a:rPr>
              <a:t>a</a:t>
            </a:r>
            <a:r>
              <a:rPr sz="3200" spc="5" dirty="0">
                <a:latin typeface="Calibri"/>
                <a:cs typeface="Calibri"/>
              </a:rPr>
              <a:t> </a:t>
            </a:r>
            <a:r>
              <a:rPr sz="3200" spc="-15" dirty="0">
                <a:latin typeface="Calibri"/>
                <a:cs typeface="Calibri"/>
              </a:rPr>
              <a:t>required</a:t>
            </a:r>
            <a:r>
              <a:rPr sz="3200" spc="-25" dirty="0">
                <a:latin typeface="Calibri"/>
                <a:cs typeface="Calibri"/>
              </a:rPr>
              <a:t> </a:t>
            </a:r>
            <a:r>
              <a:rPr sz="3200" spc="-20" dirty="0">
                <a:latin typeface="Calibri"/>
                <a:cs typeface="Calibri"/>
              </a:rPr>
              <a:t>date</a:t>
            </a:r>
            <a:r>
              <a:rPr sz="3200" spc="5" dirty="0">
                <a:latin typeface="Calibri"/>
                <a:cs typeface="Calibri"/>
              </a:rPr>
              <a:t> </a:t>
            </a:r>
            <a:r>
              <a:rPr sz="3200" spc="-15" dirty="0">
                <a:latin typeface="Calibri"/>
                <a:cs typeface="Calibri"/>
              </a:rPr>
              <a:t>format.</a:t>
            </a:r>
            <a:endParaRPr sz="3200" dirty="0">
              <a:latin typeface="Calibri"/>
              <a:cs typeface="Calibri"/>
            </a:endParaRPr>
          </a:p>
          <a:p>
            <a:pPr marL="12700">
              <a:spcBef>
                <a:spcPts val="760"/>
              </a:spcBef>
            </a:pPr>
            <a:r>
              <a:rPr sz="3200" spc="-20" dirty="0">
                <a:latin typeface="Calibri"/>
                <a:cs typeface="Calibri"/>
              </a:rPr>
              <a:t>Syntax:</a:t>
            </a:r>
            <a:endParaRPr sz="3200" dirty="0">
              <a:latin typeface="Calibri"/>
              <a:cs typeface="Calibri"/>
            </a:endParaRPr>
          </a:p>
          <a:p>
            <a:pPr marL="12700">
              <a:spcBef>
                <a:spcPts val="770"/>
              </a:spcBef>
            </a:pPr>
            <a:r>
              <a:rPr sz="3200" spc="-15" dirty="0">
                <a:latin typeface="Calibri"/>
                <a:cs typeface="Calibri"/>
              </a:rPr>
              <a:t>&lt;f:convertDateTime</a:t>
            </a:r>
            <a:r>
              <a:rPr sz="3200" dirty="0">
                <a:latin typeface="Calibri"/>
                <a:cs typeface="Calibri"/>
              </a:rPr>
              <a:t> </a:t>
            </a:r>
            <a:r>
              <a:rPr sz="3200" spc="-5" dirty="0">
                <a:latin typeface="Calibri"/>
                <a:cs typeface="Calibri"/>
              </a:rPr>
              <a:t>pattern="dd-mm-yyyy"</a:t>
            </a:r>
            <a:r>
              <a:rPr sz="3200" spc="20" dirty="0">
                <a:latin typeface="Calibri"/>
                <a:cs typeface="Calibri"/>
              </a:rPr>
              <a:t> </a:t>
            </a:r>
            <a:r>
              <a:rPr sz="3200" spc="-5" dirty="0">
                <a:latin typeface="Calibri"/>
                <a:cs typeface="Calibri"/>
              </a:rPr>
              <a:t>/&gt;</a:t>
            </a:r>
            <a:endParaRPr sz="3200" dirty="0">
              <a:latin typeface="Calibri"/>
              <a:cs typeface="Calibri"/>
            </a:endParaRPr>
          </a:p>
        </p:txBody>
      </p:sp>
      <p:sp>
        <p:nvSpPr>
          <p:cNvPr id="3" name="object 2"/>
          <p:cNvSpPr txBox="1">
            <a:spLocks/>
          </p:cNvSpPr>
          <p:nvPr/>
        </p:nvSpPr>
        <p:spPr>
          <a:xfrm>
            <a:off x="838200" y="365125"/>
            <a:ext cx="10515600" cy="1325563"/>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IN" sz="4000" spc="-5" dirty="0" smtClean="0"/>
              <a:t>JSF</a:t>
            </a:r>
            <a:r>
              <a:rPr lang="en-IN" sz="4000" spc="-70" dirty="0" smtClean="0"/>
              <a:t> </a:t>
            </a:r>
            <a:r>
              <a:rPr lang="en-IN" sz="4000" spc="-20" dirty="0" smtClean="0"/>
              <a:t>Convertor</a:t>
            </a:r>
            <a:r>
              <a:rPr lang="en-IN" sz="4000" spc="-30" dirty="0" smtClean="0"/>
              <a:t> </a:t>
            </a:r>
            <a:r>
              <a:rPr lang="en-IN" sz="4000" spc="-80" dirty="0" smtClean="0"/>
              <a:t>Tags</a:t>
            </a:r>
            <a:endParaRPr lang="en-IN" sz="4000" dirty="0"/>
          </a:p>
        </p:txBody>
      </p:sp>
    </p:spTree>
    <p:custDataLst>
      <p:tags r:id="rId1"/>
    </p:custDataLst>
    <p:extLst>
      <p:ext uri="{BB962C8B-B14F-4D97-AF65-F5344CB8AC3E}">
        <p14:creationId xmlns:p14="http://schemas.microsoft.com/office/powerpoint/2010/main" val="3176469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0A65-B1A6-4D0C-B6D4-F685EA01B66A}"/>
              </a:ext>
            </a:extLst>
          </p:cNvPr>
          <p:cNvSpPr>
            <a:spLocks noGrp="1"/>
          </p:cNvSpPr>
          <p:nvPr>
            <p:ph type="title"/>
          </p:nvPr>
        </p:nvSpPr>
        <p:spPr/>
        <p:txBody>
          <a:bodyPr/>
          <a:lstStyle/>
          <a:p>
            <a:r>
              <a:rPr lang="en-IN" dirty="0"/>
              <a:t>JSF ARCHITECTURE</a:t>
            </a:r>
          </a:p>
        </p:txBody>
      </p:sp>
      <p:sp>
        <p:nvSpPr>
          <p:cNvPr id="3" name="Content Placeholder 2">
            <a:extLst>
              <a:ext uri="{FF2B5EF4-FFF2-40B4-BE49-F238E27FC236}">
                <a16:creationId xmlns:a16="http://schemas.microsoft.com/office/drawing/2014/main" id="{D869F435-7FDE-47AD-84BE-D5C4F36170A2}"/>
              </a:ext>
            </a:extLst>
          </p:cNvPr>
          <p:cNvSpPr>
            <a:spLocks noGrp="1"/>
          </p:cNvSpPr>
          <p:nvPr>
            <p:ph idx="1"/>
          </p:nvPr>
        </p:nvSpPr>
        <p:spPr>
          <a:xfrm>
            <a:off x="838199" y="1825625"/>
            <a:ext cx="11188485" cy="4807650"/>
          </a:xfrm>
        </p:spPr>
        <p:txBody>
          <a:bodyPr>
            <a:normAutofit/>
          </a:bodyPr>
          <a:lstStyle/>
          <a:p>
            <a:pPr marL="12700" marR="5715" algn="just">
              <a:lnSpc>
                <a:spcPct val="80000"/>
              </a:lnSpc>
              <a:spcBef>
                <a:spcPts val="745"/>
              </a:spcBef>
            </a:pPr>
            <a:r>
              <a:rPr lang="en-US" dirty="0">
                <a:cs typeface="Calibri"/>
              </a:rPr>
              <a:t>A </a:t>
            </a:r>
            <a:r>
              <a:rPr lang="en-US" spc="-5" dirty="0">
                <a:cs typeface="Calibri"/>
              </a:rPr>
              <a:t>JSF </a:t>
            </a:r>
            <a:r>
              <a:rPr lang="en-US" spc="-10" dirty="0">
                <a:cs typeface="Calibri"/>
              </a:rPr>
              <a:t>application </a:t>
            </a:r>
            <a:r>
              <a:rPr lang="en-US" dirty="0">
                <a:cs typeface="Calibri"/>
              </a:rPr>
              <a:t>is </a:t>
            </a:r>
            <a:r>
              <a:rPr lang="en-US" spc="-5" dirty="0">
                <a:cs typeface="Calibri"/>
              </a:rPr>
              <a:t>similar </a:t>
            </a:r>
            <a:r>
              <a:rPr lang="en-US" spc="-15" dirty="0">
                <a:cs typeface="Calibri"/>
              </a:rPr>
              <a:t>to </a:t>
            </a:r>
            <a:r>
              <a:rPr lang="en-US" spc="-25" dirty="0">
                <a:cs typeface="Calibri"/>
              </a:rPr>
              <a:t>any </a:t>
            </a:r>
            <a:r>
              <a:rPr lang="en-US" spc="-5" dirty="0">
                <a:cs typeface="Calibri"/>
              </a:rPr>
              <a:t>other </a:t>
            </a:r>
            <a:r>
              <a:rPr lang="en-US" spc="-25" dirty="0">
                <a:cs typeface="Calibri"/>
              </a:rPr>
              <a:t>Java </a:t>
            </a:r>
            <a:r>
              <a:rPr lang="en-US" spc="-10" dirty="0">
                <a:cs typeface="Calibri"/>
              </a:rPr>
              <a:t>technology- </a:t>
            </a:r>
            <a:r>
              <a:rPr lang="en-US" spc="-5" dirty="0">
                <a:cs typeface="Calibri"/>
              </a:rPr>
              <a:t> based </a:t>
            </a:r>
            <a:r>
              <a:rPr lang="en-US" spc="-15" dirty="0">
                <a:cs typeface="Calibri"/>
              </a:rPr>
              <a:t>web </a:t>
            </a:r>
            <a:r>
              <a:rPr lang="en-US" spc="-10" dirty="0">
                <a:cs typeface="Calibri"/>
              </a:rPr>
              <a:t>application; </a:t>
            </a:r>
            <a:r>
              <a:rPr lang="en-US" dirty="0">
                <a:cs typeface="Calibri"/>
              </a:rPr>
              <a:t>it </a:t>
            </a:r>
            <a:r>
              <a:rPr lang="en-US" spc="-10" dirty="0">
                <a:cs typeface="Calibri"/>
              </a:rPr>
              <a:t>runs </a:t>
            </a:r>
            <a:r>
              <a:rPr lang="en-US" spc="-5" dirty="0">
                <a:cs typeface="Calibri"/>
              </a:rPr>
              <a:t>in </a:t>
            </a:r>
            <a:r>
              <a:rPr lang="en-US" dirty="0">
                <a:cs typeface="Calibri"/>
              </a:rPr>
              <a:t>a </a:t>
            </a:r>
            <a:r>
              <a:rPr lang="en-US" spc="-25" dirty="0">
                <a:cs typeface="Calibri"/>
              </a:rPr>
              <a:t>Java </a:t>
            </a:r>
            <a:r>
              <a:rPr lang="en-US" spc="-5" dirty="0">
                <a:cs typeface="Calibri"/>
              </a:rPr>
              <a:t>servlet </a:t>
            </a:r>
            <a:r>
              <a:rPr lang="en-US" spc="-40" dirty="0">
                <a:cs typeface="Calibri"/>
              </a:rPr>
              <a:t>container, </a:t>
            </a:r>
            <a:r>
              <a:rPr lang="en-US" spc="-35" dirty="0">
                <a:cs typeface="Calibri"/>
              </a:rPr>
              <a:t> </a:t>
            </a:r>
            <a:r>
              <a:rPr lang="en-US" spc="-5" dirty="0">
                <a:cs typeface="Calibri"/>
              </a:rPr>
              <a:t>and</a:t>
            </a:r>
            <a:r>
              <a:rPr lang="en-US" spc="-30" dirty="0">
                <a:cs typeface="Calibri"/>
              </a:rPr>
              <a:t> </a:t>
            </a:r>
            <a:r>
              <a:rPr lang="en-US" spc="-15" dirty="0">
                <a:cs typeface="Calibri"/>
              </a:rPr>
              <a:t>contains</a:t>
            </a:r>
            <a:endParaRPr lang="en-US" dirty="0">
              <a:cs typeface="Calibri"/>
            </a:endParaRPr>
          </a:p>
          <a:p>
            <a:pPr marL="356235" marR="5715" indent="-343535">
              <a:lnSpc>
                <a:spcPts val="2590"/>
              </a:lnSpc>
              <a:spcBef>
                <a:spcPts val="630"/>
              </a:spcBef>
              <a:buFont typeface="Wingdings"/>
              <a:buChar char=""/>
              <a:tabLst>
                <a:tab pos="356235" algn="l"/>
                <a:tab pos="2216785" algn="l"/>
                <a:tab pos="4396105" algn="l"/>
                <a:tab pos="5139690" algn="l"/>
                <a:tab pos="6605905" algn="l"/>
              </a:tabLst>
            </a:pPr>
            <a:r>
              <a:rPr lang="en-US" dirty="0">
                <a:cs typeface="Calibri"/>
              </a:rPr>
              <a:t>J</a:t>
            </a:r>
            <a:r>
              <a:rPr lang="en-US" spc="-45" dirty="0">
                <a:cs typeface="Calibri"/>
              </a:rPr>
              <a:t>av</a:t>
            </a:r>
            <a:r>
              <a:rPr lang="en-US" dirty="0">
                <a:cs typeface="Calibri"/>
              </a:rPr>
              <a:t>a</a:t>
            </a:r>
            <a:r>
              <a:rPr lang="en-US" spc="-5" dirty="0">
                <a:cs typeface="Calibri"/>
              </a:rPr>
              <a:t>B</a:t>
            </a:r>
            <a:r>
              <a:rPr lang="en-US" spc="-15" dirty="0">
                <a:cs typeface="Calibri"/>
              </a:rPr>
              <a:t>e</a:t>
            </a:r>
            <a:r>
              <a:rPr lang="en-US" dirty="0">
                <a:cs typeface="Calibri"/>
              </a:rPr>
              <a:t>a</a:t>
            </a:r>
            <a:r>
              <a:rPr lang="en-US" spc="-15" dirty="0">
                <a:cs typeface="Calibri"/>
              </a:rPr>
              <a:t>n</a:t>
            </a:r>
            <a:r>
              <a:rPr lang="en-US" dirty="0">
                <a:cs typeface="Calibri"/>
              </a:rPr>
              <a:t>s	</a:t>
            </a:r>
            <a:r>
              <a:rPr lang="en-US" spc="-30" dirty="0">
                <a:cs typeface="Calibri"/>
              </a:rPr>
              <a:t>c</a:t>
            </a:r>
            <a:r>
              <a:rPr lang="en-US" dirty="0">
                <a:cs typeface="Calibri"/>
              </a:rPr>
              <a:t>om</a:t>
            </a:r>
            <a:r>
              <a:rPr lang="en-US" spc="-5" dirty="0">
                <a:cs typeface="Calibri"/>
              </a:rPr>
              <a:t>p</a:t>
            </a:r>
            <a:r>
              <a:rPr lang="en-US" spc="-10" dirty="0">
                <a:cs typeface="Calibri"/>
              </a:rPr>
              <a:t>o</a:t>
            </a:r>
            <a:r>
              <a:rPr lang="en-US" spc="-5" dirty="0">
                <a:cs typeface="Calibri"/>
              </a:rPr>
              <a:t>ne</a:t>
            </a:r>
            <a:r>
              <a:rPr lang="en-US" spc="-30" dirty="0">
                <a:cs typeface="Calibri"/>
              </a:rPr>
              <a:t>n</a:t>
            </a:r>
            <a:r>
              <a:rPr lang="en-US" spc="-20" dirty="0">
                <a:cs typeface="Calibri"/>
              </a:rPr>
              <a:t>t</a:t>
            </a:r>
            <a:r>
              <a:rPr lang="en-US" dirty="0">
                <a:cs typeface="Calibri"/>
              </a:rPr>
              <a:t>s	</a:t>
            </a:r>
            <a:r>
              <a:rPr lang="en-US" spc="-10" dirty="0">
                <a:cs typeface="Calibri"/>
              </a:rPr>
              <a:t>a</a:t>
            </a:r>
            <a:r>
              <a:rPr lang="en-US" dirty="0">
                <a:cs typeface="Calibri"/>
              </a:rPr>
              <a:t>s	mo</a:t>
            </a:r>
            <a:r>
              <a:rPr lang="en-US" spc="-5" dirty="0">
                <a:cs typeface="Calibri"/>
              </a:rPr>
              <a:t>d</a:t>
            </a:r>
            <a:r>
              <a:rPr lang="en-US" dirty="0">
                <a:cs typeface="Calibri"/>
              </a:rPr>
              <a:t>els	</a:t>
            </a:r>
            <a:r>
              <a:rPr lang="en-US" spc="-30" dirty="0">
                <a:cs typeface="Calibri"/>
              </a:rPr>
              <a:t>c</a:t>
            </a:r>
            <a:r>
              <a:rPr lang="en-US" dirty="0">
                <a:cs typeface="Calibri"/>
              </a:rPr>
              <a:t>o</a:t>
            </a:r>
            <a:r>
              <a:rPr lang="en-US" spc="-30" dirty="0">
                <a:cs typeface="Calibri"/>
              </a:rPr>
              <a:t>n</a:t>
            </a:r>
            <a:r>
              <a:rPr lang="en-US" spc="-45" dirty="0">
                <a:cs typeface="Calibri"/>
              </a:rPr>
              <a:t>t</a:t>
            </a:r>
            <a:r>
              <a:rPr lang="en-US" dirty="0">
                <a:cs typeface="Calibri"/>
              </a:rPr>
              <a:t>ai</a:t>
            </a:r>
            <a:r>
              <a:rPr lang="en-US" spc="-5" dirty="0">
                <a:cs typeface="Calibri"/>
              </a:rPr>
              <a:t>n</a:t>
            </a:r>
            <a:r>
              <a:rPr lang="en-US" spc="-10" dirty="0">
                <a:cs typeface="Calibri"/>
              </a:rPr>
              <a:t>i</a:t>
            </a:r>
            <a:r>
              <a:rPr lang="en-US" spc="-5" dirty="0">
                <a:cs typeface="Calibri"/>
              </a:rPr>
              <a:t>ng  application-specific</a:t>
            </a:r>
            <a:r>
              <a:rPr lang="en-US" spc="-20" dirty="0">
                <a:cs typeface="Calibri"/>
              </a:rPr>
              <a:t> </a:t>
            </a:r>
            <a:r>
              <a:rPr lang="en-US" spc="-5" dirty="0">
                <a:cs typeface="Calibri"/>
              </a:rPr>
              <a:t>functionality</a:t>
            </a:r>
            <a:r>
              <a:rPr lang="en-US" spc="-40" dirty="0">
                <a:cs typeface="Calibri"/>
              </a:rPr>
              <a:t> </a:t>
            </a:r>
            <a:r>
              <a:rPr lang="en-US" spc="-5" dirty="0">
                <a:cs typeface="Calibri"/>
              </a:rPr>
              <a:t>and</a:t>
            </a:r>
            <a:r>
              <a:rPr lang="en-US" spc="-25" dirty="0">
                <a:cs typeface="Calibri"/>
              </a:rPr>
              <a:t> </a:t>
            </a:r>
            <a:r>
              <a:rPr lang="en-US" spc="-30" dirty="0">
                <a:cs typeface="Calibri"/>
              </a:rPr>
              <a:t>data</a:t>
            </a:r>
            <a:endParaRPr lang="en-US" dirty="0">
              <a:cs typeface="Calibri"/>
            </a:endParaRPr>
          </a:p>
          <a:p>
            <a:pPr marL="355600" marR="5715" indent="-342900">
              <a:lnSpc>
                <a:spcPts val="2590"/>
              </a:lnSpc>
              <a:spcBef>
                <a:spcPts val="650"/>
              </a:spcBef>
              <a:buFont typeface="Wingdings"/>
              <a:buChar char=""/>
              <a:tabLst>
                <a:tab pos="356235" algn="l"/>
                <a:tab pos="699770" algn="l"/>
                <a:tab pos="1865630" algn="l"/>
                <a:tab pos="2447925" algn="l"/>
                <a:tab pos="3482975" algn="l"/>
                <a:tab pos="4027170" algn="l"/>
                <a:tab pos="5934710" algn="l"/>
                <a:tab pos="6859905" algn="l"/>
              </a:tabLst>
            </a:pPr>
            <a:r>
              <a:rPr lang="en-US" dirty="0">
                <a:cs typeface="Calibri"/>
              </a:rPr>
              <a:t>A	</a:t>
            </a:r>
            <a:r>
              <a:rPr lang="en-US" spc="-5" dirty="0">
                <a:cs typeface="Calibri"/>
              </a:rPr>
              <a:t>cu</a:t>
            </a:r>
            <a:r>
              <a:rPr lang="en-US" spc="-40" dirty="0">
                <a:cs typeface="Calibri"/>
              </a:rPr>
              <a:t>s</a:t>
            </a:r>
            <a:r>
              <a:rPr lang="en-US" spc="-30" dirty="0">
                <a:cs typeface="Calibri"/>
              </a:rPr>
              <a:t>t</a:t>
            </a:r>
            <a:r>
              <a:rPr lang="en-US" dirty="0">
                <a:cs typeface="Calibri"/>
              </a:rPr>
              <a:t>om	</a:t>
            </a:r>
            <a:r>
              <a:rPr lang="en-US" spc="-45" dirty="0">
                <a:cs typeface="Calibri"/>
              </a:rPr>
              <a:t>t</a:t>
            </a:r>
            <a:r>
              <a:rPr lang="en-US" dirty="0">
                <a:cs typeface="Calibri"/>
              </a:rPr>
              <a:t>ag	li</a:t>
            </a:r>
            <a:r>
              <a:rPr lang="en-US" spc="-5" dirty="0">
                <a:cs typeface="Calibri"/>
              </a:rPr>
              <a:t>b</a:t>
            </a:r>
            <a:r>
              <a:rPr lang="en-US" spc="-70" dirty="0">
                <a:cs typeface="Calibri"/>
              </a:rPr>
              <a:t>r</a:t>
            </a:r>
            <a:r>
              <a:rPr lang="en-US" dirty="0">
                <a:cs typeface="Calibri"/>
              </a:rPr>
              <a:t>a</a:t>
            </a:r>
            <a:r>
              <a:rPr lang="en-US" spc="5" dirty="0">
                <a:cs typeface="Calibri"/>
              </a:rPr>
              <a:t>r</a:t>
            </a:r>
            <a:r>
              <a:rPr lang="en-US" dirty="0">
                <a:cs typeface="Calibri"/>
              </a:rPr>
              <a:t>y	</a:t>
            </a:r>
            <a:r>
              <a:rPr lang="en-US" spc="-60" dirty="0">
                <a:cs typeface="Calibri"/>
              </a:rPr>
              <a:t>f</a:t>
            </a:r>
            <a:r>
              <a:rPr lang="en-US" dirty="0">
                <a:cs typeface="Calibri"/>
              </a:rPr>
              <a:t>or	</a:t>
            </a:r>
            <a:r>
              <a:rPr lang="en-US" spc="-45" dirty="0">
                <a:cs typeface="Calibri"/>
              </a:rPr>
              <a:t>r</a:t>
            </a:r>
            <a:r>
              <a:rPr lang="en-US" spc="-15" dirty="0">
                <a:cs typeface="Calibri"/>
              </a:rPr>
              <a:t>e</a:t>
            </a:r>
            <a:r>
              <a:rPr lang="en-US" spc="-5" dirty="0">
                <a:cs typeface="Calibri"/>
              </a:rPr>
              <a:t>p</a:t>
            </a:r>
            <a:r>
              <a:rPr lang="en-US" spc="-45" dirty="0">
                <a:cs typeface="Calibri"/>
              </a:rPr>
              <a:t>r</a:t>
            </a:r>
            <a:r>
              <a:rPr lang="en-US" spc="-15" dirty="0">
                <a:cs typeface="Calibri"/>
              </a:rPr>
              <a:t>e</a:t>
            </a:r>
            <a:r>
              <a:rPr lang="en-US" dirty="0">
                <a:cs typeface="Calibri"/>
              </a:rPr>
              <a:t>se</a:t>
            </a:r>
            <a:r>
              <a:rPr lang="en-US" spc="-30" dirty="0">
                <a:cs typeface="Calibri"/>
              </a:rPr>
              <a:t>n</a:t>
            </a:r>
            <a:r>
              <a:rPr lang="en-US" spc="-5" dirty="0">
                <a:cs typeface="Calibri"/>
              </a:rPr>
              <a:t>t</a:t>
            </a:r>
            <a:r>
              <a:rPr lang="en-US" spc="-10" dirty="0">
                <a:cs typeface="Calibri"/>
              </a:rPr>
              <a:t>i</a:t>
            </a:r>
            <a:r>
              <a:rPr lang="en-US" spc="-5" dirty="0">
                <a:cs typeface="Calibri"/>
              </a:rPr>
              <a:t>n</a:t>
            </a:r>
            <a:r>
              <a:rPr lang="en-US" dirty="0">
                <a:cs typeface="Calibri"/>
              </a:rPr>
              <a:t>g	</a:t>
            </a:r>
            <a:r>
              <a:rPr lang="en-US" spc="-25" dirty="0">
                <a:cs typeface="Calibri"/>
              </a:rPr>
              <a:t>e</a:t>
            </a:r>
            <a:r>
              <a:rPr lang="en-US" spc="-35" dirty="0">
                <a:cs typeface="Calibri"/>
              </a:rPr>
              <a:t>v</a:t>
            </a:r>
            <a:r>
              <a:rPr lang="en-US" dirty="0">
                <a:cs typeface="Calibri"/>
              </a:rPr>
              <a:t>e</a:t>
            </a:r>
            <a:r>
              <a:rPr lang="en-US" spc="-30" dirty="0">
                <a:cs typeface="Calibri"/>
              </a:rPr>
              <a:t>n</a:t>
            </a:r>
            <a:r>
              <a:rPr lang="en-US" dirty="0">
                <a:cs typeface="Calibri"/>
              </a:rPr>
              <a:t>t	</a:t>
            </a:r>
            <a:r>
              <a:rPr lang="en-US" spc="-5" dirty="0">
                <a:cs typeface="Calibri"/>
              </a:rPr>
              <a:t>h</a:t>
            </a:r>
            <a:r>
              <a:rPr lang="en-US" spc="-15" dirty="0">
                <a:cs typeface="Calibri"/>
              </a:rPr>
              <a:t>a</a:t>
            </a:r>
            <a:r>
              <a:rPr lang="en-US" spc="-5" dirty="0">
                <a:cs typeface="Calibri"/>
              </a:rPr>
              <a:t>nd</a:t>
            </a:r>
            <a:r>
              <a:rPr lang="en-US" dirty="0">
                <a:cs typeface="Calibri"/>
              </a:rPr>
              <a:t>l</a:t>
            </a:r>
            <a:r>
              <a:rPr lang="en-US" spc="-15" dirty="0">
                <a:cs typeface="Calibri"/>
              </a:rPr>
              <a:t>e</a:t>
            </a:r>
            <a:r>
              <a:rPr lang="en-US" spc="-55" dirty="0">
                <a:cs typeface="Calibri"/>
              </a:rPr>
              <a:t>r</a:t>
            </a:r>
            <a:r>
              <a:rPr lang="en-US" dirty="0">
                <a:cs typeface="Calibri"/>
              </a:rPr>
              <a:t>s  </a:t>
            </a:r>
            <a:r>
              <a:rPr lang="en-US" spc="-5" dirty="0">
                <a:cs typeface="Calibri"/>
              </a:rPr>
              <a:t>and</a:t>
            </a:r>
            <a:r>
              <a:rPr lang="en-US" spc="-30" dirty="0">
                <a:cs typeface="Calibri"/>
              </a:rPr>
              <a:t> </a:t>
            </a:r>
            <a:r>
              <a:rPr lang="en-US" spc="-20" dirty="0">
                <a:cs typeface="Calibri"/>
              </a:rPr>
              <a:t>validators</a:t>
            </a:r>
            <a:endParaRPr lang="en-US" dirty="0">
              <a:cs typeface="Calibri"/>
            </a:endParaRPr>
          </a:p>
          <a:p>
            <a:pPr marL="355600" indent="-343535">
              <a:lnSpc>
                <a:spcPct val="100000"/>
              </a:lnSpc>
              <a:spcBef>
                <a:spcPts val="25"/>
              </a:spcBef>
              <a:buFont typeface="Wingdings"/>
              <a:buChar char=""/>
              <a:tabLst>
                <a:tab pos="356235" algn="l"/>
              </a:tabLst>
            </a:pPr>
            <a:r>
              <a:rPr lang="en-US" dirty="0">
                <a:cs typeface="Calibri"/>
              </a:rPr>
              <a:t>A</a:t>
            </a:r>
            <a:r>
              <a:rPr lang="en-US" spc="-25" dirty="0">
                <a:cs typeface="Calibri"/>
              </a:rPr>
              <a:t> </a:t>
            </a:r>
            <a:r>
              <a:rPr lang="en-US" spc="-15" dirty="0">
                <a:cs typeface="Calibri"/>
              </a:rPr>
              <a:t>custom tag</a:t>
            </a:r>
            <a:r>
              <a:rPr lang="en-US" spc="-5" dirty="0">
                <a:cs typeface="Calibri"/>
              </a:rPr>
              <a:t> </a:t>
            </a:r>
            <a:r>
              <a:rPr lang="en-US" spc="-10" dirty="0">
                <a:cs typeface="Calibri"/>
              </a:rPr>
              <a:t>library</a:t>
            </a:r>
            <a:r>
              <a:rPr lang="en-US" spc="-5" dirty="0">
                <a:cs typeface="Calibri"/>
              </a:rPr>
              <a:t> </a:t>
            </a:r>
            <a:r>
              <a:rPr lang="en-US" spc="-20" dirty="0">
                <a:cs typeface="Calibri"/>
              </a:rPr>
              <a:t>for</a:t>
            </a:r>
            <a:r>
              <a:rPr lang="en-US" spc="-10" dirty="0">
                <a:cs typeface="Calibri"/>
              </a:rPr>
              <a:t> rendering</a:t>
            </a:r>
            <a:r>
              <a:rPr lang="en-US" spc="-15" dirty="0">
                <a:cs typeface="Calibri"/>
              </a:rPr>
              <a:t> </a:t>
            </a:r>
            <a:r>
              <a:rPr lang="en-US" spc="-5" dirty="0">
                <a:cs typeface="Calibri"/>
              </a:rPr>
              <a:t>UI</a:t>
            </a:r>
            <a:r>
              <a:rPr lang="en-US" dirty="0">
                <a:cs typeface="Calibri"/>
              </a:rPr>
              <a:t> </a:t>
            </a:r>
            <a:r>
              <a:rPr lang="en-US" spc="-10" dirty="0">
                <a:cs typeface="Calibri"/>
              </a:rPr>
              <a:t>components</a:t>
            </a:r>
            <a:endParaRPr lang="en-US" dirty="0">
              <a:cs typeface="Calibri"/>
            </a:endParaRPr>
          </a:p>
          <a:p>
            <a:pPr marL="356235" marR="5080" indent="-344170">
              <a:lnSpc>
                <a:spcPct val="80000"/>
              </a:lnSpc>
              <a:spcBef>
                <a:spcPts val="650"/>
              </a:spcBef>
              <a:buFont typeface="Wingdings"/>
              <a:buChar char=""/>
              <a:tabLst>
                <a:tab pos="356235" algn="l"/>
              </a:tabLst>
            </a:pPr>
            <a:r>
              <a:rPr lang="en-US" spc="-5" dirty="0">
                <a:cs typeface="Calibri"/>
              </a:rPr>
              <a:t>UI</a:t>
            </a:r>
            <a:r>
              <a:rPr lang="en-US" spc="185" dirty="0">
                <a:cs typeface="Calibri"/>
              </a:rPr>
              <a:t> </a:t>
            </a:r>
            <a:r>
              <a:rPr lang="en-US" spc="-10" dirty="0">
                <a:cs typeface="Calibri"/>
              </a:rPr>
              <a:t>components</a:t>
            </a:r>
            <a:r>
              <a:rPr lang="en-US" spc="180" dirty="0">
                <a:cs typeface="Calibri"/>
              </a:rPr>
              <a:t> </a:t>
            </a:r>
            <a:r>
              <a:rPr lang="en-US" spc="-25" dirty="0">
                <a:cs typeface="Calibri"/>
              </a:rPr>
              <a:t>represented</a:t>
            </a:r>
            <a:r>
              <a:rPr lang="en-US" spc="175" dirty="0">
                <a:cs typeface="Calibri"/>
              </a:rPr>
              <a:t> </a:t>
            </a:r>
            <a:r>
              <a:rPr lang="en-US" spc="-5" dirty="0">
                <a:cs typeface="Calibri"/>
              </a:rPr>
              <a:t>as</a:t>
            </a:r>
            <a:r>
              <a:rPr lang="en-US" spc="165" dirty="0">
                <a:cs typeface="Calibri"/>
              </a:rPr>
              <a:t> </a:t>
            </a:r>
            <a:r>
              <a:rPr lang="en-US" spc="-20" dirty="0">
                <a:cs typeface="Calibri"/>
              </a:rPr>
              <a:t>state-</a:t>
            </a:r>
            <a:r>
              <a:rPr lang="en-US" spc="-20" dirty="0" err="1">
                <a:cs typeface="Calibri"/>
              </a:rPr>
              <a:t>ful</a:t>
            </a:r>
            <a:r>
              <a:rPr lang="en-US" spc="170" dirty="0">
                <a:cs typeface="Calibri"/>
              </a:rPr>
              <a:t> </a:t>
            </a:r>
            <a:r>
              <a:rPr lang="en-US" spc="-5" dirty="0">
                <a:cs typeface="Calibri"/>
              </a:rPr>
              <a:t>objects</a:t>
            </a:r>
            <a:r>
              <a:rPr lang="en-US" spc="170" dirty="0">
                <a:cs typeface="Calibri"/>
              </a:rPr>
              <a:t> </a:t>
            </a:r>
            <a:r>
              <a:rPr lang="en-US" dirty="0">
                <a:cs typeface="Calibri"/>
              </a:rPr>
              <a:t>on</a:t>
            </a:r>
            <a:r>
              <a:rPr lang="en-US" spc="175" dirty="0">
                <a:cs typeface="Calibri"/>
              </a:rPr>
              <a:t> </a:t>
            </a:r>
            <a:r>
              <a:rPr lang="en-US" spc="-10" dirty="0">
                <a:cs typeface="Calibri"/>
              </a:rPr>
              <a:t>the </a:t>
            </a:r>
            <a:r>
              <a:rPr lang="en-US" spc="-595" dirty="0">
                <a:cs typeface="Calibri"/>
              </a:rPr>
              <a:t> </a:t>
            </a:r>
            <a:r>
              <a:rPr lang="en-US" spc="-5" dirty="0">
                <a:cs typeface="Calibri"/>
              </a:rPr>
              <a:t>server</a:t>
            </a:r>
            <a:endParaRPr lang="en-US" dirty="0">
              <a:cs typeface="Calibri"/>
            </a:endParaRPr>
          </a:p>
          <a:p>
            <a:pPr marL="355600" indent="-343535">
              <a:lnSpc>
                <a:spcPct val="100000"/>
              </a:lnSpc>
              <a:buFont typeface="Wingdings"/>
              <a:buChar char=""/>
              <a:tabLst>
                <a:tab pos="356235" algn="l"/>
              </a:tabLst>
            </a:pPr>
            <a:r>
              <a:rPr lang="en-US" spc="-5" dirty="0">
                <a:cs typeface="Calibri"/>
              </a:rPr>
              <a:t>Server-side</a:t>
            </a:r>
            <a:r>
              <a:rPr lang="en-US" spc="-50" dirty="0">
                <a:cs typeface="Calibri"/>
              </a:rPr>
              <a:t> </a:t>
            </a:r>
            <a:r>
              <a:rPr lang="en-US" spc="-5" dirty="0">
                <a:cs typeface="Calibri"/>
              </a:rPr>
              <a:t>helper</a:t>
            </a:r>
            <a:r>
              <a:rPr lang="en-US" spc="-40" dirty="0">
                <a:cs typeface="Calibri"/>
              </a:rPr>
              <a:t> </a:t>
            </a:r>
            <a:r>
              <a:rPr lang="en-US" spc="-5" dirty="0">
                <a:cs typeface="Calibri"/>
              </a:rPr>
              <a:t>classes</a:t>
            </a:r>
            <a:endParaRPr lang="en-US" dirty="0">
              <a:cs typeface="Calibri"/>
            </a:endParaRPr>
          </a:p>
          <a:p>
            <a:pPr marL="355600" indent="-343535">
              <a:lnSpc>
                <a:spcPct val="100000"/>
              </a:lnSpc>
              <a:buFont typeface="Wingdings"/>
              <a:buChar char=""/>
              <a:tabLst>
                <a:tab pos="356235" algn="l"/>
              </a:tabLst>
            </a:pPr>
            <a:r>
              <a:rPr lang="en-US" spc="-25" dirty="0">
                <a:cs typeface="Calibri"/>
              </a:rPr>
              <a:t>Validators,</a:t>
            </a:r>
            <a:r>
              <a:rPr lang="en-US" spc="-35" dirty="0">
                <a:cs typeface="Calibri"/>
              </a:rPr>
              <a:t> </a:t>
            </a:r>
            <a:r>
              <a:rPr lang="en-US" spc="-15" dirty="0">
                <a:cs typeface="Calibri"/>
              </a:rPr>
              <a:t>event</a:t>
            </a:r>
            <a:r>
              <a:rPr lang="en-US" spc="-35" dirty="0">
                <a:cs typeface="Calibri"/>
              </a:rPr>
              <a:t> </a:t>
            </a:r>
            <a:r>
              <a:rPr lang="en-US" spc="-10" dirty="0">
                <a:cs typeface="Calibri"/>
              </a:rPr>
              <a:t>handlers,</a:t>
            </a:r>
            <a:r>
              <a:rPr lang="en-US" spc="-25" dirty="0">
                <a:cs typeface="Calibri"/>
              </a:rPr>
              <a:t> </a:t>
            </a:r>
            <a:r>
              <a:rPr lang="en-US" spc="-5" dirty="0">
                <a:cs typeface="Calibri"/>
              </a:rPr>
              <a:t>and</a:t>
            </a:r>
            <a:r>
              <a:rPr lang="en-US" spc="-20" dirty="0">
                <a:cs typeface="Calibri"/>
              </a:rPr>
              <a:t> </a:t>
            </a:r>
            <a:r>
              <a:rPr lang="en-US" spc="-15" dirty="0">
                <a:cs typeface="Calibri"/>
              </a:rPr>
              <a:t>navigation</a:t>
            </a:r>
            <a:r>
              <a:rPr lang="en-US" spc="-30" dirty="0">
                <a:cs typeface="Calibri"/>
              </a:rPr>
              <a:t> </a:t>
            </a:r>
            <a:r>
              <a:rPr lang="en-US" spc="-10" dirty="0">
                <a:cs typeface="Calibri"/>
              </a:rPr>
              <a:t>handlers</a:t>
            </a:r>
            <a:endParaRPr lang="en-US" dirty="0">
              <a:cs typeface="Calibri"/>
            </a:endParaRPr>
          </a:p>
          <a:p>
            <a:pPr marL="355600" marR="5715" indent="-342900">
              <a:lnSpc>
                <a:spcPts val="2590"/>
              </a:lnSpc>
              <a:spcBef>
                <a:spcPts val="625"/>
              </a:spcBef>
              <a:buFont typeface="Wingdings"/>
              <a:buChar char=""/>
              <a:tabLst>
                <a:tab pos="356235" algn="l"/>
                <a:tab pos="2063750" algn="l"/>
                <a:tab pos="4051300" algn="l"/>
                <a:tab pos="5392420" algn="l"/>
                <a:tab pos="5962015" algn="l"/>
                <a:tab pos="6494145" algn="l"/>
              </a:tabLst>
            </a:pPr>
            <a:r>
              <a:rPr lang="en-US" spc="-5" dirty="0">
                <a:cs typeface="Calibri"/>
              </a:rPr>
              <a:t>App</a:t>
            </a:r>
            <a:r>
              <a:rPr lang="en-US" spc="5" dirty="0">
                <a:cs typeface="Calibri"/>
              </a:rPr>
              <a:t>l</a:t>
            </a:r>
            <a:r>
              <a:rPr lang="en-US" dirty="0">
                <a:cs typeface="Calibri"/>
              </a:rPr>
              <a:t>i</a:t>
            </a:r>
            <a:r>
              <a:rPr lang="en-US" spc="-30" dirty="0">
                <a:cs typeface="Calibri"/>
              </a:rPr>
              <a:t>c</a:t>
            </a:r>
            <a:r>
              <a:rPr lang="en-US" spc="-25" dirty="0">
                <a:cs typeface="Calibri"/>
              </a:rPr>
              <a:t>a</a:t>
            </a:r>
            <a:r>
              <a:rPr lang="en-US" spc="-5" dirty="0">
                <a:cs typeface="Calibri"/>
              </a:rPr>
              <a:t>t</a:t>
            </a:r>
            <a:r>
              <a:rPr lang="en-US" dirty="0">
                <a:cs typeface="Calibri"/>
              </a:rPr>
              <a:t>i</a:t>
            </a:r>
            <a:r>
              <a:rPr lang="en-US" spc="-10" dirty="0">
                <a:cs typeface="Calibri"/>
              </a:rPr>
              <a:t>o</a:t>
            </a:r>
            <a:r>
              <a:rPr lang="en-US" dirty="0">
                <a:cs typeface="Calibri"/>
              </a:rPr>
              <a:t>n	</a:t>
            </a:r>
            <a:r>
              <a:rPr lang="en-US" spc="-30" dirty="0">
                <a:cs typeface="Calibri"/>
              </a:rPr>
              <a:t>c</a:t>
            </a:r>
            <a:r>
              <a:rPr lang="en-US" spc="-10" dirty="0">
                <a:cs typeface="Calibri"/>
              </a:rPr>
              <a:t>o</a:t>
            </a:r>
            <a:r>
              <a:rPr lang="en-US" spc="-15" dirty="0">
                <a:cs typeface="Calibri"/>
              </a:rPr>
              <a:t>n</a:t>
            </a:r>
            <a:r>
              <a:rPr lang="en-US" dirty="0">
                <a:cs typeface="Calibri"/>
              </a:rPr>
              <a:t>fi</a:t>
            </a:r>
            <a:r>
              <a:rPr lang="en-US" spc="-5" dirty="0">
                <a:cs typeface="Calibri"/>
              </a:rPr>
              <a:t>gu</a:t>
            </a:r>
            <a:r>
              <a:rPr lang="en-US" spc="-70" dirty="0">
                <a:cs typeface="Calibri"/>
              </a:rPr>
              <a:t>r</a:t>
            </a:r>
            <a:r>
              <a:rPr lang="en-US" spc="-25" dirty="0">
                <a:cs typeface="Calibri"/>
              </a:rPr>
              <a:t>a</a:t>
            </a:r>
            <a:r>
              <a:rPr lang="en-US" spc="-5" dirty="0">
                <a:cs typeface="Calibri"/>
              </a:rPr>
              <a:t>t</a:t>
            </a:r>
            <a:r>
              <a:rPr lang="en-US" dirty="0">
                <a:cs typeface="Calibri"/>
              </a:rPr>
              <a:t>ion	</a:t>
            </a:r>
            <a:r>
              <a:rPr lang="en-US" spc="-45" dirty="0">
                <a:cs typeface="Calibri"/>
              </a:rPr>
              <a:t>r</a:t>
            </a:r>
            <a:r>
              <a:rPr lang="en-US" dirty="0">
                <a:cs typeface="Calibri"/>
              </a:rPr>
              <a:t>e</a:t>
            </a:r>
            <a:r>
              <a:rPr lang="en-US" spc="-15" dirty="0">
                <a:cs typeface="Calibri"/>
              </a:rPr>
              <a:t>s</a:t>
            </a:r>
            <a:r>
              <a:rPr lang="en-US" spc="-10" dirty="0">
                <a:cs typeface="Calibri"/>
              </a:rPr>
              <a:t>o</a:t>
            </a:r>
            <a:r>
              <a:rPr lang="en-US" spc="-5" dirty="0">
                <a:cs typeface="Calibri"/>
              </a:rPr>
              <a:t>u</a:t>
            </a:r>
            <a:r>
              <a:rPr lang="en-US" spc="-45" dirty="0">
                <a:cs typeface="Calibri"/>
              </a:rPr>
              <a:t>r</a:t>
            </a:r>
            <a:r>
              <a:rPr lang="en-US" spc="-5" dirty="0">
                <a:cs typeface="Calibri"/>
              </a:rPr>
              <a:t>c</a:t>
            </a:r>
            <a:r>
              <a:rPr lang="en-US" dirty="0">
                <a:cs typeface="Calibri"/>
              </a:rPr>
              <a:t>e	file	</a:t>
            </a:r>
            <a:r>
              <a:rPr lang="en-US" spc="-70" dirty="0">
                <a:cs typeface="Calibri"/>
              </a:rPr>
              <a:t>f</a:t>
            </a:r>
            <a:r>
              <a:rPr lang="en-US" dirty="0">
                <a:cs typeface="Calibri"/>
              </a:rPr>
              <a:t>or	</a:t>
            </a:r>
            <a:r>
              <a:rPr lang="en-US" spc="-30" dirty="0">
                <a:cs typeface="Calibri"/>
              </a:rPr>
              <a:t>c</a:t>
            </a:r>
            <a:r>
              <a:rPr lang="en-US" dirty="0">
                <a:cs typeface="Calibri"/>
              </a:rPr>
              <a:t>o</a:t>
            </a:r>
            <a:r>
              <a:rPr lang="en-US" spc="-30" dirty="0">
                <a:cs typeface="Calibri"/>
              </a:rPr>
              <a:t>n</a:t>
            </a:r>
            <a:r>
              <a:rPr lang="en-US" dirty="0">
                <a:cs typeface="Calibri"/>
              </a:rPr>
              <a:t>fi</a:t>
            </a:r>
            <a:r>
              <a:rPr lang="en-US" spc="-5" dirty="0">
                <a:cs typeface="Calibri"/>
              </a:rPr>
              <a:t>g</a:t>
            </a:r>
            <a:r>
              <a:rPr lang="en-US" spc="-15" dirty="0">
                <a:cs typeface="Calibri"/>
              </a:rPr>
              <a:t>u</a:t>
            </a:r>
            <a:r>
              <a:rPr lang="en-US" spc="-10" dirty="0">
                <a:cs typeface="Calibri"/>
              </a:rPr>
              <a:t>r</a:t>
            </a:r>
            <a:r>
              <a:rPr lang="en-US" dirty="0">
                <a:cs typeface="Calibri"/>
              </a:rPr>
              <a:t>i</a:t>
            </a:r>
            <a:r>
              <a:rPr lang="en-US" spc="-5" dirty="0">
                <a:cs typeface="Calibri"/>
              </a:rPr>
              <a:t>n</a:t>
            </a:r>
            <a:r>
              <a:rPr lang="en-US" dirty="0">
                <a:cs typeface="Calibri"/>
              </a:rPr>
              <a:t>g  </a:t>
            </a:r>
            <a:r>
              <a:rPr lang="en-US" spc="-10" dirty="0">
                <a:cs typeface="Calibri"/>
              </a:rPr>
              <a:t>application</a:t>
            </a:r>
            <a:r>
              <a:rPr lang="en-US" spc="-40" dirty="0">
                <a:cs typeface="Calibri"/>
              </a:rPr>
              <a:t> </a:t>
            </a:r>
            <a:r>
              <a:rPr lang="en-US" spc="-15" dirty="0" smtClean="0">
                <a:cs typeface="Calibri"/>
              </a:rPr>
              <a:t>resources.</a:t>
            </a:r>
            <a:endParaRPr lang="en-US" dirty="0">
              <a:cs typeface="Calibri"/>
            </a:endParaRPr>
          </a:p>
        </p:txBody>
      </p:sp>
    </p:spTree>
    <p:custDataLst>
      <p:tags r:id="rId1"/>
    </p:custDataLst>
    <p:extLst>
      <p:ext uri="{BB962C8B-B14F-4D97-AF65-F5344CB8AC3E}">
        <p14:creationId xmlns:p14="http://schemas.microsoft.com/office/powerpoint/2010/main" val="19283735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38200" y="1895215"/>
          <a:ext cx="10515600" cy="4464907"/>
        </p:xfrm>
        <a:graphic>
          <a:graphicData uri="http://schemas.openxmlformats.org/drawingml/2006/table">
            <a:tbl>
              <a:tblPr firstRow="1" bandRow="1">
                <a:tableStyleId>{2D5ABB26-0587-4C30-8999-92F81FD0307C}</a:tableStyleId>
              </a:tblPr>
              <a:tblGrid>
                <a:gridCol w="853405">
                  <a:extLst>
                    <a:ext uri="{9D8B030D-6E8A-4147-A177-3AD203B41FA5}">
                      <a16:colId xmlns:a16="http://schemas.microsoft.com/office/drawing/2014/main" val="20000"/>
                    </a:ext>
                  </a:extLst>
                </a:gridCol>
                <a:gridCol w="9662195">
                  <a:extLst>
                    <a:ext uri="{9D8B030D-6E8A-4147-A177-3AD203B41FA5}">
                      <a16:colId xmlns:a16="http://schemas.microsoft.com/office/drawing/2014/main" val="20001"/>
                    </a:ext>
                  </a:extLst>
                </a:gridCol>
              </a:tblGrid>
              <a:tr h="873722">
                <a:tc>
                  <a:txBody>
                    <a:bodyPr/>
                    <a:lstStyle/>
                    <a:p>
                      <a:pPr marL="76200">
                        <a:lnSpc>
                          <a:spcPct val="100000"/>
                        </a:lnSpc>
                        <a:spcBef>
                          <a:spcPts val="515"/>
                        </a:spcBef>
                      </a:pPr>
                      <a:r>
                        <a:rPr sz="2400" dirty="0">
                          <a:latin typeface="Calibri"/>
                          <a:cs typeface="Calibri"/>
                        </a:rPr>
                        <a:t>S.N.</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tc>
                  <a:txBody>
                    <a:bodyPr/>
                    <a:lstStyle/>
                    <a:p>
                      <a:pPr marL="76200">
                        <a:lnSpc>
                          <a:spcPct val="100000"/>
                        </a:lnSpc>
                        <a:spcBef>
                          <a:spcPts val="515"/>
                        </a:spcBef>
                      </a:pPr>
                      <a:r>
                        <a:rPr sz="2400" spc="-15" dirty="0">
                          <a:latin typeface="Calibri"/>
                          <a:cs typeface="Calibri"/>
                        </a:rPr>
                        <a:t>Attribute</a:t>
                      </a:r>
                      <a:r>
                        <a:rPr sz="2400" spc="-20" dirty="0">
                          <a:latin typeface="Calibri"/>
                          <a:cs typeface="Calibri"/>
                        </a:rPr>
                        <a:t> </a:t>
                      </a:r>
                      <a:r>
                        <a:rPr sz="2400" dirty="0">
                          <a:latin typeface="Calibri"/>
                          <a:cs typeface="Calibri"/>
                        </a:rPr>
                        <a:t>&amp;</a:t>
                      </a:r>
                      <a:r>
                        <a:rPr sz="2400" spc="-20" dirty="0">
                          <a:latin typeface="Calibri"/>
                          <a:cs typeface="Calibri"/>
                        </a:rPr>
                        <a:t> </a:t>
                      </a:r>
                      <a:r>
                        <a:rPr sz="2400" spc="-5" dirty="0">
                          <a:latin typeface="Calibri"/>
                          <a:cs typeface="Calibri"/>
                        </a:rPr>
                        <a:t>Description</a:t>
                      </a:r>
                      <a:endParaRPr sz="2400" dirty="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extLst>
                  <a:ext uri="{0D108BD9-81ED-4DB2-BD59-A6C34878D82A}">
                    <a16:rowId xmlns:a16="http://schemas.microsoft.com/office/drawing/2014/main" val="10000"/>
                  </a:ext>
                </a:extLst>
              </a:tr>
              <a:tr h="568013">
                <a:tc>
                  <a:txBody>
                    <a:bodyPr/>
                    <a:lstStyle/>
                    <a:p>
                      <a:pPr marL="76200">
                        <a:lnSpc>
                          <a:spcPct val="100000"/>
                        </a:lnSpc>
                        <a:spcBef>
                          <a:spcPts val="515"/>
                        </a:spcBef>
                      </a:pPr>
                      <a:r>
                        <a:rPr sz="2400" dirty="0">
                          <a:latin typeface="Calibri"/>
                          <a:cs typeface="Calibri"/>
                        </a:rPr>
                        <a:t>1</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15"/>
                        </a:spcBef>
                      </a:pPr>
                      <a:r>
                        <a:rPr sz="2400" b="1" dirty="0">
                          <a:latin typeface="Calibri"/>
                          <a:cs typeface="Calibri"/>
                        </a:rPr>
                        <a:t>type</a:t>
                      </a:r>
                      <a:r>
                        <a:rPr sz="2400" b="1" spc="-45" dirty="0">
                          <a:latin typeface="Calibri"/>
                          <a:cs typeface="Calibri"/>
                        </a:rPr>
                        <a:t> </a:t>
                      </a:r>
                      <a:r>
                        <a:rPr sz="2400" spc="-15" dirty="0">
                          <a:latin typeface="Calibri"/>
                          <a:cs typeface="Calibri"/>
                        </a:rPr>
                        <a:t>date</a:t>
                      </a:r>
                      <a:r>
                        <a:rPr sz="2400" spc="10" dirty="0">
                          <a:latin typeface="Calibri"/>
                          <a:cs typeface="Calibri"/>
                        </a:rPr>
                        <a:t> </a:t>
                      </a:r>
                      <a:r>
                        <a:rPr sz="2400" spc="-10" dirty="0">
                          <a:latin typeface="Calibri"/>
                          <a:cs typeface="Calibri"/>
                        </a:rPr>
                        <a:t>(default),</a:t>
                      </a:r>
                      <a:r>
                        <a:rPr sz="2400" spc="25" dirty="0">
                          <a:latin typeface="Calibri"/>
                          <a:cs typeface="Calibri"/>
                        </a:rPr>
                        <a:t> </a:t>
                      </a:r>
                      <a:r>
                        <a:rPr sz="2400" spc="-5" dirty="0">
                          <a:latin typeface="Calibri"/>
                          <a:cs typeface="Calibri"/>
                        </a:rPr>
                        <a:t>time,</a:t>
                      </a:r>
                      <a:r>
                        <a:rPr sz="2400" dirty="0">
                          <a:latin typeface="Calibri"/>
                          <a:cs typeface="Calibri"/>
                        </a:rPr>
                        <a:t> </a:t>
                      </a:r>
                      <a:r>
                        <a:rPr sz="2400" spc="-5" dirty="0">
                          <a:latin typeface="Calibri"/>
                          <a:cs typeface="Calibri"/>
                        </a:rPr>
                        <a:t>or</a:t>
                      </a:r>
                      <a:r>
                        <a:rPr sz="2400" spc="-15" dirty="0">
                          <a:latin typeface="Calibri"/>
                          <a:cs typeface="Calibri"/>
                        </a:rPr>
                        <a:t> </a:t>
                      </a:r>
                      <a:r>
                        <a:rPr sz="2400" spc="-5" dirty="0">
                          <a:latin typeface="Calibri"/>
                          <a:cs typeface="Calibri"/>
                        </a:rPr>
                        <a:t>both</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1"/>
                  </a:ext>
                </a:extLst>
              </a:tr>
              <a:tr h="503794">
                <a:tc>
                  <a:txBody>
                    <a:bodyPr/>
                    <a:lstStyle/>
                    <a:p>
                      <a:pPr marL="76200">
                        <a:lnSpc>
                          <a:spcPct val="100000"/>
                        </a:lnSpc>
                        <a:spcBef>
                          <a:spcPts val="515"/>
                        </a:spcBef>
                      </a:pPr>
                      <a:r>
                        <a:rPr sz="2400" dirty="0">
                          <a:latin typeface="Calibri"/>
                          <a:cs typeface="Calibri"/>
                        </a:rPr>
                        <a:t>2</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15"/>
                        </a:spcBef>
                      </a:pPr>
                      <a:r>
                        <a:rPr sz="2400" b="1" spc="-5" dirty="0">
                          <a:latin typeface="Calibri"/>
                          <a:cs typeface="Calibri"/>
                        </a:rPr>
                        <a:t>dateStyle</a:t>
                      </a:r>
                      <a:r>
                        <a:rPr sz="2400" b="1" spc="-10" dirty="0">
                          <a:latin typeface="Calibri"/>
                          <a:cs typeface="Calibri"/>
                        </a:rPr>
                        <a:t> </a:t>
                      </a:r>
                      <a:r>
                        <a:rPr sz="2400" spc="-10" dirty="0">
                          <a:latin typeface="Calibri"/>
                          <a:cs typeface="Calibri"/>
                        </a:rPr>
                        <a:t>default,</a:t>
                      </a:r>
                      <a:r>
                        <a:rPr sz="2400" spc="-30" dirty="0">
                          <a:latin typeface="Calibri"/>
                          <a:cs typeface="Calibri"/>
                        </a:rPr>
                        <a:t> </a:t>
                      </a:r>
                      <a:r>
                        <a:rPr sz="2400" spc="-5" dirty="0">
                          <a:latin typeface="Calibri"/>
                          <a:cs typeface="Calibri"/>
                        </a:rPr>
                        <a:t>short, medium,</a:t>
                      </a:r>
                      <a:r>
                        <a:rPr sz="2400" spc="10" dirty="0">
                          <a:latin typeface="Calibri"/>
                          <a:cs typeface="Calibri"/>
                        </a:rPr>
                        <a:t> </a:t>
                      </a:r>
                      <a:r>
                        <a:rPr sz="2400" dirty="0">
                          <a:latin typeface="Calibri"/>
                          <a:cs typeface="Calibri"/>
                        </a:rPr>
                        <a:t>long,</a:t>
                      </a:r>
                      <a:r>
                        <a:rPr sz="2400" spc="15" dirty="0">
                          <a:latin typeface="Calibri"/>
                          <a:cs typeface="Calibri"/>
                        </a:rPr>
                        <a:t> </a:t>
                      </a:r>
                      <a:r>
                        <a:rPr sz="2400" spc="-5" dirty="0">
                          <a:latin typeface="Calibri"/>
                          <a:cs typeface="Calibri"/>
                        </a:rPr>
                        <a:t>or full</a:t>
                      </a:r>
                      <a:endParaRPr sz="2400" dirty="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2"/>
                  </a:ext>
                </a:extLst>
              </a:tr>
              <a:tr h="503793">
                <a:tc>
                  <a:txBody>
                    <a:bodyPr/>
                    <a:lstStyle/>
                    <a:p>
                      <a:pPr marL="75565">
                        <a:lnSpc>
                          <a:spcPct val="100000"/>
                        </a:lnSpc>
                        <a:spcBef>
                          <a:spcPts val="515"/>
                        </a:spcBef>
                      </a:pPr>
                      <a:r>
                        <a:rPr sz="2400" dirty="0">
                          <a:latin typeface="Calibri"/>
                          <a:cs typeface="Calibri"/>
                        </a:rPr>
                        <a:t>3</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5565">
                        <a:lnSpc>
                          <a:spcPct val="100000"/>
                        </a:lnSpc>
                        <a:spcBef>
                          <a:spcPts val="515"/>
                        </a:spcBef>
                      </a:pPr>
                      <a:r>
                        <a:rPr sz="2400" b="1" spc="-5" dirty="0">
                          <a:latin typeface="Calibri"/>
                          <a:cs typeface="Calibri"/>
                        </a:rPr>
                        <a:t>timeStyle</a:t>
                      </a:r>
                      <a:r>
                        <a:rPr sz="2400" b="1" spc="-40" dirty="0">
                          <a:latin typeface="Calibri"/>
                          <a:cs typeface="Calibri"/>
                        </a:rPr>
                        <a:t> </a:t>
                      </a:r>
                      <a:r>
                        <a:rPr sz="2400" spc="-10" dirty="0">
                          <a:latin typeface="Calibri"/>
                          <a:cs typeface="Calibri"/>
                        </a:rPr>
                        <a:t>default,</a:t>
                      </a:r>
                      <a:r>
                        <a:rPr sz="2400" spc="10" dirty="0">
                          <a:latin typeface="Calibri"/>
                          <a:cs typeface="Calibri"/>
                        </a:rPr>
                        <a:t> </a:t>
                      </a:r>
                      <a:r>
                        <a:rPr sz="2400" spc="-5" dirty="0">
                          <a:latin typeface="Calibri"/>
                          <a:cs typeface="Calibri"/>
                        </a:rPr>
                        <a:t>short,</a:t>
                      </a:r>
                      <a:r>
                        <a:rPr sz="2400" spc="10" dirty="0">
                          <a:latin typeface="Calibri"/>
                          <a:cs typeface="Calibri"/>
                        </a:rPr>
                        <a:t> </a:t>
                      </a:r>
                      <a:r>
                        <a:rPr sz="2400" spc="-5" dirty="0">
                          <a:latin typeface="Calibri"/>
                          <a:cs typeface="Calibri"/>
                        </a:rPr>
                        <a:t>medium,</a:t>
                      </a:r>
                      <a:r>
                        <a:rPr sz="2400" spc="10" dirty="0">
                          <a:latin typeface="Calibri"/>
                          <a:cs typeface="Calibri"/>
                        </a:rPr>
                        <a:t> </a:t>
                      </a:r>
                      <a:r>
                        <a:rPr sz="2400" dirty="0">
                          <a:latin typeface="Calibri"/>
                          <a:cs typeface="Calibri"/>
                        </a:rPr>
                        <a:t>long,</a:t>
                      </a:r>
                      <a:r>
                        <a:rPr sz="2400" spc="10" dirty="0">
                          <a:latin typeface="Calibri"/>
                          <a:cs typeface="Calibri"/>
                        </a:rPr>
                        <a:t> </a:t>
                      </a:r>
                      <a:r>
                        <a:rPr sz="2400" spc="-5" dirty="0">
                          <a:latin typeface="Calibri"/>
                          <a:cs typeface="Calibri"/>
                        </a:rPr>
                        <a:t>or</a:t>
                      </a:r>
                      <a:r>
                        <a:rPr sz="2400" spc="20" dirty="0">
                          <a:latin typeface="Calibri"/>
                          <a:cs typeface="Calibri"/>
                        </a:rPr>
                        <a:t> </a:t>
                      </a:r>
                      <a:r>
                        <a:rPr sz="2400" spc="-5" dirty="0">
                          <a:latin typeface="Calibri"/>
                          <a:cs typeface="Calibri"/>
                        </a:rPr>
                        <a:t>full</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3"/>
                  </a:ext>
                </a:extLst>
              </a:tr>
              <a:tr h="487541">
                <a:tc>
                  <a:txBody>
                    <a:bodyPr/>
                    <a:lstStyle/>
                    <a:p>
                      <a:pPr marL="76200">
                        <a:lnSpc>
                          <a:spcPct val="100000"/>
                        </a:lnSpc>
                        <a:spcBef>
                          <a:spcPts val="515"/>
                        </a:spcBef>
                      </a:pPr>
                      <a:r>
                        <a:rPr sz="2400" dirty="0">
                          <a:latin typeface="Calibri"/>
                          <a:cs typeface="Calibri"/>
                        </a:rPr>
                        <a:t>4</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15"/>
                        </a:spcBef>
                      </a:pPr>
                      <a:r>
                        <a:rPr sz="2400" b="1" spc="-10" dirty="0">
                          <a:latin typeface="Calibri"/>
                          <a:cs typeface="Calibri"/>
                        </a:rPr>
                        <a:t>pattern</a:t>
                      </a:r>
                      <a:r>
                        <a:rPr sz="2400" b="1" spc="-40" dirty="0">
                          <a:latin typeface="Calibri"/>
                          <a:cs typeface="Calibri"/>
                        </a:rPr>
                        <a:t> </a:t>
                      </a:r>
                      <a:r>
                        <a:rPr sz="2400" spc="-10" dirty="0">
                          <a:latin typeface="Calibri"/>
                          <a:cs typeface="Calibri"/>
                        </a:rPr>
                        <a:t>Formatting</a:t>
                      </a:r>
                      <a:r>
                        <a:rPr sz="2400" spc="-5" dirty="0">
                          <a:latin typeface="Calibri"/>
                          <a:cs typeface="Calibri"/>
                        </a:rPr>
                        <a:t> </a:t>
                      </a:r>
                      <a:r>
                        <a:rPr sz="2400" spc="-10" dirty="0">
                          <a:latin typeface="Calibri"/>
                          <a:cs typeface="Calibri"/>
                        </a:rPr>
                        <a:t>pattern,</a:t>
                      </a:r>
                      <a:r>
                        <a:rPr sz="2400" dirty="0">
                          <a:latin typeface="Calibri"/>
                          <a:cs typeface="Calibri"/>
                        </a:rPr>
                        <a:t> as</a:t>
                      </a:r>
                      <a:r>
                        <a:rPr sz="2400" spc="-5" dirty="0">
                          <a:latin typeface="Calibri"/>
                          <a:cs typeface="Calibri"/>
                        </a:rPr>
                        <a:t> defined in</a:t>
                      </a:r>
                      <a:r>
                        <a:rPr sz="2400" spc="5" dirty="0">
                          <a:latin typeface="Calibri"/>
                          <a:cs typeface="Calibri"/>
                        </a:rPr>
                        <a:t> </a:t>
                      </a:r>
                      <a:r>
                        <a:rPr sz="2400" spc="-10" dirty="0">
                          <a:latin typeface="Calibri"/>
                          <a:cs typeface="Calibri"/>
                        </a:rPr>
                        <a:t>java.text.SimpleDateFormat</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4"/>
                  </a:ext>
                </a:extLst>
              </a:tr>
              <a:tr h="654322">
                <a:tc>
                  <a:txBody>
                    <a:bodyPr/>
                    <a:lstStyle/>
                    <a:p>
                      <a:pPr marL="75565">
                        <a:lnSpc>
                          <a:spcPct val="100000"/>
                        </a:lnSpc>
                        <a:spcBef>
                          <a:spcPts val="515"/>
                        </a:spcBef>
                      </a:pPr>
                      <a:r>
                        <a:rPr sz="2400" dirty="0">
                          <a:latin typeface="Calibri"/>
                          <a:cs typeface="Calibri"/>
                        </a:rPr>
                        <a:t>5</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5565">
                        <a:lnSpc>
                          <a:spcPct val="100000"/>
                        </a:lnSpc>
                        <a:spcBef>
                          <a:spcPts val="515"/>
                        </a:spcBef>
                      </a:pPr>
                      <a:r>
                        <a:rPr sz="2400" b="1" spc="-5" dirty="0">
                          <a:latin typeface="Calibri"/>
                          <a:cs typeface="Calibri"/>
                        </a:rPr>
                        <a:t>locale</a:t>
                      </a:r>
                      <a:r>
                        <a:rPr sz="2400" b="1" spc="-45" dirty="0">
                          <a:latin typeface="Calibri"/>
                          <a:cs typeface="Calibri"/>
                        </a:rPr>
                        <a:t> </a:t>
                      </a:r>
                      <a:r>
                        <a:rPr sz="2400" spc="-10" dirty="0">
                          <a:latin typeface="Calibri"/>
                          <a:cs typeface="Calibri"/>
                        </a:rPr>
                        <a:t>Locale</a:t>
                      </a:r>
                      <a:r>
                        <a:rPr sz="2400" spc="30" dirty="0">
                          <a:latin typeface="Calibri"/>
                          <a:cs typeface="Calibri"/>
                        </a:rPr>
                        <a:t> </a:t>
                      </a:r>
                      <a:r>
                        <a:rPr sz="2400" spc="-5" dirty="0">
                          <a:latin typeface="Calibri"/>
                          <a:cs typeface="Calibri"/>
                        </a:rPr>
                        <a:t>whose</a:t>
                      </a:r>
                      <a:r>
                        <a:rPr sz="2400" spc="10" dirty="0">
                          <a:latin typeface="Calibri"/>
                          <a:cs typeface="Calibri"/>
                        </a:rPr>
                        <a:t> </a:t>
                      </a:r>
                      <a:r>
                        <a:rPr sz="2400" spc="-15" dirty="0">
                          <a:latin typeface="Calibri"/>
                          <a:cs typeface="Calibri"/>
                        </a:rPr>
                        <a:t>preferences</a:t>
                      </a:r>
                      <a:r>
                        <a:rPr sz="2400" spc="15" dirty="0">
                          <a:latin typeface="Calibri"/>
                          <a:cs typeface="Calibri"/>
                        </a:rPr>
                        <a:t> </a:t>
                      </a:r>
                      <a:r>
                        <a:rPr sz="2400" spc="-10" dirty="0">
                          <a:latin typeface="Calibri"/>
                          <a:cs typeface="Calibri"/>
                        </a:rPr>
                        <a:t>are</a:t>
                      </a:r>
                      <a:r>
                        <a:rPr sz="2400" spc="10" dirty="0">
                          <a:latin typeface="Calibri"/>
                          <a:cs typeface="Calibri"/>
                        </a:rPr>
                        <a:t> </a:t>
                      </a:r>
                      <a:r>
                        <a:rPr sz="2400" spc="-10" dirty="0">
                          <a:latin typeface="Calibri"/>
                          <a:cs typeface="Calibri"/>
                        </a:rPr>
                        <a:t>to</a:t>
                      </a:r>
                      <a:r>
                        <a:rPr sz="2400" spc="-5" dirty="0">
                          <a:latin typeface="Calibri"/>
                          <a:cs typeface="Calibri"/>
                        </a:rPr>
                        <a:t> </a:t>
                      </a:r>
                      <a:r>
                        <a:rPr sz="2400" dirty="0">
                          <a:latin typeface="Calibri"/>
                          <a:cs typeface="Calibri"/>
                        </a:rPr>
                        <a:t>be</a:t>
                      </a:r>
                      <a:r>
                        <a:rPr sz="2400" spc="15" dirty="0">
                          <a:latin typeface="Calibri"/>
                          <a:cs typeface="Calibri"/>
                        </a:rPr>
                        <a:t> </a:t>
                      </a:r>
                      <a:r>
                        <a:rPr sz="2400" dirty="0">
                          <a:latin typeface="Calibri"/>
                          <a:cs typeface="Calibri"/>
                        </a:rPr>
                        <a:t>used</a:t>
                      </a:r>
                      <a:r>
                        <a:rPr sz="2400" spc="5" dirty="0">
                          <a:latin typeface="Calibri"/>
                          <a:cs typeface="Calibri"/>
                        </a:rPr>
                        <a:t> </a:t>
                      </a:r>
                      <a:r>
                        <a:rPr sz="2400" spc="-15" dirty="0">
                          <a:latin typeface="Calibri"/>
                          <a:cs typeface="Calibri"/>
                        </a:rPr>
                        <a:t>for</a:t>
                      </a:r>
                      <a:r>
                        <a:rPr sz="2400" spc="-5" dirty="0">
                          <a:latin typeface="Calibri"/>
                          <a:cs typeface="Calibri"/>
                        </a:rPr>
                        <a:t> </a:t>
                      </a:r>
                      <a:r>
                        <a:rPr sz="2400" spc="-10" dirty="0">
                          <a:latin typeface="Calibri"/>
                          <a:cs typeface="Calibri"/>
                        </a:rPr>
                        <a:t>parsing</a:t>
                      </a:r>
                      <a:r>
                        <a:rPr sz="2400" spc="20" dirty="0">
                          <a:latin typeface="Calibri"/>
                          <a:cs typeface="Calibri"/>
                        </a:rPr>
                        <a:t> </a:t>
                      </a:r>
                      <a:r>
                        <a:rPr sz="2400" dirty="0">
                          <a:latin typeface="Calibri"/>
                          <a:cs typeface="Calibri"/>
                        </a:rPr>
                        <a:t>and </a:t>
                      </a:r>
                      <a:r>
                        <a:rPr sz="2400" spc="-10" dirty="0">
                          <a:latin typeface="Calibri"/>
                          <a:cs typeface="Calibri"/>
                        </a:rPr>
                        <a:t>formatting</a:t>
                      </a:r>
                      <a:endParaRPr sz="2400" dirty="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5"/>
                  </a:ext>
                </a:extLst>
              </a:tr>
              <a:tr h="873722">
                <a:tc>
                  <a:txBody>
                    <a:bodyPr/>
                    <a:lstStyle/>
                    <a:p>
                      <a:pPr marL="76200">
                        <a:lnSpc>
                          <a:spcPct val="100000"/>
                        </a:lnSpc>
                        <a:spcBef>
                          <a:spcPts val="515"/>
                        </a:spcBef>
                      </a:pPr>
                      <a:r>
                        <a:rPr sz="2400" dirty="0">
                          <a:latin typeface="Calibri"/>
                          <a:cs typeface="Calibri"/>
                        </a:rPr>
                        <a:t>6</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15"/>
                        </a:spcBef>
                      </a:pPr>
                      <a:r>
                        <a:rPr sz="2400" b="1" spc="-5" dirty="0">
                          <a:latin typeface="Calibri"/>
                          <a:cs typeface="Calibri"/>
                        </a:rPr>
                        <a:t>timeZone</a:t>
                      </a:r>
                      <a:r>
                        <a:rPr sz="2400" b="1" spc="-60" dirty="0">
                          <a:latin typeface="Calibri"/>
                          <a:cs typeface="Calibri"/>
                        </a:rPr>
                        <a:t> </a:t>
                      </a:r>
                      <a:r>
                        <a:rPr sz="2400" spc="-5" dirty="0">
                          <a:latin typeface="Calibri"/>
                          <a:cs typeface="Calibri"/>
                        </a:rPr>
                        <a:t>Time</a:t>
                      </a:r>
                      <a:r>
                        <a:rPr sz="2400" spc="10" dirty="0">
                          <a:latin typeface="Calibri"/>
                          <a:cs typeface="Calibri"/>
                        </a:rPr>
                        <a:t> </a:t>
                      </a:r>
                      <a:r>
                        <a:rPr sz="2400" spc="-15" dirty="0">
                          <a:latin typeface="Calibri"/>
                          <a:cs typeface="Calibri"/>
                        </a:rPr>
                        <a:t>zone</a:t>
                      </a:r>
                      <a:r>
                        <a:rPr sz="2400" dirty="0">
                          <a:latin typeface="Calibri"/>
                          <a:cs typeface="Calibri"/>
                        </a:rPr>
                        <a:t> </a:t>
                      </a:r>
                      <a:r>
                        <a:rPr sz="2400" spc="-10" dirty="0">
                          <a:latin typeface="Calibri"/>
                          <a:cs typeface="Calibri"/>
                        </a:rPr>
                        <a:t>to</a:t>
                      </a:r>
                      <a:r>
                        <a:rPr sz="2400" spc="5" dirty="0">
                          <a:latin typeface="Calibri"/>
                          <a:cs typeface="Calibri"/>
                        </a:rPr>
                        <a:t> </a:t>
                      </a:r>
                      <a:r>
                        <a:rPr sz="2400" dirty="0">
                          <a:latin typeface="Calibri"/>
                          <a:cs typeface="Calibri"/>
                        </a:rPr>
                        <a:t>use</a:t>
                      </a:r>
                      <a:r>
                        <a:rPr sz="2400" spc="-15" dirty="0">
                          <a:latin typeface="Calibri"/>
                          <a:cs typeface="Calibri"/>
                        </a:rPr>
                        <a:t> for</a:t>
                      </a:r>
                      <a:r>
                        <a:rPr sz="2400" spc="5" dirty="0">
                          <a:latin typeface="Calibri"/>
                          <a:cs typeface="Calibri"/>
                        </a:rPr>
                        <a:t> </a:t>
                      </a:r>
                      <a:r>
                        <a:rPr sz="2400" spc="-10" dirty="0">
                          <a:latin typeface="Calibri"/>
                          <a:cs typeface="Calibri"/>
                        </a:rPr>
                        <a:t>parsing</a:t>
                      </a:r>
                      <a:r>
                        <a:rPr sz="2400" dirty="0">
                          <a:latin typeface="Calibri"/>
                          <a:cs typeface="Calibri"/>
                        </a:rPr>
                        <a:t> and</a:t>
                      </a:r>
                      <a:r>
                        <a:rPr sz="2400" spc="10" dirty="0">
                          <a:latin typeface="Calibri"/>
                          <a:cs typeface="Calibri"/>
                        </a:rPr>
                        <a:t> </a:t>
                      </a:r>
                      <a:r>
                        <a:rPr sz="2400" spc="-10" dirty="0">
                          <a:latin typeface="Calibri"/>
                          <a:cs typeface="Calibri"/>
                        </a:rPr>
                        <a:t>formatting</a:t>
                      </a:r>
                      <a:endParaRPr sz="2400" dirty="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6"/>
                  </a:ext>
                </a:extLst>
              </a:tr>
            </a:tbl>
          </a:graphicData>
        </a:graphic>
      </p:graphicFrame>
      <p:sp>
        <p:nvSpPr>
          <p:cNvPr id="3" name="object 2"/>
          <p:cNvSpPr txBox="1">
            <a:spLocks/>
          </p:cNvSpPr>
          <p:nvPr/>
        </p:nvSpPr>
        <p:spPr>
          <a:xfrm>
            <a:off x="838200" y="365125"/>
            <a:ext cx="10515600" cy="1325563"/>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IN" sz="4000" spc="-5" dirty="0" smtClean="0"/>
              <a:t>JSF</a:t>
            </a:r>
            <a:r>
              <a:rPr lang="en-IN" sz="4000" spc="-70" dirty="0" smtClean="0"/>
              <a:t> </a:t>
            </a:r>
            <a:r>
              <a:rPr lang="en-IN" sz="4000" spc="-20" dirty="0" smtClean="0"/>
              <a:t>Convertor</a:t>
            </a:r>
            <a:r>
              <a:rPr lang="en-IN" sz="4000" spc="-30" dirty="0" smtClean="0"/>
              <a:t> </a:t>
            </a:r>
            <a:r>
              <a:rPr lang="en-IN" sz="4000" spc="-80" dirty="0" smtClean="0"/>
              <a:t>Tags</a:t>
            </a:r>
            <a:endParaRPr lang="en-IN" sz="4000" dirty="0"/>
          </a:p>
        </p:txBody>
      </p:sp>
    </p:spTree>
    <p:custDataLst>
      <p:tags r:id="rId1"/>
    </p:custDataLst>
    <p:extLst>
      <p:ext uri="{BB962C8B-B14F-4D97-AF65-F5344CB8AC3E}">
        <p14:creationId xmlns:p14="http://schemas.microsoft.com/office/powerpoint/2010/main" val="28958921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56E2-D193-4A9C-B288-63FFA9298C62}"/>
              </a:ext>
            </a:extLst>
          </p:cNvPr>
          <p:cNvSpPr>
            <a:spLocks noGrp="1"/>
          </p:cNvSpPr>
          <p:nvPr>
            <p:ph type="title"/>
          </p:nvPr>
        </p:nvSpPr>
        <p:spPr/>
        <p:txBody>
          <a:bodyPr/>
          <a:lstStyle/>
          <a:p>
            <a:r>
              <a:rPr lang="en-IN" dirty="0"/>
              <a:t>JSF - Validation Tags</a:t>
            </a:r>
          </a:p>
        </p:txBody>
      </p:sp>
      <p:sp>
        <p:nvSpPr>
          <p:cNvPr id="3" name="Content Placeholder 2">
            <a:extLst>
              <a:ext uri="{FF2B5EF4-FFF2-40B4-BE49-F238E27FC236}">
                <a16:creationId xmlns:a16="http://schemas.microsoft.com/office/drawing/2014/main" id="{0510588B-D2C4-4486-BB43-3C5BF94A1A3F}"/>
              </a:ext>
            </a:extLst>
          </p:cNvPr>
          <p:cNvSpPr>
            <a:spLocks noGrp="1"/>
          </p:cNvSpPr>
          <p:nvPr>
            <p:ph idx="1"/>
          </p:nvPr>
        </p:nvSpPr>
        <p:spPr/>
        <p:txBody>
          <a:bodyPr/>
          <a:lstStyle/>
          <a:p>
            <a:r>
              <a:rPr lang="en-US" dirty="0"/>
              <a:t>JSF provides inbuilt validators to validate its UI components. These tags can validate the length of the field, the type of input which can be a custom object.</a:t>
            </a:r>
          </a:p>
          <a:p>
            <a:endParaRPr lang="en-IN" dirty="0"/>
          </a:p>
        </p:txBody>
      </p:sp>
      <p:graphicFrame>
        <p:nvGraphicFramePr>
          <p:cNvPr id="6" name="Table 5">
            <a:extLst>
              <a:ext uri="{FF2B5EF4-FFF2-40B4-BE49-F238E27FC236}">
                <a16:creationId xmlns:a16="http://schemas.microsoft.com/office/drawing/2014/main" id="{31142487-892F-45D4-AF73-80CAD8EF7979}"/>
              </a:ext>
            </a:extLst>
          </p:cNvPr>
          <p:cNvGraphicFramePr>
            <a:graphicFrameLocks noGrp="1"/>
          </p:cNvGraphicFramePr>
          <p:nvPr>
            <p:extLst>
              <p:ext uri="{D42A27DB-BD31-4B8C-83A1-F6EECF244321}">
                <p14:modId xmlns:p14="http://schemas.microsoft.com/office/powerpoint/2010/main" val="3968033226"/>
              </p:ext>
            </p:extLst>
          </p:nvPr>
        </p:nvGraphicFramePr>
        <p:xfrm>
          <a:off x="1219200" y="3428999"/>
          <a:ext cx="9682480" cy="2945423"/>
        </p:xfrm>
        <a:graphic>
          <a:graphicData uri="http://schemas.openxmlformats.org/drawingml/2006/table">
            <a:tbl>
              <a:tblPr firstRow="1" bandRow="1">
                <a:tableStyleId>{5C22544A-7EE6-4342-B048-85BDC9FD1C3A}</a:tableStyleId>
              </a:tblPr>
              <a:tblGrid>
                <a:gridCol w="883920">
                  <a:extLst>
                    <a:ext uri="{9D8B030D-6E8A-4147-A177-3AD203B41FA5}">
                      <a16:colId xmlns:a16="http://schemas.microsoft.com/office/drawing/2014/main" val="4129960099"/>
                    </a:ext>
                  </a:extLst>
                </a:gridCol>
                <a:gridCol w="8798560">
                  <a:extLst>
                    <a:ext uri="{9D8B030D-6E8A-4147-A177-3AD203B41FA5}">
                      <a16:colId xmlns:a16="http://schemas.microsoft.com/office/drawing/2014/main" val="53829933"/>
                    </a:ext>
                  </a:extLst>
                </a:gridCol>
              </a:tblGrid>
              <a:tr h="465797">
                <a:tc>
                  <a:txBody>
                    <a:bodyPr/>
                    <a:lstStyle/>
                    <a:p>
                      <a:pPr algn="ctr" fontAlgn="t"/>
                      <a:r>
                        <a:rPr lang="en-IN" sz="2800" dirty="0" err="1">
                          <a:effectLst/>
                        </a:rPr>
                        <a:t>S.No</a:t>
                      </a:r>
                      <a:endParaRPr lang="en-IN" sz="2800" dirty="0">
                        <a:effectLst/>
                      </a:endParaRPr>
                    </a:p>
                  </a:txBody>
                  <a:tcPr marL="50800" marR="50800" marT="50800" marB="50800"/>
                </a:tc>
                <a:tc>
                  <a:txBody>
                    <a:bodyPr/>
                    <a:lstStyle/>
                    <a:p>
                      <a:pPr algn="ctr" fontAlgn="t"/>
                      <a:r>
                        <a:rPr lang="en-IN" sz="2800" dirty="0">
                          <a:effectLst/>
                        </a:rPr>
                        <a:t>Tag &amp; Description</a:t>
                      </a:r>
                    </a:p>
                  </a:txBody>
                  <a:tcPr marL="50800" marR="50800" marT="50800" marB="50800"/>
                </a:tc>
                <a:extLst>
                  <a:ext uri="{0D108BD9-81ED-4DB2-BD59-A6C34878D82A}">
                    <a16:rowId xmlns:a16="http://schemas.microsoft.com/office/drawing/2014/main" val="3800364618"/>
                  </a:ext>
                </a:extLst>
              </a:tr>
              <a:tr h="805701">
                <a:tc>
                  <a:txBody>
                    <a:bodyPr/>
                    <a:lstStyle/>
                    <a:p>
                      <a:pPr algn="ctr" fontAlgn="ctr"/>
                      <a:r>
                        <a:rPr lang="en-IN" sz="2800" dirty="0">
                          <a:effectLst/>
                        </a:rPr>
                        <a:t>1</a:t>
                      </a:r>
                    </a:p>
                  </a:txBody>
                  <a:tcPr marL="50800" marR="50800" marT="50800" marB="50800" anchor="ctr"/>
                </a:tc>
                <a:tc>
                  <a:txBody>
                    <a:bodyPr/>
                    <a:lstStyle/>
                    <a:p>
                      <a:pPr algn="l" fontAlgn="t"/>
                      <a:r>
                        <a:rPr lang="en-US" sz="2800" b="1" u="none" strike="noStrike" dirty="0">
                          <a:solidFill>
                            <a:srgbClr val="313131"/>
                          </a:solidFill>
                          <a:effectLst/>
                          <a:hlinkClick r:id="rId3"/>
                        </a:rPr>
                        <a:t>f:validateLength</a:t>
                      </a:r>
                      <a:r>
                        <a:rPr lang="en-US" sz="2800" b="1" u="none" strike="noStrike" dirty="0">
                          <a:solidFill>
                            <a:srgbClr val="313131"/>
                          </a:solidFill>
                          <a:effectLst/>
                        </a:rPr>
                        <a:t>: </a:t>
                      </a:r>
                      <a:r>
                        <a:rPr lang="en-US" sz="2800" dirty="0">
                          <a:solidFill>
                            <a:srgbClr val="000000"/>
                          </a:solidFill>
                          <a:effectLst/>
                        </a:rPr>
                        <a:t>Validates the length of a string</a:t>
                      </a:r>
                    </a:p>
                  </a:txBody>
                  <a:tcPr marL="50800" marR="50800" marT="50800" marB="50800"/>
                </a:tc>
                <a:extLst>
                  <a:ext uri="{0D108BD9-81ED-4DB2-BD59-A6C34878D82A}">
                    <a16:rowId xmlns:a16="http://schemas.microsoft.com/office/drawing/2014/main" val="890268730"/>
                  </a:ext>
                </a:extLst>
              </a:tr>
              <a:tr h="805701">
                <a:tc>
                  <a:txBody>
                    <a:bodyPr/>
                    <a:lstStyle/>
                    <a:p>
                      <a:pPr algn="ctr" fontAlgn="ctr"/>
                      <a:r>
                        <a:rPr lang="en-IN" sz="2800" dirty="0">
                          <a:effectLst/>
                        </a:rPr>
                        <a:t>2</a:t>
                      </a:r>
                    </a:p>
                  </a:txBody>
                  <a:tcPr marL="50800" marR="50800" marT="50800" marB="50800" anchor="ctr"/>
                </a:tc>
                <a:tc>
                  <a:txBody>
                    <a:bodyPr/>
                    <a:lstStyle/>
                    <a:p>
                      <a:pPr algn="l" fontAlgn="t"/>
                      <a:r>
                        <a:rPr lang="en-US" sz="2800" b="1" u="none" strike="noStrike" dirty="0">
                          <a:solidFill>
                            <a:srgbClr val="313131"/>
                          </a:solidFill>
                          <a:effectLst/>
                          <a:hlinkClick r:id="rId4"/>
                        </a:rPr>
                        <a:t>f:validateLongRange</a:t>
                      </a:r>
                      <a:r>
                        <a:rPr lang="en-US" sz="2800" b="1" u="none" strike="noStrike" dirty="0">
                          <a:solidFill>
                            <a:srgbClr val="313131"/>
                          </a:solidFill>
                          <a:effectLst/>
                        </a:rPr>
                        <a:t>: </a:t>
                      </a:r>
                      <a:r>
                        <a:rPr lang="en-US" sz="2800" dirty="0">
                          <a:solidFill>
                            <a:srgbClr val="000000"/>
                          </a:solidFill>
                          <a:effectLst/>
                        </a:rPr>
                        <a:t>Validates the range of a numeric value</a:t>
                      </a:r>
                    </a:p>
                  </a:txBody>
                  <a:tcPr marL="50800" marR="50800" marT="50800" marB="50800"/>
                </a:tc>
                <a:extLst>
                  <a:ext uri="{0D108BD9-81ED-4DB2-BD59-A6C34878D82A}">
                    <a16:rowId xmlns:a16="http://schemas.microsoft.com/office/drawing/2014/main" val="2751681650"/>
                  </a:ext>
                </a:extLst>
              </a:tr>
              <a:tr h="805701">
                <a:tc>
                  <a:txBody>
                    <a:bodyPr/>
                    <a:lstStyle/>
                    <a:p>
                      <a:pPr algn="ctr" fontAlgn="ctr"/>
                      <a:r>
                        <a:rPr lang="en-IN" sz="2800" dirty="0">
                          <a:effectLst/>
                        </a:rPr>
                        <a:t>3</a:t>
                      </a:r>
                    </a:p>
                  </a:txBody>
                  <a:tcPr marL="50800" marR="50800" marT="50800" marB="50800" anchor="ctr"/>
                </a:tc>
                <a:tc>
                  <a:txBody>
                    <a:bodyPr/>
                    <a:lstStyle/>
                    <a:p>
                      <a:pPr algn="l" fontAlgn="t"/>
                      <a:r>
                        <a:rPr lang="en-US" sz="2800" b="1" u="none" strike="noStrike" dirty="0">
                          <a:solidFill>
                            <a:srgbClr val="313131"/>
                          </a:solidFill>
                          <a:effectLst/>
                          <a:hlinkClick r:id="rId5"/>
                        </a:rPr>
                        <a:t>f:validateDoubleRange</a:t>
                      </a:r>
                      <a:r>
                        <a:rPr lang="en-US" sz="2800" b="1" u="none" strike="noStrike" dirty="0">
                          <a:solidFill>
                            <a:srgbClr val="313131"/>
                          </a:solidFill>
                          <a:effectLst/>
                        </a:rPr>
                        <a:t>: </a:t>
                      </a:r>
                      <a:r>
                        <a:rPr lang="en-US" sz="2800" dirty="0">
                          <a:solidFill>
                            <a:srgbClr val="000000"/>
                          </a:solidFill>
                          <a:effectLst/>
                        </a:rPr>
                        <a:t>Validates the range of a float value</a:t>
                      </a:r>
                    </a:p>
                  </a:txBody>
                  <a:tcPr marL="50800" marR="50800" marT="50800" marB="50800"/>
                </a:tc>
                <a:extLst>
                  <a:ext uri="{0D108BD9-81ED-4DB2-BD59-A6C34878D82A}">
                    <a16:rowId xmlns:a16="http://schemas.microsoft.com/office/drawing/2014/main" val="1467508954"/>
                  </a:ext>
                </a:extLst>
              </a:tr>
            </a:tbl>
          </a:graphicData>
        </a:graphic>
      </p:graphicFrame>
    </p:spTree>
    <p:custDataLst>
      <p:tags r:id="rId1"/>
    </p:custDataLst>
    <p:extLst>
      <p:ext uri="{BB962C8B-B14F-4D97-AF65-F5344CB8AC3E}">
        <p14:creationId xmlns:p14="http://schemas.microsoft.com/office/powerpoint/2010/main" val="24664080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56E2-D193-4A9C-B288-63FFA9298C62}"/>
              </a:ext>
            </a:extLst>
          </p:cNvPr>
          <p:cNvSpPr>
            <a:spLocks noGrp="1"/>
          </p:cNvSpPr>
          <p:nvPr>
            <p:ph type="title"/>
          </p:nvPr>
        </p:nvSpPr>
        <p:spPr/>
        <p:txBody>
          <a:bodyPr/>
          <a:lstStyle/>
          <a:p>
            <a:r>
              <a:rPr lang="en-IN" dirty="0"/>
              <a:t>JSF - Validation Tags</a:t>
            </a:r>
          </a:p>
        </p:txBody>
      </p:sp>
      <p:graphicFrame>
        <p:nvGraphicFramePr>
          <p:cNvPr id="5" name="object 2"/>
          <p:cNvGraphicFramePr>
            <a:graphicFrameLocks noGrp="1"/>
          </p:cNvGraphicFramePr>
          <p:nvPr>
            <p:ph idx="1"/>
            <p:extLst>
              <p:ext uri="{D42A27DB-BD31-4B8C-83A1-F6EECF244321}">
                <p14:modId xmlns:p14="http://schemas.microsoft.com/office/powerpoint/2010/main" val="1219209550"/>
              </p:ext>
            </p:extLst>
          </p:nvPr>
        </p:nvGraphicFramePr>
        <p:xfrm>
          <a:off x="838200" y="1825626"/>
          <a:ext cx="10515600" cy="4584786"/>
        </p:xfrm>
        <a:graphic>
          <a:graphicData uri="http://schemas.openxmlformats.org/drawingml/2006/table">
            <a:tbl>
              <a:tblPr firstRow="1" bandRow="1">
                <a:tableStyleId>{2D5ABB26-0587-4C30-8999-92F81FD0307C}</a:tableStyleId>
              </a:tblPr>
              <a:tblGrid>
                <a:gridCol w="853117">
                  <a:extLst>
                    <a:ext uri="{9D8B030D-6E8A-4147-A177-3AD203B41FA5}">
                      <a16:colId xmlns:a16="http://schemas.microsoft.com/office/drawing/2014/main" val="20000"/>
                    </a:ext>
                  </a:extLst>
                </a:gridCol>
                <a:gridCol w="9662483">
                  <a:extLst>
                    <a:ext uri="{9D8B030D-6E8A-4147-A177-3AD203B41FA5}">
                      <a16:colId xmlns:a16="http://schemas.microsoft.com/office/drawing/2014/main" val="20001"/>
                    </a:ext>
                  </a:extLst>
                </a:gridCol>
              </a:tblGrid>
              <a:tr h="545615">
                <a:tc>
                  <a:txBody>
                    <a:bodyPr/>
                    <a:lstStyle/>
                    <a:p>
                      <a:pPr marL="76200">
                        <a:lnSpc>
                          <a:spcPct val="100000"/>
                        </a:lnSpc>
                        <a:spcBef>
                          <a:spcPts val="515"/>
                        </a:spcBef>
                      </a:pPr>
                      <a:r>
                        <a:rPr sz="2400" b="1" dirty="0">
                          <a:latin typeface="Calibri"/>
                          <a:cs typeface="Calibri"/>
                        </a:rPr>
                        <a:t>S.N.</a:t>
                      </a:r>
                      <a:endParaRPr sz="2400" b="1">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tc>
                  <a:txBody>
                    <a:bodyPr/>
                    <a:lstStyle/>
                    <a:p>
                      <a:pPr marL="76200">
                        <a:lnSpc>
                          <a:spcPct val="100000"/>
                        </a:lnSpc>
                        <a:spcBef>
                          <a:spcPts val="515"/>
                        </a:spcBef>
                      </a:pPr>
                      <a:r>
                        <a:rPr sz="2400" b="1" spc="-50" dirty="0">
                          <a:latin typeface="Calibri"/>
                          <a:cs typeface="Calibri"/>
                        </a:rPr>
                        <a:t>Tag</a:t>
                      </a:r>
                      <a:r>
                        <a:rPr sz="2400" b="1" spc="-40" dirty="0">
                          <a:latin typeface="Calibri"/>
                          <a:cs typeface="Calibri"/>
                        </a:rPr>
                        <a:t> </a:t>
                      </a:r>
                      <a:r>
                        <a:rPr sz="2400" b="1" dirty="0">
                          <a:latin typeface="Calibri"/>
                          <a:cs typeface="Calibri"/>
                        </a:rPr>
                        <a:t>&amp;</a:t>
                      </a:r>
                      <a:r>
                        <a:rPr sz="2400" b="1" spc="-20" dirty="0">
                          <a:latin typeface="Calibri"/>
                          <a:cs typeface="Calibri"/>
                        </a:rPr>
                        <a:t> </a:t>
                      </a:r>
                      <a:r>
                        <a:rPr sz="2400" b="1" spc="-5" dirty="0">
                          <a:latin typeface="Calibri"/>
                          <a:cs typeface="Calibri"/>
                        </a:rPr>
                        <a:t>Description</a:t>
                      </a:r>
                      <a:endParaRPr sz="2400" b="1" dirty="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extLst>
                  <a:ext uri="{0D108BD9-81ED-4DB2-BD59-A6C34878D82A}">
                    <a16:rowId xmlns:a16="http://schemas.microsoft.com/office/drawing/2014/main" val="10000"/>
                  </a:ext>
                </a:extLst>
              </a:tr>
              <a:tr h="759492">
                <a:tc>
                  <a:txBody>
                    <a:bodyPr/>
                    <a:lstStyle/>
                    <a:p>
                      <a:pPr marL="75565">
                        <a:lnSpc>
                          <a:spcPct val="100000"/>
                        </a:lnSpc>
                        <a:spcBef>
                          <a:spcPts val="515"/>
                        </a:spcBef>
                      </a:pPr>
                      <a:r>
                        <a:rPr sz="2400" dirty="0">
                          <a:latin typeface="Calibri"/>
                          <a:cs typeface="Calibri"/>
                        </a:rPr>
                        <a:t>1</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15"/>
                        </a:spcBef>
                      </a:pPr>
                      <a:r>
                        <a:rPr sz="2400" b="1" u="heavy" spc="-10" dirty="0">
                          <a:solidFill>
                            <a:srgbClr val="0000FF"/>
                          </a:solidFill>
                          <a:uFill>
                            <a:solidFill>
                              <a:srgbClr val="0000FF"/>
                            </a:solidFill>
                          </a:uFill>
                          <a:latin typeface="Calibri"/>
                          <a:cs typeface="Calibri"/>
                        </a:rPr>
                        <a:t>f:validateLength</a:t>
                      </a:r>
                      <a:endParaRPr sz="2400">
                        <a:latin typeface="Calibri"/>
                        <a:cs typeface="Calibri"/>
                      </a:endParaRPr>
                    </a:p>
                    <a:p>
                      <a:pPr marL="76200">
                        <a:lnSpc>
                          <a:spcPct val="100000"/>
                        </a:lnSpc>
                      </a:pPr>
                      <a:r>
                        <a:rPr sz="2400" spc="-20" dirty="0">
                          <a:latin typeface="Calibri"/>
                          <a:cs typeface="Calibri"/>
                        </a:rPr>
                        <a:t>Validates </a:t>
                      </a:r>
                      <a:r>
                        <a:rPr sz="2400" spc="-5" dirty="0">
                          <a:latin typeface="Calibri"/>
                          <a:cs typeface="Calibri"/>
                        </a:rPr>
                        <a:t>length</a:t>
                      </a:r>
                      <a:r>
                        <a:rPr sz="2400" spc="5"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a</a:t>
                      </a:r>
                      <a:r>
                        <a:rPr sz="2400" spc="-10" dirty="0">
                          <a:latin typeface="Calibri"/>
                          <a:cs typeface="Calibri"/>
                        </a:rPr>
                        <a:t> string</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1"/>
                  </a:ext>
                </a:extLst>
              </a:tr>
              <a:tr h="759492">
                <a:tc>
                  <a:txBody>
                    <a:bodyPr/>
                    <a:lstStyle/>
                    <a:p>
                      <a:pPr marL="76200">
                        <a:lnSpc>
                          <a:spcPct val="100000"/>
                        </a:lnSpc>
                        <a:spcBef>
                          <a:spcPts val="515"/>
                        </a:spcBef>
                      </a:pPr>
                      <a:r>
                        <a:rPr sz="2400" dirty="0">
                          <a:latin typeface="Calibri"/>
                          <a:cs typeface="Calibri"/>
                        </a:rPr>
                        <a:t>2</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15"/>
                        </a:spcBef>
                      </a:pPr>
                      <a:r>
                        <a:rPr sz="2400" b="1" u="heavy" spc="-10" dirty="0">
                          <a:solidFill>
                            <a:srgbClr val="0000FF"/>
                          </a:solidFill>
                          <a:uFill>
                            <a:solidFill>
                              <a:srgbClr val="0000FF"/>
                            </a:solidFill>
                          </a:uFill>
                          <a:latin typeface="Calibri"/>
                          <a:cs typeface="Calibri"/>
                        </a:rPr>
                        <a:t>f:validateLongRange</a:t>
                      </a:r>
                      <a:endParaRPr sz="2400">
                        <a:latin typeface="Calibri"/>
                        <a:cs typeface="Calibri"/>
                      </a:endParaRPr>
                    </a:p>
                    <a:p>
                      <a:pPr marL="76200">
                        <a:lnSpc>
                          <a:spcPct val="100000"/>
                        </a:lnSpc>
                      </a:pPr>
                      <a:r>
                        <a:rPr sz="2400" spc="-20" dirty="0">
                          <a:latin typeface="Calibri"/>
                          <a:cs typeface="Calibri"/>
                        </a:rPr>
                        <a:t>Validates </a:t>
                      </a:r>
                      <a:r>
                        <a:rPr sz="2400" spc="-10" dirty="0">
                          <a:latin typeface="Calibri"/>
                          <a:cs typeface="Calibri"/>
                        </a:rPr>
                        <a:t>range</a:t>
                      </a:r>
                      <a:r>
                        <a:rPr sz="2400" dirty="0">
                          <a:latin typeface="Calibri"/>
                          <a:cs typeface="Calibri"/>
                        </a:rPr>
                        <a:t> </a:t>
                      </a:r>
                      <a:r>
                        <a:rPr sz="2400" spc="-5" dirty="0">
                          <a:latin typeface="Calibri"/>
                          <a:cs typeface="Calibri"/>
                        </a:rPr>
                        <a:t>of</a:t>
                      </a:r>
                      <a:r>
                        <a:rPr sz="2400" spc="10" dirty="0">
                          <a:latin typeface="Calibri"/>
                          <a:cs typeface="Calibri"/>
                        </a:rPr>
                        <a:t> </a:t>
                      </a:r>
                      <a:r>
                        <a:rPr sz="2400" spc="-5" dirty="0">
                          <a:latin typeface="Calibri"/>
                          <a:cs typeface="Calibri"/>
                        </a:rPr>
                        <a:t>numeric</a:t>
                      </a:r>
                      <a:r>
                        <a:rPr sz="2400" dirty="0">
                          <a:latin typeface="Calibri"/>
                          <a:cs typeface="Calibri"/>
                        </a:rPr>
                        <a:t> </a:t>
                      </a:r>
                      <a:r>
                        <a:rPr sz="2400" spc="-10" dirty="0">
                          <a:latin typeface="Calibri"/>
                          <a:cs typeface="Calibri"/>
                        </a:rPr>
                        <a:t>value</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2"/>
                  </a:ext>
                </a:extLst>
              </a:tr>
              <a:tr h="759491">
                <a:tc>
                  <a:txBody>
                    <a:bodyPr/>
                    <a:lstStyle/>
                    <a:p>
                      <a:pPr marL="76200">
                        <a:lnSpc>
                          <a:spcPct val="100000"/>
                        </a:lnSpc>
                        <a:spcBef>
                          <a:spcPts val="515"/>
                        </a:spcBef>
                      </a:pPr>
                      <a:r>
                        <a:rPr sz="2400" dirty="0">
                          <a:latin typeface="Calibri"/>
                          <a:cs typeface="Calibri"/>
                        </a:rPr>
                        <a:t>3</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15"/>
                        </a:spcBef>
                      </a:pPr>
                      <a:r>
                        <a:rPr sz="2400" b="1" u="heavy" spc="-10" dirty="0">
                          <a:solidFill>
                            <a:srgbClr val="0000FF"/>
                          </a:solidFill>
                          <a:uFill>
                            <a:solidFill>
                              <a:srgbClr val="0000FF"/>
                            </a:solidFill>
                          </a:uFill>
                          <a:latin typeface="Calibri"/>
                          <a:cs typeface="Calibri"/>
                        </a:rPr>
                        <a:t>f:validateDoubleRange</a:t>
                      </a:r>
                      <a:endParaRPr sz="2400">
                        <a:latin typeface="Calibri"/>
                        <a:cs typeface="Calibri"/>
                      </a:endParaRPr>
                    </a:p>
                    <a:p>
                      <a:pPr marL="76200">
                        <a:lnSpc>
                          <a:spcPct val="100000"/>
                        </a:lnSpc>
                      </a:pPr>
                      <a:r>
                        <a:rPr sz="2400" spc="-20" dirty="0">
                          <a:latin typeface="Calibri"/>
                          <a:cs typeface="Calibri"/>
                        </a:rPr>
                        <a:t>Validates </a:t>
                      </a:r>
                      <a:r>
                        <a:rPr sz="2400" spc="-10" dirty="0">
                          <a:latin typeface="Calibri"/>
                          <a:cs typeface="Calibri"/>
                        </a:rPr>
                        <a:t>range</a:t>
                      </a:r>
                      <a:r>
                        <a:rPr sz="2400" dirty="0">
                          <a:latin typeface="Calibri"/>
                          <a:cs typeface="Calibri"/>
                        </a:rPr>
                        <a:t> </a:t>
                      </a:r>
                      <a:r>
                        <a:rPr sz="2400" spc="-5" dirty="0">
                          <a:latin typeface="Calibri"/>
                          <a:cs typeface="Calibri"/>
                        </a:rPr>
                        <a:t>of</a:t>
                      </a:r>
                      <a:r>
                        <a:rPr sz="2400" spc="10" dirty="0">
                          <a:latin typeface="Calibri"/>
                          <a:cs typeface="Calibri"/>
                        </a:rPr>
                        <a:t> </a:t>
                      </a:r>
                      <a:r>
                        <a:rPr sz="2400" spc="-10" dirty="0">
                          <a:latin typeface="Calibri"/>
                          <a:cs typeface="Calibri"/>
                        </a:rPr>
                        <a:t>float value</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3"/>
                  </a:ext>
                </a:extLst>
              </a:tr>
              <a:tr h="851471">
                <a:tc>
                  <a:txBody>
                    <a:bodyPr/>
                    <a:lstStyle/>
                    <a:p>
                      <a:pPr marL="76200">
                        <a:lnSpc>
                          <a:spcPct val="100000"/>
                        </a:lnSpc>
                        <a:spcBef>
                          <a:spcPts val="515"/>
                        </a:spcBef>
                      </a:pPr>
                      <a:r>
                        <a:rPr sz="2400" dirty="0">
                          <a:latin typeface="Calibri"/>
                          <a:cs typeface="Calibri"/>
                        </a:rPr>
                        <a:t>4</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15"/>
                        </a:spcBef>
                      </a:pPr>
                      <a:r>
                        <a:rPr sz="2400" b="1" u="heavy" spc="-15" dirty="0">
                          <a:solidFill>
                            <a:srgbClr val="0000FF"/>
                          </a:solidFill>
                          <a:uFill>
                            <a:solidFill>
                              <a:srgbClr val="0000FF"/>
                            </a:solidFill>
                          </a:uFill>
                          <a:latin typeface="Calibri"/>
                          <a:cs typeface="Calibri"/>
                        </a:rPr>
                        <a:t>f:validateRegex</a:t>
                      </a:r>
                      <a:endParaRPr sz="2400" dirty="0">
                        <a:latin typeface="Calibri"/>
                        <a:cs typeface="Calibri"/>
                      </a:endParaRPr>
                    </a:p>
                    <a:p>
                      <a:pPr marL="76200">
                        <a:lnSpc>
                          <a:spcPct val="100000"/>
                        </a:lnSpc>
                      </a:pPr>
                      <a:r>
                        <a:rPr sz="2400" spc="-20" dirty="0">
                          <a:latin typeface="Calibri"/>
                          <a:cs typeface="Calibri"/>
                        </a:rPr>
                        <a:t>Validate</a:t>
                      </a:r>
                      <a:r>
                        <a:rPr sz="2400" spc="-5" dirty="0">
                          <a:latin typeface="Calibri"/>
                          <a:cs typeface="Calibri"/>
                        </a:rPr>
                        <a:t> </a:t>
                      </a:r>
                      <a:r>
                        <a:rPr sz="2400" dirty="0">
                          <a:latin typeface="Calibri"/>
                          <a:cs typeface="Calibri"/>
                        </a:rPr>
                        <a:t>JSF</a:t>
                      </a:r>
                      <a:r>
                        <a:rPr sz="2400" spc="-5" dirty="0">
                          <a:latin typeface="Calibri"/>
                          <a:cs typeface="Calibri"/>
                        </a:rPr>
                        <a:t> component</a:t>
                      </a:r>
                      <a:r>
                        <a:rPr sz="2400" spc="5" dirty="0">
                          <a:latin typeface="Calibri"/>
                          <a:cs typeface="Calibri"/>
                        </a:rPr>
                        <a:t> </a:t>
                      </a:r>
                      <a:r>
                        <a:rPr sz="2400" spc="-5" dirty="0">
                          <a:latin typeface="Calibri"/>
                          <a:cs typeface="Calibri"/>
                        </a:rPr>
                        <a:t>with</a:t>
                      </a:r>
                      <a:r>
                        <a:rPr sz="2400" spc="5" dirty="0">
                          <a:latin typeface="Calibri"/>
                          <a:cs typeface="Calibri"/>
                        </a:rPr>
                        <a:t> </a:t>
                      </a:r>
                      <a:r>
                        <a:rPr sz="2400" dirty="0">
                          <a:latin typeface="Calibri"/>
                          <a:cs typeface="Calibri"/>
                        </a:rPr>
                        <a:t>a </a:t>
                      </a:r>
                      <a:r>
                        <a:rPr sz="2400" spc="-5" dirty="0">
                          <a:latin typeface="Calibri"/>
                          <a:cs typeface="Calibri"/>
                        </a:rPr>
                        <a:t>given regular</a:t>
                      </a:r>
                      <a:r>
                        <a:rPr sz="2400" dirty="0">
                          <a:latin typeface="Calibri"/>
                          <a:cs typeface="Calibri"/>
                        </a:rPr>
                        <a:t> </a:t>
                      </a:r>
                      <a:r>
                        <a:rPr sz="2400" spc="-10" dirty="0">
                          <a:latin typeface="Calibri"/>
                          <a:cs typeface="Calibri"/>
                        </a:rPr>
                        <a:t>expression.</a:t>
                      </a:r>
                      <a:endParaRPr sz="2400" dirty="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4"/>
                  </a:ext>
                </a:extLst>
              </a:tr>
              <a:tr h="759492">
                <a:tc>
                  <a:txBody>
                    <a:bodyPr/>
                    <a:lstStyle/>
                    <a:p>
                      <a:pPr marL="76200">
                        <a:lnSpc>
                          <a:spcPct val="100000"/>
                        </a:lnSpc>
                        <a:spcBef>
                          <a:spcPts val="515"/>
                        </a:spcBef>
                      </a:pPr>
                      <a:r>
                        <a:rPr sz="2400" dirty="0">
                          <a:latin typeface="Calibri"/>
                          <a:cs typeface="Calibri"/>
                        </a:rPr>
                        <a:t>5</a:t>
                      </a:r>
                      <a:endParaRPr sz="24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15"/>
                        </a:spcBef>
                      </a:pPr>
                      <a:r>
                        <a:rPr sz="2400" b="1" u="heavy" spc="-10" dirty="0">
                          <a:solidFill>
                            <a:srgbClr val="0000FF"/>
                          </a:solidFill>
                          <a:uFill>
                            <a:solidFill>
                              <a:srgbClr val="0000FF"/>
                            </a:solidFill>
                          </a:uFill>
                          <a:latin typeface="Calibri"/>
                          <a:cs typeface="Calibri"/>
                        </a:rPr>
                        <a:t>Custom</a:t>
                      </a:r>
                      <a:r>
                        <a:rPr sz="2400" b="1" u="heavy" spc="-70" dirty="0">
                          <a:solidFill>
                            <a:srgbClr val="0000FF"/>
                          </a:solidFill>
                          <a:uFill>
                            <a:solidFill>
                              <a:srgbClr val="0000FF"/>
                            </a:solidFill>
                          </a:uFill>
                          <a:latin typeface="Calibri"/>
                          <a:cs typeface="Calibri"/>
                        </a:rPr>
                        <a:t> </a:t>
                      </a:r>
                      <a:r>
                        <a:rPr sz="2400" b="1" u="heavy" spc="-15" dirty="0">
                          <a:solidFill>
                            <a:srgbClr val="0000FF"/>
                          </a:solidFill>
                          <a:uFill>
                            <a:solidFill>
                              <a:srgbClr val="0000FF"/>
                            </a:solidFill>
                          </a:uFill>
                          <a:latin typeface="Calibri"/>
                          <a:cs typeface="Calibri"/>
                        </a:rPr>
                        <a:t>Validator</a:t>
                      </a:r>
                      <a:endParaRPr sz="2400" dirty="0">
                        <a:latin typeface="Calibri"/>
                        <a:cs typeface="Calibri"/>
                      </a:endParaRPr>
                    </a:p>
                    <a:p>
                      <a:pPr marL="76200">
                        <a:lnSpc>
                          <a:spcPct val="100000"/>
                        </a:lnSpc>
                      </a:pPr>
                      <a:r>
                        <a:rPr sz="2400" spc="-10" dirty="0">
                          <a:latin typeface="Calibri"/>
                          <a:cs typeface="Calibri"/>
                        </a:rPr>
                        <a:t>Creating </a:t>
                      </a:r>
                      <a:r>
                        <a:rPr sz="2400" dirty="0">
                          <a:latin typeface="Calibri"/>
                          <a:cs typeface="Calibri"/>
                        </a:rPr>
                        <a:t>a</a:t>
                      </a:r>
                      <a:r>
                        <a:rPr sz="2400" spc="-10" dirty="0">
                          <a:latin typeface="Calibri"/>
                          <a:cs typeface="Calibri"/>
                        </a:rPr>
                        <a:t> custom validat</a:t>
                      </a:r>
                      <a:endParaRPr sz="2400" dirty="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6351183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0356-1E6D-493A-9C43-8282BF017FA5}"/>
              </a:ext>
            </a:extLst>
          </p:cNvPr>
          <p:cNvSpPr>
            <a:spLocks noGrp="1"/>
          </p:cNvSpPr>
          <p:nvPr>
            <p:ph type="title"/>
          </p:nvPr>
        </p:nvSpPr>
        <p:spPr>
          <a:xfrm>
            <a:off x="838200" y="283845"/>
            <a:ext cx="10515600" cy="1325563"/>
          </a:xfrm>
        </p:spPr>
        <p:txBody>
          <a:bodyPr>
            <a:normAutofit/>
          </a:bodyPr>
          <a:lstStyle/>
          <a:p>
            <a:r>
              <a:rPr lang="en-IN" dirty="0"/>
              <a:t>JSF - f:validateLength</a:t>
            </a:r>
          </a:p>
        </p:txBody>
      </p:sp>
      <p:sp>
        <p:nvSpPr>
          <p:cNvPr id="3" name="Content Placeholder 2">
            <a:extLst>
              <a:ext uri="{FF2B5EF4-FFF2-40B4-BE49-F238E27FC236}">
                <a16:creationId xmlns:a16="http://schemas.microsoft.com/office/drawing/2014/main" id="{5E02BB6A-AC6F-4D79-BD35-50D7C2915593}"/>
              </a:ext>
            </a:extLst>
          </p:cNvPr>
          <p:cNvSpPr>
            <a:spLocks noGrp="1"/>
          </p:cNvSpPr>
          <p:nvPr>
            <p:ph idx="1"/>
          </p:nvPr>
        </p:nvSpPr>
        <p:spPr>
          <a:xfrm>
            <a:off x="838200" y="1378585"/>
            <a:ext cx="10515600" cy="4351338"/>
          </a:xfrm>
        </p:spPr>
        <p:txBody>
          <a:bodyPr/>
          <a:lstStyle/>
          <a:p>
            <a:r>
              <a:rPr lang="en-US" dirty="0"/>
              <a:t>f:validateLength tag is used to validate the length of a string value in a particular range.</a:t>
            </a:r>
            <a:endParaRPr lang="en-IN" dirty="0"/>
          </a:p>
        </p:txBody>
      </p:sp>
      <p:sp>
        <p:nvSpPr>
          <p:cNvPr id="4" name="Rectangle 3">
            <a:extLst>
              <a:ext uri="{FF2B5EF4-FFF2-40B4-BE49-F238E27FC236}">
                <a16:creationId xmlns:a16="http://schemas.microsoft.com/office/drawing/2014/main" id="{9F62278C-64A6-4B79-8CAD-EEF5561ADB26}"/>
              </a:ext>
            </a:extLst>
          </p:cNvPr>
          <p:cNvSpPr/>
          <p:nvPr/>
        </p:nvSpPr>
        <p:spPr>
          <a:xfrm>
            <a:off x="838200" y="2286615"/>
            <a:ext cx="6096000" cy="769441"/>
          </a:xfrm>
          <a:prstGeom prst="rect">
            <a:avLst/>
          </a:prstGeom>
        </p:spPr>
        <p:txBody>
          <a:bodyPr>
            <a:spAutoFit/>
          </a:bodyPr>
          <a:lstStyle/>
          <a:p>
            <a:r>
              <a:rPr lang="en-IN" sz="4400" dirty="0">
                <a:latin typeface="+mj-lt"/>
                <a:ea typeface="+mj-ea"/>
                <a:cs typeface="+mj-cs"/>
              </a:rPr>
              <a:t>JSF Tag</a:t>
            </a:r>
            <a:endParaRPr lang="en-IN" dirty="0"/>
          </a:p>
        </p:txBody>
      </p:sp>
      <p:sp>
        <p:nvSpPr>
          <p:cNvPr id="5" name="Rectangle 1">
            <a:extLst>
              <a:ext uri="{FF2B5EF4-FFF2-40B4-BE49-F238E27FC236}">
                <a16:creationId xmlns:a16="http://schemas.microsoft.com/office/drawing/2014/main" id="{E2D16811-0BE3-4CE5-9D95-9139293D99BE}"/>
              </a:ext>
            </a:extLst>
          </p:cNvPr>
          <p:cNvSpPr>
            <a:spLocks noChangeArrowheads="1"/>
          </p:cNvSpPr>
          <p:nvPr/>
        </p:nvSpPr>
        <p:spPr bwMode="auto">
          <a:xfrm>
            <a:off x="2692314" y="2490594"/>
            <a:ext cx="7164608" cy="101698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313131"/>
                </a:solidFill>
                <a:effectLst/>
                <a:latin typeface="Menlo"/>
              </a:rPr>
              <a:t>&lt;</a:t>
            </a:r>
            <a:r>
              <a:rPr kumimoji="0" lang="en-US" altLang="en-US" sz="3200" b="0" i="0" u="none" strike="noStrike" cap="none" normalizeH="0" baseline="0" dirty="0" err="1">
                <a:ln>
                  <a:noFill/>
                </a:ln>
                <a:solidFill>
                  <a:srgbClr val="313131"/>
                </a:solidFill>
                <a:effectLst/>
                <a:latin typeface="Menlo"/>
              </a:rPr>
              <a:t>f:validateLength</a:t>
            </a:r>
            <a:r>
              <a:rPr kumimoji="0" lang="en-US" altLang="en-US" sz="3200" b="0" i="0" u="none" strike="noStrike" cap="none" normalizeH="0" baseline="0" dirty="0">
                <a:ln>
                  <a:noFill/>
                </a:ln>
                <a:solidFill>
                  <a:srgbClr val="313131"/>
                </a:solidFill>
                <a:effectLst/>
                <a:latin typeface="Menlo"/>
              </a:rPr>
              <a:t> minimum = "5" maximum = "8" /&gt;</a:t>
            </a:r>
            <a:r>
              <a:rPr kumimoji="0" lang="en-US" altLang="en-US" sz="2800" b="0" i="0" u="none" strike="noStrike" cap="none" normalizeH="0" baseline="0" dirty="0">
                <a:ln>
                  <a:noFill/>
                </a:ln>
                <a:solidFill>
                  <a:schemeClr val="tx1"/>
                </a:solidFill>
                <a:effectLst/>
              </a:rPr>
              <a:t>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75A19599-1670-4AF6-A546-9DDAFB57B29F}"/>
              </a:ext>
            </a:extLst>
          </p:cNvPr>
          <p:cNvSpPr/>
          <p:nvPr/>
        </p:nvSpPr>
        <p:spPr>
          <a:xfrm>
            <a:off x="838200" y="3606045"/>
            <a:ext cx="3323602" cy="769441"/>
          </a:xfrm>
          <a:prstGeom prst="rect">
            <a:avLst/>
          </a:prstGeom>
        </p:spPr>
        <p:txBody>
          <a:bodyPr wrap="none">
            <a:spAutoFit/>
          </a:bodyPr>
          <a:lstStyle/>
          <a:p>
            <a:r>
              <a:rPr lang="en-IN" sz="4400" dirty="0">
                <a:latin typeface="+mj-lt"/>
                <a:ea typeface="+mj-ea"/>
                <a:cs typeface="+mj-cs"/>
              </a:rPr>
              <a:t>Tag Attributes</a:t>
            </a:r>
          </a:p>
        </p:txBody>
      </p:sp>
      <p:graphicFrame>
        <p:nvGraphicFramePr>
          <p:cNvPr id="7" name="Table 6">
            <a:extLst>
              <a:ext uri="{FF2B5EF4-FFF2-40B4-BE49-F238E27FC236}">
                <a16:creationId xmlns:a16="http://schemas.microsoft.com/office/drawing/2014/main" id="{70AEFC55-6C42-4E28-B2ED-2106C4EDF655}"/>
              </a:ext>
            </a:extLst>
          </p:cNvPr>
          <p:cNvGraphicFramePr>
            <a:graphicFrameLocks noGrp="1"/>
          </p:cNvGraphicFramePr>
          <p:nvPr>
            <p:extLst>
              <p:ext uri="{D42A27DB-BD31-4B8C-83A1-F6EECF244321}">
                <p14:modId xmlns:p14="http://schemas.microsoft.com/office/powerpoint/2010/main" val="3482481041"/>
              </p:ext>
            </p:extLst>
          </p:nvPr>
        </p:nvGraphicFramePr>
        <p:xfrm>
          <a:off x="2032000" y="4572416"/>
          <a:ext cx="8128000" cy="2133600"/>
        </p:xfrm>
        <a:graphic>
          <a:graphicData uri="http://schemas.openxmlformats.org/drawingml/2006/table">
            <a:tbl>
              <a:tblPr firstRow="1" bandRow="1">
                <a:tableStyleId>{5C22544A-7EE6-4342-B048-85BDC9FD1C3A}</a:tableStyleId>
              </a:tblPr>
              <a:tblGrid>
                <a:gridCol w="944880">
                  <a:extLst>
                    <a:ext uri="{9D8B030D-6E8A-4147-A177-3AD203B41FA5}">
                      <a16:colId xmlns:a16="http://schemas.microsoft.com/office/drawing/2014/main" val="1289600422"/>
                    </a:ext>
                  </a:extLst>
                </a:gridCol>
                <a:gridCol w="7183120">
                  <a:extLst>
                    <a:ext uri="{9D8B030D-6E8A-4147-A177-3AD203B41FA5}">
                      <a16:colId xmlns:a16="http://schemas.microsoft.com/office/drawing/2014/main" val="3804896913"/>
                    </a:ext>
                  </a:extLst>
                </a:gridCol>
              </a:tblGrid>
              <a:tr h="370840">
                <a:tc>
                  <a:txBody>
                    <a:bodyPr/>
                    <a:lstStyle/>
                    <a:p>
                      <a:pPr algn="ctr" fontAlgn="t"/>
                      <a:r>
                        <a:rPr lang="en-IN" sz="2400" dirty="0" err="1">
                          <a:effectLst/>
                        </a:rPr>
                        <a:t>S.No</a:t>
                      </a:r>
                      <a:endParaRPr lang="en-IN" sz="2400" dirty="0">
                        <a:effectLst/>
                      </a:endParaRPr>
                    </a:p>
                  </a:txBody>
                  <a:tcPr marL="50800" marR="50800" marT="50800" marB="50800"/>
                </a:tc>
                <a:tc>
                  <a:txBody>
                    <a:bodyPr/>
                    <a:lstStyle/>
                    <a:p>
                      <a:pPr algn="ctr" fontAlgn="t"/>
                      <a:r>
                        <a:rPr lang="en-IN" sz="2400" dirty="0">
                          <a:effectLst/>
                        </a:rPr>
                        <a:t>Attribute &amp; Description</a:t>
                      </a:r>
                    </a:p>
                  </a:txBody>
                  <a:tcPr marL="50800" marR="50800" marT="50800" marB="50800"/>
                </a:tc>
                <a:extLst>
                  <a:ext uri="{0D108BD9-81ED-4DB2-BD59-A6C34878D82A}">
                    <a16:rowId xmlns:a16="http://schemas.microsoft.com/office/drawing/2014/main" val="1498209583"/>
                  </a:ext>
                </a:extLst>
              </a:tr>
              <a:tr h="370840">
                <a:tc>
                  <a:txBody>
                    <a:bodyPr/>
                    <a:lstStyle/>
                    <a:p>
                      <a:pPr algn="ctr" fontAlgn="ctr"/>
                      <a:r>
                        <a:rPr lang="en-IN" sz="2400" dirty="0">
                          <a:effectLst/>
                        </a:rPr>
                        <a:t>1</a:t>
                      </a:r>
                    </a:p>
                  </a:txBody>
                  <a:tcPr marL="50800" marR="50800" marT="50800" marB="50800" anchor="ctr"/>
                </a:tc>
                <a:tc>
                  <a:txBody>
                    <a:bodyPr/>
                    <a:lstStyle/>
                    <a:p>
                      <a:pPr algn="just" fontAlgn="t"/>
                      <a:r>
                        <a:rPr lang="en-US" sz="2400" b="1" dirty="0">
                          <a:solidFill>
                            <a:srgbClr val="000000"/>
                          </a:solidFill>
                          <a:effectLst/>
                        </a:rPr>
                        <a:t>minimum</a:t>
                      </a:r>
                      <a:endParaRPr lang="en-US" sz="2400" dirty="0">
                        <a:solidFill>
                          <a:srgbClr val="000000"/>
                        </a:solidFill>
                        <a:effectLst/>
                      </a:endParaRPr>
                    </a:p>
                    <a:p>
                      <a:pPr algn="just" fontAlgn="t"/>
                      <a:r>
                        <a:rPr lang="en-US" sz="2400" dirty="0">
                          <a:solidFill>
                            <a:srgbClr val="000000"/>
                          </a:solidFill>
                          <a:effectLst/>
                        </a:rPr>
                        <a:t>A String with a minimum number of characters</a:t>
                      </a:r>
                    </a:p>
                  </a:txBody>
                  <a:tcPr marL="50800" marR="50800" marT="50800" marB="50800"/>
                </a:tc>
                <a:extLst>
                  <a:ext uri="{0D108BD9-81ED-4DB2-BD59-A6C34878D82A}">
                    <a16:rowId xmlns:a16="http://schemas.microsoft.com/office/drawing/2014/main" val="934594084"/>
                  </a:ext>
                </a:extLst>
              </a:tr>
              <a:tr h="370840">
                <a:tc>
                  <a:txBody>
                    <a:bodyPr/>
                    <a:lstStyle/>
                    <a:p>
                      <a:pPr algn="ctr" fontAlgn="ctr"/>
                      <a:r>
                        <a:rPr lang="en-IN" sz="2400">
                          <a:effectLst/>
                        </a:rPr>
                        <a:t>2</a:t>
                      </a:r>
                    </a:p>
                  </a:txBody>
                  <a:tcPr marL="50800" marR="50800" marT="50800" marB="50800" anchor="ctr"/>
                </a:tc>
                <a:tc>
                  <a:txBody>
                    <a:bodyPr/>
                    <a:lstStyle/>
                    <a:p>
                      <a:pPr algn="just" fontAlgn="t"/>
                      <a:r>
                        <a:rPr lang="en-US" sz="2400" b="1" dirty="0">
                          <a:solidFill>
                            <a:srgbClr val="000000"/>
                          </a:solidFill>
                          <a:effectLst/>
                        </a:rPr>
                        <a:t>maximum</a:t>
                      </a:r>
                      <a:endParaRPr lang="en-US" sz="2400" dirty="0">
                        <a:solidFill>
                          <a:srgbClr val="000000"/>
                        </a:solidFill>
                        <a:effectLst/>
                      </a:endParaRPr>
                    </a:p>
                    <a:p>
                      <a:pPr algn="just" fontAlgn="t"/>
                      <a:r>
                        <a:rPr lang="en-US" sz="2400" dirty="0">
                          <a:solidFill>
                            <a:srgbClr val="000000"/>
                          </a:solidFill>
                          <a:effectLst/>
                        </a:rPr>
                        <a:t>A String with a maximum number of characters</a:t>
                      </a:r>
                    </a:p>
                  </a:txBody>
                  <a:tcPr marL="50800" marR="50800" marT="50800" marB="50800"/>
                </a:tc>
                <a:extLst>
                  <a:ext uri="{0D108BD9-81ED-4DB2-BD59-A6C34878D82A}">
                    <a16:rowId xmlns:a16="http://schemas.microsoft.com/office/drawing/2014/main" val="4099028576"/>
                  </a:ext>
                </a:extLst>
              </a:tr>
            </a:tbl>
          </a:graphicData>
        </a:graphic>
      </p:graphicFrame>
    </p:spTree>
    <p:custDataLst>
      <p:tags r:id="rId1"/>
    </p:custDataLst>
    <p:extLst>
      <p:ext uri="{BB962C8B-B14F-4D97-AF65-F5344CB8AC3E}">
        <p14:creationId xmlns:p14="http://schemas.microsoft.com/office/powerpoint/2010/main" val="14862596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F84A-3CEE-442C-85B6-6ADCCC4A5CBE}"/>
              </a:ext>
            </a:extLst>
          </p:cNvPr>
          <p:cNvSpPr>
            <a:spLocks noGrp="1"/>
          </p:cNvSpPr>
          <p:nvPr>
            <p:ph type="title"/>
          </p:nvPr>
        </p:nvSpPr>
        <p:spPr/>
        <p:txBody>
          <a:bodyPr/>
          <a:lstStyle/>
          <a:p>
            <a:r>
              <a:rPr lang="en-IN" dirty="0"/>
              <a:t>JSF - f:validateLongRange</a:t>
            </a:r>
          </a:p>
        </p:txBody>
      </p:sp>
      <p:sp>
        <p:nvSpPr>
          <p:cNvPr id="3" name="Content Placeholder 2">
            <a:extLst>
              <a:ext uri="{FF2B5EF4-FFF2-40B4-BE49-F238E27FC236}">
                <a16:creationId xmlns:a16="http://schemas.microsoft.com/office/drawing/2014/main" id="{253A6C48-5FB9-4431-A3B6-58E28BF48AD0}"/>
              </a:ext>
            </a:extLst>
          </p:cNvPr>
          <p:cNvSpPr>
            <a:spLocks noGrp="1"/>
          </p:cNvSpPr>
          <p:nvPr>
            <p:ph idx="1"/>
          </p:nvPr>
        </p:nvSpPr>
        <p:spPr>
          <a:xfrm>
            <a:off x="838200" y="1733550"/>
            <a:ext cx="10515600" cy="4351338"/>
          </a:xfrm>
        </p:spPr>
        <p:txBody>
          <a:bodyPr/>
          <a:lstStyle/>
          <a:p>
            <a:r>
              <a:rPr lang="en-US" dirty="0"/>
              <a:t>f:validateLongRange tag is used to validate the long value in a particular range.</a:t>
            </a:r>
          </a:p>
          <a:p>
            <a:r>
              <a:rPr lang="en-IN" dirty="0"/>
              <a:t>JSF Tag</a:t>
            </a:r>
          </a:p>
          <a:p>
            <a:endParaRPr lang="en-IN" dirty="0"/>
          </a:p>
          <a:p>
            <a:r>
              <a:rPr lang="en-IN" dirty="0"/>
              <a:t>Tag Attributes</a:t>
            </a:r>
          </a:p>
          <a:p>
            <a:endParaRPr lang="en-IN" dirty="0"/>
          </a:p>
          <a:p>
            <a:endParaRPr lang="en-IN" dirty="0"/>
          </a:p>
        </p:txBody>
      </p:sp>
      <p:sp>
        <p:nvSpPr>
          <p:cNvPr id="6" name="Rectangle 2">
            <a:extLst>
              <a:ext uri="{FF2B5EF4-FFF2-40B4-BE49-F238E27FC236}">
                <a16:creationId xmlns:a16="http://schemas.microsoft.com/office/drawing/2014/main" id="{A9022B03-876D-4610-AB84-7B58CF058A31}"/>
              </a:ext>
            </a:extLst>
          </p:cNvPr>
          <p:cNvSpPr>
            <a:spLocks noChangeArrowheads="1"/>
          </p:cNvSpPr>
          <p:nvPr/>
        </p:nvSpPr>
        <p:spPr bwMode="auto">
          <a:xfrm>
            <a:off x="2433234" y="2590601"/>
            <a:ext cx="6276813" cy="86177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13131"/>
                </a:solidFill>
                <a:effectLst/>
                <a:latin typeface="Menlo"/>
              </a:rPr>
              <a:t>&lt;</a:t>
            </a:r>
            <a:r>
              <a:rPr kumimoji="0" lang="en-US" altLang="en-US" sz="2800" b="0" i="0" u="none" strike="noStrike" cap="none" normalizeH="0" baseline="0" dirty="0" err="1">
                <a:ln>
                  <a:noFill/>
                </a:ln>
                <a:solidFill>
                  <a:srgbClr val="313131"/>
                </a:solidFill>
                <a:effectLst/>
                <a:latin typeface="Menlo"/>
              </a:rPr>
              <a:t>f:validateLongRange</a:t>
            </a:r>
            <a:r>
              <a:rPr kumimoji="0" lang="en-US" altLang="en-US" sz="2800" b="0" i="0" u="none" strike="noStrike" cap="none" normalizeH="0" baseline="0" dirty="0">
                <a:ln>
                  <a:noFill/>
                </a:ln>
                <a:solidFill>
                  <a:srgbClr val="313131"/>
                </a:solidFill>
                <a:effectLst/>
                <a:latin typeface="Menlo"/>
              </a:rPr>
              <a:t> minimum = "5" maximum = "200" /&gt;</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B741DCE2-4AE3-4BD4-AC0F-C70EBD2589AA}"/>
              </a:ext>
            </a:extLst>
          </p:cNvPr>
          <p:cNvGraphicFramePr>
            <a:graphicFrameLocks noGrp="1"/>
          </p:cNvGraphicFramePr>
          <p:nvPr>
            <p:extLst>
              <p:ext uri="{D42A27DB-BD31-4B8C-83A1-F6EECF244321}">
                <p14:modId xmlns:p14="http://schemas.microsoft.com/office/powerpoint/2010/main" val="3060835892"/>
              </p:ext>
            </p:extLst>
          </p:nvPr>
        </p:nvGraphicFramePr>
        <p:xfrm>
          <a:off x="2031999" y="4309426"/>
          <a:ext cx="8128000" cy="1676400"/>
        </p:xfrm>
        <a:graphic>
          <a:graphicData uri="http://schemas.openxmlformats.org/drawingml/2006/table">
            <a:tbl>
              <a:tblPr firstRow="1" bandRow="1">
                <a:tableStyleId>{5C22544A-7EE6-4342-B048-85BDC9FD1C3A}</a:tableStyleId>
              </a:tblPr>
              <a:tblGrid>
                <a:gridCol w="1211715">
                  <a:extLst>
                    <a:ext uri="{9D8B030D-6E8A-4147-A177-3AD203B41FA5}">
                      <a16:colId xmlns:a16="http://schemas.microsoft.com/office/drawing/2014/main" val="256392364"/>
                    </a:ext>
                  </a:extLst>
                </a:gridCol>
                <a:gridCol w="6916285">
                  <a:extLst>
                    <a:ext uri="{9D8B030D-6E8A-4147-A177-3AD203B41FA5}">
                      <a16:colId xmlns:a16="http://schemas.microsoft.com/office/drawing/2014/main" val="1900138607"/>
                    </a:ext>
                  </a:extLst>
                </a:gridCol>
              </a:tblGrid>
              <a:tr h="370840">
                <a:tc>
                  <a:txBody>
                    <a:bodyPr/>
                    <a:lstStyle/>
                    <a:p>
                      <a:pPr algn="ctr" fontAlgn="t"/>
                      <a:r>
                        <a:rPr lang="en-IN" dirty="0" err="1">
                          <a:effectLst/>
                        </a:rPr>
                        <a:t>S.No</a:t>
                      </a:r>
                      <a:endParaRPr lang="en-IN" dirty="0">
                        <a:effectLst/>
                      </a:endParaRPr>
                    </a:p>
                  </a:txBody>
                  <a:tcPr marL="50800" marR="50800" marT="50800" marB="50800"/>
                </a:tc>
                <a:tc>
                  <a:txBody>
                    <a:bodyPr/>
                    <a:lstStyle/>
                    <a:p>
                      <a:pPr algn="ctr" fontAlgn="t"/>
                      <a:r>
                        <a:rPr lang="en-IN">
                          <a:effectLst/>
                        </a:rPr>
                        <a:t>Attribute &amp; Description</a:t>
                      </a:r>
                    </a:p>
                  </a:txBody>
                  <a:tcPr marL="50800" marR="50800" marT="50800" marB="50800"/>
                </a:tc>
                <a:extLst>
                  <a:ext uri="{0D108BD9-81ED-4DB2-BD59-A6C34878D82A}">
                    <a16:rowId xmlns:a16="http://schemas.microsoft.com/office/drawing/2014/main" val="2504478749"/>
                  </a:ext>
                </a:extLst>
              </a:tr>
              <a:tr h="370840">
                <a:tc>
                  <a:txBody>
                    <a:bodyPr/>
                    <a:lstStyle/>
                    <a:p>
                      <a:pPr algn="ctr" fontAlgn="ctr"/>
                      <a:r>
                        <a:rPr lang="en-IN">
                          <a:effectLst/>
                        </a:rPr>
                        <a:t>1</a:t>
                      </a:r>
                    </a:p>
                  </a:txBody>
                  <a:tcPr marL="50800" marR="50800" marT="50800" marB="50800" anchor="ctr"/>
                </a:tc>
                <a:tc>
                  <a:txBody>
                    <a:bodyPr/>
                    <a:lstStyle/>
                    <a:p>
                      <a:pPr algn="just" fontAlgn="t"/>
                      <a:r>
                        <a:rPr lang="en-US" b="1" dirty="0">
                          <a:solidFill>
                            <a:srgbClr val="000000"/>
                          </a:solidFill>
                          <a:effectLst/>
                        </a:rPr>
                        <a:t>minimum</a:t>
                      </a:r>
                      <a:endParaRPr lang="en-US" dirty="0">
                        <a:solidFill>
                          <a:srgbClr val="000000"/>
                        </a:solidFill>
                        <a:effectLst/>
                      </a:endParaRPr>
                    </a:p>
                    <a:p>
                      <a:pPr algn="just" fontAlgn="t"/>
                      <a:r>
                        <a:rPr lang="en-US" dirty="0">
                          <a:solidFill>
                            <a:srgbClr val="000000"/>
                          </a:solidFill>
                          <a:effectLst/>
                        </a:rPr>
                        <a:t>Minimum long value within an optional range</a:t>
                      </a:r>
                    </a:p>
                  </a:txBody>
                  <a:tcPr marL="50800" marR="50800" marT="50800" marB="50800"/>
                </a:tc>
                <a:extLst>
                  <a:ext uri="{0D108BD9-81ED-4DB2-BD59-A6C34878D82A}">
                    <a16:rowId xmlns:a16="http://schemas.microsoft.com/office/drawing/2014/main" val="3284891352"/>
                  </a:ext>
                </a:extLst>
              </a:tr>
              <a:tr h="370840">
                <a:tc>
                  <a:txBody>
                    <a:bodyPr/>
                    <a:lstStyle/>
                    <a:p>
                      <a:pPr algn="ctr" fontAlgn="ctr"/>
                      <a:r>
                        <a:rPr lang="en-IN">
                          <a:effectLst/>
                        </a:rPr>
                        <a:t>2</a:t>
                      </a:r>
                    </a:p>
                  </a:txBody>
                  <a:tcPr marL="50800" marR="50800" marT="50800" marB="50800" anchor="ctr"/>
                </a:tc>
                <a:tc>
                  <a:txBody>
                    <a:bodyPr/>
                    <a:lstStyle/>
                    <a:p>
                      <a:pPr algn="just" fontAlgn="t"/>
                      <a:r>
                        <a:rPr lang="en-US" b="1" dirty="0">
                          <a:solidFill>
                            <a:srgbClr val="000000"/>
                          </a:solidFill>
                          <a:effectLst/>
                        </a:rPr>
                        <a:t>maximum</a:t>
                      </a:r>
                      <a:endParaRPr lang="en-US" dirty="0">
                        <a:solidFill>
                          <a:srgbClr val="000000"/>
                        </a:solidFill>
                        <a:effectLst/>
                      </a:endParaRPr>
                    </a:p>
                    <a:p>
                      <a:pPr algn="just" fontAlgn="t"/>
                      <a:r>
                        <a:rPr lang="en-US" dirty="0">
                          <a:solidFill>
                            <a:srgbClr val="000000"/>
                          </a:solidFill>
                          <a:effectLst/>
                        </a:rPr>
                        <a:t>Maximum long value within an optional range</a:t>
                      </a:r>
                    </a:p>
                  </a:txBody>
                  <a:tcPr marL="50800" marR="50800" marT="50800" marB="50800"/>
                </a:tc>
                <a:extLst>
                  <a:ext uri="{0D108BD9-81ED-4DB2-BD59-A6C34878D82A}">
                    <a16:rowId xmlns:a16="http://schemas.microsoft.com/office/drawing/2014/main" val="137370326"/>
                  </a:ext>
                </a:extLst>
              </a:tr>
            </a:tbl>
          </a:graphicData>
        </a:graphic>
      </p:graphicFrame>
    </p:spTree>
    <p:custDataLst>
      <p:tags r:id="rId1"/>
    </p:custDataLst>
    <p:extLst>
      <p:ext uri="{BB962C8B-B14F-4D97-AF65-F5344CB8AC3E}">
        <p14:creationId xmlns:p14="http://schemas.microsoft.com/office/powerpoint/2010/main" val="3597369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26EF-0A0E-4BF1-BE7D-FDAFFCAA0728}"/>
              </a:ext>
            </a:extLst>
          </p:cNvPr>
          <p:cNvSpPr>
            <a:spLocks noGrp="1"/>
          </p:cNvSpPr>
          <p:nvPr>
            <p:ph type="title"/>
          </p:nvPr>
        </p:nvSpPr>
        <p:spPr/>
        <p:txBody>
          <a:bodyPr/>
          <a:lstStyle/>
          <a:p>
            <a:r>
              <a:rPr lang="en-IN" dirty="0"/>
              <a:t>JSF - f:validateDoubleRange</a:t>
            </a:r>
          </a:p>
        </p:txBody>
      </p:sp>
      <p:sp>
        <p:nvSpPr>
          <p:cNvPr id="3" name="Content Placeholder 2">
            <a:extLst>
              <a:ext uri="{FF2B5EF4-FFF2-40B4-BE49-F238E27FC236}">
                <a16:creationId xmlns:a16="http://schemas.microsoft.com/office/drawing/2014/main" id="{58C12B1E-9E4C-453B-9A55-876C42232700}"/>
              </a:ext>
            </a:extLst>
          </p:cNvPr>
          <p:cNvSpPr>
            <a:spLocks noGrp="1"/>
          </p:cNvSpPr>
          <p:nvPr>
            <p:ph idx="1"/>
          </p:nvPr>
        </p:nvSpPr>
        <p:spPr/>
        <p:txBody>
          <a:bodyPr/>
          <a:lstStyle/>
          <a:p>
            <a:r>
              <a:rPr lang="en-US" dirty="0"/>
              <a:t>f:validateDoubleRange tag is used to validate a value to a range of float values.</a:t>
            </a:r>
          </a:p>
          <a:p>
            <a:r>
              <a:rPr lang="en-IN" dirty="0"/>
              <a:t>JSF Tag</a:t>
            </a:r>
          </a:p>
          <a:p>
            <a:endParaRPr lang="en-IN" dirty="0"/>
          </a:p>
          <a:p>
            <a:r>
              <a:rPr lang="en-IN" dirty="0"/>
              <a:t>Tag Attributes</a:t>
            </a:r>
          </a:p>
          <a:p>
            <a:pPr marL="0" indent="0">
              <a:buNone/>
            </a:pPr>
            <a:r>
              <a:rPr lang="en-IN" dirty="0"/>
              <a:t/>
            </a:r>
            <a:br>
              <a:rPr lang="en-IN" dirty="0"/>
            </a:br>
            <a:endParaRPr lang="en-IN" dirty="0"/>
          </a:p>
        </p:txBody>
      </p:sp>
      <p:sp>
        <p:nvSpPr>
          <p:cNvPr id="4" name="Rectangle 1">
            <a:extLst>
              <a:ext uri="{FF2B5EF4-FFF2-40B4-BE49-F238E27FC236}">
                <a16:creationId xmlns:a16="http://schemas.microsoft.com/office/drawing/2014/main" id="{EC04A67C-AFF2-4630-BC6D-AF34BB7FDCBB}"/>
              </a:ext>
            </a:extLst>
          </p:cNvPr>
          <p:cNvSpPr>
            <a:spLocks noChangeArrowheads="1"/>
          </p:cNvSpPr>
          <p:nvPr/>
        </p:nvSpPr>
        <p:spPr bwMode="auto">
          <a:xfrm>
            <a:off x="2821995" y="2671655"/>
            <a:ext cx="7338005" cy="86177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13131"/>
                </a:solidFill>
                <a:effectLst/>
                <a:latin typeface="Menlo"/>
              </a:rPr>
              <a:t>&lt;</a:t>
            </a:r>
            <a:r>
              <a:rPr kumimoji="0" lang="en-US" altLang="en-US" sz="2800" b="0" i="0" u="none" strike="noStrike" cap="none" normalizeH="0" baseline="0" dirty="0" err="1">
                <a:ln>
                  <a:noFill/>
                </a:ln>
                <a:solidFill>
                  <a:srgbClr val="313131"/>
                </a:solidFill>
                <a:effectLst/>
                <a:latin typeface="Menlo"/>
              </a:rPr>
              <a:t>f:validateDoubleRange</a:t>
            </a:r>
            <a:r>
              <a:rPr kumimoji="0" lang="en-US" altLang="en-US" sz="2800" b="0" i="0" u="none" strike="noStrike" cap="none" normalizeH="0" baseline="0" dirty="0">
                <a:ln>
                  <a:noFill/>
                </a:ln>
                <a:solidFill>
                  <a:srgbClr val="313131"/>
                </a:solidFill>
                <a:effectLst/>
                <a:latin typeface="Menlo"/>
              </a:rPr>
              <a:t> minimum = "1000.50" maximum = "10000.50" /&gt;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E07D222D-1C9A-4EB9-80C6-2D39129D6F8F}"/>
              </a:ext>
            </a:extLst>
          </p:cNvPr>
          <p:cNvGraphicFramePr>
            <a:graphicFrameLocks noGrp="1"/>
          </p:cNvGraphicFramePr>
          <p:nvPr>
            <p:extLst>
              <p:ext uri="{D42A27DB-BD31-4B8C-83A1-F6EECF244321}">
                <p14:modId xmlns:p14="http://schemas.microsoft.com/office/powerpoint/2010/main" val="813712115"/>
              </p:ext>
            </p:extLst>
          </p:nvPr>
        </p:nvGraphicFramePr>
        <p:xfrm>
          <a:off x="2032000" y="4248585"/>
          <a:ext cx="8128000" cy="1676400"/>
        </p:xfrm>
        <a:graphic>
          <a:graphicData uri="http://schemas.openxmlformats.org/drawingml/2006/table">
            <a:tbl>
              <a:tblPr firstRow="1" bandRow="1">
                <a:tableStyleId>{5C22544A-7EE6-4342-B048-85BDC9FD1C3A}</a:tableStyleId>
              </a:tblPr>
              <a:tblGrid>
                <a:gridCol w="1298341">
                  <a:extLst>
                    <a:ext uri="{9D8B030D-6E8A-4147-A177-3AD203B41FA5}">
                      <a16:colId xmlns:a16="http://schemas.microsoft.com/office/drawing/2014/main" val="373619133"/>
                    </a:ext>
                  </a:extLst>
                </a:gridCol>
                <a:gridCol w="6829659">
                  <a:extLst>
                    <a:ext uri="{9D8B030D-6E8A-4147-A177-3AD203B41FA5}">
                      <a16:colId xmlns:a16="http://schemas.microsoft.com/office/drawing/2014/main" val="3834267629"/>
                    </a:ext>
                  </a:extLst>
                </a:gridCol>
              </a:tblGrid>
              <a:tr h="370840">
                <a:tc>
                  <a:txBody>
                    <a:bodyPr/>
                    <a:lstStyle/>
                    <a:p>
                      <a:pPr algn="ctr" fontAlgn="t"/>
                      <a:r>
                        <a:rPr lang="en-IN" dirty="0" err="1">
                          <a:effectLst/>
                        </a:rPr>
                        <a:t>S.No</a:t>
                      </a:r>
                      <a:endParaRPr lang="en-IN" dirty="0">
                        <a:effectLst/>
                      </a:endParaRPr>
                    </a:p>
                  </a:txBody>
                  <a:tcPr marL="50800" marR="50800" marT="50800" marB="50800"/>
                </a:tc>
                <a:tc>
                  <a:txBody>
                    <a:bodyPr/>
                    <a:lstStyle/>
                    <a:p>
                      <a:pPr algn="ctr" fontAlgn="t"/>
                      <a:r>
                        <a:rPr lang="en-IN">
                          <a:effectLst/>
                        </a:rPr>
                        <a:t>Attribute &amp; Description</a:t>
                      </a:r>
                    </a:p>
                  </a:txBody>
                  <a:tcPr marL="50800" marR="50800" marT="50800" marB="50800"/>
                </a:tc>
                <a:extLst>
                  <a:ext uri="{0D108BD9-81ED-4DB2-BD59-A6C34878D82A}">
                    <a16:rowId xmlns:a16="http://schemas.microsoft.com/office/drawing/2014/main" val="1266716267"/>
                  </a:ext>
                </a:extLst>
              </a:tr>
              <a:tr h="370840">
                <a:tc>
                  <a:txBody>
                    <a:bodyPr/>
                    <a:lstStyle/>
                    <a:p>
                      <a:pPr algn="ctr" fontAlgn="ctr"/>
                      <a:r>
                        <a:rPr lang="en-IN">
                          <a:effectLst/>
                        </a:rPr>
                        <a:t>1</a:t>
                      </a:r>
                    </a:p>
                  </a:txBody>
                  <a:tcPr marL="50800" marR="50800" marT="50800" marB="50800" anchor="ctr"/>
                </a:tc>
                <a:tc>
                  <a:txBody>
                    <a:bodyPr/>
                    <a:lstStyle/>
                    <a:p>
                      <a:pPr algn="just" fontAlgn="t"/>
                      <a:r>
                        <a:rPr lang="en-US" b="1" dirty="0">
                          <a:solidFill>
                            <a:srgbClr val="000000"/>
                          </a:solidFill>
                          <a:effectLst/>
                        </a:rPr>
                        <a:t>minimum</a:t>
                      </a:r>
                      <a:endParaRPr lang="en-US" dirty="0">
                        <a:solidFill>
                          <a:srgbClr val="000000"/>
                        </a:solidFill>
                        <a:effectLst/>
                      </a:endParaRPr>
                    </a:p>
                    <a:p>
                      <a:pPr algn="just" fontAlgn="t"/>
                      <a:r>
                        <a:rPr lang="en-US" dirty="0">
                          <a:solidFill>
                            <a:srgbClr val="000000"/>
                          </a:solidFill>
                          <a:effectLst/>
                        </a:rPr>
                        <a:t>Minimum long value within an optional range</a:t>
                      </a:r>
                    </a:p>
                  </a:txBody>
                  <a:tcPr marL="50800" marR="50800" marT="50800" marB="50800"/>
                </a:tc>
                <a:extLst>
                  <a:ext uri="{0D108BD9-81ED-4DB2-BD59-A6C34878D82A}">
                    <a16:rowId xmlns:a16="http://schemas.microsoft.com/office/drawing/2014/main" val="4119587326"/>
                  </a:ext>
                </a:extLst>
              </a:tr>
              <a:tr h="370840">
                <a:tc>
                  <a:txBody>
                    <a:bodyPr/>
                    <a:lstStyle/>
                    <a:p>
                      <a:pPr algn="ctr" fontAlgn="ctr"/>
                      <a:r>
                        <a:rPr lang="en-IN">
                          <a:effectLst/>
                        </a:rPr>
                        <a:t>2</a:t>
                      </a:r>
                    </a:p>
                  </a:txBody>
                  <a:tcPr marL="50800" marR="50800" marT="50800" marB="50800" anchor="ctr"/>
                </a:tc>
                <a:tc>
                  <a:txBody>
                    <a:bodyPr/>
                    <a:lstStyle/>
                    <a:p>
                      <a:pPr algn="just" fontAlgn="t"/>
                      <a:r>
                        <a:rPr lang="en-US" b="1" dirty="0">
                          <a:solidFill>
                            <a:srgbClr val="000000"/>
                          </a:solidFill>
                          <a:effectLst/>
                        </a:rPr>
                        <a:t>maximum</a:t>
                      </a:r>
                      <a:endParaRPr lang="en-US" dirty="0">
                        <a:solidFill>
                          <a:srgbClr val="000000"/>
                        </a:solidFill>
                        <a:effectLst/>
                      </a:endParaRPr>
                    </a:p>
                    <a:p>
                      <a:pPr algn="just" fontAlgn="t"/>
                      <a:r>
                        <a:rPr lang="en-US" dirty="0">
                          <a:solidFill>
                            <a:srgbClr val="000000"/>
                          </a:solidFill>
                          <a:effectLst/>
                        </a:rPr>
                        <a:t>Maximum long value within an optional range</a:t>
                      </a:r>
                    </a:p>
                  </a:txBody>
                  <a:tcPr marL="50800" marR="50800" marT="50800" marB="50800"/>
                </a:tc>
                <a:extLst>
                  <a:ext uri="{0D108BD9-81ED-4DB2-BD59-A6C34878D82A}">
                    <a16:rowId xmlns:a16="http://schemas.microsoft.com/office/drawing/2014/main" val="877524915"/>
                  </a:ext>
                </a:extLst>
              </a:tr>
            </a:tbl>
          </a:graphicData>
        </a:graphic>
      </p:graphicFrame>
    </p:spTree>
    <p:custDataLst>
      <p:tags r:id="rId1"/>
    </p:custDataLst>
    <p:extLst>
      <p:ext uri="{BB962C8B-B14F-4D97-AF65-F5344CB8AC3E}">
        <p14:creationId xmlns:p14="http://schemas.microsoft.com/office/powerpoint/2010/main" val="21765093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26EF-0A0E-4BF1-BE7D-FDAFFCAA0728}"/>
              </a:ext>
            </a:extLst>
          </p:cNvPr>
          <p:cNvSpPr>
            <a:spLocks noGrp="1"/>
          </p:cNvSpPr>
          <p:nvPr>
            <p:ph type="title"/>
          </p:nvPr>
        </p:nvSpPr>
        <p:spPr/>
        <p:txBody>
          <a:bodyPr/>
          <a:lstStyle/>
          <a:p>
            <a:r>
              <a:rPr lang="en-IN" dirty="0"/>
              <a:t>JSF - f:validateRegex</a:t>
            </a:r>
          </a:p>
        </p:txBody>
      </p:sp>
      <p:sp>
        <p:nvSpPr>
          <p:cNvPr id="3" name="Content Placeholder 2">
            <a:extLst>
              <a:ext uri="{FF2B5EF4-FFF2-40B4-BE49-F238E27FC236}">
                <a16:creationId xmlns:a16="http://schemas.microsoft.com/office/drawing/2014/main" id="{58C12B1E-9E4C-453B-9A55-876C42232700}"/>
              </a:ext>
            </a:extLst>
          </p:cNvPr>
          <p:cNvSpPr>
            <a:spLocks noGrp="1"/>
          </p:cNvSpPr>
          <p:nvPr>
            <p:ph idx="1"/>
          </p:nvPr>
        </p:nvSpPr>
        <p:spPr/>
        <p:txBody>
          <a:bodyPr/>
          <a:lstStyle/>
          <a:p>
            <a:pPr marL="12700" marR="260985" indent="-635">
              <a:lnSpc>
                <a:spcPct val="100000"/>
              </a:lnSpc>
              <a:spcBef>
                <a:spcPts val="105"/>
              </a:spcBef>
            </a:pPr>
            <a:r>
              <a:rPr lang="en-US" b="1" spc="-15" dirty="0">
                <a:cs typeface="Calibri"/>
              </a:rPr>
              <a:t>&lt;</a:t>
            </a:r>
            <a:r>
              <a:rPr lang="en-US" b="1" spc="-15" dirty="0" err="1">
                <a:cs typeface="Calibri"/>
              </a:rPr>
              <a:t>f:validateRegex</a:t>
            </a:r>
            <a:r>
              <a:rPr lang="en-US" spc="-15" dirty="0">
                <a:cs typeface="Calibri"/>
              </a:rPr>
              <a:t>&gt;</a:t>
            </a:r>
            <a:r>
              <a:rPr lang="en-US" spc="-35" dirty="0">
                <a:cs typeface="Calibri"/>
              </a:rPr>
              <a:t> </a:t>
            </a:r>
            <a:r>
              <a:rPr lang="en-US" spc="-15" dirty="0">
                <a:cs typeface="Calibri"/>
              </a:rPr>
              <a:t>tag</a:t>
            </a:r>
            <a:r>
              <a:rPr lang="en-US" dirty="0">
                <a:cs typeface="Calibri"/>
              </a:rPr>
              <a:t> </a:t>
            </a:r>
            <a:r>
              <a:rPr lang="en-US" spc="-5" dirty="0">
                <a:cs typeface="Calibri"/>
              </a:rPr>
              <a:t>is used </a:t>
            </a:r>
            <a:r>
              <a:rPr lang="en-US" spc="-25" dirty="0">
                <a:cs typeface="Calibri"/>
              </a:rPr>
              <a:t>to</a:t>
            </a:r>
            <a:r>
              <a:rPr lang="en-US" spc="-5" dirty="0">
                <a:cs typeface="Calibri"/>
              </a:rPr>
              <a:t> </a:t>
            </a:r>
            <a:r>
              <a:rPr lang="en-US" spc="-15" dirty="0">
                <a:cs typeface="Calibri"/>
              </a:rPr>
              <a:t>validate</a:t>
            </a:r>
            <a:r>
              <a:rPr lang="en-US" spc="15" dirty="0">
                <a:cs typeface="Calibri"/>
              </a:rPr>
              <a:t> </a:t>
            </a:r>
            <a:r>
              <a:rPr lang="en-US" dirty="0">
                <a:cs typeface="Calibri"/>
              </a:rPr>
              <a:t>a </a:t>
            </a:r>
            <a:r>
              <a:rPr lang="en-US" spc="-710" dirty="0">
                <a:cs typeface="Calibri"/>
              </a:rPr>
              <a:t> </a:t>
            </a:r>
            <a:r>
              <a:rPr lang="en-US" spc="-15" dirty="0">
                <a:cs typeface="Calibri"/>
              </a:rPr>
              <a:t>string</a:t>
            </a:r>
            <a:r>
              <a:rPr lang="en-US" spc="5" dirty="0">
                <a:cs typeface="Calibri"/>
              </a:rPr>
              <a:t> </a:t>
            </a:r>
            <a:r>
              <a:rPr lang="en-US" spc="-10" dirty="0">
                <a:cs typeface="Calibri"/>
              </a:rPr>
              <a:t>value</a:t>
            </a:r>
            <a:r>
              <a:rPr lang="en-US" spc="5" dirty="0">
                <a:cs typeface="Calibri"/>
              </a:rPr>
              <a:t> </a:t>
            </a:r>
            <a:r>
              <a:rPr lang="en-US" spc="-25" dirty="0">
                <a:cs typeface="Calibri"/>
              </a:rPr>
              <a:t>to</a:t>
            </a:r>
            <a:r>
              <a:rPr lang="en-US" spc="5" dirty="0">
                <a:cs typeface="Calibri"/>
              </a:rPr>
              <a:t> </a:t>
            </a:r>
            <a:r>
              <a:rPr lang="en-US" dirty="0">
                <a:cs typeface="Calibri"/>
              </a:rPr>
              <a:t>a</a:t>
            </a:r>
            <a:r>
              <a:rPr lang="en-US" spc="-5" dirty="0">
                <a:cs typeface="Calibri"/>
              </a:rPr>
              <a:t> </a:t>
            </a:r>
            <a:r>
              <a:rPr lang="en-US" spc="-15" dirty="0">
                <a:cs typeface="Calibri"/>
              </a:rPr>
              <a:t>required</a:t>
            </a:r>
            <a:r>
              <a:rPr lang="en-US" spc="-10" dirty="0">
                <a:cs typeface="Calibri"/>
              </a:rPr>
              <a:t> </a:t>
            </a:r>
            <a:r>
              <a:rPr lang="en-US" spc="-15" dirty="0">
                <a:cs typeface="Calibri"/>
              </a:rPr>
              <a:t>format.</a:t>
            </a:r>
            <a:endParaRPr lang="en-US" dirty="0">
              <a:cs typeface="Calibri"/>
            </a:endParaRPr>
          </a:p>
          <a:p>
            <a:pPr marL="12700">
              <a:lnSpc>
                <a:spcPct val="100000"/>
              </a:lnSpc>
              <a:spcBef>
                <a:spcPts val="765"/>
              </a:spcBef>
            </a:pPr>
            <a:r>
              <a:rPr lang="en-US" spc="-20" dirty="0">
                <a:cs typeface="Calibri"/>
              </a:rPr>
              <a:t>Syntax:</a:t>
            </a:r>
            <a:endParaRPr lang="en-US" dirty="0">
              <a:cs typeface="Calibri"/>
            </a:endParaRPr>
          </a:p>
          <a:p>
            <a:pPr marL="0" indent="0">
              <a:lnSpc>
                <a:spcPct val="100000"/>
              </a:lnSpc>
              <a:spcBef>
                <a:spcPts val="765"/>
              </a:spcBef>
              <a:buNone/>
            </a:pPr>
            <a:endParaRPr lang="en-US" dirty="0">
              <a:cs typeface="Calibri"/>
            </a:endParaRPr>
          </a:p>
          <a:p>
            <a:pPr marL="0" indent="0">
              <a:buNone/>
            </a:pPr>
            <a:r>
              <a:rPr lang="en-IN" dirty="0"/>
              <a:t/>
            </a:r>
            <a:br>
              <a:rPr lang="en-IN" dirty="0"/>
            </a:br>
            <a:endParaRPr lang="en-IN" dirty="0"/>
          </a:p>
        </p:txBody>
      </p:sp>
      <p:sp>
        <p:nvSpPr>
          <p:cNvPr id="4" name="Rectangle 1">
            <a:extLst>
              <a:ext uri="{FF2B5EF4-FFF2-40B4-BE49-F238E27FC236}">
                <a16:creationId xmlns:a16="http://schemas.microsoft.com/office/drawing/2014/main" id="{EC04A67C-AFF2-4630-BC6D-AF34BB7FDCBB}"/>
              </a:ext>
            </a:extLst>
          </p:cNvPr>
          <p:cNvSpPr>
            <a:spLocks noChangeArrowheads="1"/>
          </p:cNvSpPr>
          <p:nvPr/>
        </p:nvSpPr>
        <p:spPr bwMode="auto">
          <a:xfrm>
            <a:off x="1504639" y="3365252"/>
            <a:ext cx="7437884" cy="4308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2800" dirty="0">
                <a:solidFill>
                  <a:srgbClr val="313131"/>
                </a:solidFill>
                <a:latin typeface="Menlo"/>
              </a:rPr>
              <a:t>&lt;</a:t>
            </a:r>
            <a:r>
              <a:rPr lang="en-US" altLang="en-US" sz="2800" dirty="0" err="1">
                <a:solidFill>
                  <a:srgbClr val="313131"/>
                </a:solidFill>
                <a:latin typeface="Menlo"/>
              </a:rPr>
              <a:t>f:validateRegex</a:t>
            </a:r>
            <a:r>
              <a:rPr lang="en-US" altLang="en-US" sz="2800" dirty="0">
                <a:solidFill>
                  <a:srgbClr val="313131"/>
                </a:solidFill>
                <a:latin typeface="Menlo"/>
              </a:rPr>
              <a:t> pattern="((?=.*[a-z]).{6,})" /&gt;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0305899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9788" y="973568"/>
            <a:ext cx="3932237" cy="567463"/>
          </a:xfrm>
          <a:prstGeom prst="rect">
            <a:avLst/>
          </a:prstGeom>
        </p:spPr>
        <p:txBody>
          <a:bodyPr vert="horz" wrap="square" lIns="0" tIns="13335" rIns="0" bIns="0" rtlCol="0" anchor="ctr">
            <a:spAutoFit/>
          </a:bodyPr>
          <a:lstStyle/>
          <a:p>
            <a:pPr marL="12700">
              <a:lnSpc>
                <a:spcPct val="100000"/>
              </a:lnSpc>
              <a:spcBef>
                <a:spcPts val="105"/>
              </a:spcBef>
            </a:pPr>
            <a:r>
              <a:rPr sz="3600" spc="-15" dirty="0"/>
              <a:t>Custom</a:t>
            </a:r>
            <a:r>
              <a:rPr sz="3600" spc="-75" dirty="0"/>
              <a:t> </a:t>
            </a:r>
            <a:r>
              <a:rPr sz="3600" spc="-20" dirty="0"/>
              <a:t>validator</a:t>
            </a:r>
            <a:endParaRPr sz="3600" dirty="0"/>
          </a:p>
        </p:txBody>
      </p:sp>
      <p:sp>
        <p:nvSpPr>
          <p:cNvPr id="6" name="Text Placeholder 5"/>
          <p:cNvSpPr>
            <a:spLocks noGrp="1"/>
          </p:cNvSpPr>
          <p:nvPr>
            <p:ph type="body" sz="half" idx="2"/>
          </p:nvPr>
        </p:nvSpPr>
        <p:spPr>
          <a:xfrm>
            <a:off x="433954" y="2057400"/>
            <a:ext cx="4338072" cy="3811588"/>
          </a:xfrm>
        </p:spPr>
        <p:txBody>
          <a:bodyPr/>
          <a:lstStyle/>
          <a:p>
            <a:pPr marL="298450" indent="-285750">
              <a:spcBef>
                <a:spcPts val="100"/>
              </a:spcBef>
              <a:buFont typeface="Arial" panose="020B0604020202020204" pitchFamily="34" charset="0"/>
              <a:buChar char="•"/>
            </a:pPr>
            <a:r>
              <a:rPr lang="en-US" spc="-45" dirty="0">
                <a:latin typeface="Verdana"/>
                <a:cs typeface="Verdana"/>
              </a:rPr>
              <a:t>We</a:t>
            </a:r>
            <a:r>
              <a:rPr lang="en-US" spc="-15" dirty="0">
                <a:latin typeface="Verdana"/>
                <a:cs typeface="Verdana"/>
              </a:rPr>
              <a:t> </a:t>
            </a:r>
            <a:r>
              <a:rPr lang="en-US" spc="-5" dirty="0">
                <a:latin typeface="Verdana"/>
                <a:cs typeface="Verdana"/>
              </a:rPr>
              <a:t>can</a:t>
            </a:r>
            <a:r>
              <a:rPr lang="en-US" spc="5" dirty="0">
                <a:latin typeface="Verdana"/>
                <a:cs typeface="Verdana"/>
              </a:rPr>
              <a:t> </a:t>
            </a:r>
            <a:r>
              <a:rPr lang="en-US" spc="-5" dirty="0">
                <a:latin typeface="Verdana"/>
                <a:cs typeface="Verdana"/>
              </a:rPr>
              <a:t>create</a:t>
            </a:r>
            <a:r>
              <a:rPr lang="en-US" spc="10" dirty="0">
                <a:latin typeface="Verdana"/>
                <a:cs typeface="Verdana"/>
              </a:rPr>
              <a:t> </a:t>
            </a:r>
            <a:r>
              <a:rPr lang="en-US" dirty="0">
                <a:latin typeface="Verdana"/>
                <a:cs typeface="Verdana"/>
              </a:rPr>
              <a:t>our</a:t>
            </a:r>
            <a:r>
              <a:rPr lang="en-US" spc="-10" dirty="0">
                <a:latin typeface="Verdana"/>
                <a:cs typeface="Verdana"/>
              </a:rPr>
              <a:t> </a:t>
            </a:r>
            <a:r>
              <a:rPr lang="en-US" spc="-5" dirty="0">
                <a:latin typeface="Verdana"/>
                <a:cs typeface="Verdana"/>
              </a:rPr>
              <a:t>own</a:t>
            </a:r>
            <a:r>
              <a:rPr lang="en-US" spc="-10" dirty="0">
                <a:latin typeface="Verdana"/>
                <a:cs typeface="Verdana"/>
              </a:rPr>
              <a:t> </a:t>
            </a:r>
            <a:r>
              <a:rPr lang="en-US" spc="-5" dirty="0">
                <a:latin typeface="Verdana"/>
                <a:cs typeface="Verdana"/>
              </a:rPr>
              <a:t>Custom</a:t>
            </a:r>
            <a:r>
              <a:rPr lang="en-US" spc="5" dirty="0">
                <a:latin typeface="Verdana"/>
                <a:cs typeface="Verdana"/>
              </a:rPr>
              <a:t> </a:t>
            </a:r>
            <a:r>
              <a:rPr lang="en-US" spc="-10" dirty="0">
                <a:latin typeface="Verdana"/>
                <a:cs typeface="Verdana"/>
              </a:rPr>
              <a:t>validator </a:t>
            </a:r>
            <a:r>
              <a:rPr lang="en-US" dirty="0">
                <a:latin typeface="Verdana"/>
                <a:cs typeface="Verdana"/>
              </a:rPr>
              <a:t>in </a:t>
            </a:r>
            <a:r>
              <a:rPr lang="en-US" spc="-70" dirty="0">
                <a:latin typeface="Verdana"/>
                <a:cs typeface="Verdana"/>
              </a:rPr>
              <a:t>JSF.</a:t>
            </a:r>
            <a:endParaRPr lang="en-US" dirty="0">
              <a:latin typeface="Verdana"/>
              <a:cs typeface="Verdana"/>
            </a:endParaRPr>
          </a:p>
          <a:p>
            <a:pPr marL="298450" indent="-285750">
              <a:buFont typeface="Arial" panose="020B0604020202020204" pitchFamily="34" charset="0"/>
              <a:buChar char="•"/>
            </a:pPr>
            <a:r>
              <a:rPr lang="en-US" dirty="0">
                <a:latin typeface="Verdana"/>
                <a:cs typeface="Verdana"/>
              </a:rPr>
              <a:t>Defining</a:t>
            </a:r>
            <a:r>
              <a:rPr lang="en-US" spc="-15" dirty="0">
                <a:latin typeface="Verdana"/>
                <a:cs typeface="Verdana"/>
              </a:rPr>
              <a:t> </a:t>
            </a:r>
            <a:r>
              <a:rPr lang="en-US" dirty="0">
                <a:latin typeface="Verdana"/>
                <a:cs typeface="Verdana"/>
              </a:rPr>
              <a:t>a</a:t>
            </a:r>
            <a:r>
              <a:rPr lang="en-US" spc="5" dirty="0">
                <a:latin typeface="Verdana"/>
                <a:cs typeface="Verdana"/>
              </a:rPr>
              <a:t> </a:t>
            </a:r>
            <a:r>
              <a:rPr lang="en-US" spc="-5" dirty="0">
                <a:latin typeface="Verdana"/>
                <a:cs typeface="Verdana"/>
              </a:rPr>
              <a:t>custom</a:t>
            </a:r>
            <a:r>
              <a:rPr lang="en-US" spc="5" dirty="0">
                <a:latin typeface="Verdana"/>
                <a:cs typeface="Verdana"/>
              </a:rPr>
              <a:t> </a:t>
            </a:r>
            <a:r>
              <a:rPr lang="en-US" spc="-10" dirty="0">
                <a:latin typeface="Verdana"/>
                <a:cs typeface="Verdana"/>
              </a:rPr>
              <a:t>validator</a:t>
            </a:r>
            <a:r>
              <a:rPr lang="en-US" spc="-20" dirty="0">
                <a:latin typeface="Verdana"/>
                <a:cs typeface="Verdana"/>
              </a:rPr>
              <a:t> </a:t>
            </a:r>
            <a:r>
              <a:rPr lang="en-US" dirty="0">
                <a:latin typeface="Verdana"/>
                <a:cs typeface="Verdana"/>
              </a:rPr>
              <a:t>in JSF</a:t>
            </a:r>
            <a:r>
              <a:rPr lang="en-US" spc="-10" dirty="0">
                <a:latin typeface="Verdana"/>
                <a:cs typeface="Verdana"/>
              </a:rPr>
              <a:t> </a:t>
            </a:r>
            <a:r>
              <a:rPr lang="en-US" dirty="0">
                <a:latin typeface="Verdana"/>
                <a:cs typeface="Verdana"/>
              </a:rPr>
              <a:t>is</a:t>
            </a:r>
            <a:r>
              <a:rPr lang="en-US" spc="5" dirty="0">
                <a:latin typeface="Verdana"/>
                <a:cs typeface="Verdana"/>
              </a:rPr>
              <a:t> </a:t>
            </a:r>
            <a:r>
              <a:rPr lang="en-US" dirty="0">
                <a:latin typeface="Verdana"/>
                <a:cs typeface="Verdana"/>
              </a:rPr>
              <a:t>a </a:t>
            </a:r>
            <a:r>
              <a:rPr lang="en-US" spc="-5" dirty="0">
                <a:latin typeface="Verdana"/>
                <a:cs typeface="Verdana"/>
              </a:rPr>
              <a:t>three</a:t>
            </a:r>
            <a:r>
              <a:rPr lang="en-US" spc="15" dirty="0">
                <a:latin typeface="Verdana"/>
                <a:cs typeface="Verdana"/>
              </a:rPr>
              <a:t> </a:t>
            </a:r>
            <a:r>
              <a:rPr lang="en-US" spc="-5" dirty="0">
                <a:latin typeface="Verdana"/>
                <a:cs typeface="Verdana"/>
              </a:rPr>
              <a:t>step</a:t>
            </a:r>
            <a:r>
              <a:rPr lang="en-US" spc="20" dirty="0">
                <a:latin typeface="Verdana"/>
                <a:cs typeface="Verdana"/>
              </a:rPr>
              <a:t> </a:t>
            </a:r>
            <a:r>
              <a:rPr lang="en-US" spc="-10" dirty="0">
                <a:latin typeface="Verdana"/>
                <a:cs typeface="Verdana"/>
              </a:rPr>
              <a:t>process</a:t>
            </a:r>
            <a:endParaRPr lang="en-US" dirty="0">
              <a:latin typeface="Verdana"/>
              <a:cs typeface="Verdana"/>
            </a:endParaRPr>
          </a:p>
          <a:p>
            <a:pPr marL="285750" indent="-285750">
              <a:buFont typeface="Arial" panose="020B0604020202020204" pitchFamily="34" charset="0"/>
              <a:buChar char="•"/>
            </a:pPr>
            <a:endParaRPr lang="en-IN" dirty="0"/>
          </a:p>
        </p:txBody>
      </p:sp>
      <p:graphicFrame>
        <p:nvGraphicFramePr>
          <p:cNvPr id="7" name="object 3"/>
          <p:cNvGraphicFramePr>
            <a:graphicFrameLocks noGrp="1"/>
          </p:cNvGraphicFramePr>
          <p:nvPr>
            <p:ph type="pic" idx="1"/>
            <p:extLst>
              <p:ext uri="{D42A27DB-BD31-4B8C-83A1-F6EECF244321}">
                <p14:modId xmlns:p14="http://schemas.microsoft.com/office/powerpoint/2010/main" val="617035079"/>
              </p:ext>
            </p:extLst>
          </p:nvPr>
        </p:nvGraphicFramePr>
        <p:xfrm>
          <a:off x="4897464" y="987425"/>
          <a:ext cx="7122769" cy="3956535"/>
        </p:xfrm>
        <a:graphic>
          <a:graphicData uri="http://schemas.openxmlformats.org/drawingml/2006/table">
            <a:tbl>
              <a:tblPr firstRow="1" bandRow="1">
                <a:tableStyleId>{2D5ABB26-0587-4C30-8999-92F81FD0307C}</a:tableStyleId>
              </a:tblPr>
              <a:tblGrid>
                <a:gridCol w="600014">
                  <a:extLst>
                    <a:ext uri="{9D8B030D-6E8A-4147-A177-3AD203B41FA5}">
                      <a16:colId xmlns:a16="http://schemas.microsoft.com/office/drawing/2014/main" val="20000"/>
                    </a:ext>
                  </a:extLst>
                </a:gridCol>
                <a:gridCol w="6522755">
                  <a:extLst>
                    <a:ext uri="{9D8B030D-6E8A-4147-A177-3AD203B41FA5}">
                      <a16:colId xmlns:a16="http://schemas.microsoft.com/office/drawing/2014/main" val="20001"/>
                    </a:ext>
                  </a:extLst>
                </a:gridCol>
              </a:tblGrid>
              <a:tr h="1096389">
                <a:tc>
                  <a:txBody>
                    <a:bodyPr/>
                    <a:lstStyle/>
                    <a:p>
                      <a:pPr marL="76200" marR="79375">
                        <a:lnSpc>
                          <a:spcPct val="100000"/>
                        </a:lnSpc>
                        <a:spcBef>
                          <a:spcPts val="515"/>
                        </a:spcBef>
                      </a:pPr>
                      <a:r>
                        <a:rPr sz="1800" dirty="0">
                          <a:latin typeface="Calibri"/>
                          <a:cs typeface="Calibri"/>
                        </a:rPr>
                        <a:t>S</a:t>
                      </a:r>
                      <a:r>
                        <a:rPr sz="1800" spc="-30" dirty="0">
                          <a:latin typeface="Calibri"/>
                          <a:cs typeface="Calibri"/>
                        </a:rPr>
                        <a:t>t</a:t>
                      </a:r>
                      <a:r>
                        <a:rPr sz="1800" dirty="0">
                          <a:latin typeface="Calibri"/>
                          <a:cs typeface="Calibri"/>
                        </a:rPr>
                        <a:t>ep  </a:t>
                      </a:r>
                      <a:r>
                        <a:rPr sz="1800" spc="-5" dirty="0">
                          <a:latin typeface="Calibri"/>
                          <a:cs typeface="Calibri"/>
                        </a:rPr>
                        <a:t>No.</a:t>
                      </a:r>
                      <a:endParaRPr sz="18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tc>
                  <a:txBody>
                    <a:bodyPr/>
                    <a:lstStyle/>
                    <a:p>
                      <a:pPr marL="76200">
                        <a:lnSpc>
                          <a:spcPct val="100000"/>
                        </a:lnSpc>
                        <a:spcBef>
                          <a:spcPts val="515"/>
                        </a:spcBef>
                      </a:pPr>
                      <a:r>
                        <a:rPr sz="1800" spc="-5" dirty="0">
                          <a:latin typeface="Calibri"/>
                          <a:cs typeface="Calibri"/>
                        </a:rPr>
                        <a:t>Description</a:t>
                      </a:r>
                      <a:endParaRPr sz="1800" dirty="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extLst>
                  <a:ext uri="{0D108BD9-81ED-4DB2-BD59-A6C34878D82A}">
                    <a16:rowId xmlns:a16="http://schemas.microsoft.com/office/drawing/2014/main" val="10000"/>
                  </a:ext>
                </a:extLst>
              </a:tr>
              <a:tr h="1096389">
                <a:tc>
                  <a:txBody>
                    <a:bodyPr/>
                    <a:lstStyle/>
                    <a:p>
                      <a:pPr marL="76200">
                        <a:lnSpc>
                          <a:spcPct val="100000"/>
                        </a:lnSpc>
                        <a:spcBef>
                          <a:spcPts val="515"/>
                        </a:spcBef>
                      </a:pPr>
                      <a:r>
                        <a:rPr sz="1800" dirty="0">
                          <a:latin typeface="Calibri"/>
                          <a:cs typeface="Calibri"/>
                        </a:rPr>
                        <a:t>1</a:t>
                      </a:r>
                      <a:endParaRPr sz="18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15"/>
                        </a:spcBef>
                      </a:pPr>
                      <a:r>
                        <a:rPr sz="1800" spc="-15" dirty="0">
                          <a:latin typeface="Calibri"/>
                          <a:cs typeface="Calibri"/>
                        </a:rPr>
                        <a:t>Create</a:t>
                      </a:r>
                      <a:r>
                        <a:rPr sz="1800" spc="-10" dirty="0">
                          <a:latin typeface="Calibri"/>
                          <a:cs typeface="Calibri"/>
                        </a:rPr>
                        <a:t> </a:t>
                      </a:r>
                      <a:r>
                        <a:rPr sz="1800" dirty="0">
                          <a:latin typeface="Calibri"/>
                          <a:cs typeface="Calibri"/>
                        </a:rPr>
                        <a:t>a</a:t>
                      </a:r>
                      <a:r>
                        <a:rPr sz="1800" spc="-10" dirty="0">
                          <a:latin typeface="Calibri"/>
                          <a:cs typeface="Calibri"/>
                        </a:rPr>
                        <a:t> validator</a:t>
                      </a:r>
                      <a:r>
                        <a:rPr sz="1800" spc="-15" dirty="0">
                          <a:latin typeface="Calibri"/>
                          <a:cs typeface="Calibri"/>
                        </a:rPr>
                        <a:t> </a:t>
                      </a:r>
                      <a:r>
                        <a:rPr sz="1800" spc="-5" dirty="0">
                          <a:latin typeface="Calibri"/>
                          <a:cs typeface="Calibri"/>
                        </a:rPr>
                        <a:t>class by</a:t>
                      </a:r>
                      <a:endParaRPr sz="1800">
                        <a:latin typeface="Calibri"/>
                        <a:cs typeface="Calibri"/>
                      </a:endParaRPr>
                    </a:p>
                    <a:p>
                      <a:pPr marL="76200">
                        <a:lnSpc>
                          <a:spcPct val="100000"/>
                        </a:lnSpc>
                      </a:pPr>
                      <a:r>
                        <a:rPr sz="1800" spc="-5" dirty="0">
                          <a:latin typeface="Calibri"/>
                          <a:cs typeface="Calibri"/>
                        </a:rPr>
                        <a:t>implementing</a:t>
                      </a:r>
                      <a:r>
                        <a:rPr sz="1800" spc="-15" dirty="0">
                          <a:latin typeface="Calibri"/>
                          <a:cs typeface="Calibri"/>
                        </a:rPr>
                        <a:t> </a:t>
                      </a:r>
                      <a:r>
                        <a:rPr sz="1800" i="1" spc="-20" dirty="0">
                          <a:latin typeface="Calibri"/>
                          <a:cs typeface="Calibri"/>
                        </a:rPr>
                        <a:t>javax.faces.validator.Validator</a:t>
                      </a:r>
                      <a:r>
                        <a:rPr sz="1800" i="1" spc="-5" dirty="0">
                          <a:latin typeface="Calibri"/>
                          <a:cs typeface="Calibri"/>
                        </a:rPr>
                        <a:t> </a:t>
                      </a:r>
                      <a:r>
                        <a:rPr sz="1800" spc="-10" dirty="0">
                          <a:latin typeface="Calibri"/>
                          <a:cs typeface="Calibri"/>
                        </a:rPr>
                        <a:t>interface.</a:t>
                      </a:r>
                      <a:endParaRPr sz="18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1"/>
                  </a:ext>
                </a:extLst>
              </a:tr>
              <a:tr h="667368">
                <a:tc>
                  <a:txBody>
                    <a:bodyPr/>
                    <a:lstStyle/>
                    <a:p>
                      <a:pPr marL="75565">
                        <a:lnSpc>
                          <a:spcPct val="100000"/>
                        </a:lnSpc>
                        <a:spcBef>
                          <a:spcPts val="515"/>
                        </a:spcBef>
                      </a:pPr>
                      <a:r>
                        <a:rPr sz="1800" dirty="0">
                          <a:latin typeface="Calibri"/>
                          <a:cs typeface="Calibri"/>
                        </a:rPr>
                        <a:t>2</a:t>
                      </a:r>
                      <a:endParaRPr sz="18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15"/>
                        </a:spcBef>
                      </a:pPr>
                      <a:r>
                        <a:rPr sz="1800" spc="-5" dirty="0">
                          <a:latin typeface="Calibri"/>
                          <a:cs typeface="Calibri"/>
                        </a:rPr>
                        <a:t>Implement</a:t>
                      </a:r>
                      <a:r>
                        <a:rPr sz="1800" spc="-25" dirty="0">
                          <a:latin typeface="Calibri"/>
                          <a:cs typeface="Calibri"/>
                        </a:rPr>
                        <a:t> </a:t>
                      </a:r>
                      <a:r>
                        <a:rPr sz="1800" spc="-10" dirty="0">
                          <a:latin typeface="Calibri"/>
                          <a:cs typeface="Calibri"/>
                        </a:rPr>
                        <a:t>validate()</a:t>
                      </a:r>
                      <a:r>
                        <a:rPr sz="1800" spc="5" dirty="0">
                          <a:latin typeface="Calibri"/>
                          <a:cs typeface="Calibri"/>
                        </a:rPr>
                        <a:t> </a:t>
                      </a:r>
                      <a:r>
                        <a:rPr sz="1800" spc="-5" dirty="0">
                          <a:latin typeface="Calibri"/>
                          <a:cs typeface="Calibri"/>
                        </a:rPr>
                        <a:t>method</a:t>
                      </a:r>
                      <a:r>
                        <a:rPr sz="1800" spc="5" dirty="0">
                          <a:latin typeface="Calibri"/>
                          <a:cs typeface="Calibri"/>
                        </a:rPr>
                        <a:t> </a:t>
                      </a:r>
                      <a:r>
                        <a:rPr sz="1800" spc="-5" dirty="0">
                          <a:latin typeface="Calibri"/>
                          <a:cs typeface="Calibri"/>
                        </a:rPr>
                        <a:t>of above </a:t>
                      </a:r>
                      <a:r>
                        <a:rPr sz="1800" spc="-10" dirty="0">
                          <a:latin typeface="Calibri"/>
                          <a:cs typeface="Calibri"/>
                        </a:rPr>
                        <a:t>interface.</a:t>
                      </a:r>
                      <a:endParaRPr sz="18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2"/>
                  </a:ext>
                </a:extLst>
              </a:tr>
              <a:tr h="1096389">
                <a:tc>
                  <a:txBody>
                    <a:bodyPr/>
                    <a:lstStyle/>
                    <a:p>
                      <a:pPr marL="75565">
                        <a:lnSpc>
                          <a:spcPct val="100000"/>
                        </a:lnSpc>
                        <a:spcBef>
                          <a:spcPts val="515"/>
                        </a:spcBef>
                      </a:pPr>
                      <a:r>
                        <a:rPr sz="1800" dirty="0">
                          <a:latin typeface="Calibri"/>
                          <a:cs typeface="Calibri"/>
                        </a:rPr>
                        <a:t>3</a:t>
                      </a:r>
                      <a:endParaRPr sz="180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marR="514350">
                        <a:lnSpc>
                          <a:spcPct val="100000"/>
                        </a:lnSpc>
                        <a:spcBef>
                          <a:spcPts val="515"/>
                        </a:spcBef>
                      </a:pPr>
                      <a:r>
                        <a:rPr sz="1800" spc="-5" dirty="0">
                          <a:latin typeface="Calibri"/>
                          <a:cs typeface="Calibri"/>
                        </a:rPr>
                        <a:t>Use</a:t>
                      </a:r>
                      <a:r>
                        <a:rPr sz="1800" spc="-10" dirty="0">
                          <a:latin typeface="Calibri"/>
                          <a:cs typeface="Calibri"/>
                        </a:rPr>
                        <a:t> Annotation</a:t>
                      </a:r>
                      <a:r>
                        <a:rPr sz="1800" spc="5" dirty="0">
                          <a:latin typeface="Calibri"/>
                          <a:cs typeface="Calibri"/>
                        </a:rPr>
                        <a:t> </a:t>
                      </a:r>
                      <a:r>
                        <a:rPr sz="1800" spc="-15" dirty="0">
                          <a:latin typeface="Calibri"/>
                          <a:cs typeface="Calibri"/>
                        </a:rPr>
                        <a:t>@FacesValidator</a:t>
                      </a:r>
                      <a:r>
                        <a:rPr sz="1800" spc="35" dirty="0">
                          <a:latin typeface="Calibri"/>
                          <a:cs typeface="Calibri"/>
                        </a:rPr>
                        <a:t> </a:t>
                      </a:r>
                      <a:r>
                        <a:rPr sz="1800" spc="-10" dirty="0">
                          <a:latin typeface="Calibri"/>
                          <a:cs typeface="Calibri"/>
                        </a:rPr>
                        <a:t>to</a:t>
                      </a:r>
                      <a:r>
                        <a:rPr sz="1800" dirty="0">
                          <a:latin typeface="Calibri"/>
                          <a:cs typeface="Calibri"/>
                        </a:rPr>
                        <a:t> </a:t>
                      </a:r>
                      <a:r>
                        <a:rPr sz="1800" spc="-5" dirty="0">
                          <a:latin typeface="Calibri"/>
                          <a:cs typeface="Calibri"/>
                        </a:rPr>
                        <a:t>assign</a:t>
                      </a:r>
                      <a:r>
                        <a:rPr sz="1800" spc="-10" dirty="0">
                          <a:latin typeface="Calibri"/>
                          <a:cs typeface="Calibri"/>
                        </a:rPr>
                        <a:t> </a:t>
                      </a:r>
                      <a:r>
                        <a:rPr sz="1800" dirty="0">
                          <a:latin typeface="Calibri"/>
                          <a:cs typeface="Calibri"/>
                        </a:rPr>
                        <a:t>a</a:t>
                      </a:r>
                      <a:r>
                        <a:rPr sz="1800" spc="15" dirty="0">
                          <a:latin typeface="Calibri"/>
                          <a:cs typeface="Calibri"/>
                        </a:rPr>
                        <a:t> </a:t>
                      </a:r>
                      <a:r>
                        <a:rPr sz="1800" spc="-5" dirty="0">
                          <a:latin typeface="Calibri"/>
                          <a:cs typeface="Calibri"/>
                        </a:rPr>
                        <a:t>unique</a:t>
                      </a:r>
                      <a:r>
                        <a:rPr sz="1800" spc="20" dirty="0">
                          <a:latin typeface="Calibri"/>
                          <a:cs typeface="Calibri"/>
                        </a:rPr>
                        <a:t> </a:t>
                      </a:r>
                      <a:r>
                        <a:rPr sz="1800" spc="-5" dirty="0">
                          <a:latin typeface="Calibri"/>
                          <a:cs typeface="Calibri"/>
                        </a:rPr>
                        <a:t>id</a:t>
                      </a:r>
                      <a:r>
                        <a:rPr sz="1800" spc="10" dirty="0">
                          <a:latin typeface="Calibri"/>
                          <a:cs typeface="Calibri"/>
                        </a:rPr>
                        <a:t> </a:t>
                      </a:r>
                      <a:r>
                        <a:rPr sz="1800" spc="-10" dirty="0">
                          <a:latin typeface="Calibri"/>
                          <a:cs typeface="Calibri"/>
                        </a:rPr>
                        <a:t>to</a:t>
                      </a:r>
                      <a:r>
                        <a:rPr sz="1800" spc="5" dirty="0">
                          <a:latin typeface="Calibri"/>
                          <a:cs typeface="Calibri"/>
                        </a:rPr>
                        <a:t> </a:t>
                      </a:r>
                      <a:r>
                        <a:rPr sz="1800" spc="-5" dirty="0">
                          <a:latin typeface="Calibri"/>
                          <a:cs typeface="Calibri"/>
                        </a:rPr>
                        <a:t>the </a:t>
                      </a:r>
                      <a:r>
                        <a:rPr sz="1800" spc="-395" dirty="0">
                          <a:latin typeface="Calibri"/>
                          <a:cs typeface="Calibri"/>
                        </a:rPr>
                        <a:t> </a:t>
                      </a:r>
                      <a:r>
                        <a:rPr sz="1800" spc="-10" dirty="0">
                          <a:latin typeface="Calibri"/>
                          <a:cs typeface="Calibri"/>
                        </a:rPr>
                        <a:t>custom</a:t>
                      </a:r>
                      <a:r>
                        <a:rPr sz="1800" spc="-15" dirty="0">
                          <a:latin typeface="Calibri"/>
                          <a:cs typeface="Calibri"/>
                        </a:rPr>
                        <a:t> </a:t>
                      </a:r>
                      <a:r>
                        <a:rPr sz="1800" spc="-30" dirty="0">
                          <a:latin typeface="Calibri"/>
                          <a:cs typeface="Calibri"/>
                        </a:rPr>
                        <a:t>validator.</a:t>
                      </a:r>
                      <a:endParaRPr sz="1800" dirty="0">
                        <a:latin typeface="Calibri"/>
                        <a:cs typeface="Calibri"/>
                      </a:endParaRPr>
                    </a:p>
                  </a:txBody>
                  <a:tcPr marL="0" marR="0" marT="6540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1247234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9941" y="321860"/>
            <a:ext cx="7894955" cy="5237480"/>
          </a:xfrm>
          <a:prstGeom prst="rect">
            <a:avLst/>
          </a:prstGeom>
        </p:spPr>
        <p:txBody>
          <a:bodyPr vert="horz" wrap="square" lIns="0" tIns="12700" rIns="0" bIns="0" rtlCol="0">
            <a:spAutoFit/>
          </a:bodyPr>
          <a:lstStyle/>
          <a:p>
            <a:pPr marL="12700" marR="5080">
              <a:lnSpc>
                <a:spcPct val="120000"/>
              </a:lnSpc>
              <a:spcBef>
                <a:spcPts val="100"/>
              </a:spcBef>
              <a:buFont typeface="Arial MT"/>
              <a:buChar char="•"/>
              <a:tabLst>
                <a:tab pos="354965" algn="l"/>
                <a:tab pos="355600" algn="l"/>
              </a:tabLst>
            </a:pPr>
            <a:r>
              <a:rPr sz="3000" spc="-10" dirty="0">
                <a:latin typeface="Calibri"/>
                <a:cs typeface="Calibri"/>
              </a:rPr>
              <a:t>Step </a:t>
            </a:r>
            <a:r>
              <a:rPr sz="3000" dirty="0">
                <a:latin typeface="Calibri"/>
                <a:cs typeface="Calibri"/>
              </a:rPr>
              <a:t>1: </a:t>
            </a:r>
            <a:r>
              <a:rPr sz="3000" spc="-20" dirty="0">
                <a:latin typeface="Calibri"/>
                <a:cs typeface="Calibri"/>
              </a:rPr>
              <a:t>Create </a:t>
            </a:r>
            <a:r>
              <a:rPr sz="3000" dirty="0">
                <a:latin typeface="Calibri"/>
                <a:cs typeface="Calibri"/>
              </a:rPr>
              <a:t>a </a:t>
            </a:r>
            <a:r>
              <a:rPr sz="3000" spc="-15" dirty="0">
                <a:latin typeface="Calibri"/>
                <a:cs typeface="Calibri"/>
              </a:rPr>
              <a:t>validator </a:t>
            </a:r>
            <a:r>
              <a:rPr sz="3000" spc="-5" dirty="0">
                <a:latin typeface="Calibri"/>
                <a:cs typeface="Calibri"/>
              </a:rPr>
              <a:t>class </a:t>
            </a:r>
            <a:r>
              <a:rPr sz="3000" dirty="0">
                <a:latin typeface="Calibri"/>
                <a:cs typeface="Calibri"/>
              </a:rPr>
              <a:t>: </a:t>
            </a:r>
            <a:r>
              <a:rPr sz="3000" spc="-40" dirty="0">
                <a:latin typeface="Calibri"/>
                <a:cs typeface="Calibri"/>
              </a:rPr>
              <a:t>UrlValidator.java </a:t>
            </a:r>
            <a:r>
              <a:rPr sz="3000" spc="-665" dirty="0">
                <a:latin typeface="Calibri"/>
                <a:cs typeface="Calibri"/>
              </a:rPr>
              <a:t> </a:t>
            </a:r>
            <a:r>
              <a:rPr sz="3000" spc="-5" dirty="0">
                <a:solidFill>
                  <a:srgbClr val="FF0000"/>
                </a:solidFill>
                <a:latin typeface="Calibri"/>
                <a:cs typeface="Calibri"/>
              </a:rPr>
              <a:t>public</a:t>
            </a:r>
            <a:r>
              <a:rPr sz="3000" dirty="0">
                <a:solidFill>
                  <a:srgbClr val="FF0000"/>
                </a:solidFill>
                <a:latin typeface="Calibri"/>
                <a:cs typeface="Calibri"/>
              </a:rPr>
              <a:t> </a:t>
            </a:r>
            <a:r>
              <a:rPr sz="3000" spc="-5" dirty="0">
                <a:solidFill>
                  <a:srgbClr val="FF0000"/>
                </a:solidFill>
                <a:latin typeface="Calibri"/>
                <a:cs typeface="Calibri"/>
              </a:rPr>
              <a:t>class </a:t>
            </a:r>
            <a:r>
              <a:rPr sz="3000" spc="-25" dirty="0">
                <a:solidFill>
                  <a:srgbClr val="FF0000"/>
                </a:solidFill>
                <a:latin typeface="Calibri"/>
                <a:cs typeface="Calibri"/>
              </a:rPr>
              <a:t>UrlValidator</a:t>
            </a:r>
            <a:r>
              <a:rPr sz="3000" spc="10" dirty="0">
                <a:solidFill>
                  <a:srgbClr val="FF0000"/>
                </a:solidFill>
                <a:latin typeface="Calibri"/>
                <a:cs typeface="Calibri"/>
              </a:rPr>
              <a:t> </a:t>
            </a:r>
            <a:r>
              <a:rPr sz="3000" spc="-10" dirty="0">
                <a:solidFill>
                  <a:srgbClr val="FF0000"/>
                </a:solidFill>
                <a:latin typeface="Calibri"/>
                <a:cs typeface="Calibri"/>
              </a:rPr>
              <a:t>implements</a:t>
            </a:r>
            <a:r>
              <a:rPr sz="3000" dirty="0">
                <a:solidFill>
                  <a:srgbClr val="FF0000"/>
                </a:solidFill>
                <a:latin typeface="Calibri"/>
                <a:cs typeface="Calibri"/>
              </a:rPr>
              <a:t> </a:t>
            </a:r>
            <a:r>
              <a:rPr sz="3000" spc="-30" dirty="0">
                <a:solidFill>
                  <a:srgbClr val="FF0000"/>
                </a:solidFill>
                <a:latin typeface="Calibri"/>
                <a:cs typeface="Calibri"/>
              </a:rPr>
              <a:t>Validator</a:t>
            </a:r>
            <a:r>
              <a:rPr sz="3000" dirty="0">
                <a:solidFill>
                  <a:srgbClr val="FF0000"/>
                </a:solidFill>
                <a:latin typeface="Calibri"/>
                <a:cs typeface="Calibri"/>
              </a:rPr>
              <a:t> {</a:t>
            </a:r>
            <a:r>
              <a:rPr sz="3000" spc="-5" dirty="0">
                <a:solidFill>
                  <a:srgbClr val="FF0000"/>
                </a:solidFill>
                <a:latin typeface="Calibri"/>
                <a:cs typeface="Calibri"/>
              </a:rPr>
              <a:t> ...</a:t>
            </a:r>
            <a:r>
              <a:rPr sz="3000" spc="25" dirty="0">
                <a:solidFill>
                  <a:srgbClr val="FF0000"/>
                </a:solidFill>
                <a:latin typeface="Calibri"/>
                <a:cs typeface="Calibri"/>
              </a:rPr>
              <a:t> </a:t>
            </a:r>
            <a:r>
              <a:rPr sz="3000" dirty="0">
                <a:solidFill>
                  <a:srgbClr val="FF0000"/>
                </a:solidFill>
                <a:latin typeface="Calibri"/>
                <a:cs typeface="Calibri"/>
              </a:rPr>
              <a:t>}</a:t>
            </a:r>
            <a:endParaRPr sz="3000">
              <a:latin typeface="Calibri"/>
              <a:cs typeface="Calibri"/>
            </a:endParaRPr>
          </a:p>
          <a:p>
            <a:pPr marL="96520">
              <a:spcBef>
                <a:spcPts val="720"/>
              </a:spcBef>
            </a:pPr>
            <a:r>
              <a:rPr sz="3000" spc="-15" dirty="0">
                <a:latin typeface="Calibri"/>
                <a:cs typeface="Calibri"/>
              </a:rPr>
              <a:t>Step</a:t>
            </a:r>
            <a:r>
              <a:rPr sz="3000" spc="-10" dirty="0">
                <a:latin typeface="Calibri"/>
                <a:cs typeface="Calibri"/>
              </a:rPr>
              <a:t> </a:t>
            </a:r>
            <a:r>
              <a:rPr sz="3000" dirty="0">
                <a:latin typeface="Calibri"/>
                <a:cs typeface="Calibri"/>
              </a:rPr>
              <a:t>2:</a:t>
            </a:r>
            <a:r>
              <a:rPr sz="3000" spc="-5" dirty="0">
                <a:latin typeface="Calibri"/>
                <a:cs typeface="Calibri"/>
              </a:rPr>
              <a:t> </a:t>
            </a:r>
            <a:r>
              <a:rPr sz="3000" spc="-10" dirty="0">
                <a:latin typeface="Calibri"/>
                <a:cs typeface="Calibri"/>
              </a:rPr>
              <a:t>Implement </a:t>
            </a:r>
            <a:r>
              <a:rPr sz="3000" spc="-30" dirty="0">
                <a:latin typeface="Calibri"/>
                <a:cs typeface="Calibri"/>
              </a:rPr>
              <a:t>Validator</a:t>
            </a:r>
            <a:r>
              <a:rPr sz="3000" spc="-15" dirty="0">
                <a:latin typeface="Calibri"/>
                <a:cs typeface="Calibri"/>
              </a:rPr>
              <a:t> </a:t>
            </a:r>
            <a:r>
              <a:rPr sz="3000" spc="-20" dirty="0">
                <a:latin typeface="Calibri"/>
                <a:cs typeface="Calibri"/>
              </a:rPr>
              <a:t>interface</a:t>
            </a:r>
            <a:r>
              <a:rPr sz="3000" spc="-10" dirty="0">
                <a:latin typeface="Calibri"/>
                <a:cs typeface="Calibri"/>
              </a:rPr>
              <a:t> </a:t>
            </a:r>
            <a:r>
              <a:rPr sz="3000" spc="-5" dirty="0">
                <a:latin typeface="Calibri"/>
                <a:cs typeface="Calibri"/>
              </a:rPr>
              <a:t>methods</a:t>
            </a:r>
            <a:r>
              <a:rPr sz="3000" dirty="0">
                <a:latin typeface="Calibri"/>
                <a:cs typeface="Calibri"/>
              </a:rPr>
              <a:t> :</a:t>
            </a:r>
            <a:endParaRPr sz="3000">
              <a:latin typeface="Calibri"/>
              <a:cs typeface="Calibri"/>
            </a:endParaRPr>
          </a:p>
          <a:p>
            <a:pPr marL="12700"/>
            <a:r>
              <a:rPr sz="3000" spc="-40" dirty="0">
                <a:latin typeface="Calibri"/>
                <a:cs typeface="Calibri"/>
              </a:rPr>
              <a:t>UrlValidator.java</a:t>
            </a:r>
            <a:endParaRPr sz="3000">
              <a:latin typeface="Calibri"/>
              <a:cs typeface="Calibri"/>
            </a:endParaRPr>
          </a:p>
          <a:p>
            <a:pPr marL="12700" marR="586105">
              <a:lnSpc>
                <a:spcPct val="120000"/>
              </a:lnSpc>
            </a:pPr>
            <a:r>
              <a:rPr sz="3000" spc="-5" dirty="0">
                <a:latin typeface="Calibri"/>
                <a:cs typeface="Calibri"/>
              </a:rPr>
              <a:t>public</a:t>
            </a:r>
            <a:r>
              <a:rPr sz="3000" spc="5" dirty="0">
                <a:latin typeface="Calibri"/>
                <a:cs typeface="Calibri"/>
              </a:rPr>
              <a:t> </a:t>
            </a:r>
            <a:r>
              <a:rPr sz="3000" spc="-5" dirty="0">
                <a:latin typeface="Calibri"/>
                <a:cs typeface="Calibri"/>
              </a:rPr>
              <a:t>class </a:t>
            </a:r>
            <a:r>
              <a:rPr sz="3000" spc="-25" dirty="0">
                <a:latin typeface="Calibri"/>
                <a:cs typeface="Calibri"/>
              </a:rPr>
              <a:t>UrlValidator</a:t>
            </a:r>
            <a:r>
              <a:rPr sz="3000" spc="10" dirty="0">
                <a:latin typeface="Calibri"/>
                <a:cs typeface="Calibri"/>
              </a:rPr>
              <a:t> </a:t>
            </a:r>
            <a:r>
              <a:rPr sz="3000" spc="-10" dirty="0">
                <a:latin typeface="Calibri"/>
                <a:cs typeface="Calibri"/>
              </a:rPr>
              <a:t>implements</a:t>
            </a:r>
            <a:r>
              <a:rPr sz="3000" spc="5" dirty="0">
                <a:latin typeface="Calibri"/>
                <a:cs typeface="Calibri"/>
              </a:rPr>
              <a:t> </a:t>
            </a:r>
            <a:r>
              <a:rPr sz="3000" spc="-30" dirty="0">
                <a:latin typeface="Calibri"/>
                <a:cs typeface="Calibri"/>
              </a:rPr>
              <a:t>Validator</a:t>
            </a:r>
            <a:r>
              <a:rPr sz="3000" dirty="0">
                <a:latin typeface="Calibri"/>
                <a:cs typeface="Calibri"/>
              </a:rPr>
              <a:t> { </a:t>
            </a:r>
            <a:r>
              <a:rPr sz="3000" spc="-660" dirty="0">
                <a:latin typeface="Calibri"/>
                <a:cs typeface="Calibri"/>
              </a:rPr>
              <a:t> </a:t>
            </a:r>
            <a:r>
              <a:rPr sz="3000" spc="-5" dirty="0">
                <a:latin typeface="Calibri"/>
                <a:cs typeface="Calibri"/>
              </a:rPr>
              <a:t>@Override</a:t>
            </a:r>
            <a:r>
              <a:rPr sz="3000" spc="-30" dirty="0">
                <a:latin typeface="Calibri"/>
                <a:cs typeface="Calibri"/>
              </a:rPr>
              <a:t> </a:t>
            </a:r>
            <a:r>
              <a:rPr sz="3000" spc="-5" dirty="0">
                <a:latin typeface="Calibri"/>
                <a:cs typeface="Calibri"/>
              </a:rPr>
              <a:t>public</a:t>
            </a:r>
            <a:r>
              <a:rPr sz="3000" spc="5" dirty="0">
                <a:latin typeface="Calibri"/>
                <a:cs typeface="Calibri"/>
              </a:rPr>
              <a:t> </a:t>
            </a:r>
            <a:r>
              <a:rPr sz="3000" spc="-10" dirty="0">
                <a:latin typeface="Calibri"/>
                <a:cs typeface="Calibri"/>
              </a:rPr>
              <a:t>void</a:t>
            </a:r>
            <a:r>
              <a:rPr sz="3000" spc="-15" dirty="0">
                <a:latin typeface="Calibri"/>
                <a:cs typeface="Calibri"/>
              </a:rPr>
              <a:t> </a:t>
            </a:r>
            <a:r>
              <a:rPr sz="3000" spc="-20" dirty="0">
                <a:latin typeface="Calibri"/>
                <a:cs typeface="Calibri"/>
              </a:rPr>
              <a:t>validate(FacesContext</a:t>
            </a:r>
            <a:endParaRPr sz="3000">
              <a:latin typeface="Calibri"/>
              <a:cs typeface="Calibri"/>
            </a:endParaRPr>
          </a:p>
          <a:p>
            <a:pPr marL="12700" marR="595630"/>
            <a:r>
              <a:rPr sz="3000" spc="-15" dirty="0">
                <a:latin typeface="Calibri"/>
                <a:cs typeface="Calibri"/>
              </a:rPr>
              <a:t>facesContext, </a:t>
            </a:r>
            <a:r>
              <a:rPr sz="3000" spc="-10" dirty="0">
                <a:latin typeface="Calibri"/>
                <a:cs typeface="Calibri"/>
              </a:rPr>
              <a:t>UIComponent component, </a:t>
            </a:r>
            <a:r>
              <a:rPr sz="3000" spc="-5" dirty="0">
                <a:latin typeface="Calibri"/>
                <a:cs typeface="Calibri"/>
              </a:rPr>
              <a:t>String </a:t>
            </a:r>
            <a:r>
              <a:rPr sz="3000" spc="-665" dirty="0">
                <a:latin typeface="Calibri"/>
                <a:cs typeface="Calibri"/>
              </a:rPr>
              <a:t> </a:t>
            </a:r>
            <a:r>
              <a:rPr sz="3000" spc="-15" dirty="0">
                <a:latin typeface="Calibri"/>
                <a:cs typeface="Calibri"/>
              </a:rPr>
              <a:t>value)</a:t>
            </a:r>
            <a:r>
              <a:rPr sz="3000" spc="-25" dirty="0">
                <a:latin typeface="Calibri"/>
                <a:cs typeface="Calibri"/>
              </a:rPr>
              <a:t> </a:t>
            </a:r>
            <a:r>
              <a:rPr sz="3000" spc="-15" dirty="0">
                <a:latin typeface="Calibri"/>
                <a:cs typeface="Calibri"/>
              </a:rPr>
              <a:t>throws</a:t>
            </a:r>
            <a:r>
              <a:rPr sz="3000" spc="5" dirty="0">
                <a:latin typeface="Calibri"/>
                <a:cs typeface="Calibri"/>
              </a:rPr>
              <a:t> </a:t>
            </a:r>
            <a:r>
              <a:rPr sz="3000" spc="-20" dirty="0">
                <a:latin typeface="Calibri"/>
                <a:cs typeface="Calibri"/>
              </a:rPr>
              <a:t>ValidatorException</a:t>
            </a:r>
            <a:endParaRPr sz="3000">
              <a:latin typeface="Calibri"/>
              <a:cs typeface="Calibri"/>
            </a:endParaRPr>
          </a:p>
          <a:p>
            <a:pPr marL="12700">
              <a:spcBef>
                <a:spcPts val="720"/>
              </a:spcBef>
            </a:pPr>
            <a:r>
              <a:rPr sz="3000" dirty="0">
                <a:latin typeface="Calibri"/>
                <a:cs typeface="Calibri"/>
              </a:rPr>
              <a:t>{</a:t>
            </a:r>
            <a:r>
              <a:rPr sz="3000" spc="-60" dirty="0">
                <a:latin typeface="Calibri"/>
                <a:cs typeface="Calibri"/>
              </a:rPr>
              <a:t> </a:t>
            </a:r>
            <a:r>
              <a:rPr sz="3000" spc="-5" dirty="0">
                <a:latin typeface="Calibri"/>
                <a:cs typeface="Calibri"/>
              </a:rPr>
              <a:t>...</a:t>
            </a:r>
            <a:r>
              <a:rPr sz="3000" spc="-10" dirty="0">
                <a:latin typeface="Calibri"/>
                <a:cs typeface="Calibri"/>
              </a:rPr>
              <a:t> </a:t>
            </a:r>
            <a:r>
              <a:rPr sz="3000" dirty="0">
                <a:latin typeface="Calibri"/>
                <a:cs typeface="Calibri"/>
              </a:rPr>
              <a:t>}</a:t>
            </a:r>
            <a:endParaRPr sz="3000">
              <a:latin typeface="Calibri"/>
              <a:cs typeface="Calibri"/>
            </a:endParaRPr>
          </a:p>
          <a:p>
            <a:pPr marL="95885">
              <a:spcBef>
                <a:spcPts val="720"/>
              </a:spcBef>
            </a:pPr>
            <a:r>
              <a:rPr sz="3000" dirty="0">
                <a:latin typeface="Calibri"/>
                <a:cs typeface="Calibri"/>
              </a:rPr>
              <a:t>}</a:t>
            </a:r>
            <a:endParaRPr sz="3000">
              <a:latin typeface="Calibri"/>
              <a:cs typeface="Calibri"/>
            </a:endParaRPr>
          </a:p>
        </p:txBody>
      </p:sp>
    </p:spTree>
    <p:custDataLst>
      <p:tags r:id="rId1"/>
    </p:custDataLst>
    <p:extLst>
      <p:ext uri="{BB962C8B-B14F-4D97-AF65-F5344CB8AC3E}">
        <p14:creationId xmlns:p14="http://schemas.microsoft.com/office/powerpoint/2010/main" val="11115775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9816" y="483783"/>
            <a:ext cx="8012430" cy="5195570"/>
          </a:xfrm>
          <a:prstGeom prst="rect">
            <a:avLst/>
          </a:prstGeom>
        </p:spPr>
        <p:txBody>
          <a:bodyPr vert="horz" wrap="square" lIns="0" tIns="13335" rIns="0" bIns="0" rtlCol="0">
            <a:spAutoFit/>
          </a:bodyPr>
          <a:lstStyle/>
          <a:p>
            <a:pPr marL="355600" indent="-343535">
              <a:lnSpc>
                <a:spcPts val="3840"/>
              </a:lnSpc>
              <a:spcBef>
                <a:spcPts val="105"/>
              </a:spcBef>
              <a:buFont typeface="Arial MT"/>
              <a:buChar char="•"/>
              <a:tabLst>
                <a:tab pos="355600" algn="l"/>
                <a:tab pos="356235" algn="l"/>
              </a:tabLst>
            </a:pPr>
            <a:r>
              <a:rPr sz="3200" spc="-10" dirty="0">
                <a:latin typeface="Calibri"/>
                <a:cs typeface="Calibri"/>
              </a:rPr>
              <a:t>Step</a:t>
            </a:r>
            <a:r>
              <a:rPr sz="3200" spc="-15" dirty="0">
                <a:latin typeface="Calibri"/>
                <a:cs typeface="Calibri"/>
              </a:rPr>
              <a:t> </a:t>
            </a:r>
            <a:r>
              <a:rPr sz="3200" spc="-5" dirty="0">
                <a:latin typeface="Calibri"/>
                <a:cs typeface="Calibri"/>
              </a:rPr>
              <a:t>3:</a:t>
            </a:r>
            <a:r>
              <a:rPr sz="3200" spc="15" dirty="0">
                <a:latin typeface="Calibri"/>
                <a:cs typeface="Calibri"/>
              </a:rPr>
              <a:t> </a:t>
            </a:r>
            <a:r>
              <a:rPr sz="3200" spc="-15" dirty="0">
                <a:latin typeface="Calibri"/>
                <a:cs typeface="Calibri"/>
              </a:rPr>
              <a:t>Annotate</a:t>
            </a:r>
            <a:r>
              <a:rPr sz="3200" dirty="0">
                <a:latin typeface="Calibri"/>
                <a:cs typeface="Calibri"/>
              </a:rPr>
              <a:t> </a:t>
            </a:r>
            <a:r>
              <a:rPr sz="3200" spc="-25" dirty="0">
                <a:latin typeface="Calibri"/>
                <a:cs typeface="Calibri"/>
              </a:rPr>
              <a:t>to</a:t>
            </a:r>
            <a:r>
              <a:rPr sz="3200" spc="5" dirty="0">
                <a:latin typeface="Calibri"/>
                <a:cs typeface="Calibri"/>
              </a:rPr>
              <a:t> </a:t>
            </a:r>
            <a:r>
              <a:rPr sz="3200" spc="-20" dirty="0">
                <a:latin typeface="Calibri"/>
                <a:cs typeface="Calibri"/>
              </a:rPr>
              <a:t>register </a:t>
            </a:r>
            <a:r>
              <a:rPr sz="3200" spc="-5" dirty="0">
                <a:latin typeface="Calibri"/>
                <a:cs typeface="Calibri"/>
              </a:rPr>
              <a:t>the</a:t>
            </a:r>
            <a:r>
              <a:rPr sz="3200" dirty="0">
                <a:latin typeface="Calibri"/>
                <a:cs typeface="Calibri"/>
              </a:rPr>
              <a:t> </a:t>
            </a:r>
            <a:r>
              <a:rPr sz="3200" spc="-15" dirty="0">
                <a:latin typeface="Calibri"/>
                <a:cs typeface="Calibri"/>
              </a:rPr>
              <a:t>validator</a:t>
            </a:r>
            <a:r>
              <a:rPr sz="3200" spc="15" dirty="0">
                <a:latin typeface="Calibri"/>
                <a:cs typeface="Calibri"/>
              </a:rPr>
              <a:t> </a:t>
            </a:r>
            <a:r>
              <a:rPr sz="3200" dirty="0">
                <a:latin typeface="Calibri"/>
                <a:cs typeface="Calibri"/>
              </a:rPr>
              <a:t>:</a:t>
            </a:r>
            <a:endParaRPr sz="3200">
              <a:latin typeface="Calibri"/>
              <a:cs typeface="Calibri"/>
            </a:endParaRPr>
          </a:p>
          <a:p>
            <a:pPr marL="355600"/>
            <a:r>
              <a:rPr sz="3200" spc="-45" dirty="0">
                <a:latin typeface="Calibri"/>
                <a:cs typeface="Calibri"/>
              </a:rPr>
              <a:t>UrlValidator.java</a:t>
            </a:r>
            <a:endParaRPr sz="3200">
              <a:latin typeface="Calibri"/>
              <a:cs typeface="Calibri"/>
            </a:endParaRPr>
          </a:p>
          <a:p>
            <a:pPr marL="12700" marR="5080">
              <a:spcBef>
                <a:spcPts val="765"/>
              </a:spcBef>
            </a:pPr>
            <a:r>
              <a:rPr sz="3200" spc="-20" dirty="0">
                <a:latin typeface="Calibri"/>
                <a:cs typeface="Calibri"/>
              </a:rPr>
              <a:t>@FacesValidator("com.tutorialspoint.test.UrlVali </a:t>
            </a:r>
            <a:r>
              <a:rPr sz="3200" spc="-710" dirty="0">
                <a:latin typeface="Calibri"/>
                <a:cs typeface="Calibri"/>
              </a:rPr>
              <a:t> </a:t>
            </a:r>
            <a:r>
              <a:rPr sz="3200" spc="-15" dirty="0">
                <a:latin typeface="Calibri"/>
                <a:cs typeface="Calibri"/>
              </a:rPr>
              <a:t>dator")</a:t>
            </a:r>
            <a:r>
              <a:rPr sz="3200" spc="5" dirty="0">
                <a:latin typeface="Calibri"/>
                <a:cs typeface="Calibri"/>
              </a:rPr>
              <a:t> </a:t>
            </a:r>
            <a:r>
              <a:rPr sz="3200" spc="-5" dirty="0">
                <a:latin typeface="Calibri"/>
                <a:cs typeface="Calibri"/>
              </a:rPr>
              <a:t>public</a:t>
            </a:r>
            <a:r>
              <a:rPr sz="3200" spc="15" dirty="0">
                <a:latin typeface="Calibri"/>
                <a:cs typeface="Calibri"/>
              </a:rPr>
              <a:t> </a:t>
            </a:r>
            <a:r>
              <a:rPr sz="3200" spc="-5" dirty="0">
                <a:latin typeface="Calibri"/>
                <a:cs typeface="Calibri"/>
              </a:rPr>
              <a:t>class</a:t>
            </a:r>
            <a:r>
              <a:rPr sz="3200" dirty="0">
                <a:latin typeface="Calibri"/>
                <a:cs typeface="Calibri"/>
              </a:rPr>
              <a:t> </a:t>
            </a:r>
            <a:r>
              <a:rPr sz="3200" spc="-25" dirty="0">
                <a:latin typeface="Calibri"/>
                <a:cs typeface="Calibri"/>
              </a:rPr>
              <a:t>UrlValidator</a:t>
            </a:r>
            <a:r>
              <a:rPr sz="3200" spc="30" dirty="0">
                <a:latin typeface="Calibri"/>
                <a:cs typeface="Calibri"/>
              </a:rPr>
              <a:t> </a:t>
            </a:r>
            <a:r>
              <a:rPr sz="3200" spc="-5" dirty="0">
                <a:latin typeface="Calibri"/>
                <a:cs typeface="Calibri"/>
              </a:rPr>
              <a:t>implements </a:t>
            </a:r>
            <a:r>
              <a:rPr sz="3200" dirty="0">
                <a:latin typeface="Calibri"/>
                <a:cs typeface="Calibri"/>
              </a:rPr>
              <a:t> </a:t>
            </a:r>
            <a:r>
              <a:rPr sz="3200" spc="-30" dirty="0">
                <a:latin typeface="Calibri"/>
                <a:cs typeface="Calibri"/>
              </a:rPr>
              <a:t>Validator</a:t>
            </a:r>
            <a:r>
              <a:rPr sz="3200" dirty="0">
                <a:latin typeface="Calibri"/>
                <a:cs typeface="Calibri"/>
              </a:rPr>
              <a:t> {</a:t>
            </a:r>
            <a:r>
              <a:rPr sz="3200" spc="5" dirty="0">
                <a:latin typeface="Calibri"/>
                <a:cs typeface="Calibri"/>
              </a:rPr>
              <a:t> </a:t>
            </a:r>
            <a:r>
              <a:rPr sz="3200" dirty="0">
                <a:latin typeface="Calibri"/>
                <a:cs typeface="Calibri"/>
              </a:rPr>
              <a:t>}</a:t>
            </a:r>
            <a:endParaRPr sz="3200">
              <a:latin typeface="Calibri"/>
              <a:cs typeface="Calibri"/>
            </a:endParaRPr>
          </a:p>
          <a:p>
            <a:pPr marL="12700">
              <a:spcBef>
                <a:spcPts val="770"/>
              </a:spcBef>
            </a:pPr>
            <a:r>
              <a:rPr sz="3200" spc="-5" dirty="0">
                <a:latin typeface="Calibri"/>
                <a:cs typeface="Calibri"/>
              </a:rPr>
              <a:t>Use</a:t>
            </a:r>
            <a:r>
              <a:rPr sz="3200" spc="-25" dirty="0">
                <a:latin typeface="Calibri"/>
                <a:cs typeface="Calibri"/>
              </a:rPr>
              <a:t> </a:t>
            </a:r>
            <a:r>
              <a:rPr sz="3200" spc="-5" dirty="0">
                <a:latin typeface="Calibri"/>
                <a:cs typeface="Calibri"/>
              </a:rPr>
              <a:t>the</a:t>
            </a:r>
            <a:r>
              <a:rPr sz="3200" dirty="0">
                <a:latin typeface="Calibri"/>
                <a:cs typeface="Calibri"/>
              </a:rPr>
              <a:t> </a:t>
            </a:r>
            <a:r>
              <a:rPr sz="3200" spc="-15" dirty="0">
                <a:latin typeface="Calibri"/>
                <a:cs typeface="Calibri"/>
              </a:rPr>
              <a:t>validator</a:t>
            </a:r>
            <a:r>
              <a:rPr sz="3200" spc="10" dirty="0">
                <a:latin typeface="Calibri"/>
                <a:cs typeface="Calibri"/>
              </a:rPr>
              <a:t> </a:t>
            </a:r>
            <a:r>
              <a:rPr sz="3200" spc="-5" dirty="0">
                <a:latin typeface="Calibri"/>
                <a:cs typeface="Calibri"/>
              </a:rPr>
              <a:t>in</a:t>
            </a:r>
            <a:r>
              <a:rPr sz="3200" spc="-10" dirty="0">
                <a:latin typeface="Calibri"/>
                <a:cs typeface="Calibri"/>
              </a:rPr>
              <a:t> </a:t>
            </a:r>
            <a:r>
              <a:rPr sz="3200" dirty="0">
                <a:latin typeface="Calibri"/>
                <a:cs typeface="Calibri"/>
              </a:rPr>
              <a:t>JSF</a:t>
            </a:r>
            <a:r>
              <a:rPr sz="3200" spc="5" dirty="0">
                <a:latin typeface="Calibri"/>
                <a:cs typeface="Calibri"/>
              </a:rPr>
              <a:t> </a:t>
            </a:r>
            <a:r>
              <a:rPr sz="3200" spc="-10" dirty="0">
                <a:latin typeface="Calibri"/>
                <a:cs typeface="Calibri"/>
              </a:rPr>
              <a:t>page</a:t>
            </a:r>
            <a:endParaRPr sz="3200">
              <a:latin typeface="Calibri"/>
              <a:cs typeface="Calibri"/>
            </a:endParaRPr>
          </a:p>
          <a:p>
            <a:pPr marL="12700" marR="1429385" indent="-635">
              <a:spcBef>
                <a:spcPts val="765"/>
              </a:spcBef>
            </a:pPr>
            <a:r>
              <a:rPr sz="3200" spc="-30" dirty="0">
                <a:latin typeface="Calibri"/>
                <a:cs typeface="Calibri"/>
              </a:rPr>
              <a:t>&lt;h:inputText</a:t>
            </a:r>
            <a:r>
              <a:rPr sz="3200" spc="45" dirty="0">
                <a:latin typeface="Calibri"/>
                <a:cs typeface="Calibri"/>
              </a:rPr>
              <a:t> </a:t>
            </a:r>
            <a:r>
              <a:rPr sz="3200" spc="-5" dirty="0">
                <a:latin typeface="Calibri"/>
                <a:cs typeface="Calibri"/>
              </a:rPr>
              <a:t>id="urlInput" </a:t>
            </a:r>
            <a:r>
              <a:rPr sz="3200" dirty="0">
                <a:latin typeface="Calibri"/>
                <a:cs typeface="Calibri"/>
              </a:rPr>
              <a:t> </a:t>
            </a:r>
            <a:r>
              <a:rPr sz="3200" spc="-10" dirty="0">
                <a:latin typeface="Calibri"/>
                <a:cs typeface="Calibri"/>
              </a:rPr>
              <a:t>value="#{userData.data}"</a:t>
            </a:r>
            <a:r>
              <a:rPr sz="3200" spc="40" dirty="0">
                <a:latin typeface="Calibri"/>
                <a:cs typeface="Calibri"/>
              </a:rPr>
              <a:t> </a:t>
            </a:r>
            <a:r>
              <a:rPr sz="3200" spc="-5" dirty="0">
                <a:latin typeface="Calibri"/>
                <a:cs typeface="Calibri"/>
              </a:rPr>
              <a:t>label="URL"</a:t>
            </a:r>
            <a:r>
              <a:rPr sz="3200" spc="15" dirty="0">
                <a:latin typeface="Calibri"/>
                <a:cs typeface="Calibri"/>
              </a:rPr>
              <a:t> </a:t>
            </a:r>
            <a:r>
              <a:rPr sz="3200" dirty="0">
                <a:latin typeface="Calibri"/>
                <a:cs typeface="Calibri"/>
              </a:rPr>
              <a:t>&gt;</a:t>
            </a:r>
            <a:endParaRPr sz="3200">
              <a:latin typeface="Calibri"/>
              <a:cs typeface="Calibri"/>
            </a:endParaRPr>
          </a:p>
          <a:p>
            <a:pPr marL="12700"/>
            <a:r>
              <a:rPr sz="3200" spc="-15" dirty="0">
                <a:latin typeface="Calibri"/>
                <a:cs typeface="Calibri"/>
              </a:rPr>
              <a:t>&lt;f:validator</a:t>
            </a:r>
            <a:r>
              <a:rPr sz="3200" spc="10" dirty="0">
                <a:latin typeface="Calibri"/>
                <a:cs typeface="Calibri"/>
              </a:rPr>
              <a:t> </a:t>
            </a:r>
            <a:r>
              <a:rPr sz="3200" spc="-15" dirty="0">
                <a:latin typeface="Calibri"/>
                <a:cs typeface="Calibri"/>
              </a:rPr>
              <a:t>validatorId="com.UrlValidator"</a:t>
            </a:r>
            <a:r>
              <a:rPr sz="3200" spc="35" dirty="0">
                <a:latin typeface="Calibri"/>
                <a:cs typeface="Calibri"/>
              </a:rPr>
              <a:t> </a:t>
            </a:r>
            <a:r>
              <a:rPr sz="3200" spc="-5" dirty="0">
                <a:latin typeface="Calibri"/>
                <a:cs typeface="Calibri"/>
              </a:rPr>
              <a:t>/&gt;</a:t>
            </a:r>
            <a:endParaRPr sz="3200">
              <a:latin typeface="Calibri"/>
              <a:cs typeface="Calibri"/>
            </a:endParaRPr>
          </a:p>
          <a:p>
            <a:pPr marL="12700">
              <a:spcBef>
                <a:spcPts val="5"/>
              </a:spcBef>
            </a:pPr>
            <a:r>
              <a:rPr sz="3200" spc="-30" dirty="0">
                <a:latin typeface="Calibri"/>
                <a:cs typeface="Calibri"/>
              </a:rPr>
              <a:t>&lt;/h:inputText&gt;</a:t>
            </a:r>
            <a:endParaRPr sz="3200">
              <a:latin typeface="Calibri"/>
              <a:cs typeface="Calibri"/>
            </a:endParaRPr>
          </a:p>
        </p:txBody>
      </p:sp>
    </p:spTree>
    <p:custDataLst>
      <p:tags r:id="rId1"/>
    </p:custDataLst>
    <p:extLst>
      <p:ext uri="{BB962C8B-B14F-4D97-AF65-F5344CB8AC3E}">
        <p14:creationId xmlns:p14="http://schemas.microsoft.com/office/powerpoint/2010/main" val="1747373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0A65-B1A6-4D0C-B6D4-F685EA01B66A}"/>
              </a:ext>
            </a:extLst>
          </p:cNvPr>
          <p:cNvSpPr>
            <a:spLocks noGrp="1"/>
          </p:cNvSpPr>
          <p:nvPr>
            <p:ph type="title"/>
          </p:nvPr>
        </p:nvSpPr>
        <p:spPr/>
        <p:txBody>
          <a:bodyPr/>
          <a:lstStyle/>
          <a:p>
            <a:r>
              <a:rPr lang="en-IN" dirty="0"/>
              <a:t>JSF ARCHITECTURE</a:t>
            </a:r>
          </a:p>
        </p:txBody>
      </p:sp>
      <p:sp>
        <p:nvSpPr>
          <p:cNvPr id="3" name="Content Placeholder 2">
            <a:extLst>
              <a:ext uri="{FF2B5EF4-FFF2-40B4-BE49-F238E27FC236}">
                <a16:creationId xmlns:a16="http://schemas.microsoft.com/office/drawing/2014/main" id="{D869F435-7FDE-47AD-84BE-D5C4F36170A2}"/>
              </a:ext>
            </a:extLst>
          </p:cNvPr>
          <p:cNvSpPr>
            <a:spLocks noGrp="1"/>
          </p:cNvSpPr>
          <p:nvPr>
            <p:ph idx="1"/>
          </p:nvPr>
        </p:nvSpPr>
        <p:spPr>
          <a:xfrm>
            <a:off x="838200" y="1825625"/>
            <a:ext cx="10515600" cy="1760855"/>
          </a:xfrm>
        </p:spPr>
        <p:txBody>
          <a:bodyPr/>
          <a:lstStyle/>
          <a:p>
            <a:r>
              <a:rPr lang="en-US" b="1" dirty="0"/>
              <a:t>JSF technology </a:t>
            </a:r>
            <a:r>
              <a:rPr lang="en-US" dirty="0"/>
              <a:t>is a framework for </a:t>
            </a:r>
            <a:r>
              <a:rPr lang="en-US" b="1" dirty="0"/>
              <a:t>developing, building server-side User Interface Components</a:t>
            </a:r>
            <a:r>
              <a:rPr lang="en-US" dirty="0"/>
              <a:t> and using them in a web application. </a:t>
            </a:r>
          </a:p>
          <a:p>
            <a:r>
              <a:rPr lang="en-US" dirty="0"/>
              <a:t>JSF technology is based on the </a:t>
            </a:r>
            <a:r>
              <a:rPr lang="en-US" b="1" dirty="0"/>
              <a:t>Model View Controller (MVC) </a:t>
            </a:r>
            <a:r>
              <a:rPr lang="en-US" dirty="0"/>
              <a:t>architecture for separating logic from presentation</a:t>
            </a:r>
          </a:p>
          <a:p>
            <a:endParaRPr lang="en-IN" dirty="0"/>
          </a:p>
        </p:txBody>
      </p:sp>
      <p:sp>
        <p:nvSpPr>
          <p:cNvPr id="4" name="Title 1">
            <a:extLst>
              <a:ext uri="{FF2B5EF4-FFF2-40B4-BE49-F238E27FC236}">
                <a16:creationId xmlns:a16="http://schemas.microsoft.com/office/drawing/2014/main" id="{E92620E5-81E9-4DE2-8F7F-8D6EC70ECC89}"/>
              </a:ext>
            </a:extLst>
          </p:cNvPr>
          <p:cNvSpPr txBox="1">
            <a:spLocks/>
          </p:cNvSpPr>
          <p:nvPr/>
        </p:nvSpPr>
        <p:spPr>
          <a:xfrm>
            <a:off x="838200" y="33013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is MVC Design Pattern?</a:t>
            </a:r>
          </a:p>
        </p:txBody>
      </p:sp>
      <p:sp>
        <p:nvSpPr>
          <p:cNvPr id="5" name="Content Placeholder 2">
            <a:extLst>
              <a:ext uri="{FF2B5EF4-FFF2-40B4-BE49-F238E27FC236}">
                <a16:creationId xmlns:a16="http://schemas.microsoft.com/office/drawing/2014/main" id="{EC1E3B28-7446-45E1-94B4-59AE4089A2ED}"/>
              </a:ext>
            </a:extLst>
          </p:cNvPr>
          <p:cNvSpPr txBox="1">
            <a:spLocks/>
          </p:cNvSpPr>
          <p:nvPr/>
        </p:nvSpPr>
        <p:spPr>
          <a:xfrm>
            <a:off x="838200" y="4487545"/>
            <a:ext cx="10515600" cy="1760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IN" dirty="0"/>
              <a:t>Model : Carries Data and login</a:t>
            </a:r>
          </a:p>
          <a:p>
            <a:pPr marL="514350" indent="-514350">
              <a:buFont typeface="+mj-lt"/>
              <a:buAutoNum type="arabicPeriod"/>
            </a:pPr>
            <a:r>
              <a:rPr lang="en-IN" dirty="0"/>
              <a:t>View : Shows User Interface</a:t>
            </a:r>
          </a:p>
          <a:p>
            <a:pPr marL="514350" indent="-514350">
              <a:buFont typeface="+mj-lt"/>
              <a:buAutoNum type="arabicPeriod"/>
            </a:pPr>
            <a:r>
              <a:rPr lang="en-IN" dirty="0"/>
              <a:t>Controller : H</a:t>
            </a:r>
            <a:r>
              <a:rPr lang="en-US" dirty="0" err="1"/>
              <a:t>andles</a:t>
            </a:r>
            <a:r>
              <a:rPr lang="en-US" dirty="0"/>
              <a:t> processing of an application.</a:t>
            </a:r>
            <a:endParaRPr lang="en-IN" dirty="0"/>
          </a:p>
        </p:txBody>
      </p:sp>
    </p:spTree>
    <p:custDataLst>
      <p:tags r:id="rId1"/>
    </p:custDataLst>
    <p:extLst>
      <p:ext uri="{BB962C8B-B14F-4D97-AF65-F5344CB8AC3E}">
        <p14:creationId xmlns:p14="http://schemas.microsoft.com/office/powerpoint/2010/main" val="18316781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JSF Validation </a:t>
            </a:r>
            <a:r>
              <a:rPr lang="en-IN" dirty="0" smtClean="0"/>
              <a:t>Tags</a:t>
            </a:r>
            <a:endParaRPr lang="en-IN" dirty="0"/>
          </a:p>
        </p:txBody>
      </p:sp>
      <p:sp>
        <p:nvSpPr>
          <p:cNvPr id="3" name="Content Placeholder 2"/>
          <p:cNvSpPr>
            <a:spLocks noGrp="1"/>
          </p:cNvSpPr>
          <p:nvPr>
            <p:ph idx="1"/>
          </p:nvPr>
        </p:nvSpPr>
        <p:spPr>
          <a:xfrm>
            <a:off x="838200" y="1825625"/>
            <a:ext cx="5051156" cy="4351338"/>
          </a:xfrm>
        </p:spPr>
        <p:txBody>
          <a:bodyPr/>
          <a:lstStyle/>
          <a:p>
            <a:pPr marL="12700" marR="5080">
              <a:lnSpc>
                <a:spcPct val="100000"/>
              </a:lnSpc>
              <a:spcBef>
                <a:spcPts val="95"/>
              </a:spcBef>
            </a:pPr>
            <a:r>
              <a:rPr lang="en-US" spc="-15" dirty="0" err="1">
                <a:cs typeface="Calibri"/>
              </a:rPr>
              <a:t>JavaServer</a:t>
            </a:r>
            <a:r>
              <a:rPr lang="en-US" spc="40" dirty="0">
                <a:cs typeface="Calibri"/>
              </a:rPr>
              <a:t> </a:t>
            </a:r>
            <a:r>
              <a:rPr lang="en-US" spc="-15" dirty="0">
                <a:cs typeface="Calibri"/>
              </a:rPr>
              <a:t>Faces</a:t>
            </a:r>
            <a:r>
              <a:rPr lang="en-US" spc="5" dirty="0">
                <a:cs typeface="Calibri"/>
              </a:rPr>
              <a:t> </a:t>
            </a:r>
            <a:r>
              <a:rPr lang="en-US" spc="-5" dirty="0">
                <a:cs typeface="Calibri"/>
              </a:rPr>
              <a:t>technology </a:t>
            </a:r>
            <a:r>
              <a:rPr lang="en-US" spc="-440" dirty="0">
                <a:cs typeface="Calibri"/>
              </a:rPr>
              <a:t> </a:t>
            </a:r>
            <a:r>
              <a:rPr lang="en-US" spc="-10" dirty="0">
                <a:cs typeface="Calibri"/>
              </a:rPr>
              <a:t>provides</a:t>
            </a:r>
            <a:r>
              <a:rPr lang="en-US" spc="5" dirty="0">
                <a:cs typeface="Calibri"/>
              </a:rPr>
              <a:t> </a:t>
            </a:r>
            <a:r>
              <a:rPr lang="en-US" spc="-5" dirty="0">
                <a:cs typeface="Calibri"/>
              </a:rPr>
              <a:t>a</a:t>
            </a:r>
            <a:r>
              <a:rPr lang="en-US" dirty="0">
                <a:cs typeface="Calibri"/>
              </a:rPr>
              <a:t> </a:t>
            </a:r>
            <a:r>
              <a:rPr lang="en-US" spc="-15" dirty="0">
                <a:cs typeface="Calibri"/>
              </a:rPr>
              <a:t>set</a:t>
            </a:r>
            <a:r>
              <a:rPr lang="en-US" dirty="0">
                <a:cs typeface="Calibri"/>
              </a:rPr>
              <a:t> </a:t>
            </a:r>
            <a:r>
              <a:rPr lang="en-US" spc="-5" dirty="0">
                <a:cs typeface="Calibri"/>
              </a:rPr>
              <a:t>of</a:t>
            </a:r>
            <a:r>
              <a:rPr lang="en-US" spc="10" dirty="0">
                <a:cs typeface="Calibri"/>
              </a:rPr>
              <a:t> </a:t>
            </a:r>
            <a:r>
              <a:rPr lang="en-US" spc="-15" dirty="0">
                <a:cs typeface="Calibri"/>
              </a:rPr>
              <a:t>standard </a:t>
            </a:r>
            <a:r>
              <a:rPr lang="en-US" spc="-10" dirty="0">
                <a:cs typeface="Calibri"/>
              </a:rPr>
              <a:t> classes</a:t>
            </a:r>
            <a:r>
              <a:rPr lang="en-US" spc="75" dirty="0">
                <a:cs typeface="Calibri"/>
              </a:rPr>
              <a:t> </a:t>
            </a:r>
            <a:r>
              <a:rPr lang="en-US" dirty="0">
                <a:cs typeface="Calibri"/>
              </a:rPr>
              <a:t>and</a:t>
            </a:r>
            <a:r>
              <a:rPr lang="en-US" spc="-25" dirty="0">
                <a:cs typeface="Calibri"/>
              </a:rPr>
              <a:t> </a:t>
            </a:r>
            <a:r>
              <a:rPr lang="en-US" spc="-15" dirty="0">
                <a:cs typeface="Calibri"/>
              </a:rPr>
              <a:t>associated</a:t>
            </a:r>
            <a:r>
              <a:rPr lang="en-US" spc="65" dirty="0">
                <a:cs typeface="Calibri"/>
              </a:rPr>
              <a:t> </a:t>
            </a:r>
            <a:r>
              <a:rPr lang="en-US" spc="-10" dirty="0">
                <a:cs typeface="Calibri"/>
              </a:rPr>
              <a:t>tags </a:t>
            </a:r>
            <a:r>
              <a:rPr lang="en-US" spc="-5" dirty="0">
                <a:cs typeface="Calibri"/>
              </a:rPr>
              <a:t> </a:t>
            </a:r>
            <a:r>
              <a:rPr lang="en-US" spc="-10" dirty="0">
                <a:cs typeface="Calibri"/>
              </a:rPr>
              <a:t>that</a:t>
            </a:r>
            <a:r>
              <a:rPr lang="en-US" dirty="0">
                <a:cs typeface="Calibri"/>
              </a:rPr>
              <a:t> </a:t>
            </a:r>
            <a:r>
              <a:rPr lang="en-US" spc="-10" dirty="0">
                <a:cs typeface="Calibri"/>
              </a:rPr>
              <a:t>you</a:t>
            </a:r>
            <a:r>
              <a:rPr lang="en-US" spc="-20" dirty="0">
                <a:cs typeface="Calibri"/>
              </a:rPr>
              <a:t> </a:t>
            </a:r>
            <a:r>
              <a:rPr lang="en-US" spc="-15" dirty="0">
                <a:cs typeface="Calibri"/>
              </a:rPr>
              <a:t>can</a:t>
            </a:r>
            <a:r>
              <a:rPr lang="en-US" spc="5" dirty="0">
                <a:cs typeface="Calibri"/>
              </a:rPr>
              <a:t> </a:t>
            </a:r>
            <a:r>
              <a:rPr lang="en-US" spc="-10" dirty="0">
                <a:cs typeface="Calibri"/>
              </a:rPr>
              <a:t>use</a:t>
            </a:r>
            <a:r>
              <a:rPr lang="en-US" spc="10" dirty="0">
                <a:cs typeface="Calibri"/>
              </a:rPr>
              <a:t> </a:t>
            </a:r>
            <a:r>
              <a:rPr lang="en-US" spc="-15" dirty="0">
                <a:cs typeface="Calibri"/>
              </a:rPr>
              <a:t>to</a:t>
            </a:r>
            <a:r>
              <a:rPr lang="en-US" dirty="0">
                <a:cs typeface="Calibri"/>
              </a:rPr>
              <a:t> </a:t>
            </a:r>
            <a:r>
              <a:rPr lang="en-US" spc="-15" dirty="0">
                <a:cs typeface="Calibri"/>
              </a:rPr>
              <a:t>validate </a:t>
            </a:r>
            <a:r>
              <a:rPr lang="en-US" spc="-10" dirty="0">
                <a:cs typeface="Calibri"/>
              </a:rPr>
              <a:t> </a:t>
            </a:r>
            <a:r>
              <a:rPr lang="en-US" spc="-15" dirty="0">
                <a:cs typeface="Calibri"/>
              </a:rPr>
              <a:t>elements</a:t>
            </a:r>
            <a:r>
              <a:rPr lang="en-US" spc="85" dirty="0">
                <a:cs typeface="Calibri"/>
              </a:rPr>
              <a:t> </a:t>
            </a:r>
            <a:r>
              <a:rPr lang="en-US" spc="-10" dirty="0">
                <a:cs typeface="Calibri"/>
              </a:rPr>
              <a:t>data.</a:t>
            </a:r>
            <a:endParaRPr lang="en-US" dirty="0">
              <a:cs typeface="Calibri"/>
            </a:endParaRPr>
          </a:p>
          <a:p>
            <a:endParaRPr lang="en-IN" dirty="0"/>
          </a:p>
        </p:txBody>
      </p:sp>
      <p:pic>
        <p:nvPicPr>
          <p:cNvPr id="5" name="object 4"/>
          <p:cNvPicPr/>
          <p:nvPr/>
        </p:nvPicPr>
        <p:blipFill>
          <a:blip r:embed="rId3" cstate="print"/>
          <a:stretch>
            <a:fillRect/>
          </a:stretch>
        </p:blipFill>
        <p:spPr>
          <a:xfrm>
            <a:off x="5889355" y="130444"/>
            <a:ext cx="5951349" cy="6727556"/>
          </a:xfrm>
          <a:prstGeom prst="rect">
            <a:avLst/>
          </a:prstGeom>
        </p:spPr>
      </p:pic>
    </p:spTree>
    <p:custDataLst>
      <p:tags r:id="rId1"/>
    </p:custDataLst>
    <p:extLst>
      <p:ext uri="{BB962C8B-B14F-4D97-AF65-F5344CB8AC3E}">
        <p14:creationId xmlns:p14="http://schemas.microsoft.com/office/powerpoint/2010/main" val="8065148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JSF Validation </a:t>
            </a:r>
            <a:r>
              <a:rPr lang="en-IN" dirty="0" smtClean="0"/>
              <a:t>Tags (cont.)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2208559"/>
              </p:ext>
            </p:extLst>
          </p:nvPr>
        </p:nvGraphicFramePr>
        <p:xfrm>
          <a:off x="216976" y="1389810"/>
          <a:ext cx="11794210" cy="5170782"/>
        </p:xfrm>
        <a:graphic>
          <a:graphicData uri="http://schemas.openxmlformats.org/drawingml/2006/table">
            <a:tbl>
              <a:tblPr/>
              <a:tblGrid>
                <a:gridCol w="2146339">
                  <a:extLst>
                    <a:ext uri="{9D8B030D-6E8A-4147-A177-3AD203B41FA5}">
                      <a16:colId xmlns:a16="http://schemas.microsoft.com/office/drawing/2014/main" val="3668658364"/>
                    </a:ext>
                  </a:extLst>
                </a:gridCol>
                <a:gridCol w="2089499">
                  <a:extLst>
                    <a:ext uri="{9D8B030D-6E8A-4147-A177-3AD203B41FA5}">
                      <a16:colId xmlns:a16="http://schemas.microsoft.com/office/drawing/2014/main" val="2301155465"/>
                    </a:ext>
                  </a:extLst>
                </a:gridCol>
                <a:gridCol w="7558372">
                  <a:extLst>
                    <a:ext uri="{9D8B030D-6E8A-4147-A177-3AD203B41FA5}">
                      <a16:colId xmlns:a16="http://schemas.microsoft.com/office/drawing/2014/main" val="230570843"/>
                    </a:ext>
                  </a:extLst>
                </a:gridCol>
              </a:tblGrid>
              <a:tr h="320507">
                <a:tc>
                  <a:txBody>
                    <a:bodyPr/>
                    <a:lstStyle/>
                    <a:p>
                      <a:pPr algn="l" fontAlgn="t"/>
                      <a:r>
                        <a:rPr lang="en-IN" sz="1800" b="1">
                          <a:solidFill>
                            <a:srgbClr val="000000"/>
                          </a:solidFill>
                          <a:effectLst/>
                          <a:latin typeface="+mn-lt"/>
                        </a:rPr>
                        <a:t>Validator class</a:t>
                      </a:r>
                    </a:p>
                  </a:txBody>
                  <a:tcPr marL="34755" marR="34755" marT="34755" marB="34755">
                    <a:lnL w="9525" cap="flat" cmpd="sng" algn="ctr">
                      <a:solidFill>
                        <a:srgbClr val="C02BD0"/>
                      </a:solidFill>
                      <a:prstDash val="solid"/>
                      <a:round/>
                      <a:headEnd type="none" w="med" len="med"/>
                      <a:tailEnd type="none" w="med" len="med"/>
                    </a:lnL>
                    <a:lnR w="9525" cap="flat" cmpd="sng" algn="ctr">
                      <a:solidFill>
                        <a:srgbClr val="C02BD0"/>
                      </a:solidFill>
                      <a:prstDash val="solid"/>
                      <a:round/>
                      <a:headEnd type="none" w="med" len="med"/>
                      <a:tailEnd type="none" w="med" len="med"/>
                    </a:lnR>
                    <a:lnT w="9525" cap="flat" cmpd="sng" algn="ctr">
                      <a:solidFill>
                        <a:srgbClr val="C02BD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a:solidFill>
                            <a:srgbClr val="000000"/>
                          </a:solidFill>
                          <a:effectLst/>
                          <a:latin typeface="+mn-lt"/>
                        </a:rPr>
                        <a:t>Tag</a:t>
                      </a:r>
                    </a:p>
                  </a:txBody>
                  <a:tcPr marL="34755" marR="34755" marT="34755" marB="34755">
                    <a:lnL w="9525" cap="flat" cmpd="sng" algn="ctr">
                      <a:solidFill>
                        <a:srgbClr val="C02BD0"/>
                      </a:solidFill>
                      <a:prstDash val="solid"/>
                      <a:round/>
                      <a:headEnd type="none" w="med" len="med"/>
                      <a:tailEnd type="none" w="med" len="med"/>
                    </a:lnL>
                    <a:lnR w="9525" cap="flat" cmpd="sng" algn="ctr">
                      <a:solidFill>
                        <a:srgbClr val="C02BD0"/>
                      </a:solidFill>
                      <a:prstDash val="solid"/>
                      <a:round/>
                      <a:headEnd type="none" w="med" len="med"/>
                      <a:tailEnd type="none" w="med" len="med"/>
                    </a:lnR>
                    <a:lnT w="9525" cap="flat" cmpd="sng" algn="ctr">
                      <a:solidFill>
                        <a:srgbClr val="C02BD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b="1" dirty="0">
                          <a:solidFill>
                            <a:srgbClr val="000000"/>
                          </a:solidFill>
                          <a:effectLst/>
                          <a:latin typeface="+mn-lt"/>
                        </a:rPr>
                        <a:t>Function</a:t>
                      </a:r>
                    </a:p>
                  </a:txBody>
                  <a:tcPr marL="34755" marR="34755" marT="34755" marB="34755">
                    <a:lnL w="9525" cap="flat" cmpd="sng" algn="ctr">
                      <a:solidFill>
                        <a:srgbClr val="C02BD0"/>
                      </a:solidFill>
                      <a:prstDash val="solid"/>
                      <a:round/>
                      <a:headEnd type="none" w="med" len="med"/>
                      <a:tailEnd type="none" w="med" len="med"/>
                    </a:lnL>
                    <a:lnR w="9525" cap="flat" cmpd="sng" algn="ctr">
                      <a:solidFill>
                        <a:srgbClr val="C02BD0"/>
                      </a:solidFill>
                      <a:prstDash val="solid"/>
                      <a:round/>
                      <a:headEnd type="none" w="med" len="med"/>
                      <a:tailEnd type="none" w="med" len="med"/>
                    </a:lnR>
                    <a:lnT w="9525" cap="flat" cmpd="sng" algn="ctr">
                      <a:solidFill>
                        <a:srgbClr val="C02BD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724854568"/>
                  </a:ext>
                </a:extLst>
              </a:tr>
              <a:tr h="430548">
                <a:tc>
                  <a:txBody>
                    <a:bodyPr/>
                    <a:lstStyle/>
                    <a:p>
                      <a:pPr algn="just" fontAlgn="t"/>
                      <a:r>
                        <a:rPr lang="en-IN" sz="1800">
                          <a:solidFill>
                            <a:srgbClr val="333333"/>
                          </a:solidFill>
                          <a:effectLst/>
                          <a:latin typeface="+mn-lt"/>
                        </a:rPr>
                        <a:t>BeanValidator</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mn-lt"/>
                        </a:rPr>
                        <a:t>validateBean</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mn-lt"/>
                        </a:rPr>
                        <a:t>It is used to registers a bean validator for the component.</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46002284"/>
                  </a:ext>
                </a:extLst>
              </a:tr>
              <a:tr h="997611">
                <a:tc>
                  <a:txBody>
                    <a:bodyPr/>
                    <a:lstStyle/>
                    <a:p>
                      <a:pPr algn="just" fontAlgn="t"/>
                      <a:r>
                        <a:rPr lang="en-IN" sz="1800">
                          <a:solidFill>
                            <a:srgbClr val="333333"/>
                          </a:solidFill>
                          <a:effectLst/>
                          <a:latin typeface="+mn-lt"/>
                        </a:rPr>
                        <a:t>DoubleRangeValidator</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dirty="0" err="1">
                          <a:solidFill>
                            <a:srgbClr val="333333"/>
                          </a:solidFill>
                          <a:effectLst/>
                          <a:latin typeface="+mn-lt"/>
                        </a:rPr>
                        <a:t>validateDoubleRange</a:t>
                      </a:r>
                      <a:endParaRPr lang="en-IN" sz="1800" dirty="0">
                        <a:solidFill>
                          <a:srgbClr val="333333"/>
                        </a:solidFill>
                        <a:effectLst/>
                        <a:latin typeface="+mn-lt"/>
                      </a:endParaRP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mn-lt"/>
                        </a:rPr>
                        <a:t>It is used to check whether the local value of a component is within a certain range or not. The value must be floating-point or convertible to floating-point.</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34601406"/>
                  </a:ext>
                </a:extLst>
              </a:tr>
              <a:tr h="808590">
                <a:tc>
                  <a:txBody>
                    <a:bodyPr/>
                    <a:lstStyle/>
                    <a:p>
                      <a:pPr algn="just" fontAlgn="t"/>
                      <a:r>
                        <a:rPr lang="en-IN" sz="1800">
                          <a:solidFill>
                            <a:srgbClr val="333333"/>
                          </a:solidFill>
                          <a:effectLst/>
                          <a:latin typeface="+mn-lt"/>
                        </a:rPr>
                        <a:t>LengthValidator</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mn-lt"/>
                        </a:rPr>
                        <a:t>validateLength</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mn-lt"/>
                        </a:rPr>
                        <a:t>It is used to check whether the length of a component's local value is within a certain range or not. The value must be a </a:t>
                      </a:r>
                      <a:r>
                        <a:rPr lang="en-US" sz="1800" dirty="0" err="1">
                          <a:solidFill>
                            <a:srgbClr val="333333"/>
                          </a:solidFill>
                          <a:effectLst/>
                          <a:latin typeface="+mn-lt"/>
                        </a:rPr>
                        <a:t>java.lang.String</a:t>
                      </a:r>
                      <a:r>
                        <a:rPr lang="en-US" sz="1800" dirty="0">
                          <a:solidFill>
                            <a:srgbClr val="333333"/>
                          </a:solidFill>
                          <a:effectLst/>
                          <a:latin typeface="+mn-lt"/>
                        </a:rPr>
                        <a:t>.</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73939718"/>
                  </a:ext>
                </a:extLst>
              </a:tr>
              <a:tr h="1092122">
                <a:tc>
                  <a:txBody>
                    <a:bodyPr/>
                    <a:lstStyle/>
                    <a:p>
                      <a:pPr algn="just" fontAlgn="t"/>
                      <a:r>
                        <a:rPr lang="en-IN" sz="1800">
                          <a:solidFill>
                            <a:srgbClr val="333333"/>
                          </a:solidFill>
                          <a:effectLst/>
                          <a:latin typeface="+mn-lt"/>
                        </a:rPr>
                        <a:t>LongRangeValidator</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mn-lt"/>
                        </a:rPr>
                        <a:t>validateLongRange</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mn-lt"/>
                        </a:rPr>
                        <a:t>It is used to check whether the local value of a component is within a certain range or not. The value must be any numeric type or String that can be converted to a long.</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31420652"/>
                  </a:ext>
                </a:extLst>
              </a:tr>
              <a:tr h="903101">
                <a:tc>
                  <a:txBody>
                    <a:bodyPr/>
                    <a:lstStyle/>
                    <a:p>
                      <a:pPr algn="just" fontAlgn="t"/>
                      <a:r>
                        <a:rPr lang="en-IN" sz="1800">
                          <a:solidFill>
                            <a:srgbClr val="333333"/>
                          </a:solidFill>
                          <a:effectLst/>
                          <a:latin typeface="+mn-lt"/>
                        </a:rPr>
                        <a:t>RegexValidator</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err="1">
                          <a:solidFill>
                            <a:srgbClr val="333333"/>
                          </a:solidFill>
                          <a:effectLst/>
                          <a:latin typeface="+mn-lt"/>
                        </a:rPr>
                        <a:t>validateRegex</a:t>
                      </a:r>
                      <a:endParaRPr lang="en-IN" sz="1800" dirty="0">
                        <a:solidFill>
                          <a:srgbClr val="333333"/>
                        </a:solidFill>
                        <a:effectLst/>
                        <a:latin typeface="+mn-lt"/>
                      </a:endParaRP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mn-lt"/>
                        </a:rPr>
                        <a:t>It is used to check whether the local value of a component is a match against a regular expression from the java.util.regex package or not.</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18207178"/>
                  </a:ext>
                </a:extLst>
              </a:tr>
              <a:tr h="536003">
                <a:tc>
                  <a:txBody>
                    <a:bodyPr/>
                    <a:lstStyle/>
                    <a:p>
                      <a:pPr algn="just" fontAlgn="t"/>
                      <a:r>
                        <a:rPr lang="en-IN" sz="1800">
                          <a:solidFill>
                            <a:srgbClr val="333333"/>
                          </a:solidFill>
                          <a:effectLst/>
                          <a:latin typeface="+mn-lt"/>
                        </a:rPr>
                        <a:t>RequiredValidator</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mn-lt"/>
                        </a:rPr>
                        <a:t>validateRequired</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mn-lt"/>
                        </a:rPr>
                        <a:t>It is used to ensure that the local value is not empty on an </a:t>
                      </a:r>
                      <a:r>
                        <a:rPr lang="en-US" sz="1800" dirty="0" err="1">
                          <a:solidFill>
                            <a:srgbClr val="333333"/>
                          </a:solidFill>
                          <a:effectLst/>
                          <a:latin typeface="+mn-lt"/>
                        </a:rPr>
                        <a:t>EditableValueHolder</a:t>
                      </a:r>
                      <a:r>
                        <a:rPr lang="en-US" sz="1800" dirty="0">
                          <a:solidFill>
                            <a:srgbClr val="333333"/>
                          </a:solidFill>
                          <a:effectLst/>
                          <a:latin typeface="+mn-lt"/>
                        </a:rPr>
                        <a:t> component.</a:t>
                      </a:r>
                    </a:p>
                  </a:txBody>
                  <a:tcPr marL="23170" marR="23170" marT="23170" marB="2317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81174483"/>
                  </a:ext>
                </a:extLst>
              </a:tr>
            </a:tbl>
          </a:graphicData>
        </a:graphic>
      </p:graphicFrame>
    </p:spTree>
    <p:custDataLst>
      <p:tags r:id="rId1"/>
    </p:custDataLst>
    <p:extLst>
      <p:ext uri="{BB962C8B-B14F-4D97-AF65-F5344CB8AC3E}">
        <p14:creationId xmlns:p14="http://schemas.microsoft.com/office/powerpoint/2010/main" val="9828197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04FA-0F8F-460D-AE68-1BA5583C8FEB}"/>
              </a:ext>
            </a:extLst>
          </p:cNvPr>
          <p:cNvSpPr>
            <a:spLocks noGrp="1"/>
          </p:cNvSpPr>
          <p:nvPr>
            <p:ph type="title"/>
          </p:nvPr>
        </p:nvSpPr>
        <p:spPr/>
        <p:txBody>
          <a:bodyPr/>
          <a:lstStyle/>
          <a:p>
            <a:r>
              <a:rPr lang="en-US" dirty="0"/>
              <a:t>JSF FACELETS TAGS:</a:t>
            </a:r>
            <a:endParaRPr lang="en-IN" dirty="0"/>
          </a:p>
        </p:txBody>
      </p:sp>
      <p:sp>
        <p:nvSpPr>
          <p:cNvPr id="3" name="Content Placeholder 2">
            <a:extLst>
              <a:ext uri="{FF2B5EF4-FFF2-40B4-BE49-F238E27FC236}">
                <a16:creationId xmlns:a16="http://schemas.microsoft.com/office/drawing/2014/main" id="{49FCBB37-022D-41A6-80A4-0ACCAA58BBC6}"/>
              </a:ext>
            </a:extLst>
          </p:cNvPr>
          <p:cNvSpPr>
            <a:spLocks noGrp="1"/>
          </p:cNvSpPr>
          <p:nvPr>
            <p:ph idx="1"/>
          </p:nvPr>
        </p:nvSpPr>
        <p:spPr/>
        <p:txBody>
          <a:bodyPr/>
          <a:lstStyle/>
          <a:p>
            <a:pPr algn="just"/>
            <a:r>
              <a:rPr lang="en-US" dirty="0"/>
              <a:t>JSF provides special tags to </a:t>
            </a:r>
            <a:r>
              <a:rPr lang="en-US" b="1" dirty="0"/>
              <a:t>create common layout</a:t>
            </a:r>
            <a:r>
              <a:rPr lang="en-US" dirty="0"/>
              <a:t> for a web application called </a:t>
            </a:r>
            <a:r>
              <a:rPr lang="en-US" dirty="0" err="1"/>
              <a:t>facelets</a:t>
            </a:r>
            <a:r>
              <a:rPr lang="en-US" dirty="0"/>
              <a:t> tags. These tags provide flexibility to manage common parts of multiple pages at one place.</a:t>
            </a:r>
          </a:p>
          <a:p>
            <a:pPr algn="just"/>
            <a:r>
              <a:rPr lang="en-US" dirty="0"/>
              <a:t>For these tags, you need to use the following </a:t>
            </a:r>
            <a:r>
              <a:rPr lang="en-US" b="1" dirty="0"/>
              <a:t>namespaces</a:t>
            </a:r>
            <a:r>
              <a:rPr lang="en-US" dirty="0"/>
              <a:t> of URI in html node</a:t>
            </a:r>
          </a:p>
          <a:p>
            <a:endParaRPr lang="en-IN" dirty="0"/>
          </a:p>
        </p:txBody>
      </p:sp>
      <p:sp>
        <p:nvSpPr>
          <p:cNvPr id="4" name="Rectangle 1">
            <a:extLst>
              <a:ext uri="{FF2B5EF4-FFF2-40B4-BE49-F238E27FC236}">
                <a16:creationId xmlns:a16="http://schemas.microsoft.com/office/drawing/2014/main" id="{57322605-E9CA-4BEB-8432-6D4220BD1CF5}"/>
              </a:ext>
            </a:extLst>
          </p:cNvPr>
          <p:cNvSpPr>
            <a:spLocks noChangeArrowheads="1"/>
          </p:cNvSpPr>
          <p:nvPr/>
        </p:nvSpPr>
        <p:spPr bwMode="auto">
          <a:xfrm>
            <a:off x="2614477" y="4317244"/>
            <a:ext cx="6963045" cy="73866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&lt;html </a:t>
            </a:r>
            <a:r>
              <a:rPr kumimoji="0" lang="en-US" altLang="en-US" sz="2400" b="0" i="0" u="none" strike="noStrike" cap="none" normalizeH="0" baseline="0" dirty="0" err="1">
                <a:ln>
                  <a:noFill/>
                </a:ln>
                <a:solidFill>
                  <a:srgbClr val="313131"/>
                </a:solidFill>
                <a:effectLst/>
                <a:latin typeface="Menlo"/>
              </a:rPr>
              <a:t>xmlns</a:t>
            </a:r>
            <a:r>
              <a:rPr kumimoji="0" lang="en-US" altLang="en-US" sz="2400" b="0" i="0" u="none" strike="noStrike" cap="none" normalizeH="0" baseline="0" dirty="0">
                <a:ln>
                  <a:noFill/>
                </a:ln>
                <a:solidFill>
                  <a:srgbClr val="313131"/>
                </a:solidFill>
                <a:effectLst/>
                <a:latin typeface="Menlo"/>
              </a:rPr>
              <a:t> = "http://www.w3.org/1999/xhtml"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13131"/>
                </a:solidFill>
                <a:effectLst/>
                <a:latin typeface="Menlo"/>
              </a:rPr>
              <a:t>           </a:t>
            </a:r>
            <a:r>
              <a:rPr kumimoji="0" lang="en-US" altLang="en-US" sz="2400" b="0" i="0" u="none" strike="noStrike" cap="none" normalizeH="0" baseline="0" dirty="0" err="1">
                <a:ln>
                  <a:noFill/>
                </a:ln>
                <a:solidFill>
                  <a:srgbClr val="313131"/>
                </a:solidFill>
                <a:effectLst/>
                <a:latin typeface="Menlo"/>
              </a:rPr>
              <a:t>xmlns:ui</a:t>
            </a:r>
            <a:r>
              <a:rPr kumimoji="0" lang="en-US" altLang="en-US" sz="2400" b="0" i="0" u="none" strike="noStrike" cap="none" normalizeH="0" baseline="0" dirty="0">
                <a:ln>
                  <a:noFill/>
                </a:ln>
                <a:solidFill>
                  <a:srgbClr val="313131"/>
                </a:solidFill>
                <a:effectLst/>
                <a:latin typeface="Menlo"/>
              </a:rPr>
              <a:t> = "http://java.sun.com/</a:t>
            </a:r>
            <a:r>
              <a:rPr kumimoji="0" lang="en-US" altLang="en-US" sz="2400" b="0" i="0" u="none" strike="noStrike" cap="none" normalizeH="0" baseline="0" dirty="0" err="1">
                <a:ln>
                  <a:noFill/>
                </a:ln>
                <a:solidFill>
                  <a:srgbClr val="313131"/>
                </a:solidFill>
                <a:effectLst/>
                <a:latin typeface="Menlo"/>
              </a:rPr>
              <a:t>jsf</a:t>
            </a:r>
            <a:r>
              <a:rPr kumimoji="0" lang="en-US" altLang="en-US" sz="2400" b="0" i="0" u="none" strike="noStrike" cap="none" normalizeH="0" baseline="0" dirty="0">
                <a:ln>
                  <a:noFill/>
                </a:ln>
                <a:solidFill>
                  <a:srgbClr val="313131"/>
                </a:solidFill>
                <a:effectLst/>
                <a:latin typeface="Menlo"/>
              </a:rPr>
              <a:t>/</a:t>
            </a:r>
            <a:r>
              <a:rPr kumimoji="0" lang="en-US" altLang="en-US" sz="2400" b="0" i="0" u="none" strike="noStrike" cap="none" normalizeH="0" baseline="0" dirty="0" err="1">
                <a:ln>
                  <a:noFill/>
                </a:ln>
                <a:solidFill>
                  <a:srgbClr val="313131"/>
                </a:solidFill>
                <a:effectLst/>
                <a:latin typeface="Menlo"/>
              </a:rPr>
              <a:t>facelets</a:t>
            </a:r>
            <a:r>
              <a:rPr kumimoji="0" lang="en-US" altLang="en-US" sz="2400" b="0" i="0" u="none" strike="noStrike" cap="none" normalizeH="0" baseline="0" dirty="0">
                <a:ln>
                  <a:noFill/>
                </a:ln>
                <a:solidFill>
                  <a:srgbClr val="313131"/>
                </a:solidFill>
                <a:effectLst/>
                <a:latin typeface="Menlo"/>
              </a:rPr>
              <a:t>" &gt;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0753738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04FA-0F8F-460D-AE68-1BA5583C8FEB}"/>
              </a:ext>
            </a:extLst>
          </p:cNvPr>
          <p:cNvSpPr>
            <a:spLocks noGrp="1"/>
          </p:cNvSpPr>
          <p:nvPr>
            <p:ph type="title"/>
          </p:nvPr>
        </p:nvSpPr>
        <p:spPr/>
        <p:txBody>
          <a:bodyPr/>
          <a:lstStyle/>
          <a:p>
            <a:r>
              <a:rPr lang="en-US" dirty="0"/>
              <a:t>JSF FACELETS TAGS:</a:t>
            </a:r>
            <a:endParaRPr lang="en-IN" dirty="0"/>
          </a:p>
        </p:txBody>
      </p:sp>
      <p:sp>
        <p:nvSpPr>
          <p:cNvPr id="3" name="Content Placeholder 2">
            <a:extLst>
              <a:ext uri="{FF2B5EF4-FFF2-40B4-BE49-F238E27FC236}">
                <a16:creationId xmlns:a16="http://schemas.microsoft.com/office/drawing/2014/main" id="{49FCBB37-022D-41A6-80A4-0ACCAA58BBC6}"/>
              </a:ext>
            </a:extLst>
          </p:cNvPr>
          <p:cNvSpPr>
            <a:spLocks noGrp="1"/>
          </p:cNvSpPr>
          <p:nvPr>
            <p:ph idx="1"/>
          </p:nvPr>
        </p:nvSpPr>
        <p:spPr/>
        <p:txBody>
          <a:bodyPr/>
          <a:lstStyle/>
          <a:p>
            <a:pPr algn="just"/>
            <a:r>
              <a:rPr lang="en-US" dirty="0"/>
              <a:t>It is a light weight page declaration language which is used to  build </a:t>
            </a:r>
            <a:r>
              <a:rPr lang="en-US" dirty="0" err="1"/>
              <a:t>JavaServer</a:t>
            </a:r>
            <a:r>
              <a:rPr lang="en-US" dirty="0"/>
              <a:t> Faces views using HTML style</a:t>
            </a:r>
            <a:r>
              <a:rPr lang="en-US" dirty="0" smtClean="0"/>
              <a:t>.</a:t>
            </a:r>
            <a:endParaRPr lang="en-US" dirty="0"/>
          </a:p>
          <a:p>
            <a:pPr algn="just"/>
            <a:r>
              <a:rPr lang="en-US" dirty="0"/>
              <a:t>It includes the following features:</a:t>
            </a:r>
          </a:p>
          <a:p>
            <a:pPr algn="just"/>
            <a:r>
              <a:rPr lang="en-US" dirty="0"/>
              <a:t>It uses XHTML for creating web pages.</a:t>
            </a:r>
          </a:p>
          <a:p>
            <a:pPr algn="just"/>
            <a:r>
              <a:rPr lang="en-US" dirty="0"/>
              <a:t>It supports </a:t>
            </a:r>
            <a:r>
              <a:rPr lang="en-US" dirty="0" err="1"/>
              <a:t>Facelets</a:t>
            </a:r>
            <a:r>
              <a:rPr lang="en-US" dirty="0"/>
              <a:t> tag libraries in addition to </a:t>
            </a:r>
            <a:r>
              <a:rPr lang="en-US" dirty="0" err="1"/>
              <a:t>JavaServer</a:t>
            </a:r>
            <a:r>
              <a:rPr lang="en-US" dirty="0"/>
              <a:t>  Faces and JSTL tag libraries.</a:t>
            </a:r>
          </a:p>
          <a:p>
            <a:pPr algn="just"/>
            <a:r>
              <a:rPr lang="en-US" dirty="0"/>
              <a:t>It supports the Expression Language (EL).</a:t>
            </a:r>
          </a:p>
          <a:p>
            <a:pPr algn="just"/>
            <a:r>
              <a:rPr lang="en-US" dirty="0"/>
              <a:t>It uses </a:t>
            </a:r>
            <a:r>
              <a:rPr lang="en-US" dirty="0" err="1"/>
              <a:t>templating</a:t>
            </a:r>
            <a:r>
              <a:rPr lang="en-US" dirty="0"/>
              <a:t> for components and pages.</a:t>
            </a:r>
          </a:p>
        </p:txBody>
      </p:sp>
    </p:spTree>
    <p:custDataLst>
      <p:tags r:id="rId1"/>
    </p:custDataLst>
    <p:extLst>
      <p:ext uri="{BB962C8B-B14F-4D97-AF65-F5344CB8AC3E}">
        <p14:creationId xmlns:p14="http://schemas.microsoft.com/office/powerpoint/2010/main" val="38829934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a:t>
            </a:r>
            <a:r>
              <a:rPr lang="en-IN" dirty="0" err="1"/>
              <a:t>Facelets</a:t>
            </a:r>
            <a:endParaRPr lang="en-IN" dirty="0"/>
          </a:p>
        </p:txBody>
      </p:sp>
      <p:sp>
        <p:nvSpPr>
          <p:cNvPr id="3" name="Content Placeholder 2"/>
          <p:cNvSpPr>
            <a:spLocks noGrp="1"/>
          </p:cNvSpPr>
          <p:nvPr>
            <p:ph idx="1"/>
          </p:nvPr>
        </p:nvSpPr>
        <p:spPr/>
        <p:txBody>
          <a:bodyPr/>
          <a:lstStyle/>
          <a:p>
            <a:pPr algn="just"/>
            <a:r>
              <a:rPr lang="en-US" dirty="0" smtClean="0"/>
              <a:t>It </a:t>
            </a:r>
            <a:r>
              <a:rPr lang="en-US" dirty="0"/>
              <a:t>supports code reusability through </a:t>
            </a:r>
            <a:r>
              <a:rPr lang="en-US" dirty="0" err="1"/>
              <a:t>templating</a:t>
            </a:r>
            <a:r>
              <a:rPr lang="en-US" dirty="0"/>
              <a:t> and  composite components.</a:t>
            </a:r>
          </a:p>
          <a:p>
            <a:pPr algn="just"/>
            <a:r>
              <a:rPr lang="en-US" dirty="0"/>
              <a:t>It provides functional extensibility of components and  other server-side objects through customization.</a:t>
            </a:r>
          </a:p>
          <a:p>
            <a:pPr algn="just"/>
            <a:r>
              <a:rPr lang="en-US" dirty="0"/>
              <a:t>Faster compilation time.</a:t>
            </a:r>
          </a:p>
          <a:p>
            <a:pPr algn="just"/>
            <a:r>
              <a:rPr lang="en-US" dirty="0"/>
              <a:t>It validates expression language at compile-time.</a:t>
            </a:r>
          </a:p>
          <a:p>
            <a:pPr algn="just"/>
            <a:r>
              <a:rPr lang="en-US" dirty="0"/>
              <a:t>High-performance rendering.</a:t>
            </a:r>
          </a:p>
          <a:p>
            <a:pPr algn="just"/>
            <a:endParaRPr lang="en-IN" dirty="0"/>
          </a:p>
        </p:txBody>
      </p:sp>
    </p:spTree>
    <p:custDataLst>
      <p:tags r:id="rId1"/>
    </p:custDataLst>
    <p:extLst>
      <p:ext uri="{BB962C8B-B14F-4D97-AF65-F5344CB8AC3E}">
        <p14:creationId xmlns:p14="http://schemas.microsoft.com/office/powerpoint/2010/main" val="13319186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5C74-F303-4776-A613-29DDE50237A9}"/>
              </a:ext>
            </a:extLst>
          </p:cNvPr>
          <p:cNvSpPr>
            <a:spLocks noGrp="1"/>
          </p:cNvSpPr>
          <p:nvPr>
            <p:ph type="title"/>
          </p:nvPr>
        </p:nvSpPr>
        <p:spPr>
          <a:xfrm>
            <a:off x="838200" y="0"/>
            <a:ext cx="10515600" cy="1325563"/>
          </a:xfrm>
        </p:spPr>
        <p:txBody>
          <a:bodyPr/>
          <a:lstStyle/>
          <a:p>
            <a:r>
              <a:rPr lang="en-US" dirty="0" smtClean="0"/>
              <a:t>FACELET TAGS</a:t>
            </a:r>
            <a:endParaRPr lang="en-IN" dirty="0"/>
          </a:p>
        </p:txBody>
      </p:sp>
      <p:graphicFrame>
        <p:nvGraphicFramePr>
          <p:cNvPr id="5" name="object 2"/>
          <p:cNvGraphicFramePr>
            <a:graphicFrameLocks noGrp="1"/>
          </p:cNvGraphicFramePr>
          <p:nvPr>
            <p:extLst>
              <p:ext uri="{D42A27DB-BD31-4B8C-83A1-F6EECF244321}">
                <p14:modId xmlns:p14="http://schemas.microsoft.com/office/powerpoint/2010/main" val="3064354734"/>
              </p:ext>
            </p:extLst>
          </p:nvPr>
        </p:nvGraphicFramePr>
        <p:xfrm>
          <a:off x="542441" y="1065692"/>
          <a:ext cx="11065789" cy="5347066"/>
        </p:xfrm>
        <a:graphic>
          <a:graphicData uri="http://schemas.openxmlformats.org/drawingml/2006/table">
            <a:tbl>
              <a:tblPr firstRow="1" bandRow="1">
                <a:tableStyleId>{2D5ABB26-0587-4C30-8999-92F81FD0307C}</a:tableStyleId>
              </a:tblPr>
              <a:tblGrid>
                <a:gridCol w="897462">
                  <a:extLst>
                    <a:ext uri="{9D8B030D-6E8A-4147-A177-3AD203B41FA5}">
                      <a16:colId xmlns:a16="http://schemas.microsoft.com/office/drawing/2014/main" val="20000"/>
                    </a:ext>
                  </a:extLst>
                </a:gridCol>
                <a:gridCol w="10168327">
                  <a:extLst>
                    <a:ext uri="{9D8B030D-6E8A-4147-A177-3AD203B41FA5}">
                      <a16:colId xmlns:a16="http://schemas.microsoft.com/office/drawing/2014/main" val="20001"/>
                    </a:ext>
                  </a:extLst>
                </a:gridCol>
              </a:tblGrid>
              <a:tr h="546132">
                <a:tc>
                  <a:txBody>
                    <a:bodyPr/>
                    <a:lstStyle/>
                    <a:p>
                      <a:pPr marL="60325" algn="ctr">
                        <a:lnSpc>
                          <a:spcPct val="100000"/>
                        </a:lnSpc>
                        <a:spcBef>
                          <a:spcPts val="265"/>
                        </a:spcBef>
                      </a:pPr>
                      <a:r>
                        <a:rPr sz="2400" b="1" dirty="0">
                          <a:latin typeface="Times New Roman"/>
                          <a:cs typeface="Times New Roman"/>
                        </a:rPr>
                        <a:t>S.N.</a:t>
                      </a:r>
                    </a:p>
                  </a:txBody>
                  <a:tcPr marL="0" marR="0" marT="3365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tc>
                  <a:txBody>
                    <a:bodyPr/>
                    <a:lstStyle/>
                    <a:p>
                      <a:pPr marL="60325">
                        <a:lnSpc>
                          <a:spcPct val="100000"/>
                        </a:lnSpc>
                        <a:spcBef>
                          <a:spcPts val="265"/>
                        </a:spcBef>
                      </a:pPr>
                      <a:r>
                        <a:rPr sz="2400" b="1" spc="-50" dirty="0">
                          <a:latin typeface="Times New Roman"/>
                          <a:cs typeface="Times New Roman"/>
                        </a:rPr>
                        <a:t>Tag</a:t>
                      </a:r>
                      <a:r>
                        <a:rPr sz="2400" b="1" spc="-40" dirty="0">
                          <a:latin typeface="Times New Roman"/>
                          <a:cs typeface="Times New Roman"/>
                        </a:rPr>
                        <a:t> </a:t>
                      </a:r>
                      <a:r>
                        <a:rPr sz="2400" b="1" dirty="0">
                          <a:latin typeface="Times New Roman"/>
                          <a:cs typeface="Times New Roman"/>
                        </a:rPr>
                        <a:t>&amp;</a:t>
                      </a:r>
                      <a:r>
                        <a:rPr sz="2400" b="1" spc="-35" dirty="0">
                          <a:latin typeface="Times New Roman"/>
                          <a:cs typeface="Times New Roman"/>
                        </a:rPr>
                        <a:t> </a:t>
                      </a:r>
                      <a:r>
                        <a:rPr sz="2400" b="1" dirty="0">
                          <a:latin typeface="Times New Roman"/>
                          <a:cs typeface="Times New Roman"/>
                        </a:rPr>
                        <a:t>Description</a:t>
                      </a:r>
                    </a:p>
                  </a:txBody>
                  <a:tcPr marL="0" marR="0" marT="3365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extLst>
                  <a:ext uri="{0D108BD9-81ED-4DB2-BD59-A6C34878D82A}">
                    <a16:rowId xmlns:a16="http://schemas.microsoft.com/office/drawing/2014/main" val="10000"/>
                  </a:ext>
                </a:extLst>
              </a:tr>
              <a:tr h="1961257">
                <a:tc>
                  <a:txBody>
                    <a:bodyPr/>
                    <a:lstStyle/>
                    <a:p>
                      <a:pPr marL="60325" algn="ctr">
                        <a:lnSpc>
                          <a:spcPct val="100000"/>
                        </a:lnSpc>
                        <a:spcBef>
                          <a:spcPts val="265"/>
                        </a:spcBef>
                      </a:pPr>
                      <a:r>
                        <a:rPr sz="2400" dirty="0">
                          <a:latin typeface="Times New Roman"/>
                          <a:cs typeface="Times New Roman"/>
                        </a:rPr>
                        <a:t>1</a:t>
                      </a:r>
                    </a:p>
                  </a:txBody>
                  <a:tcPr marL="0" marR="0" marT="3365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60325">
                        <a:lnSpc>
                          <a:spcPct val="100000"/>
                        </a:lnSpc>
                        <a:spcBef>
                          <a:spcPts val="265"/>
                        </a:spcBef>
                      </a:pPr>
                      <a:r>
                        <a:rPr sz="2400" b="1" u="heavy" spc="-25" dirty="0">
                          <a:solidFill>
                            <a:srgbClr val="0000FF"/>
                          </a:solidFill>
                          <a:uFill>
                            <a:solidFill>
                              <a:srgbClr val="0000FF"/>
                            </a:solidFill>
                          </a:uFill>
                          <a:latin typeface="Times New Roman"/>
                          <a:cs typeface="Times New Roman"/>
                        </a:rPr>
                        <a:t>Templates</a:t>
                      </a:r>
                      <a:endParaRPr sz="2400" dirty="0">
                        <a:latin typeface="Times New Roman"/>
                        <a:cs typeface="Times New Roman"/>
                      </a:endParaRPr>
                    </a:p>
                    <a:p>
                      <a:pPr marL="60325">
                        <a:lnSpc>
                          <a:spcPct val="100000"/>
                        </a:lnSpc>
                      </a:pPr>
                      <a:r>
                        <a:rPr sz="2400" spc="-35" dirty="0">
                          <a:latin typeface="Times New Roman"/>
                          <a:cs typeface="Times New Roman"/>
                        </a:rPr>
                        <a:t>We'll</a:t>
                      </a:r>
                      <a:r>
                        <a:rPr sz="2400" spc="-40" dirty="0">
                          <a:latin typeface="Times New Roman"/>
                          <a:cs typeface="Times New Roman"/>
                        </a:rPr>
                        <a:t> </a:t>
                      </a:r>
                      <a:r>
                        <a:rPr sz="2400" spc="-5" dirty="0">
                          <a:latin typeface="Times New Roman"/>
                          <a:cs typeface="Times New Roman"/>
                        </a:rPr>
                        <a:t>demonstrate</a:t>
                      </a:r>
                      <a:r>
                        <a:rPr sz="2400" spc="-20" dirty="0">
                          <a:latin typeface="Times New Roman"/>
                          <a:cs typeface="Times New Roman"/>
                        </a:rPr>
                        <a:t> </a:t>
                      </a:r>
                      <a:r>
                        <a:rPr sz="2400" spc="5" dirty="0">
                          <a:latin typeface="Times New Roman"/>
                          <a:cs typeface="Times New Roman"/>
                        </a:rPr>
                        <a:t>how</a:t>
                      </a:r>
                      <a:r>
                        <a:rPr sz="2400" spc="-10" dirty="0">
                          <a:latin typeface="Times New Roman"/>
                          <a:cs typeface="Times New Roman"/>
                        </a:rPr>
                        <a:t> </a:t>
                      </a:r>
                      <a:r>
                        <a:rPr sz="2400" spc="-5" dirty="0">
                          <a:latin typeface="Times New Roman"/>
                          <a:cs typeface="Times New Roman"/>
                        </a:rPr>
                        <a:t>to </a:t>
                      </a:r>
                      <a:r>
                        <a:rPr sz="2400" dirty="0">
                          <a:latin typeface="Times New Roman"/>
                          <a:cs typeface="Times New Roman"/>
                        </a:rPr>
                        <a:t>use</a:t>
                      </a:r>
                      <a:r>
                        <a:rPr sz="2400" spc="-20" dirty="0">
                          <a:latin typeface="Times New Roman"/>
                          <a:cs typeface="Times New Roman"/>
                        </a:rPr>
                        <a:t> </a:t>
                      </a:r>
                      <a:r>
                        <a:rPr sz="2400" spc="-5" dirty="0">
                          <a:latin typeface="Times New Roman"/>
                          <a:cs typeface="Times New Roman"/>
                        </a:rPr>
                        <a:t>templates</a:t>
                      </a:r>
                      <a:r>
                        <a:rPr sz="2400" spc="-10" dirty="0">
                          <a:latin typeface="Times New Roman"/>
                          <a:cs typeface="Times New Roman"/>
                        </a:rPr>
                        <a:t>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following</a:t>
                      </a:r>
                      <a:r>
                        <a:rPr sz="2400" spc="-40" dirty="0">
                          <a:latin typeface="Times New Roman"/>
                          <a:cs typeface="Times New Roman"/>
                        </a:rPr>
                        <a:t> </a:t>
                      </a:r>
                      <a:r>
                        <a:rPr sz="2400" dirty="0">
                          <a:latin typeface="Times New Roman"/>
                          <a:cs typeface="Times New Roman"/>
                        </a:rPr>
                        <a:t>tags</a:t>
                      </a:r>
                    </a:p>
                    <a:p>
                      <a:pPr marL="60325">
                        <a:lnSpc>
                          <a:spcPct val="100000"/>
                        </a:lnSpc>
                      </a:pPr>
                      <a:r>
                        <a:rPr sz="2400" spc="-5" dirty="0">
                          <a:latin typeface="Times New Roman"/>
                          <a:cs typeface="Times New Roman"/>
                        </a:rPr>
                        <a:t>&lt;ui:insert&gt;</a:t>
                      </a:r>
                      <a:endParaRPr sz="2400" dirty="0">
                        <a:latin typeface="Times New Roman"/>
                        <a:cs typeface="Times New Roman"/>
                      </a:endParaRPr>
                    </a:p>
                    <a:p>
                      <a:pPr marL="60325">
                        <a:lnSpc>
                          <a:spcPct val="100000"/>
                        </a:lnSpc>
                      </a:pPr>
                      <a:r>
                        <a:rPr sz="2400" spc="-5" dirty="0">
                          <a:latin typeface="Times New Roman"/>
                          <a:cs typeface="Times New Roman"/>
                        </a:rPr>
                        <a:t>&lt;ui:define&gt;</a:t>
                      </a:r>
                      <a:endParaRPr sz="2400" dirty="0">
                        <a:latin typeface="Times New Roman"/>
                        <a:cs typeface="Times New Roman"/>
                      </a:endParaRPr>
                    </a:p>
                    <a:p>
                      <a:pPr marL="59690">
                        <a:lnSpc>
                          <a:spcPct val="100000"/>
                        </a:lnSpc>
                      </a:pPr>
                      <a:r>
                        <a:rPr sz="2400" spc="-5" dirty="0">
                          <a:latin typeface="Times New Roman"/>
                          <a:cs typeface="Times New Roman"/>
                        </a:rPr>
                        <a:t>&lt;ui:include&gt;</a:t>
                      </a:r>
                      <a:endParaRPr sz="2400" dirty="0">
                        <a:latin typeface="Times New Roman"/>
                        <a:cs typeface="Times New Roman"/>
                      </a:endParaRPr>
                    </a:p>
                    <a:p>
                      <a:pPr marL="59690">
                        <a:lnSpc>
                          <a:spcPct val="100000"/>
                        </a:lnSpc>
                      </a:pPr>
                      <a:r>
                        <a:rPr sz="2400" spc="-5" dirty="0">
                          <a:latin typeface="Times New Roman"/>
                          <a:cs typeface="Times New Roman"/>
                        </a:rPr>
                        <a:t>&lt;ui:composition&gt;</a:t>
                      </a:r>
                      <a:endParaRPr sz="2400" dirty="0">
                        <a:latin typeface="Times New Roman"/>
                        <a:cs typeface="Times New Roman"/>
                      </a:endParaRPr>
                    </a:p>
                  </a:txBody>
                  <a:tcPr marL="0" marR="0" marT="3365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1"/>
                  </a:ext>
                </a:extLst>
              </a:tr>
              <a:tr h="1053885">
                <a:tc>
                  <a:txBody>
                    <a:bodyPr/>
                    <a:lstStyle/>
                    <a:p>
                      <a:pPr marL="59055" algn="ctr">
                        <a:lnSpc>
                          <a:spcPct val="100000"/>
                        </a:lnSpc>
                        <a:spcBef>
                          <a:spcPts val="265"/>
                        </a:spcBef>
                      </a:pPr>
                      <a:r>
                        <a:rPr sz="2400" dirty="0">
                          <a:latin typeface="Times New Roman"/>
                          <a:cs typeface="Times New Roman"/>
                        </a:rPr>
                        <a:t>2</a:t>
                      </a:r>
                    </a:p>
                  </a:txBody>
                  <a:tcPr marL="0" marR="0" marT="3365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59690">
                        <a:lnSpc>
                          <a:spcPts val="2400"/>
                        </a:lnSpc>
                        <a:spcBef>
                          <a:spcPts val="265"/>
                        </a:spcBef>
                      </a:pPr>
                      <a:r>
                        <a:rPr sz="2400" b="1" u="heavy" spc="-5" dirty="0">
                          <a:solidFill>
                            <a:srgbClr val="0000FF"/>
                          </a:solidFill>
                          <a:uFill>
                            <a:solidFill>
                              <a:srgbClr val="0000FF"/>
                            </a:solidFill>
                          </a:uFill>
                          <a:latin typeface="Times New Roman"/>
                          <a:cs typeface="Times New Roman"/>
                        </a:rPr>
                        <a:t>Parameters</a:t>
                      </a:r>
                      <a:endParaRPr sz="2400" dirty="0">
                        <a:latin typeface="Times New Roman"/>
                        <a:cs typeface="Times New Roman"/>
                      </a:endParaRPr>
                    </a:p>
                    <a:p>
                      <a:pPr marL="59690" marR="53340" algn="l">
                        <a:lnSpc>
                          <a:spcPts val="2400"/>
                        </a:lnSpc>
                        <a:spcBef>
                          <a:spcPts val="80"/>
                        </a:spcBef>
                        <a:tabLst>
                          <a:tab pos="706120" algn="l"/>
                          <a:tab pos="2640330" algn="l"/>
                          <a:tab pos="2963545" algn="l"/>
                          <a:tab pos="3528695" algn="l"/>
                          <a:tab pos="5092065" algn="l"/>
                          <a:tab pos="5332730" algn="l"/>
                          <a:tab pos="6332855" algn="l"/>
                        </a:tabLst>
                      </a:pPr>
                      <a:r>
                        <a:rPr sz="2400" spc="-35" dirty="0">
                          <a:latin typeface="Times New Roman"/>
                          <a:cs typeface="Times New Roman"/>
                        </a:rPr>
                        <a:t>We'll	</a:t>
                      </a:r>
                      <a:r>
                        <a:rPr sz="2400" spc="-5" dirty="0" smtClean="0">
                          <a:latin typeface="Times New Roman"/>
                          <a:cs typeface="Times New Roman"/>
                        </a:rPr>
                        <a:t>demonstrate</a:t>
                      </a:r>
                      <a:r>
                        <a:rPr lang="en-US" sz="2400" spc="495" baseline="0" dirty="0" smtClean="0">
                          <a:latin typeface="Times New Roman"/>
                          <a:cs typeface="Times New Roman"/>
                        </a:rPr>
                        <a:t> </a:t>
                      </a:r>
                      <a:r>
                        <a:rPr sz="2400" spc="5" dirty="0" smtClean="0">
                          <a:latin typeface="Times New Roman"/>
                          <a:cs typeface="Times New Roman"/>
                        </a:rPr>
                        <a:t>how</a:t>
                      </a:r>
                      <a:r>
                        <a:rPr lang="en-US" sz="2400" spc="5" baseline="0" dirty="0" smtClean="0">
                          <a:latin typeface="Times New Roman"/>
                          <a:cs typeface="Times New Roman"/>
                        </a:rPr>
                        <a:t> </a:t>
                      </a:r>
                      <a:r>
                        <a:rPr sz="2400" spc="-10" dirty="0" smtClean="0">
                          <a:latin typeface="Times New Roman"/>
                          <a:cs typeface="Times New Roman"/>
                        </a:rPr>
                        <a:t>to</a:t>
                      </a:r>
                      <a:r>
                        <a:rPr lang="en-US" sz="2400" spc="-10" baseline="0" dirty="0" smtClean="0">
                          <a:latin typeface="Times New Roman"/>
                          <a:cs typeface="Times New Roman"/>
                        </a:rPr>
                        <a:t> </a:t>
                      </a:r>
                      <a:r>
                        <a:rPr sz="2400" spc="-5" dirty="0" smtClean="0">
                          <a:latin typeface="Times New Roman"/>
                          <a:cs typeface="Times New Roman"/>
                        </a:rPr>
                        <a:t>pass</a:t>
                      </a:r>
                      <a:r>
                        <a:rPr lang="en-US" sz="2400" spc="-5" baseline="0" dirty="0" smtClean="0">
                          <a:latin typeface="Times New Roman"/>
                          <a:cs typeface="Times New Roman"/>
                        </a:rPr>
                        <a:t> </a:t>
                      </a:r>
                      <a:r>
                        <a:rPr sz="2400" spc="-10" dirty="0" smtClean="0">
                          <a:latin typeface="Times New Roman"/>
                          <a:cs typeface="Times New Roman"/>
                        </a:rPr>
                        <a:t>parameters</a:t>
                      </a:r>
                      <a:r>
                        <a:rPr lang="en-US" sz="2400" spc="520" baseline="0" dirty="0" smtClean="0">
                          <a:latin typeface="Times New Roman"/>
                          <a:cs typeface="Times New Roman"/>
                        </a:rPr>
                        <a:t> </a:t>
                      </a:r>
                      <a:r>
                        <a:rPr sz="2400" spc="-5" dirty="0" smtClean="0">
                          <a:latin typeface="Times New Roman"/>
                          <a:cs typeface="Times New Roman"/>
                        </a:rPr>
                        <a:t>to</a:t>
                      </a:r>
                      <a:r>
                        <a:rPr lang="en-US" sz="2400" spc="-5" baseline="0" dirty="0" smtClean="0">
                          <a:latin typeface="Times New Roman"/>
                          <a:cs typeface="Times New Roman"/>
                        </a:rPr>
                        <a:t> </a:t>
                      </a:r>
                      <a:r>
                        <a:rPr sz="2400" dirty="0" smtClean="0">
                          <a:latin typeface="Times New Roman"/>
                          <a:cs typeface="Times New Roman"/>
                        </a:rPr>
                        <a:t>a</a:t>
                      </a:r>
                      <a:r>
                        <a:rPr lang="en-US" sz="2400" dirty="0" smtClean="0">
                          <a:latin typeface="Times New Roman"/>
                          <a:cs typeface="Times New Roman"/>
                        </a:rPr>
                        <a:t> </a:t>
                      </a:r>
                      <a:r>
                        <a:rPr sz="2400" spc="-5" dirty="0" smtClean="0">
                          <a:latin typeface="Times New Roman"/>
                          <a:cs typeface="Times New Roman"/>
                        </a:rPr>
                        <a:t>template</a:t>
                      </a:r>
                      <a:r>
                        <a:rPr lang="en-US" sz="2400" spc="-5" baseline="0" dirty="0" smtClean="0">
                          <a:latin typeface="Times New Roman"/>
                          <a:cs typeface="Times New Roman"/>
                        </a:rPr>
                        <a:t> </a:t>
                      </a:r>
                      <a:r>
                        <a:rPr sz="2400" spc="-5" dirty="0" smtClean="0">
                          <a:latin typeface="Times New Roman"/>
                          <a:cs typeface="Times New Roman"/>
                        </a:rPr>
                        <a:t>file</a:t>
                      </a:r>
                      <a:r>
                        <a:rPr sz="2400" spc="415" dirty="0" smtClean="0">
                          <a:latin typeface="Times New Roman"/>
                          <a:cs typeface="Times New Roman"/>
                        </a:rPr>
                        <a:t> </a:t>
                      </a:r>
                      <a:r>
                        <a:rPr sz="2400" dirty="0">
                          <a:latin typeface="Times New Roman"/>
                          <a:cs typeface="Times New Roman"/>
                        </a:rPr>
                        <a:t>using </a:t>
                      </a:r>
                      <a:r>
                        <a:rPr sz="2400" spc="-484" dirty="0">
                          <a:latin typeface="Times New Roman"/>
                          <a:cs typeface="Times New Roman"/>
                        </a:rPr>
                        <a:t> </a:t>
                      </a:r>
                      <a:r>
                        <a:rPr sz="2400" dirty="0">
                          <a:latin typeface="Times New Roman"/>
                          <a:cs typeface="Times New Roman"/>
                        </a:rPr>
                        <a:t>following</a:t>
                      </a:r>
                      <a:r>
                        <a:rPr sz="2400" spc="-55" dirty="0">
                          <a:latin typeface="Times New Roman"/>
                          <a:cs typeface="Times New Roman"/>
                        </a:rPr>
                        <a:t> </a:t>
                      </a:r>
                      <a:r>
                        <a:rPr sz="2400" spc="-5" dirty="0">
                          <a:latin typeface="Times New Roman"/>
                          <a:cs typeface="Times New Roman"/>
                        </a:rPr>
                        <a:t>tag</a:t>
                      </a:r>
                      <a:endParaRPr sz="2400" dirty="0">
                        <a:latin typeface="Times New Roman"/>
                        <a:cs typeface="Times New Roman"/>
                      </a:endParaRPr>
                    </a:p>
                    <a:p>
                      <a:pPr marL="59690">
                        <a:lnSpc>
                          <a:spcPts val="2320"/>
                        </a:lnSpc>
                      </a:pPr>
                      <a:r>
                        <a:rPr sz="2400" spc="-5" dirty="0">
                          <a:latin typeface="Times New Roman"/>
                          <a:cs typeface="Times New Roman"/>
                        </a:rPr>
                        <a:t>&lt;ui:param&gt;</a:t>
                      </a:r>
                      <a:endParaRPr sz="2400" dirty="0">
                        <a:latin typeface="Times New Roman"/>
                        <a:cs typeface="Times New Roman"/>
                      </a:endParaRPr>
                    </a:p>
                  </a:txBody>
                  <a:tcPr marL="0" marR="0" marT="3365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2"/>
                  </a:ext>
                </a:extLst>
              </a:tr>
              <a:tr h="739141">
                <a:tc>
                  <a:txBody>
                    <a:bodyPr/>
                    <a:lstStyle/>
                    <a:p>
                      <a:pPr marL="59690" algn="ctr">
                        <a:lnSpc>
                          <a:spcPct val="100000"/>
                        </a:lnSpc>
                        <a:spcBef>
                          <a:spcPts val="265"/>
                        </a:spcBef>
                      </a:pPr>
                      <a:r>
                        <a:rPr sz="2400" dirty="0">
                          <a:latin typeface="Times New Roman"/>
                          <a:cs typeface="Times New Roman"/>
                        </a:rPr>
                        <a:t>3</a:t>
                      </a:r>
                    </a:p>
                  </a:txBody>
                  <a:tcPr marL="0" marR="0" marT="3365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59690">
                        <a:lnSpc>
                          <a:spcPts val="2400"/>
                        </a:lnSpc>
                        <a:spcBef>
                          <a:spcPts val="265"/>
                        </a:spcBef>
                      </a:pPr>
                      <a:r>
                        <a:rPr sz="2400" b="1" u="heavy" dirty="0">
                          <a:solidFill>
                            <a:srgbClr val="0000FF"/>
                          </a:solidFill>
                          <a:uFill>
                            <a:solidFill>
                              <a:srgbClr val="0000FF"/>
                            </a:solidFill>
                          </a:uFill>
                          <a:latin typeface="Times New Roman"/>
                          <a:cs typeface="Times New Roman"/>
                        </a:rPr>
                        <a:t>Custom</a:t>
                      </a:r>
                      <a:endParaRPr sz="2400">
                        <a:latin typeface="Times New Roman"/>
                        <a:cs typeface="Times New Roman"/>
                      </a:endParaRPr>
                    </a:p>
                    <a:p>
                      <a:pPr marL="60325">
                        <a:lnSpc>
                          <a:spcPct val="100000"/>
                        </a:lnSpc>
                      </a:pPr>
                      <a:r>
                        <a:rPr sz="2400" spc="-35" dirty="0">
                          <a:latin typeface="Times New Roman"/>
                          <a:cs typeface="Times New Roman"/>
                        </a:rPr>
                        <a:t>We'll</a:t>
                      </a:r>
                      <a:r>
                        <a:rPr sz="2400" spc="-40" dirty="0">
                          <a:latin typeface="Times New Roman"/>
                          <a:cs typeface="Times New Roman"/>
                        </a:rPr>
                        <a:t> </a:t>
                      </a:r>
                      <a:r>
                        <a:rPr sz="2400" spc="-5" dirty="0">
                          <a:latin typeface="Times New Roman"/>
                          <a:cs typeface="Times New Roman"/>
                        </a:rPr>
                        <a:t>demonstrate</a:t>
                      </a:r>
                      <a:r>
                        <a:rPr sz="2400" spc="-20" dirty="0">
                          <a:latin typeface="Times New Roman"/>
                          <a:cs typeface="Times New Roman"/>
                        </a:rPr>
                        <a:t> </a:t>
                      </a:r>
                      <a:r>
                        <a:rPr sz="2400" spc="5" dirty="0">
                          <a:latin typeface="Times New Roman"/>
                          <a:cs typeface="Times New Roman"/>
                        </a:rPr>
                        <a:t>how</a:t>
                      </a:r>
                      <a:r>
                        <a:rPr sz="2400" spc="-15" dirty="0">
                          <a:latin typeface="Times New Roman"/>
                          <a:cs typeface="Times New Roman"/>
                        </a:rPr>
                        <a:t> </a:t>
                      </a:r>
                      <a:r>
                        <a:rPr sz="2400" spc="-5" dirty="0">
                          <a:latin typeface="Times New Roman"/>
                          <a:cs typeface="Times New Roman"/>
                        </a:rPr>
                        <a:t>to create</a:t>
                      </a:r>
                      <a:r>
                        <a:rPr sz="2400" spc="-20" dirty="0">
                          <a:latin typeface="Times New Roman"/>
                          <a:cs typeface="Times New Roman"/>
                        </a:rPr>
                        <a:t> </a:t>
                      </a:r>
                      <a:r>
                        <a:rPr sz="2400" dirty="0">
                          <a:latin typeface="Times New Roman"/>
                          <a:cs typeface="Times New Roman"/>
                        </a:rPr>
                        <a:t>custom</a:t>
                      </a:r>
                      <a:r>
                        <a:rPr sz="2400" spc="-30" dirty="0">
                          <a:latin typeface="Times New Roman"/>
                          <a:cs typeface="Times New Roman"/>
                        </a:rPr>
                        <a:t> </a:t>
                      </a:r>
                      <a:r>
                        <a:rPr sz="2400" dirty="0">
                          <a:latin typeface="Times New Roman"/>
                          <a:cs typeface="Times New Roman"/>
                        </a:rPr>
                        <a:t>tags.</a:t>
                      </a:r>
                      <a:endParaRPr sz="2400">
                        <a:latin typeface="Times New Roman"/>
                        <a:cs typeface="Times New Roman"/>
                      </a:endParaRPr>
                    </a:p>
                  </a:txBody>
                  <a:tcPr marL="0" marR="0" marT="3365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3"/>
                  </a:ext>
                </a:extLst>
              </a:tr>
              <a:tr h="779693">
                <a:tc>
                  <a:txBody>
                    <a:bodyPr/>
                    <a:lstStyle/>
                    <a:p>
                      <a:pPr marL="60325" algn="ctr">
                        <a:lnSpc>
                          <a:spcPct val="100000"/>
                        </a:lnSpc>
                        <a:spcBef>
                          <a:spcPts val="265"/>
                        </a:spcBef>
                      </a:pPr>
                      <a:r>
                        <a:rPr sz="2400" dirty="0">
                          <a:latin typeface="Times New Roman"/>
                          <a:cs typeface="Times New Roman"/>
                        </a:rPr>
                        <a:t>4</a:t>
                      </a:r>
                    </a:p>
                  </a:txBody>
                  <a:tcPr marL="0" marR="0" marT="3365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60325">
                        <a:lnSpc>
                          <a:spcPct val="100000"/>
                        </a:lnSpc>
                        <a:spcBef>
                          <a:spcPts val="265"/>
                        </a:spcBef>
                      </a:pPr>
                      <a:r>
                        <a:rPr sz="2400" b="1" u="heavy" dirty="0">
                          <a:solidFill>
                            <a:srgbClr val="0000FF"/>
                          </a:solidFill>
                          <a:uFill>
                            <a:solidFill>
                              <a:srgbClr val="0000FF"/>
                            </a:solidFill>
                          </a:uFill>
                          <a:latin typeface="Times New Roman"/>
                          <a:cs typeface="Times New Roman"/>
                        </a:rPr>
                        <a:t>Remove</a:t>
                      </a:r>
                      <a:endParaRPr sz="2400" dirty="0">
                        <a:latin typeface="Times New Roman"/>
                        <a:cs typeface="Times New Roman"/>
                      </a:endParaRPr>
                    </a:p>
                    <a:p>
                      <a:pPr marL="60325" marR="52069" indent="-635">
                        <a:lnSpc>
                          <a:spcPct val="100000"/>
                        </a:lnSpc>
                        <a:tabLst>
                          <a:tab pos="734060" algn="l"/>
                          <a:tab pos="2126615" algn="l"/>
                          <a:tab pos="3280410" algn="l"/>
                          <a:tab pos="3632200" algn="l"/>
                          <a:tab pos="4546600" algn="l"/>
                          <a:tab pos="5083175" algn="l"/>
                          <a:tab pos="5715635" algn="l"/>
                          <a:tab pos="6362065" algn="l"/>
                        </a:tabLst>
                      </a:pPr>
                      <a:r>
                        <a:rPr sz="2400" spc="-155" dirty="0">
                          <a:latin typeface="Times New Roman"/>
                          <a:cs typeface="Times New Roman"/>
                        </a:rPr>
                        <a:t>W</a:t>
                      </a:r>
                      <a:r>
                        <a:rPr sz="2400" spc="-5" dirty="0">
                          <a:latin typeface="Times New Roman"/>
                          <a:cs typeface="Times New Roman"/>
                        </a:rPr>
                        <a:t>e</a:t>
                      </a:r>
                      <a:r>
                        <a:rPr sz="2400" spc="-15" dirty="0">
                          <a:latin typeface="Times New Roman"/>
                          <a:cs typeface="Times New Roman"/>
                        </a:rPr>
                        <a:t>'</a:t>
                      </a:r>
                      <a:r>
                        <a:rPr sz="2400" spc="-5" dirty="0">
                          <a:latin typeface="Times New Roman"/>
                          <a:cs typeface="Times New Roman"/>
                        </a:rPr>
                        <a:t>l</a:t>
                      </a:r>
                      <a:r>
                        <a:rPr sz="2400" dirty="0">
                          <a:latin typeface="Times New Roman"/>
                          <a:cs typeface="Times New Roman"/>
                        </a:rPr>
                        <a:t>l	</a:t>
                      </a:r>
                      <a:r>
                        <a:rPr sz="2400" spc="5" dirty="0" smtClean="0">
                          <a:latin typeface="Times New Roman"/>
                          <a:cs typeface="Times New Roman"/>
                        </a:rPr>
                        <a:t>d</a:t>
                      </a:r>
                      <a:r>
                        <a:rPr sz="2400" spc="-5" dirty="0" smtClean="0">
                          <a:latin typeface="Times New Roman"/>
                          <a:cs typeface="Times New Roman"/>
                        </a:rPr>
                        <a:t>e</a:t>
                      </a:r>
                      <a:r>
                        <a:rPr sz="2400" spc="-25" dirty="0" smtClean="0">
                          <a:latin typeface="Times New Roman"/>
                          <a:cs typeface="Times New Roman"/>
                        </a:rPr>
                        <a:t>m</a:t>
                      </a:r>
                      <a:r>
                        <a:rPr sz="2400" spc="-10" dirty="0" smtClean="0">
                          <a:latin typeface="Times New Roman"/>
                          <a:cs typeface="Times New Roman"/>
                        </a:rPr>
                        <a:t>o</a:t>
                      </a:r>
                      <a:r>
                        <a:rPr sz="2400" spc="5" dirty="0" smtClean="0">
                          <a:latin typeface="Times New Roman"/>
                          <a:cs typeface="Times New Roman"/>
                        </a:rPr>
                        <a:t>n</a:t>
                      </a:r>
                      <a:r>
                        <a:rPr sz="2400" dirty="0" smtClean="0">
                          <a:latin typeface="Times New Roman"/>
                          <a:cs typeface="Times New Roman"/>
                        </a:rPr>
                        <a:t>s</a:t>
                      </a:r>
                      <a:r>
                        <a:rPr sz="2400" spc="-20" dirty="0" smtClean="0">
                          <a:latin typeface="Times New Roman"/>
                          <a:cs typeface="Times New Roman"/>
                        </a:rPr>
                        <a:t>t</a:t>
                      </a:r>
                      <a:r>
                        <a:rPr sz="2400" dirty="0" smtClean="0">
                          <a:latin typeface="Times New Roman"/>
                          <a:cs typeface="Times New Roman"/>
                        </a:rPr>
                        <a:t>r</a:t>
                      </a:r>
                      <a:r>
                        <a:rPr sz="2400" spc="-5" dirty="0" smtClean="0">
                          <a:latin typeface="Times New Roman"/>
                          <a:cs typeface="Times New Roman"/>
                        </a:rPr>
                        <a:t>a</a:t>
                      </a:r>
                      <a:r>
                        <a:rPr sz="2400" spc="-10" dirty="0" smtClean="0">
                          <a:latin typeface="Times New Roman"/>
                          <a:cs typeface="Times New Roman"/>
                        </a:rPr>
                        <a:t>t</a:t>
                      </a:r>
                      <a:r>
                        <a:rPr sz="2400" dirty="0" smtClean="0">
                          <a:latin typeface="Times New Roman"/>
                          <a:cs typeface="Times New Roman"/>
                        </a:rPr>
                        <a:t>e</a:t>
                      </a:r>
                      <a:r>
                        <a:rPr lang="en-US" sz="2400" baseline="0" dirty="0" smtClean="0">
                          <a:latin typeface="Times New Roman"/>
                          <a:cs typeface="Times New Roman"/>
                        </a:rPr>
                        <a:t> </a:t>
                      </a:r>
                      <a:r>
                        <a:rPr sz="2400" spc="-5" dirty="0" smtClean="0">
                          <a:latin typeface="Times New Roman"/>
                          <a:cs typeface="Times New Roman"/>
                        </a:rPr>
                        <a:t>ca</a:t>
                      </a:r>
                      <a:r>
                        <a:rPr sz="2400" spc="5" dirty="0" smtClean="0">
                          <a:latin typeface="Times New Roman"/>
                          <a:cs typeface="Times New Roman"/>
                        </a:rPr>
                        <a:t>p</a:t>
                      </a:r>
                      <a:r>
                        <a:rPr sz="2400" spc="-15" dirty="0" smtClean="0">
                          <a:latin typeface="Times New Roman"/>
                          <a:cs typeface="Times New Roman"/>
                        </a:rPr>
                        <a:t>a</a:t>
                      </a:r>
                      <a:r>
                        <a:rPr sz="2400" spc="5" dirty="0" smtClean="0">
                          <a:latin typeface="Times New Roman"/>
                          <a:cs typeface="Times New Roman"/>
                        </a:rPr>
                        <a:t>b</a:t>
                      </a:r>
                      <a:r>
                        <a:rPr sz="2400" spc="-5" dirty="0" smtClean="0">
                          <a:latin typeface="Times New Roman"/>
                          <a:cs typeface="Times New Roman"/>
                        </a:rPr>
                        <a:t>il</a:t>
                      </a:r>
                      <a:r>
                        <a:rPr sz="2400" spc="-20" dirty="0" smtClean="0">
                          <a:latin typeface="Times New Roman"/>
                          <a:cs typeface="Times New Roman"/>
                        </a:rPr>
                        <a:t>i</a:t>
                      </a:r>
                      <a:r>
                        <a:rPr sz="2400" spc="-5" dirty="0" smtClean="0">
                          <a:latin typeface="Times New Roman"/>
                          <a:cs typeface="Times New Roman"/>
                        </a:rPr>
                        <a:t>t</a:t>
                      </a:r>
                      <a:r>
                        <a:rPr sz="2400" dirty="0" smtClean="0">
                          <a:latin typeface="Times New Roman"/>
                          <a:cs typeface="Times New Roman"/>
                        </a:rPr>
                        <a:t>y</a:t>
                      </a:r>
                      <a:r>
                        <a:rPr lang="en-US" sz="2400" baseline="0" dirty="0" smtClean="0">
                          <a:latin typeface="Times New Roman"/>
                          <a:cs typeface="Times New Roman"/>
                        </a:rPr>
                        <a:t> </a:t>
                      </a:r>
                      <a:r>
                        <a:rPr sz="2400" spc="-5" dirty="0" smtClean="0">
                          <a:latin typeface="Times New Roman"/>
                          <a:cs typeface="Times New Roman"/>
                        </a:rPr>
                        <a:t>t</a:t>
                      </a:r>
                      <a:r>
                        <a:rPr sz="2400" dirty="0" smtClean="0">
                          <a:latin typeface="Times New Roman"/>
                          <a:cs typeface="Times New Roman"/>
                        </a:rPr>
                        <a:t>o</a:t>
                      </a:r>
                      <a:r>
                        <a:rPr lang="en-US" sz="2400" baseline="0" dirty="0" smtClean="0">
                          <a:latin typeface="Times New Roman"/>
                          <a:cs typeface="Times New Roman"/>
                        </a:rPr>
                        <a:t> </a:t>
                      </a:r>
                      <a:r>
                        <a:rPr sz="2400" spc="-10" dirty="0" smtClean="0">
                          <a:latin typeface="Times New Roman"/>
                          <a:cs typeface="Times New Roman"/>
                        </a:rPr>
                        <a:t>r</a:t>
                      </a:r>
                      <a:r>
                        <a:rPr sz="2400" spc="-5" dirty="0" smtClean="0">
                          <a:latin typeface="Times New Roman"/>
                          <a:cs typeface="Times New Roman"/>
                        </a:rPr>
                        <a:t>e</a:t>
                      </a:r>
                      <a:r>
                        <a:rPr sz="2400" spc="-25" dirty="0" smtClean="0">
                          <a:latin typeface="Times New Roman"/>
                          <a:cs typeface="Times New Roman"/>
                        </a:rPr>
                        <a:t>m</a:t>
                      </a:r>
                      <a:r>
                        <a:rPr sz="2400" spc="5" dirty="0" smtClean="0">
                          <a:latin typeface="Times New Roman"/>
                          <a:cs typeface="Times New Roman"/>
                        </a:rPr>
                        <a:t>ov</a:t>
                      </a:r>
                      <a:r>
                        <a:rPr sz="2400" dirty="0" smtClean="0">
                          <a:latin typeface="Times New Roman"/>
                          <a:cs typeface="Times New Roman"/>
                        </a:rPr>
                        <a:t>e</a:t>
                      </a:r>
                      <a:r>
                        <a:rPr lang="en-US" sz="2400" baseline="0" dirty="0" smtClean="0">
                          <a:latin typeface="Times New Roman"/>
                          <a:cs typeface="Times New Roman"/>
                        </a:rPr>
                        <a:t> </a:t>
                      </a:r>
                      <a:r>
                        <a:rPr sz="2400" spc="-15" dirty="0" smtClean="0">
                          <a:latin typeface="Times New Roman"/>
                          <a:cs typeface="Times New Roman"/>
                        </a:rPr>
                        <a:t>J</a:t>
                      </a:r>
                      <a:r>
                        <a:rPr sz="2400" dirty="0" smtClean="0">
                          <a:latin typeface="Times New Roman"/>
                          <a:cs typeface="Times New Roman"/>
                        </a:rPr>
                        <a:t>SF</a:t>
                      </a:r>
                      <a:r>
                        <a:rPr lang="en-US" sz="2400" baseline="0" dirty="0" smtClean="0">
                          <a:latin typeface="Times New Roman"/>
                          <a:cs typeface="Times New Roman"/>
                        </a:rPr>
                        <a:t> </a:t>
                      </a:r>
                      <a:r>
                        <a:rPr sz="2400" spc="-15" dirty="0" smtClean="0">
                          <a:latin typeface="Times New Roman"/>
                          <a:cs typeface="Times New Roman"/>
                        </a:rPr>
                        <a:t>c</a:t>
                      </a:r>
                      <a:r>
                        <a:rPr sz="2400" spc="5" dirty="0" smtClean="0">
                          <a:latin typeface="Times New Roman"/>
                          <a:cs typeface="Times New Roman"/>
                        </a:rPr>
                        <a:t>od</a:t>
                      </a:r>
                      <a:r>
                        <a:rPr sz="2400" dirty="0" smtClean="0">
                          <a:latin typeface="Times New Roman"/>
                          <a:cs typeface="Times New Roman"/>
                        </a:rPr>
                        <a:t>e</a:t>
                      </a:r>
                      <a:r>
                        <a:rPr lang="en-US" sz="2400" baseline="0" dirty="0" smtClean="0">
                          <a:latin typeface="Times New Roman"/>
                          <a:cs typeface="Times New Roman"/>
                        </a:rPr>
                        <a:t> </a:t>
                      </a:r>
                      <a:r>
                        <a:rPr sz="2400" spc="-10" dirty="0" smtClean="0">
                          <a:latin typeface="Times New Roman"/>
                          <a:cs typeface="Times New Roman"/>
                        </a:rPr>
                        <a:t>f</a:t>
                      </a:r>
                      <a:r>
                        <a:rPr sz="2400" dirty="0" smtClean="0">
                          <a:latin typeface="Times New Roman"/>
                          <a:cs typeface="Times New Roman"/>
                        </a:rPr>
                        <a:t>r</a:t>
                      </a:r>
                      <a:r>
                        <a:rPr sz="2400" spc="-10" dirty="0" smtClean="0">
                          <a:latin typeface="Times New Roman"/>
                          <a:cs typeface="Times New Roman"/>
                        </a:rPr>
                        <a:t>o</a:t>
                      </a:r>
                      <a:r>
                        <a:rPr sz="2400" dirty="0" smtClean="0">
                          <a:latin typeface="Times New Roman"/>
                          <a:cs typeface="Times New Roman"/>
                        </a:rPr>
                        <a:t>m</a:t>
                      </a:r>
                      <a:r>
                        <a:rPr lang="en-US" sz="2400" baseline="0" dirty="0" smtClean="0">
                          <a:latin typeface="Times New Roman"/>
                          <a:cs typeface="Times New Roman"/>
                        </a:rPr>
                        <a:t> </a:t>
                      </a:r>
                      <a:r>
                        <a:rPr sz="2400" spc="5" dirty="0" smtClean="0">
                          <a:latin typeface="Times New Roman"/>
                          <a:cs typeface="Times New Roman"/>
                        </a:rPr>
                        <a:t>g</a:t>
                      </a:r>
                      <a:r>
                        <a:rPr sz="2400" spc="-5" dirty="0" smtClean="0">
                          <a:latin typeface="Times New Roman"/>
                          <a:cs typeface="Times New Roman"/>
                        </a:rPr>
                        <a:t>e</a:t>
                      </a:r>
                      <a:r>
                        <a:rPr sz="2400" spc="5" dirty="0" smtClean="0">
                          <a:latin typeface="Times New Roman"/>
                          <a:cs typeface="Times New Roman"/>
                        </a:rPr>
                        <a:t>n</a:t>
                      </a:r>
                      <a:r>
                        <a:rPr sz="2400" spc="-15" dirty="0" smtClean="0">
                          <a:latin typeface="Times New Roman"/>
                          <a:cs typeface="Times New Roman"/>
                        </a:rPr>
                        <a:t>e</a:t>
                      </a:r>
                      <a:r>
                        <a:rPr sz="2400" dirty="0" smtClean="0">
                          <a:latin typeface="Times New Roman"/>
                          <a:cs typeface="Times New Roman"/>
                        </a:rPr>
                        <a:t>r</a:t>
                      </a:r>
                      <a:r>
                        <a:rPr sz="2400" spc="-5" dirty="0" smtClean="0">
                          <a:latin typeface="Times New Roman"/>
                          <a:cs typeface="Times New Roman"/>
                        </a:rPr>
                        <a:t>ated</a:t>
                      </a:r>
                      <a:r>
                        <a:rPr lang="en-US" sz="2400" spc="-5" baseline="0" dirty="0" smtClean="0">
                          <a:latin typeface="Times New Roman"/>
                          <a:cs typeface="Times New Roman"/>
                        </a:rPr>
                        <a:t> </a:t>
                      </a:r>
                      <a:r>
                        <a:rPr sz="2400" dirty="0" smtClean="0">
                          <a:latin typeface="Times New Roman"/>
                          <a:cs typeface="Times New Roman"/>
                        </a:rPr>
                        <a:t>HTML</a:t>
                      </a:r>
                      <a:r>
                        <a:rPr lang="en-US" sz="2400" spc="-100" baseline="0" dirty="0" smtClean="0">
                          <a:latin typeface="Times New Roman"/>
                          <a:cs typeface="Times New Roman"/>
                        </a:rPr>
                        <a:t> </a:t>
                      </a:r>
                      <a:r>
                        <a:rPr sz="2400" dirty="0" smtClean="0">
                          <a:latin typeface="Times New Roman"/>
                          <a:cs typeface="Times New Roman"/>
                        </a:rPr>
                        <a:t>page</a:t>
                      </a:r>
                      <a:r>
                        <a:rPr sz="2400" dirty="0">
                          <a:latin typeface="Times New Roman"/>
                          <a:cs typeface="Times New Roman"/>
                        </a:rPr>
                        <a:t>.</a:t>
                      </a:r>
                    </a:p>
                  </a:txBody>
                  <a:tcPr marL="0" marR="0" marT="3365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3097677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5C74-F303-4776-A613-29DDE50237A9}"/>
              </a:ext>
            </a:extLst>
          </p:cNvPr>
          <p:cNvSpPr>
            <a:spLocks noGrp="1"/>
          </p:cNvSpPr>
          <p:nvPr>
            <p:ph type="title"/>
          </p:nvPr>
        </p:nvSpPr>
        <p:spPr/>
        <p:txBody>
          <a:bodyPr/>
          <a:lstStyle/>
          <a:p>
            <a:r>
              <a:rPr lang="en-US" dirty="0"/>
              <a:t>FOUR FACELET TAGS USED TO CREATE THE TEMPLATE:</a:t>
            </a:r>
            <a:endParaRPr lang="en-IN" dirty="0"/>
          </a:p>
        </p:txBody>
      </p:sp>
      <p:graphicFrame>
        <p:nvGraphicFramePr>
          <p:cNvPr id="4" name="Table 3">
            <a:extLst>
              <a:ext uri="{FF2B5EF4-FFF2-40B4-BE49-F238E27FC236}">
                <a16:creationId xmlns:a16="http://schemas.microsoft.com/office/drawing/2014/main" id="{2864A7A6-F37B-4DEC-9CEA-1F2D48A9E028}"/>
              </a:ext>
            </a:extLst>
          </p:cNvPr>
          <p:cNvGraphicFramePr>
            <a:graphicFrameLocks noGrp="1"/>
          </p:cNvGraphicFramePr>
          <p:nvPr>
            <p:extLst/>
          </p:nvPr>
        </p:nvGraphicFramePr>
        <p:xfrm>
          <a:off x="1016000" y="1804249"/>
          <a:ext cx="10515600" cy="4566282"/>
        </p:xfrm>
        <a:graphic>
          <a:graphicData uri="http://schemas.openxmlformats.org/drawingml/2006/table">
            <a:tbl>
              <a:tblPr>
                <a:tableStyleId>{BDBED569-4797-4DF1-A0F4-6AAB3CD982D8}</a:tableStyleId>
              </a:tblPr>
              <a:tblGrid>
                <a:gridCol w="1676400">
                  <a:extLst>
                    <a:ext uri="{9D8B030D-6E8A-4147-A177-3AD203B41FA5}">
                      <a16:colId xmlns:a16="http://schemas.microsoft.com/office/drawing/2014/main" val="3809907987"/>
                    </a:ext>
                  </a:extLst>
                </a:gridCol>
                <a:gridCol w="8839200">
                  <a:extLst>
                    <a:ext uri="{9D8B030D-6E8A-4147-A177-3AD203B41FA5}">
                      <a16:colId xmlns:a16="http://schemas.microsoft.com/office/drawing/2014/main" val="2642415069"/>
                    </a:ext>
                  </a:extLst>
                </a:gridCol>
              </a:tblGrid>
              <a:tr h="206675">
                <a:tc>
                  <a:txBody>
                    <a:bodyPr/>
                    <a:lstStyle/>
                    <a:p>
                      <a:pPr algn="ctr" fontAlgn="t"/>
                      <a:r>
                        <a:rPr lang="en-IN" sz="2400" dirty="0" err="1">
                          <a:effectLst/>
                        </a:rPr>
                        <a:t>S.No</a:t>
                      </a:r>
                      <a:endParaRPr lang="en-IN" sz="2400" b="1" dirty="0">
                        <a:effectLst/>
                      </a:endParaRPr>
                    </a:p>
                  </a:txBody>
                  <a:tcPr marL="27929" marR="27929" marT="27929" marB="27929"/>
                </a:tc>
                <a:tc>
                  <a:txBody>
                    <a:bodyPr/>
                    <a:lstStyle/>
                    <a:p>
                      <a:pPr algn="ctr" fontAlgn="t"/>
                      <a:r>
                        <a:rPr lang="en-IN" sz="2400" dirty="0">
                          <a:effectLst/>
                        </a:rPr>
                        <a:t>Tag &amp; Description</a:t>
                      </a:r>
                      <a:endParaRPr lang="en-IN" sz="2400" b="1" dirty="0">
                        <a:effectLst/>
                      </a:endParaRPr>
                    </a:p>
                  </a:txBody>
                  <a:tcPr marL="27929" marR="27929" marT="27929" marB="27929"/>
                </a:tc>
                <a:extLst>
                  <a:ext uri="{0D108BD9-81ED-4DB2-BD59-A6C34878D82A}">
                    <a16:rowId xmlns:a16="http://schemas.microsoft.com/office/drawing/2014/main" val="2360168925"/>
                  </a:ext>
                </a:extLst>
              </a:tr>
              <a:tr h="1262391">
                <a:tc>
                  <a:txBody>
                    <a:bodyPr/>
                    <a:lstStyle/>
                    <a:p>
                      <a:pPr algn="ctr" fontAlgn="ctr"/>
                      <a:r>
                        <a:rPr lang="en-IN" sz="2400" dirty="0">
                          <a:effectLst/>
                        </a:rPr>
                        <a:t>1</a:t>
                      </a:r>
                    </a:p>
                  </a:txBody>
                  <a:tcPr marL="27929" marR="27929" marT="27929" marB="27929" anchor="ctr"/>
                </a:tc>
                <a:tc>
                  <a:txBody>
                    <a:bodyPr/>
                    <a:lstStyle/>
                    <a:p>
                      <a:pPr algn="just" fontAlgn="t"/>
                      <a:r>
                        <a:rPr lang="en-US" sz="2400" dirty="0" err="1">
                          <a:effectLst/>
                        </a:rPr>
                        <a:t>ui:insert</a:t>
                      </a:r>
                      <a:endParaRPr lang="en-US" sz="2400" dirty="0">
                        <a:effectLst/>
                      </a:endParaRPr>
                    </a:p>
                    <a:p>
                      <a:pPr algn="just" fontAlgn="t"/>
                      <a:r>
                        <a:rPr lang="en-US" sz="2400" dirty="0">
                          <a:effectLst/>
                        </a:rPr>
                        <a:t>Used in template file. It defines contents to be placed in a template. </a:t>
                      </a:r>
                      <a:r>
                        <a:rPr lang="en-US" sz="2400" dirty="0" err="1">
                          <a:effectLst/>
                        </a:rPr>
                        <a:t>ui:define</a:t>
                      </a:r>
                      <a:r>
                        <a:rPr lang="en-US" sz="2400" dirty="0">
                          <a:effectLst/>
                        </a:rPr>
                        <a:t> tag can replaced its contents.</a:t>
                      </a:r>
                      <a:endParaRPr lang="en-US" sz="2400" dirty="0">
                        <a:solidFill>
                          <a:srgbClr val="000000"/>
                        </a:solidFill>
                        <a:effectLst/>
                      </a:endParaRPr>
                    </a:p>
                  </a:txBody>
                  <a:tcPr marL="27929" marR="27929" marT="27929" marB="27929"/>
                </a:tc>
                <a:extLst>
                  <a:ext uri="{0D108BD9-81ED-4DB2-BD59-A6C34878D82A}">
                    <a16:rowId xmlns:a16="http://schemas.microsoft.com/office/drawing/2014/main" val="488484184"/>
                  </a:ext>
                </a:extLst>
              </a:tr>
              <a:tr h="809941">
                <a:tc>
                  <a:txBody>
                    <a:bodyPr/>
                    <a:lstStyle/>
                    <a:p>
                      <a:pPr algn="ctr" fontAlgn="ctr"/>
                      <a:r>
                        <a:rPr lang="en-IN" sz="2400">
                          <a:effectLst/>
                        </a:rPr>
                        <a:t>2</a:t>
                      </a:r>
                    </a:p>
                  </a:txBody>
                  <a:tcPr marL="27929" marR="27929" marT="27929" marB="27929" anchor="ctr"/>
                </a:tc>
                <a:tc>
                  <a:txBody>
                    <a:bodyPr/>
                    <a:lstStyle/>
                    <a:p>
                      <a:pPr algn="just" fontAlgn="t"/>
                      <a:r>
                        <a:rPr lang="en-US" sz="2400">
                          <a:effectLst/>
                        </a:rPr>
                        <a:t>ui:define</a:t>
                      </a:r>
                    </a:p>
                    <a:p>
                      <a:pPr algn="just" fontAlgn="t"/>
                      <a:r>
                        <a:rPr lang="en-US" sz="2400">
                          <a:effectLst/>
                        </a:rPr>
                        <a:t>Defines the contents to be inserted in a template.</a:t>
                      </a:r>
                      <a:endParaRPr lang="en-US" sz="2400">
                        <a:solidFill>
                          <a:srgbClr val="000000"/>
                        </a:solidFill>
                        <a:effectLst/>
                      </a:endParaRPr>
                    </a:p>
                  </a:txBody>
                  <a:tcPr marL="27929" marR="27929" marT="27929" marB="27929"/>
                </a:tc>
                <a:extLst>
                  <a:ext uri="{0D108BD9-81ED-4DB2-BD59-A6C34878D82A}">
                    <a16:rowId xmlns:a16="http://schemas.microsoft.com/office/drawing/2014/main" val="1836468958"/>
                  </a:ext>
                </a:extLst>
              </a:tr>
              <a:tr h="809941">
                <a:tc>
                  <a:txBody>
                    <a:bodyPr/>
                    <a:lstStyle/>
                    <a:p>
                      <a:pPr algn="ctr" fontAlgn="ctr"/>
                      <a:r>
                        <a:rPr lang="en-IN" sz="2400">
                          <a:effectLst/>
                        </a:rPr>
                        <a:t>3</a:t>
                      </a:r>
                    </a:p>
                  </a:txBody>
                  <a:tcPr marL="27929" marR="27929" marT="27929" marB="27929" anchor="ctr"/>
                </a:tc>
                <a:tc>
                  <a:txBody>
                    <a:bodyPr/>
                    <a:lstStyle/>
                    <a:p>
                      <a:pPr algn="just" fontAlgn="t"/>
                      <a:r>
                        <a:rPr lang="en-US" sz="2400">
                          <a:effectLst/>
                        </a:rPr>
                        <a:t>ui:include</a:t>
                      </a:r>
                    </a:p>
                    <a:p>
                      <a:pPr algn="just" fontAlgn="t"/>
                      <a:r>
                        <a:rPr lang="en-US" sz="2400">
                          <a:effectLst/>
                        </a:rPr>
                        <a:t>Includes contents of one xhtml page into another xhtml page.</a:t>
                      </a:r>
                      <a:endParaRPr lang="en-US" sz="2400">
                        <a:solidFill>
                          <a:srgbClr val="000000"/>
                        </a:solidFill>
                        <a:effectLst/>
                      </a:endParaRPr>
                    </a:p>
                  </a:txBody>
                  <a:tcPr marL="27929" marR="27929" marT="27929" marB="27929"/>
                </a:tc>
                <a:extLst>
                  <a:ext uri="{0D108BD9-81ED-4DB2-BD59-A6C34878D82A}">
                    <a16:rowId xmlns:a16="http://schemas.microsoft.com/office/drawing/2014/main" val="1497974833"/>
                  </a:ext>
                </a:extLst>
              </a:tr>
              <a:tr h="1262391">
                <a:tc>
                  <a:txBody>
                    <a:bodyPr/>
                    <a:lstStyle/>
                    <a:p>
                      <a:pPr algn="ctr" fontAlgn="ctr"/>
                      <a:r>
                        <a:rPr lang="en-IN" sz="2400">
                          <a:effectLst/>
                        </a:rPr>
                        <a:t>4</a:t>
                      </a:r>
                    </a:p>
                  </a:txBody>
                  <a:tcPr marL="27929" marR="27929" marT="27929" marB="27929" anchor="ctr"/>
                </a:tc>
                <a:tc>
                  <a:txBody>
                    <a:bodyPr/>
                    <a:lstStyle/>
                    <a:p>
                      <a:pPr algn="just" fontAlgn="t"/>
                      <a:r>
                        <a:rPr lang="en-US" sz="2400" dirty="0" err="1">
                          <a:effectLst/>
                        </a:rPr>
                        <a:t>ui:composition</a:t>
                      </a:r>
                      <a:endParaRPr lang="en-US" sz="2400" dirty="0">
                        <a:effectLst/>
                      </a:endParaRPr>
                    </a:p>
                    <a:p>
                      <a:pPr algn="just" fontAlgn="t"/>
                      <a:r>
                        <a:rPr lang="en-US" sz="2400" dirty="0">
                          <a:effectLst/>
                        </a:rPr>
                        <a:t>Loads a template using template attribute. It can also define a group of components to be inserted in </a:t>
                      </a:r>
                      <a:r>
                        <a:rPr lang="en-US" sz="2400" dirty="0" err="1">
                          <a:effectLst/>
                        </a:rPr>
                        <a:t>xhtml</a:t>
                      </a:r>
                      <a:r>
                        <a:rPr lang="en-US" sz="2400" dirty="0">
                          <a:effectLst/>
                        </a:rPr>
                        <a:t> page.</a:t>
                      </a:r>
                      <a:endParaRPr lang="en-US" sz="2400" dirty="0">
                        <a:solidFill>
                          <a:srgbClr val="000000"/>
                        </a:solidFill>
                        <a:effectLst/>
                      </a:endParaRPr>
                    </a:p>
                  </a:txBody>
                  <a:tcPr marL="27929" marR="27929" marT="27929" marB="27929"/>
                </a:tc>
                <a:extLst>
                  <a:ext uri="{0D108BD9-81ED-4DB2-BD59-A6C34878D82A}">
                    <a16:rowId xmlns:a16="http://schemas.microsoft.com/office/drawing/2014/main" val="288804558"/>
                  </a:ext>
                </a:extLst>
              </a:tr>
            </a:tbl>
          </a:graphicData>
        </a:graphic>
      </p:graphicFrame>
    </p:spTree>
    <p:custDataLst>
      <p:tags r:id="rId1"/>
    </p:custDataLst>
    <p:extLst>
      <p:ext uri="{BB962C8B-B14F-4D97-AF65-F5344CB8AC3E}">
        <p14:creationId xmlns:p14="http://schemas.microsoft.com/office/powerpoint/2010/main" val="18864029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1152" y="0"/>
            <a:ext cx="4948555" cy="635000"/>
          </a:xfrm>
          <a:prstGeom prst="rect">
            <a:avLst/>
          </a:prstGeom>
        </p:spPr>
        <p:txBody>
          <a:bodyPr vert="horz" wrap="square" lIns="0" tIns="12065" rIns="0" bIns="0" rtlCol="0" anchor="ctr">
            <a:spAutoFit/>
          </a:bodyPr>
          <a:lstStyle/>
          <a:p>
            <a:pPr marL="12700">
              <a:lnSpc>
                <a:spcPct val="100000"/>
              </a:lnSpc>
              <a:spcBef>
                <a:spcPts val="95"/>
              </a:spcBef>
            </a:pPr>
            <a:r>
              <a:rPr sz="4000" spc="-15" dirty="0"/>
              <a:t>Creating</a:t>
            </a:r>
            <a:r>
              <a:rPr sz="4000" spc="-55" dirty="0"/>
              <a:t> </a:t>
            </a:r>
            <a:r>
              <a:rPr sz="4000" spc="-60" dirty="0"/>
              <a:t>Template</a:t>
            </a:r>
            <a:r>
              <a:rPr sz="4000" spc="-35" dirty="0"/>
              <a:t> </a:t>
            </a:r>
            <a:r>
              <a:rPr sz="4000" spc="-30" dirty="0"/>
              <a:t>steps</a:t>
            </a:r>
            <a:endParaRPr sz="4000"/>
          </a:p>
        </p:txBody>
      </p:sp>
      <p:sp>
        <p:nvSpPr>
          <p:cNvPr id="3" name="object 3"/>
          <p:cNvSpPr txBox="1"/>
          <p:nvPr/>
        </p:nvSpPr>
        <p:spPr>
          <a:xfrm>
            <a:off x="2059816" y="746896"/>
            <a:ext cx="7334250" cy="4070986"/>
          </a:xfrm>
          <a:prstGeom prst="rect">
            <a:avLst/>
          </a:prstGeom>
        </p:spPr>
        <p:txBody>
          <a:bodyPr vert="horz" wrap="square" lIns="0" tIns="109855" rIns="0" bIns="0" rtlCol="0">
            <a:spAutoFit/>
          </a:bodyPr>
          <a:lstStyle/>
          <a:p>
            <a:pPr marL="12700">
              <a:spcBef>
                <a:spcPts val="865"/>
              </a:spcBef>
            </a:pPr>
            <a:r>
              <a:rPr sz="3200" spc="-10" dirty="0">
                <a:latin typeface="Calibri"/>
                <a:cs typeface="Calibri"/>
              </a:rPr>
              <a:t>Step </a:t>
            </a:r>
            <a:r>
              <a:rPr sz="3200" spc="-5" dirty="0">
                <a:latin typeface="Calibri"/>
                <a:cs typeface="Calibri"/>
              </a:rPr>
              <a:t>1:</a:t>
            </a:r>
            <a:r>
              <a:rPr sz="3200" spc="10" dirty="0">
                <a:latin typeface="Calibri"/>
                <a:cs typeface="Calibri"/>
              </a:rPr>
              <a:t> </a:t>
            </a:r>
            <a:r>
              <a:rPr sz="3200" spc="-20" dirty="0">
                <a:latin typeface="Calibri"/>
                <a:cs typeface="Calibri"/>
              </a:rPr>
              <a:t>Create</a:t>
            </a:r>
            <a:r>
              <a:rPr sz="3200" spc="-15" dirty="0">
                <a:latin typeface="Calibri"/>
                <a:cs typeface="Calibri"/>
              </a:rPr>
              <a:t> </a:t>
            </a:r>
            <a:r>
              <a:rPr sz="3200" spc="-5" dirty="0">
                <a:latin typeface="Calibri"/>
                <a:cs typeface="Calibri"/>
              </a:rPr>
              <a:t>Header file:</a:t>
            </a:r>
            <a:r>
              <a:rPr sz="3200" spc="25" dirty="0">
                <a:latin typeface="Calibri"/>
                <a:cs typeface="Calibri"/>
              </a:rPr>
              <a:t> </a:t>
            </a:r>
            <a:r>
              <a:rPr sz="3200" spc="-35" dirty="0">
                <a:latin typeface="Calibri"/>
                <a:cs typeface="Calibri"/>
              </a:rPr>
              <a:t>header.xhtml</a:t>
            </a:r>
            <a:endParaRPr sz="3200">
              <a:latin typeface="Calibri"/>
              <a:cs typeface="Calibri"/>
            </a:endParaRPr>
          </a:p>
          <a:p>
            <a:pPr marL="355600" marR="5080" indent="-342900">
              <a:spcBef>
                <a:spcPts val="770"/>
              </a:spcBef>
              <a:buFont typeface="Arial MT"/>
              <a:buChar char="•"/>
              <a:tabLst>
                <a:tab pos="355600" algn="l"/>
                <a:tab pos="356235" algn="l"/>
              </a:tabLst>
            </a:pPr>
            <a:r>
              <a:rPr sz="3200" spc="-5" dirty="0">
                <a:latin typeface="Calibri"/>
                <a:cs typeface="Calibri"/>
              </a:rPr>
              <a:t>Use </a:t>
            </a:r>
            <a:r>
              <a:rPr sz="3200" b="1" dirty="0">
                <a:latin typeface="Calibri"/>
                <a:cs typeface="Calibri"/>
              </a:rPr>
              <a:t>ui:composition </a:t>
            </a:r>
            <a:r>
              <a:rPr sz="3200" spc="-15" dirty="0">
                <a:latin typeface="Calibri"/>
                <a:cs typeface="Calibri"/>
              </a:rPr>
              <a:t>tag </a:t>
            </a:r>
            <a:r>
              <a:rPr sz="3200" spc="-25" dirty="0">
                <a:latin typeface="Calibri"/>
                <a:cs typeface="Calibri"/>
              </a:rPr>
              <a:t>to </a:t>
            </a:r>
            <a:r>
              <a:rPr sz="3200" spc="-10" dirty="0">
                <a:latin typeface="Calibri"/>
                <a:cs typeface="Calibri"/>
              </a:rPr>
              <a:t>define </a:t>
            </a:r>
            <a:r>
              <a:rPr sz="3200" dirty="0">
                <a:latin typeface="Calibri"/>
                <a:cs typeface="Calibri"/>
              </a:rPr>
              <a:t>a </a:t>
            </a:r>
            <a:r>
              <a:rPr sz="3200" spc="-15" dirty="0">
                <a:latin typeface="Calibri"/>
                <a:cs typeface="Calibri"/>
              </a:rPr>
              <a:t>default </a:t>
            </a:r>
            <a:r>
              <a:rPr sz="3200" spc="-710" dirty="0">
                <a:latin typeface="Calibri"/>
                <a:cs typeface="Calibri"/>
              </a:rPr>
              <a:t> </a:t>
            </a:r>
            <a:r>
              <a:rPr sz="3200" spc="-20" dirty="0">
                <a:latin typeface="Calibri"/>
                <a:cs typeface="Calibri"/>
              </a:rPr>
              <a:t>content</a:t>
            </a:r>
            <a:r>
              <a:rPr sz="3200" spc="-30" dirty="0">
                <a:latin typeface="Calibri"/>
                <a:cs typeface="Calibri"/>
              </a:rPr>
              <a:t> </a:t>
            </a:r>
            <a:r>
              <a:rPr sz="3200" dirty="0">
                <a:latin typeface="Calibri"/>
                <a:cs typeface="Calibri"/>
              </a:rPr>
              <a:t>of Header</a:t>
            </a:r>
            <a:r>
              <a:rPr sz="3200" spc="-5" dirty="0">
                <a:latin typeface="Calibri"/>
                <a:cs typeface="Calibri"/>
              </a:rPr>
              <a:t> section.</a:t>
            </a:r>
            <a:endParaRPr sz="3200">
              <a:latin typeface="Calibri"/>
              <a:cs typeface="Calibri"/>
            </a:endParaRPr>
          </a:p>
          <a:p>
            <a:pPr marL="12700">
              <a:spcBef>
                <a:spcPts val="765"/>
              </a:spcBef>
            </a:pPr>
            <a:r>
              <a:rPr sz="3200" spc="-5" dirty="0">
                <a:latin typeface="Calibri"/>
                <a:cs typeface="Calibri"/>
              </a:rPr>
              <a:t>Code:</a:t>
            </a:r>
            <a:endParaRPr sz="3200">
              <a:latin typeface="Calibri"/>
              <a:cs typeface="Calibri"/>
            </a:endParaRPr>
          </a:p>
          <a:p>
            <a:pPr marL="12700">
              <a:spcBef>
                <a:spcPts val="765"/>
              </a:spcBef>
            </a:pPr>
            <a:r>
              <a:rPr sz="3200" spc="-5" dirty="0">
                <a:latin typeface="Calibri"/>
                <a:cs typeface="Calibri"/>
              </a:rPr>
              <a:t>&lt;ui:composition&gt;</a:t>
            </a:r>
            <a:endParaRPr sz="3200">
              <a:latin typeface="Calibri"/>
              <a:cs typeface="Calibri"/>
            </a:endParaRPr>
          </a:p>
          <a:p>
            <a:pPr marL="12700">
              <a:spcBef>
                <a:spcPts val="770"/>
              </a:spcBef>
            </a:pPr>
            <a:r>
              <a:rPr sz="3200" spc="-10" dirty="0">
                <a:latin typeface="Calibri"/>
                <a:cs typeface="Calibri"/>
              </a:rPr>
              <a:t>&lt;h1&gt;Default</a:t>
            </a:r>
            <a:r>
              <a:rPr sz="3200" dirty="0">
                <a:latin typeface="Calibri"/>
                <a:cs typeface="Calibri"/>
              </a:rPr>
              <a:t> </a:t>
            </a:r>
            <a:r>
              <a:rPr sz="3200" spc="-5" dirty="0">
                <a:latin typeface="Calibri"/>
                <a:cs typeface="Calibri"/>
              </a:rPr>
              <a:t>Header&lt;/h1&gt;</a:t>
            </a:r>
            <a:endParaRPr sz="3200">
              <a:latin typeface="Calibri"/>
              <a:cs typeface="Calibri"/>
            </a:endParaRPr>
          </a:p>
          <a:p>
            <a:pPr marL="102235">
              <a:spcBef>
                <a:spcPts val="770"/>
              </a:spcBef>
            </a:pPr>
            <a:r>
              <a:rPr sz="3200" spc="-5" dirty="0">
                <a:latin typeface="Calibri"/>
                <a:cs typeface="Calibri"/>
              </a:rPr>
              <a:t>&lt;/ui:composition&gt;</a:t>
            </a:r>
            <a:endParaRPr sz="3200">
              <a:latin typeface="Calibri"/>
              <a:cs typeface="Calibri"/>
            </a:endParaRPr>
          </a:p>
        </p:txBody>
      </p:sp>
    </p:spTree>
    <p:custDataLst>
      <p:tags r:id="rId1"/>
    </p:custDataLst>
    <p:extLst>
      <p:ext uri="{BB962C8B-B14F-4D97-AF65-F5344CB8AC3E}">
        <p14:creationId xmlns:p14="http://schemas.microsoft.com/office/powerpoint/2010/main" val="41755057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9816" y="386857"/>
            <a:ext cx="7722234" cy="5389880"/>
          </a:xfrm>
          <a:prstGeom prst="rect">
            <a:avLst/>
          </a:prstGeom>
        </p:spPr>
        <p:txBody>
          <a:bodyPr vert="horz" wrap="square" lIns="0" tIns="109855" rIns="0" bIns="0" rtlCol="0">
            <a:spAutoFit/>
          </a:bodyPr>
          <a:lstStyle/>
          <a:p>
            <a:pPr marL="12700">
              <a:spcBef>
                <a:spcPts val="865"/>
              </a:spcBef>
            </a:pPr>
            <a:r>
              <a:rPr sz="3200" spc="-10" dirty="0">
                <a:latin typeface="Calibri"/>
                <a:cs typeface="Calibri"/>
              </a:rPr>
              <a:t>Step </a:t>
            </a:r>
            <a:r>
              <a:rPr sz="3200" spc="-5" dirty="0">
                <a:latin typeface="Calibri"/>
                <a:cs typeface="Calibri"/>
              </a:rPr>
              <a:t>2:</a:t>
            </a:r>
            <a:r>
              <a:rPr sz="3200" spc="15" dirty="0">
                <a:latin typeface="Calibri"/>
                <a:cs typeface="Calibri"/>
              </a:rPr>
              <a:t> </a:t>
            </a:r>
            <a:r>
              <a:rPr sz="3200" spc="-20" dirty="0">
                <a:latin typeface="Calibri"/>
                <a:cs typeface="Calibri"/>
              </a:rPr>
              <a:t>Create</a:t>
            </a:r>
            <a:r>
              <a:rPr sz="3200" spc="-15" dirty="0">
                <a:latin typeface="Calibri"/>
                <a:cs typeface="Calibri"/>
              </a:rPr>
              <a:t> Footer</a:t>
            </a:r>
            <a:r>
              <a:rPr sz="3200" spc="-5" dirty="0">
                <a:latin typeface="Calibri"/>
                <a:cs typeface="Calibri"/>
              </a:rPr>
              <a:t> file:</a:t>
            </a:r>
            <a:r>
              <a:rPr sz="3200" dirty="0">
                <a:latin typeface="Calibri"/>
                <a:cs typeface="Calibri"/>
              </a:rPr>
              <a:t> </a:t>
            </a:r>
            <a:r>
              <a:rPr sz="3200" spc="-45" dirty="0">
                <a:latin typeface="Calibri"/>
                <a:cs typeface="Calibri"/>
              </a:rPr>
              <a:t>footer.xhtml</a:t>
            </a:r>
            <a:endParaRPr sz="3200">
              <a:latin typeface="Calibri"/>
              <a:cs typeface="Calibri"/>
            </a:endParaRPr>
          </a:p>
          <a:p>
            <a:pPr marL="355600" marR="393065" indent="-342900">
              <a:spcBef>
                <a:spcPts val="770"/>
              </a:spcBef>
              <a:buFont typeface="Arial MT"/>
              <a:buChar char="•"/>
              <a:tabLst>
                <a:tab pos="355600" algn="l"/>
                <a:tab pos="356235" algn="l"/>
              </a:tabLst>
            </a:pPr>
            <a:r>
              <a:rPr sz="3200" spc="-5" dirty="0">
                <a:latin typeface="Calibri"/>
                <a:cs typeface="Calibri"/>
              </a:rPr>
              <a:t>Use </a:t>
            </a:r>
            <a:r>
              <a:rPr sz="3200" b="1" dirty="0">
                <a:latin typeface="Calibri"/>
                <a:cs typeface="Calibri"/>
              </a:rPr>
              <a:t>ui:composition </a:t>
            </a:r>
            <a:r>
              <a:rPr sz="3200" spc="-15" dirty="0">
                <a:latin typeface="Calibri"/>
                <a:cs typeface="Calibri"/>
              </a:rPr>
              <a:t>tag </a:t>
            </a:r>
            <a:r>
              <a:rPr sz="3200" spc="-25" dirty="0">
                <a:latin typeface="Calibri"/>
                <a:cs typeface="Calibri"/>
              </a:rPr>
              <a:t>to </a:t>
            </a:r>
            <a:r>
              <a:rPr sz="3200" spc="-10" dirty="0">
                <a:latin typeface="Calibri"/>
                <a:cs typeface="Calibri"/>
              </a:rPr>
              <a:t>define </a:t>
            </a:r>
            <a:r>
              <a:rPr sz="3200" dirty="0">
                <a:latin typeface="Calibri"/>
                <a:cs typeface="Calibri"/>
              </a:rPr>
              <a:t>a </a:t>
            </a:r>
            <a:r>
              <a:rPr sz="3200" spc="-15" dirty="0">
                <a:latin typeface="Calibri"/>
                <a:cs typeface="Calibri"/>
              </a:rPr>
              <a:t>default </a:t>
            </a:r>
            <a:r>
              <a:rPr sz="3200" spc="-710" dirty="0">
                <a:latin typeface="Calibri"/>
                <a:cs typeface="Calibri"/>
              </a:rPr>
              <a:t> </a:t>
            </a:r>
            <a:r>
              <a:rPr sz="3200" spc="-20" dirty="0">
                <a:latin typeface="Calibri"/>
                <a:cs typeface="Calibri"/>
              </a:rPr>
              <a:t>content</a:t>
            </a:r>
            <a:r>
              <a:rPr sz="3200" spc="-30" dirty="0">
                <a:latin typeface="Calibri"/>
                <a:cs typeface="Calibri"/>
              </a:rPr>
              <a:t> </a:t>
            </a:r>
            <a:r>
              <a:rPr sz="3200" dirty="0">
                <a:latin typeface="Calibri"/>
                <a:cs typeface="Calibri"/>
              </a:rPr>
              <a:t>of </a:t>
            </a:r>
            <a:r>
              <a:rPr sz="3200" spc="-15" dirty="0">
                <a:latin typeface="Calibri"/>
                <a:cs typeface="Calibri"/>
              </a:rPr>
              <a:t>Footer</a:t>
            </a:r>
            <a:r>
              <a:rPr sz="3200" spc="-20" dirty="0">
                <a:latin typeface="Calibri"/>
                <a:cs typeface="Calibri"/>
              </a:rPr>
              <a:t> </a:t>
            </a:r>
            <a:r>
              <a:rPr sz="3200" spc="-5" dirty="0">
                <a:latin typeface="Calibri"/>
                <a:cs typeface="Calibri"/>
              </a:rPr>
              <a:t>section.</a:t>
            </a:r>
            <a:endParaRPr sz="3200">
              <a:latin typeface="Calibri"/>
              <a:cs typeface="Calibri"/>
            </a:endParaRPr>
          </a:p>
          <a:p>
            <a:pPr marL="12700">
              <a:spcBef>
                <a:spcPts val="765"/>
              </a:spcBef>
            </a:pPr>
            <a:r>
              <a:rPr sz="3200" b="1" dirty="0">
                <a:latin typeface="Calibri"/>
                <a:cs typeface="Calibri"/>
              </a:rPr>
              <a:t>&lt;ui:composition&gt;</a:t>
            </a:r>
            <a:r>
              <a:rPr sz="3200" b="1" spc="-50" dirty="0">
                <a:latin typeface="Calibri"/>
                <a:cs typeface="Calibri"/>
              </a:rPr>
              <a:t> </a:t>
            </a:r>
            <a:r>
              <a:rPr sz="3200" b="1" spc="-10" dirty="0">
                <a:latin typeface="Calibri"/>
                <a:cs typeface="Calibri"/>
              </a:rPr>
              <a:t>&lt;h1&gt;Default</a:t>
            </a:r>
            <a:r>
              <a:rPr sz="3200" b="1" spc="-5" dirty="0">
                <a:latin typeface="Calibri"/>
                <a:cs typeface="Calibri"/>
              </a:rPr>
              <a:t> </a:t>
            </a:r>
            <a:r>
              <a:rPr sz="3200" b="1" spc="-10" dirty="0">
                <a:latin typeface="Calibri"/>
                <a:cs typeface="Calibri"/>
              </a:rPr>
              <a:t>Footer&lt;/h1&gt;</a:t>
            </a:r>
            <a:endParaRPr sz="3200">
              <a:latin typeface="Calibri"/>
              <a:cs typeface="Calibri"/>
            </a:endParaRPr>
          </a:p>
          <a:p>
            <a:pPr marL="12700">
              <a:lnSpc>
                <a:spcPts val="3840"/>
              </a:lnSpc>
            </a:pPr>
            <a:r>
              <a:rPr sz="3200" b="1" dirty="0">
                <a:latin typeface="Calibri"/>
                <a:cs typeface="Calibri"/>
              </a:rPr>
              <a:t>&lt;/ui:composition&gt;</a:t>
            </a:r>
            <a:endParaRPr sz="3200">
              <a:latin typeface="Calibri"/>
              <a:cs typeface="Calibri"/>
            </a:endParaRPr>
          </a:p>
          <a:p>
            <a:pPr marL="102235"/>
            <a:r>
              <a:rPr sz="3200" spc="-10" dirty="0">
                <a:latin typeface="Calibri"/>
                <a:cs typeface="Calibri"/>
              </a:rPr>
              <a:t>Step</a:t>
            </a:r>
            <a:r>
              <a:rPr sz="3200" dirty="0">
                <a:latin typeface="Calibri"/>
                <a:cs typeface="Calibri"/>
              </a:rPr>
              <a:t> </a:t>
            </a:r>
            <a:r>
              <a:rPr sz="3200" spc="-5" dirty="0">
                <a:latin typeface="Calibri"/>
                <a:cs typeface="Calibri"/>
              </a:rPr>
              <a:t>3:</a:t>
            </a:r>
            <a:r>
              <a:rPr sz="3200" spc="5" dirty="0">
                <a:latin typeface="Calibri"/>
                <a:cs typeface="Calibri"/>
              </a:rPr>
              <a:t> </a:t>
            </a:r>
            <a:r>
              <a:rPr sz="3200" spc="-20" dirty="0">
                <a:latin typeface="Calibri"/>
                <a:cs typeface="Calibri"/>
              </a:rPr>
              <a:t>Create</a:t>
            </a:r>
            <a:r>
              <a:rPr sz="3200" spc="-15" dirty="0">
                <a:latin typeface="Calibri"/>
                <a:cs typeface="Calibri"/>
              </a:rPr>
              <a:t> Content</a:t>
            </a:r>
            <a:r>
              <a:rPr sz="3200" spc="5" dirty="0">
                <a:latin typeface="Calibri"/>
                <a:cs typeface="Calibri"/>
              </a:rPr>
              <a:t> </a:t>
            </a:r>
            <a:r>
              <a:rPr sz="3200" spc="-5" dirty="0">
                <a:latin typeface="Calibri"/>
                <a:cs typeface="Calibri"/>
              </a:rPr>
              <a:t>file:</a:t>
            </a:r>
            <a:r>
              <a:rPr sz="3200" spc="5" dirty="0">
                <a:latin typeface="Calibri"/>
                <a:cs typeface="Calibri"/>
              </a:rPr>
              <a:t> </a:t>
            </a:r>
            <a:r>
              <a:rPr sz="3200" spc="-15" dirty="0">
                <a:latin typeface="Calibri"/>
                <a:cs typeface="Calibri"/>
              </a:rPr>
              <a:t>contents.xhtml</a:t>
            </a:r>
            <a:endParaRPr sz="3200">
              <a:latin typeface="Calibri"/>
              <a:cs typeface="Calibri"/>
            </a:endParaRPr>
          </a:p>
          <a:p>
            <a:pPr marL="355600" marR="393065" indent="-342900">
              <a:spcBef>
                <a:spcPts val="770"/>
              </a:spcBef>
              <a:buFont typeface="Arial MT"/>
              <a:buChar char="•"/>
              <a:tabLst>
                <a:tab pos="355600" algn="l"/>
                <a:tab pos="356235" algn="l"/>
              </a:tabLst>
            </a:pPr>
            <a:r>
              <a:rPr sz="3200" spc="-5" dirty="0">
                <a:latin typeface="Calibri"/>
                <a:cs typeface="Calibri"/>
              </a:rPr>
              <a:t>Use </a:t>
            </a:r>
            <a:r>
              <a:rPr sz="3200" b="1" dirty="0">
                <a:latin typeface="Calibri"/>
                <a:cs typeface="Calibri"/>
              </a:rPr>
              <a:t>ui:composition </a:t>
            </a:r>
            <a:r>
              <a:rPr sz="3200" spc="-15" dirty="0">
                <a:latin typeface="Calibri"/>
                <a:cs typeface="Calibri"/>
              </a:rPr>
              <a:t>tag </a:t>
            </a:r>
            <a:r>
              <a:rPr sz="3200" spc="-25" dirty="0">
                <a:latin typeface="Calibri"/>
                <a:cs typeface="Calibri"/>
              </a:rPr>
              <a:t>to </a:t>
            </a:r>
            <a:r>
              <a:rPr sz="3200" spc="-10" dirty="0">
                <a:latin typeface="Calibri"/>
                <a:cs typeface="Calibri"/>
              </a:rPr>
              <a:t>define </a:t>
            </a:r>
            <a:r>
              <a:rPr sz="3200" dirty="0">
                <a:latin typeface="Calibri"/>
                <a:cs typeface="Calibri"/>
              </a:rPr>
              <a:t>a </a:t>
            </a:r>
            <a:r>
              <a:rPr sz="3200" spc="-15" dirty="0">
                <a:latin typeface="Calibri"/>
                <a:cs typeface="Calibri"/>
              </a:rPr>
              <a:t>default </a:t>
            </a:r>
            <a:r>
              <a:rPr sz="3200" spc="-710" dirty="0">
                <a:latin typeface="Calibri"/>
                <a:cs typeface="Calibri"/>
              </a:rPr>
              <a:t> </a:t>
            </a:r>
            <a:r>
              <a:rPr sz="3200" spc="-20" dirty="0">
                <a:latin typeface="Calibri"/>
                <a:cs typeface="Calibri"/>
              </a:rPr>
              <a:t>content</a:t>
            </a:r>
            <a:r>
              <a:rPr sz="3200" spc="-30" dirty="0">
                <a:latin typeface="Calibri"/>
                <a:cs typeface="Calibri"/>
              </a:rPr>
              <a:t> </a:t>
            </a:r>
            <a:r>
              <a:rPr sz="3200" dirty="0">
                <a:latin typeface="Calibri"/>
                <a:cs typeface="Calibri"/>
              </a:rPr>
              <a:t>of </a:t>
            </a:r>
            <a:r>
              <a:rPr sz="3200" spc="-15" dirty="0">
                <a:latin typeface="Calibri"/>
                <a:cs typeface="Calibri"/>
              </a:rPr>
              <a:t>Content</a:t>
            </a:r>
            <a:r>
              <a:rPr sz="3200" dirty="0">
                <a:latin typeface="Calibri"/>
                <a:cs typeface="Calibri"/>
              </a:rPr>
              <a:t> </a:t>
            </a:r>
            <a:r>
              <a:rPr sz="3200" spc="-5" dirty="0">
                <a:latin typeface="Calibri"/>
                <a:cs typeface="Calibri"/>
              </a:rPr>
              <a:t>section.</a:t>
            </a:r>
            <a:endParaRPr sz="3200">
              <a:latin typeface="Calibri"/>
              <a:cs typeface="Calibri"/>
            </a:endParaRPr>
          </a:p>
          <a:p>
            <a:pPr marL="12700">
              <a:spcBef>
                <a:spcPts val="765"/>
              </a:spcBef>
            </a:pPr>
            <a:r>
              <a:rPr sz="3200" b="1" dirty="0">
                <a:latin typeface="Calibri"/>
                <a:cs typeface="Calibri"/>
              </a:rPr>
              <a:t>&lt;ui:composition&gt;</a:t>
            </a:r>
            <a:r>
              <a:rPr sz="3200" b="1" spc="-55" dirty="0">
                <a:latin typeface="Calibri"/>
                <a:cs typeface="Calibri"/>
              </a:rPr>
              <a:t> </a:t>
            </a:r>
            <a:r>
              <a:rPr sz="3200" b="1" spc="-10" dirty="0">
                <a:latin typeface="Calibri"/>
                <a:cs typeface="Calibri"/>
              </a:rPr>
              <a:t>&lt;h1&gt;Default Contents&lt;/h1&gt;</a:t>
            </a:r>
            <a:endParaRPr sz="3200">
              <a:latin typeface="Calibri"/>
              <a:cs typeface="Calibri"/>
            </a:endParaRPr>
          </a:p>
          <a:p>
            <a:pPr marL="12700">
              <a:spcBef>
                <a:spcPts val="5"/>
              </a:spcBef>
            </a:pPr>
            <a:r>
              <a:rPr sz="3200" b="1" dirty="0">
                <a:latin typeface="Calibri"/>
                <a:cs typeface="Calibri"/>
              </a:rPr>
              <a:t>&lt;/ui:composition&gt;</a:t>
            </a:r>
            <a:endParaRPr sz="3200">
              <a:latin typeface="Calibri"/>
              <a:cs typeface="Calibri"/>
            </a:endParaRPr>
          </a:p>
        </p:txBody>
      </p:sp>
    </p:spTree>
    <p:custDataLst>
      <p:tags r:id="rId1"/>
    </p:custDataLst>
    <p:extLst>
      <p:ext uri="{BB962C8B-B14F-4D97-AF65-F5344CB8AC3E}">
        <p14:creationId xmlns:p14="http://schemas.microsoft.com/office/powerpoint/2010/main" val="7352741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9854" y="277284"/>
            <a:ext cx="7887334" cy="5892800"/>
          </a:xfrm>
          <a:prstGeom prst="rect">
            <a:avLst/>
          </a:prstGeom>
        </p:spPr>
        <p:txBody>
          <a:bodyPr vert="horz" wrap="square" lIns="0" tIns="12065" rIns="0" bIns="0" rtlCol="0">
            <a:spAutoFit/>
          </a:bodyPr>
          <a:lstStyle/>
          <a:p>
            <a:pPr marL="355600" indent="-343535">
              <a:spcBef>
                <a:spcPts val="95"/>
              </a:spcBef>
              <a:buFont typeface="Arial MT"/>
              <a:buChar char="•"/>
              <a:tabLst>
                <a:tab pos="355600" algn="l"/>
                <a:tab pos="356235" algn="l"/>
              </a:tabLst>
            </a:pPr>
            <a:r>
              <a:rPr sz="2500" spc="-10" dirty="0">
                <a:latin typeface="Calibri"/>
                <a:cs typeface="Calibri"/>
              </a:rPr>
              <a:t>Step</a:t>
            </a:r>
            <a:r>
              <a:rPr sz="2500" spc="-20" dirty="0">
                <a:latin typeface="Calibri"/>
                <a:cs typeface="Calibri"/>
              </a:rPr>
              <a:t> </a:t>
            </a:r>
            <a:r>
              <a:rPr sz="2500" spc="-10" dirty="0">
                <a:latin typeface="Calibri"/>
                <a:cs typeface="Calibri"/>
              </a:rPr>
              <a:t>4:</a:t>
            </a:r>
            <a:r>
              <a:rPr sz="2500" spc="-5" dirty="0">
                <a:latin typeface="Calibri"/>
                <a:cs typeface="Calibri"/>
              </a:rPr>
              <a:t> </a:t>
            </a:r>
            <a:r>
              <a:rPr sz="2500" spc="-15" dirty="0">
                <a:latin typeface="Calibri"/>
                <a:cs typeface="Calibri"/>
              </a:rPr>
              <a:t>Create</a:t>
            </a:r>
            <a:r>
              <a:rPr sz="2500" spc="10" dirty="0">
                <a:latin typeface="Calibri"/>
                <a:cs typeface="Calibri"/>
              </a:rPr>
              <a:t> </a:t>
            </a:r>
            <a:r>
              <a:rPr sz="2500" spc="-5" dirty="0">
                <a:latin typeface="Calibri"/>
                <a:cs typeface="Calibri"/>
              </a:rPr>
              <a:t>a</a:t>
            </a:r>
            <a:r>
              <a:rPr sz="2500" spc="-15" dirty="0">
                <a:latin typeface="Calibri"/>
                <a:cs typeface="Calibri"/>
              </a:rPr>
              <a:t> </a:t>
            </a:r>
            <a:r>
              <a:rPr sz="2500" spc="-35" dirty="0">
                <a:latin typeface="Calibri"/>
                <a:cs typeface="Calibri"/>
              </a:rPr>
              <a:t>Template:</a:t>
            </a:r>
            <a:r>
              <a:rPr sz="2500" spc="5" dirty="0">
                <a:latin typeface="Calibri"/>
                <a:cs typeface="Calibri"/>
              </a:rPr>
              <a:t> </a:t>
            </a:r>
            <a:r>
              <a:rPr sz="2500" spc="-10" dirty="0">
                <a:latin typeface="Calibri"/>
                <a:cs typeface="Calibri"/>
              </a:rPr>
              <a:t>common.xhtml</a:t>
            </a:r>
            <a:endParaRPr sz="2500">
              <a:latin typeface="Calibri"/>
              <a:cs typeface="Calibri"/>
            </a:endParaRPr>
          </a:p>
          <a:p>
            <a:pPr marL="12700" marR="5080" indent="-635">
              <a:lnSpc>
                <a:spcPts val="2400"/>
              </a:lnSpc>
              <a:spcBef>
                <a:spcPts val="580"/>
              </a:spcBef>
            </a:pPr>
            <a:r>
              <a:rPr sz="2500" spc="-10" dirty="0">
                <a:latin typeface="Calibri"/>
                <a:cs typeface="Calibri"/>
              </a:rPr>
              <a:t>Use</a:t>
            </a:r>
            <a:r>
              <a:rPr sz="2500" dirty="0">
                <a:latin typeface="Calibri"/>
                <a:cs typeface="Calibri"/>
              </a:rPr>
              <a:t> </a:t>
            </a:r>
            <a:r>
              <a:rPr sz="2500" b="1" spc="-5" dirty="0">
                <a:latin typeface="Calibri"/>
                <a:cs typeface="Calibri"/>
              </a:rPr>
              <a:t>ui:insert</a:t>
            </a:r>
            <a:r>
              <a:rPr sz="2500" b="1" spc="-20" dirty="0">
                <a:latin typeface="Calibri"/>
                <a:cs typeface="Calibri"/>
              </a:rPr>
              <a:t> </a:t>
            </a:r>
            <a:r>
              <a:rPr sz="2500" spc="-5" dirty="0">
                <a:latin typeface="Calibri"/>
                <a:cs typeface="Calibri"/>
              </a:rPr>
              <a:t>and</a:t>
            </a:r>
            <a:r>
              <a:rPr sz="2500" spc="5" dirty="0">
                <a:latin typeface="Calibri"/>
                <a:cs typeface="Calibri"/>
              </a:rPr>
              <a:t> </a:t>
            </a:r>
            <a:r>
              <a:rPr sz="2500" b="1" spc="-5" dirty="0">
                <a:latin typeface="Calibri"/>
                <a:cs typeface="Calibri"/>
              </a:rPr>
              <a:t>ui:include</a:t>
            </a:r>
            <a:r>
              <a:rPr sz="2500" b="1" spc="-10" dirty="0">
                <a:latin typeface="Calibri"/>
                <a:cs typeface="Calibri"/>
              </a:rPr>
              <a:t> </a:t>
            </a:r>
            <a:r>
              <a:rPr sz="2500" spc="-15" dirty="0">
                <a:latin typeface="Calibri"/>
                <a:cs typeface="Calibri"/>
              </a:rPr>
              <a:t>tag</a:t>
            </a:r>
            <a:r>
              <a:rPr sz="2500" spc="-5" dirty="0">
                <a:latin typeface="Calibri"/>
                <a:cs typeface="Calibri"/>
              </a:rPr>
              <a:t> </a:t>
            </a:r>
            <a:r>
              <a:rPr sz="2500" spc="-15" dirty="0">
                <a:latin typeface="Calibri"/>
                <a:cs typeface="Calibri"/>
              </a:rPr>
              <a:t>to</a:t>
            </a:r>
            <a:r>
              <a:rPr sz="2500" spc="-10" dirty="0">
                <a:latin typeface="Calibri"/>
                <a:cs typeface="Calibri"/>
              </a:rPr>
              <a:t> </a:t>
            </a:r>
            <a:r>
              <a:rPr sz="2500" spc="-5" dirty="0">
                <a:latin typeface="Calibri"/>
                <a:cs typeface="Calibri"/>
              </a:rPr>
              <a:t>include</a:t>
            </a:r>
            <a:r>
              <a:rPr sz="2500" spc="15" dirty="0">
                <a:latin typeface="Calibri"/>
                <a:cs typeface="Calibri"/>
              </a:rPr>
              <a:t> </a:t>
            </a:r>
            <a:r>
              <a:rPr sz="2500" spc="-10" dirty="0">
                <a:latin typeface="Calibri"/>
                <a:cs typeface="Calibri"/>
              </a:rPr>
              <a:t>header/footer</a:t>
            </a:r>
            <a:r>
              <a:rPr sz="2500" spc="5" dirty="0">
                <a:latin typeface="Calibri"/>
                <a:cs typeface="Calibri"/>
              </a:rPr>
              <a:t> </a:t>
            </a:r>
            <a:r>
              <a:rPr sz="2500" spc="-5" dirty="0">
                <a:latin typeface="Calibri"/>
                <a:cs typeface="Calibri"/>
              </a:rPr>
              <a:t>and </a:t>
            </a:r>
            <a:r>
              <a:rPr sz="2500" spc="-550" dirty="0">
                <a:latin typeface="Calibri"/>
                <a:cs typeface="Calibri"/>
              </a:rPr>
              <a:t> </a:t>
            </a:r>
            <a:r>
              <a:rPr sz="2500" spc="-20" dirty="0">
                <a:latin typeface="Calibri"/>
                <a:cs typeface="Calibri"/>
              </a:rPr>
              <a:t>content</a:t>
            </a:r>
            <a:r>
              <a:rPr sz="2500" spc="-10" dirty="0">
                <a:latin typeface="Calibri"/>
                <a:cs typeface="Calibri"/>
              </a:rPr>
              <a:t> </a:t>
            </a:r>
            <a:r>
              <a:rPr sz="2500" spc="-5" dirty="0">
                <a:latin typeface="Calibri"/>
                <a:cs typeface="Calibri"/>
              </a:rPr>
              <a:t>file</a:t>
            </a:r>
            <a:r>
              <a:rPr sz="2500" spc="10" dirty="0">
                <a:latin typeface="Calibri"/>
                <a:cs typeface="Calibri"/>
              </a:rPr>
              <a:t> </a:t>
            </a:r>
            <a:r>
              <a:rPr sz="2500" spc="-5" dirty="0">
                <a:latin typeface="Calibri"/>
                <a:cs typeface="Calibri"/>
              </a:rPr>
              <a:t>in </a:t>
            </a:r>
            <a:r>
              <a:rPr sz="2500" spc="-15" dirty="0">
                <a:latin typeface="Calibri"/>
                <a:cs typeface="Calibri"/>
              </a:rPr>
              <a:t>template</a:t>
            </a:r>
            <a:r>
              <a:rPr sz="2500" spc="5" dirty="0">
                <a:latin typeface="Calibri"/>
                <a:cs typeface="Calibri"/>
              </a:rPr>
              <a:t> </a:t>
            </a:r>
            <a:r>
              <a:rPr sz="2500" spc="-5" dirty="0">
                <a:latin typeface="Calibri"/>
                <a:cs typeface="Calibri"/>
              </a:rPr>
              <a:t>file.</a:t>
            </a:r>
            <a:r>
              <a:rPr sz="2500" dirty="0">
                <a:latin typeface="Calibri"/>
                <a:cs typeface="Calibri"/>
              </a:rPr>
              <a:t> </a:t>
            </a:r>
            <a:r>
              <a:rPr sz="2500" spc="-5" dirty="0">
                <a:latin typeface="Calibri"/>
                <a:cs typeface="Calibri"/>
              </a:rPr>
              <a:t>Name</a:t>
            </a:r>
            <a:r>
              <a:rPr sz="2500" spc="15" dirty="0">
                <a:latin typeface="Calibri"/>
                <a:cs typeface="Calibri"/>
              </a:rPr>
              <a:t> </a:t>
            </a:r>
            <a:r>
              <a:rPr sz="2500" dirty="0">
                <a:latin typeface="Calibri"/>
                <a:cs typeface="Calibri"/>
              </a:rPr>
              <a:t>each</a:t>
            </a:r>
            <a:r>
              <a:rPr sz="2500" spc="5" dirty="0">
                <a:latin typeface="Calibri"/>
                <a:cs typeface="Calibri"/>
              </a:rPr>
              <a:t> </a:t>
            </a:r>
            <a:r>
              <a:rPr sz="2500" spc="-5" dirty="0">
                <a:latin typeface="Calibri"/>
                <a:cs typeface="Calibri"/>
              </a:rPr>
              <a:t>section</a:t>
            </a:r>
            <a:endParaRPr sz="2500">
              <a:latin typeface="Calibri"/>
              <a:cs typeface="Calibri"/>
            </a:endParaRPr>
          </a:p>
          <a:p>
            <a:pPr marL="12700">
              <a:lnSpc>
                <a:spcPts val="2420"/>
              </a:lnSpc>
            </a:pPr>
            <a:r>
              <a:rPr sz="2500" spc="-5" dirty="0">
                <a:latin typeface="Calibri"/>
                <a:cs typeface="Calibri"/>
              </a:rPr>
              <a:t>in</a:t>
            </a:r>
            <a:r>
              <a:rPr sz="2500" spc="-40" dirty="0">
                <a:latin typeface="Calibri"/>
                <a:cs typeface="Calibri"/>
              </a:rPr>
              <a:t> </a:t>
            </a:r>
            <a:r>
              <a:rPr sz="2500" b="1" spc="-5" dirty="0">
                <a:latin typeface="Calibri"/>
                <a:cs typeface="Calibri"/>
              </a:rPr>
              <a:t>ui:insert</a:t>
            </a:r>
            <a:r>
              <a:rPr sz="2500" b="1" spc="-20" dirty="0">
                <a:latin typeface="Calibri"/>
                <a:cs typeface="Calibri"/>
              </a:rPr>
              <a:t> </a:t>
            </a:r>
            <a:r>
              <a:rPr sz="2500" spc="-15" dirty="0">
                <a:latin typeface="Calibri"/>
                <a:cs typeface="Calibri"/>
              </a:rPr>
              <a:t>tag.</a:t>
            </a:r>
            <a:endParaRPr sz="2500">
              <a:latin typeface="Calibri"/>
              <a:cs typeface="Calibri"/>
            </a:endParaRPr>
          </a:p>
          <a:p>
            <a:pPr marL="355600" marR="632460" indent="-342900">
              <a:lnSpc>
                <a:spcPts val="2400"/>
              </a:lnSpc>
              <a:spcBef>
                <a:spcPts val="580"/>
              </a:spcBef>
              <a:buFont typeface="Arial MT"/>
              <a:buChar char="•"/>
              <a:tabLst>
                <a:tab pos="355600" algn="l"/>
                <a:tab pos="356235" algn="l"/>
              </a:tabLst>
            </a:pPr>
            <a:r>
              <a:rPr sz="2500" b="1" spc="-5" dirty="0">
                <a:latin typeface="Calibri"/>
                <a:cs typeface="Calibri"/>
              </a:rPr>
              <a:t>name</a:t>
            </a:r>
            <a:r>
              <a:rPr sz="2500" b="1" spc="-10" dirty="0">
                <a:latin typeface="Calibri"/>
                <a:cs typeface="Calibri"/>
              </a:rPr>
              <a:t> </a:t>
            </a:r>
            <a:r>
              <a:rPr sz="2500" spc="-15" dirty="0">
                <a:latin typeface="Calibri"/>
                <a:cs typeface="Calibri"/>
              </a:rPr>
              <a:t>attribute</a:t>
            </a:r>
            <a:r>
              <a:rPr sz="2500" spc="10" dirty="0">
                <a:latin typeface="Calibri"/>
                <a:cs typeface="Calibri"/>
              </a:rPr>
              <a:t> </a:t>
            </a:r>
            <a:r>
              <a:rPr sz="2500" spc="-5" dirty="0">
                <a:latin typeface="Calibri"/>
                <a:cs typeface="Calibri"/>
              </a:rPr>
              <a:t>of</a:t>
            </a:r>
            <a:r>
              <a:rPr sz="2500" spc="-15" dirty="0">
                <a:latin typeface="Calibri"/>
                <a:cs typeface="Calibri"/>
              </a:rPr>
              <a:t> </a:t>
            </a:r>
            <a:r>
              <a:rPr sz="2500" b="1" spc="-5" dirty="0">
                <a:latin typeface="Calibri"/>
                <a:cs typeface="Calibri"/>
              </a:rPr>
              <a:t>ui:insert</a:t>
            </a:r>
            <a:r>
              <a:rPr sz="2500" b="1" dirty="0">
                <a:latin typeface="Calibri"/>
                <a:cs typeface="Calibri"/>
              </a:rPr>
              <a:t> </a:t>
            </a:r>
            <a:r>
              <a:rPr sz="2500" spc="-15" dirty="0">
                <a:latin typeface="Calibri"/>
                <a:cs typeface="Calibri"/>
              </a:rPr>
              <a:t>tag</a:t>
            </a:r>
            <a:r>
              <a:rPr sz="2500" spc="-5" dirty="0">
                <a:latin typeface="Calibri"/>
                <a:cs typeface="Calibri"/>
              </a:rPr>
              <a:t> will</a:t>
            </a:r>
            <a:r>
              <a:rPr sz="2500" spc="-10" dirty="0">
                <a:latin typeface="Calibri"/>
                <a:cs typeface="Calibri"/>
              </a:rPr>
              <a:t> </a:t>
            </a:r>
            <a:r>
              <a:rPr sz="2500" spc="-5" dirty="0">
                <a:latin typeface="Calibri"/>
                <a:cs typeface="Calibri"/>
              </a:rPr>
              <a:t>be</a:t>
            </a:r>
            <a:r>
              <a:rPr sz="2500" spc="15" dirty="0">
                <a:latin typeface="Calibri"/>
                <a:cs typeface="Calibri"/>
              </a:rPr>
              <a:t> </a:t>
            </a:r>
            <a:r>
              <a:rPr sz="2500" spc="-5" dirty="0">
                <a:latin typeface="Calibri"/>
                <a:cs typeface="Calibri"/>
              </a:rPr>
              <a:t>used</a:t>
            </a:r>
            <a:r>
              <a:rPr sz="2500" spc="10" dirty="0">
                <a:latin typeface="Calibri"/>
                <a:cs typeface="Calibri"/>
              </a:rPr>
              <a:t> </a:t>
            </a:r>
            <a:r>
              <a:rPr sz="2500" spc="-15" dirty="0">
                <a:latin typeface="Calibri"/>
                <a:cs typeface="Calibri"/>
              </a:rPr>
              <a:t>to</a:t>
            </a:r>
            <a:r>
              <a:rPr sz="2500" spc="-10" dirty="0">
                <a:latin typeface="Calibri"/>
                <a:cs typeface="Calibri"/>
              </a:rPr>
              <a:t> replace </a:t>
            </a:r>
            <a:r>
              <a:rPr sz="2500" spc="-550" dirty="0">
                <a:latin typeface="Calibri"/>
                <a:cs typeface="Calibri"/>
              </a:rPr>
              <a:t> </a:t>
            </a:r>
            <a:r>
              <a:rPr sz="2500" spc="-15" dirty="0">
                <a:latin typeface="Calibri"/>
                <a:cs typeface="Calibri"/>
              </a:rPr>
              <a:t>contents </a:t>
            </a:r>
            <a:r>
              <a:rPr sz="2500" spc="-5" dirty="0">
                <a:latin typeface="Calibri"/>
                <a:cs typeface="Calibri"/>
              </a:rPr>
              <a:t>of</a:t>
            </a:r>
            <a:r>
              <a:rPr sz="2500" spc="-20" dirty="0">
                <a:latin typeface="Calibri"/>
                <a:cs typeface="Calibri"/>
              </a:rPr>
              <a:t> </a:t>
            </a:r>
            <a:r>
              <a:rPr sz="2500" spc="-10" dirty="0">
                <a:latin typeface="Calibri"/>
                <a:cs typeface="Calibri"/>
              </a:rPr>
              <a:t>corresponding</a:t>
            </a:r>
            <a:r>
              <a:rPr sz="2500" spc="20" dirty="0">
                <a:latin typeface="Calibri"/>
                <a:cs typeface="Calibri"/>
              </a:rPr>
              <a:t> </a:t>
            </a:r>
            <a:r>
              <a:rPr sz="2500" spc="-5" dirty="0">
                <a:latin typeface="Calibri"/>
                <a:cs typeface="Calibri"/>
              </a:rPr>
              <a:t>section.</a:t>
            </a:r>
            <a:endParaRPr sz="2500">
              <a:latin typeface="Calibri"/>
              <a:cs typeface="Calibri"/>
            </a:endParaRPr>
          </a:p>
          <a:p>
            <a:pPr marL="355600" indent="-343535">
              <a:spcBef>
                <a:spcPts val="20"/>
              </a:spcBef>
              <a:buFont typeface="Arial MT"/>
              <a:buChar char="•"/>
              <a:tabLst>
                <a:tab pos="355600" algn="l"/>
                <a:tab pos="356235" algn="l"/>
              </a:tabLst>
            </a:pPr>
            <a:r>
              <a:rPr sz="2500" spc="-5" dirty="0">
                <a:latin typeface="Calibri"/>
                <a:cs typeface="Calibri"/>
              </a:rPr>
              <a:t>Code:</a:t>
            </a:r>
            <a:endParaRPr sz="2500">
              <a:latin typeface="Calibri"/>
              <a:cs typeface="Calibri"/>
            </a:endParaRPr>
          </a:p>
          <a:p>
            <a:pPr marL="12700"/>
            <a:r>
              <a:rPr sz="2500" spc="-5" dirty="0">
                <a:latin typeface="Calibri"/>
                <a:cs typeface="Calibri"/>
              </a:rPr>
              <a:t>&lt;h:body&gt;</a:t>
            </a:r>
            <a:endParaRPr sz="2500">
              <a:latin typeface="Calibri"/>
              <a:cs typeface="Calibri"/>
            </a:endParaRPr>
          </a:p>
          <a:p>
            <a:pPr marL="82550"/>
            <a:r>
              <a:rPr sz="2500" spc="-5" dirty="0">
                <a:latin typeface="Calibri"/>
                <a:cs typeface="Calibri"/>
              </a:rPr>
              <a:t>&lt;ui:insert</a:t>
            </a:r>
            <a:r>
              <a:rPr sz="2500" spc="5" dirty="0">
                <a:latin typeface="Calibri"/>
                <a:cs typeface="Calibri"/>
              </a:rPr>
              <a:t> </a:t>
            </a:r>
            <a:r>
              <a:rPr sz="2500" spc="-5" dirty="0">
                <a:latin typeface="Calibri"/>
                <a:cs typeface="Calibri"/>
              </a:rPr>
              <a:t>name="header"</a:t>
            </a:r>
            <a:r>
              <a:rPr sz="2500" spc="15" dirty="0">
                <a:latin typeface="Calibri"/>
                <a:cs typeface="Calibri"/>
              </a:rPr>
              <a:t> </a:t>
            </a:r>
            <a:r>
              <a:rPr sz="2500" spc="-5" dirty="0">
                <a:latin typeface="Calibri"/>
                <a:cs typeface="Calibri"/>
              </a:rPr>
              <a:t>&gt;</a:t>
            </a:r>
            <a:endParaRPr sz="2500">
              <a:latin typeface="Calibri"/>
              <a:cs typeface="Calibri"/>
            </a:endParaRPr>
          </a:p>
          <a:p>
            <a:pPr marL="82550"/>
            <a:r>
              <a:rPr sz="2500" spc="-5" dirty="0">
                <a:latin typeface="Calibri"/>
                <a:cs typeface="Calibri"/>
              </a:rPr>
              <a:t>&lt;ui:include</a:t>
            </a:r>
            <a:r>
              <a:rPr sz="2500" spc="10" dirty="0">
                <a:latin typeface="Calibri"/>
                <a:cs typeface="Calibri"/>
              </a:rPr>
              <a:t> </a:t>
            </a:r>
            <a:r>
              <a:rPr sz="2500" spc="-20" dirty="0">
                <a:latin typeface="Calibri"/>
                <a:cs typeface="Calibri"/>
              </a:rPr>
              <a:t>src="header.xhtml"</a:t>
            </a:r>
            <a:r>
              <a:rPr sz="2500" spc="20" dirty="0">
                <a:latin typeface="Calibri"/>
                <a:cs typeface="Calibri"/>
              </a:rPr>
              <a:t> </a:t>
            </a:r>
            <a:r>
              <a:rPr sz="2500" spc="-5" dirty="0">
                <a:latin typeface="Calibri"/>
                <a:cs typeface="Calibri"/>
              </a:rPr>
              <a:t>/&gt;</a:t>
            </a:r>
            <a:r>
              <a:rPr sz="2500" spc="-15" dirty="0">
                <a:latin typeface="Calibri"/>
                <a:cs typeface="Calibri"/>
              </a:rPr>
              <a:t> </a:t>
            </a:r>
            <a:r>
              <a:rPr sz="2500" spc="-5" dirty="0">
                <a:latin typeface="Calibri"/>
                <a:cs typeface="Calibri"/>
              </a:rPr>
              <a:t>&lt;/ui:insert&gt;</a:t>
            </a:r>
            <a:endParaRPr sz="2500">
              <a:latin typeface="Calibri"/>
              <a:cs typeface="Calibri"/>
            </a:endParaRPr>
          </a:p>
          <a:p>
            <a:pPr marL="82550"/>
            <a:r>
              <a:rPr sz="2500" spc="-5" dirty="0">
                <a:latin typeface="Calibri"/>
                <a:cs typeface="Calibri"/>
              </a:rPr>
              <a:t>&lt;ui:insert </a:t>
            </a:r>
            <a:r>
              <a:rPr sz="2500" spc="-10" dirty="0">
                <a:latin typeface="Calibri"/>
                <a:cs typeface="Calibri"/>
              </a:rPr>
              <a:t>name="content"</a:t>
            </a:r>
            <a:r>
              <a:rPr sz="2500" spc="-5" dirty="0">
                <a:latin typeface="Calibri"/>
                <a:cs typeface="Calibri"/>
              </a:rPr>
              <a:t> &gt;</a:t>
            </a:r>
            <a:endParaRPr sz="2500">
              <a:latin typeface="Calibri"/>
              <a:cs typeface="Calibri"/>
            </a:endParaRPr>
          </a:p>
          <a:p>
            <a:pPr marL="82550"/>
            <a:r>
              <a:rPr sz="2500" spc="-5" dirty="0">
                <a:latin typeface="Calibri"/>
                <a:cs typeface="Calibri"/>
              </a:rPr>
              <a:t>&lt;ui:include</a:t>
            </a:r>
            <a:r>
              <a:rPr sz="2500" spc="20" dirty="0">
                <a:latin typeface="Calibri"/>
                <a:cs typeface="Calibri"/>
              </a:rPr>
              <a:t> </a:t>
            </a:r>
            <a:r>
              <a:rPr sz="2500" spc="-15" dirty="0">
                <a:latin typeface="Calibri"/>
                <a:cs typeface="Calibri"/>
              </a:rPr>
              <a:t>src="contents.xhtml"</a:t>
            </a:r>
            <a:r>
              <a:rPr sz="2500" spc="20" dirty="0">
                <a:latin typeface="Calibri"/>
                <a:cs typeface="Calibri"/>
              </a:rPr>
              <a:t> </a:t>
            </a:r>
            <a:r>
              <a:rPr sz="2500" spc="-5" dirty="0">
                <a:latin typeface="Calibri"/>
                <a:cs typeface="Calibri"/>
              </a:rPr>
              <a:t>/&gt;</a:t>
            </a:r>
            <a:endParaRPr sz="2500">
              <a:latin typeface="Calibri"/>
              <a:cs typeface="Calibri"/>
            </a:endParaRPr>
          </a:p>
          <a:p>
            <a:pPr marL="82550"/>
            <a:r>
              <a:rPr sz="2500" spc="-5" dirty="0">
                <a:latin typeface="Calibri"/>
                <a:cs typeface="Calibri"/>
              </a:rPr>
              <a:t>&lt;/ui:insert&gt;</a:t>
            </a:r>
            <a:endParaRPr sz="2500">
              <a:latin typeface="Calibri"/>
              <a:cs typeface="Calibri"/>
            </a:endParaRPr>
          </a:p>
          <a:p>
            <a:pPr marL="12700"/>
            <a:r>
              <a:rPr sz="2500" spc="-5" dirty="0">
                <a:latin typeface="Calibri"/>
                <a:cs typeface="Calibri"/>
              </a:rPr>
              <a:t>&lt;ui:insert</a:t>
            </a:r>
            <a:r>
              <a:rPr sz="2500" spc="-10" dirty="0">
                <a:latin typeface="Calibri"/>
                <a:cs typeface="Calibri"/>
              </a:rPr>
              <a:t> name="footer"</a:t>
            </a:r>
            <a:r>
              <a:rPr sz="2500" spc="-15" dirty="0">
                <a:latin typeface="Calibri"/>
                <a:cs typeface="Calibri"/>
              </a:rPr>
              <a:t> </a:t>
            </a:r>
            <a:r>
              <a:rPr sz="2500" spc="-5" dirty="0">
                <a:latin typeface="Calibri"/>
                <a:cs typeface="Calibri"/>
              </a:rPr>
              <a:t>&gt;</a:t>
            </a:r>
            <a:endParaRPr sz="2500">
              <a:latin typeface="Calibri"/>
              <a:cs typeface="Calibri"/>
            </a:endParaRPr>
          </a:p>
          <a:p>
            <a:pPr marL="12700"/>
            <a:r>
              <a:rPr sz="2500" spc="-5" dirty="0">
                <a:latin typeface="Calibri"/>
                <a:cs typeface="Calibri"/>
              </a:rPr>
              <a:t>&lt;ui:include</a:t>
            </a:r>
            <a:r>
              <a:rPr sz="2500" spc="-10" dirty="0">
                <a:latin typeface="Calibri"/>
                <a:cs typeface="Calibri"/>
              </a:rPr>
              <a:t> </a:t>
            </a:r>
            <a:r>
              <a:rPr sz="2500" spc="-25" dirty="0">
                <a:latin typeface="Calibri"/>
                <a:cs typeface="Calibri"/>
              </a:rPr>
              <a:t>src="footer.xhtml"</a:t>
            </a:r>
            <a:r>
              <a:rPr sz="2500" spc="-15" dirty="0">
                <a:latin typeface="Calibri"/>
                <a:cs typeface="Calibri"/>
              </a:rPr>
              <a:t> </a:t>
            </a:r>
            <a:r>
              <a:rPr sz="2500" spc="-5" dirty="0">
                <a:latin typeface="Calibri"/>
                <a:cs typeface="Calibri"/>
              </a:rPr>
              <a:t>/&gt;</a:t>
            </a:r>
            <a:endParaRPr sz="2500">
              <a:latin typeface="Calibri"/>
              <a:cs typeface="Calibri"/>
            </a:endParaRPr>
          </a:p>
          <a:p>
            <a:pPr marL="12700"/>
            <a:r>
              <a:rPr sz="2500" spc="-5" dirty="0">
                <a:latin typeface="Calibri"/>
                <a:cs typeface="Calibri"/>
              </a:rPr>
              <a:t>&lt;/ui:insert&gt;</a:t>
            </a:r>
            <a:r>
              <a:rPr sz="2500" spc="-10" dirty="0">
                <a:latin typeface="Calibri"/>
                <a:cs typeface="Calibri"/>
              </a:rPr>
              <a:t> &lt;/h:body&gt;</a:t>
            </a:r>
            <a:endParaRPr sz="2500">
              <a:latin typeface="Calibri"/>
              <a:cs typeface="Calibri"/>
            </a:endParaRPr>
          </a:p>
        </p:txBody>
      </p:sp>
    </p:spTree>
    <p:custDataLst>
      <p:tags r:id="rId1"/>
    </p:custDataLst>
    <p:extLst>
      <p:ext uri="{BB962C8B-B14F-4D97-AF65-F5344CB8AC3E}">
        <p14:creationId xmlns:p14="http://schemas.microsoft.com/office/powerpoint/2010/main" val="1799900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1C3B-119B-4C25-8014-989C478D1FEB}"/>
              </a:ext>
            </a:extLst>
          </p:cNvPr>
          <p:cNvSpPr>
            <a:spLocks noGrp="1"/>
          </p:cNvSpPr>
          <p:nvPr>
            <p:ph type="title"/>
          </p:nvPr>
        </p:nvSpPr>
        <p:spPr/>
        <p:txBody>
          <a:bodyPr/>
          <a:lstStyle/>
          <a:p>
            <a:r>
              <a:rPr lang="en-IN" dirty="0"/>
              <a:t>JSF ARCHITECTURE CONTINUED…</a:t>
            </a:r>
          </a:p>
        </p:txBody>
      </p:sp>
      <p:sp>
        <p:nvSpPr>
          <p:cNvPr id="3" name="Content Placeholder 2">
            <a:extLst>
              <a:ext uri="{FF2B5EF4-FFF2-40B4-BE49-F238E27FC236}">
                <a16:creationId xmlns:a16="http://schemas.microsoft.com/office/drawing/2014/main" id="{BF2CEF10-194A-4C6C-9BD6-DFDBEBCFB899}"/>
              </a:ext>
            </a:extLst>
          </p:cNvPr>
          <p:cNvSpPr>
            <a:spLocks noGrp="1"/>
          </p:cNvSpPr>
          <p:nvPr>
            <p:ph idx="1"/>
          </p:nvPr>
        </p:nvSpPr>
        <p:spPr>
          <a:xfrm>
            <a:off x="838200" y="1615440"/>
            <a:ext cx="5430520" cy="4764723"/>
          </a:xfrm>
        </p:spPr>
        <p:txBody>
          <a:bodyPr>
            <a:normAutofit fontScale="92500" lnSpcReduction="10000"/>
          </a:bodyPr>
          <a:lstStyle/>
          <a:p>
            <a:pPr algn="just"/>
            <a:r>
              <a:rPr lang="en-IN" dirty="0"/>
              <a:t>User submit the request to the application server using web browser. This request is received by JSF Faces Servlet. This servlet is a part of JSF Web Application and it need not be written. It basically acts as controller. It routes the request to appropriate page. It can read config.xml file.</a:t>
            </a:r>
          </a:p>
          <a:p>
            <a:pPr algn="just"/>
            <a:r>
              <a:rPr lang="en-IN" dirty="0"/>
              <a:t>The managed beans contains the form data which can access the backend or Db to retrieve desired data for processing the request. The managed bean acts as a Model.</a:t>
            </a:r>
          </a:p>
        </p:txBody>
      </p:sp>
      <p:pic>
        <p:nvPicPr>
          <p:cNvPr id="2050" name="Picture 2" descr="JSF Architecture">
            <a:extLst>
              <a:ext uri="{FF2B5EF4-FFF2-40B4-BE49-F238E27FC236}">
                <a16:creationId xmlns:a16="http://schemas.microsoft.com/office/drawing/2014/main" id="{C922C5C8-3E14-4C92-9118-05E1A46DB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9520" y="2208054"/>
            <a:ext cx="5821680" cy="32004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9580453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9940" y="1607313"/>
            <a:ext cx="8027034" cy="4219575"/>
          </a:xfrm>
          <a:prstGeom prst="rect">
            <a:avLst/>
          </a:prstGeom>
        </p:spPr>
        <p:txBody>
          <a:bodyPr vert="horz" wrap="square" lIns="0" tIns="13335" rIns="0" bIns="0" rtlCol="0">
            <a:spAutoFit/>
          </a:bodyPr>
          <a:lstStyle/>
          <a:p>
            <a:pPr marL="12700" marR="5080">
              <a:spcBef>
                <a:spcPts val="105"/>
              </a:spcBef>
            </a:pPr>
            <a:r>
              <a:rPr sz="3200" spc="-10" dirty="0">
                <a:latin typeface="Calibri"/>
                <a:cs typeface="Calibri"/>
              </a:rPr>
              <a:t>2.Using</a:t>
            </a:r>
            <a:r>
              <a:rPr sz="3200" spc="5" dirty="0">
                <a:latin typeface="Calibri"/>
                <a:cs typeface="Calibri"/>
              </a:rPr>
              <a:t> </a:t>
            </a:r>
            <a:r>
              <a:rPr sz="3200" spc="-10" dirty="0">
                <a:latin typeface="Calibri"/>
                <a:cs typeface="Calibri"/>
              </a:rPr>
              <a:t>ui:param</a:t>
            </a:r>
            <a:r>
              <a:rPr sz="3200" spc="35" dirty="0">
                <a:latin typeface="Calibri"/>
                <a:cs typeface="Calibri"/>
              </a:rPr>
              <a:t> </a:t>
            </a:r>
            <a:r>
              <a:rPr sz="3200" spc="-5" dirty="0">
                <a:latin typeface="Calibri"/>
                <a:cs typeface="Calibri"/>
              </a:rPr>
              <a:t>tag,</a:t>
            </a:r>
            <a:r>
              <a:rPr sz="3200" spc="15" dirty="0">
                <a:latin typeface="Calibri"/>
                <a:cs typeface="Calibri"/>
              </a:rPr>
              <a:t> </a:t>
            </a:r>
            <a:r>
              <a:rPr sz="3200" spc="-15" dirty="0">
                <a:latin typeface="Calibri"/>
                <a:cs typeface="Calibri"/>
              </a:rPr>
              <a:t>we </a:t>
            </a:r>
            <a:r>
              <a:rPr sz="3200" spc="-10" dirty="0">
                <a:latin typeface="Calibri"/>
                <a:cs typeface="Calibri"/>
              </a:rPr>
              <a:t>can</a:t>
            </a:r>
            <a:r>
              <a:rPr sz="3200" spc="-5" dirty="0">
                <a:latin typeface="Calibri"/>
                <a:cs typeface="Calibri"/>
              </a:rPr>
              <a:t> pass</a:t>
            </a:r>
            <a:r>
              <a:rPr sz="3200" spc="20" dirty="0">
                <a:latin typeface="Calibri"/>
                <a:cs typeface="Calibri"/>
              </a:rPr>
              <a:t> </a:t>
            </a:r>
            <a:r>
              <a:rPr sz="3200" spc="-20" dirty="0">
                <a:latin typeface="Calibri"/>
                <a:cs typeface="Calibri"/>
              </a:rPr>
              <a:t>parameters</a:t>
            </a:r>
            <a:r>
              <a:rPr sz="3200" spc="-10" dirty="0">
                <a:latin typeface="Calibri"/>
                <a:cs typeface="Calibri"/>
              </a:rPr>
              <a:t> </a:t>
            </a:r>
            <a:r>
              <a:rPr sz="3200" spc="-25" dirty="0">
                <a:latin typeface="Calibri"/>
                <a:cs typeface="Calibri"/>
              </a:rPr>
              <a:t>to </a:t>
            </a:r>
            <a:r>
              <a:rPr sz="3200" spc="-710" dirty="0">
                <a:latin typeface="Calibri"/>
                <a:cs typeface="Calibri"/>
              </a:rPr>
              <a:t> </a:t>
            </a:r>
            <a:r>
              <a:rPr sz="3200" spc="-15" dirty="0">
                <a:latin typeface="Calibri"/>
                <a:cs typeface="Calibri"/>
              </a:rPr>
              <a:t>template</a:t>
            </a:r>
            <a:r>
              <a:rPr sz="3200" dirty="0">
                <a:latin typeface="Calibri"/>
                <a:cs typeface="Calibri"/>
              </a:rPr>
              <a:t> </a:t>
            </a:r>
            <a:r>
              <a:rPr sz="3200" spc="-5" dirty="0">
                <a:latin typeface="Calibri"/>
                <a:cs typeface="Calibri"/>
              </a:rPr>
              <a:t>file</a:t>
            </a:r>
            <a:r>
              <a:rPr sz="3200" spc="5" dirty="0">
                <a:latin typeface="Calibri"/>
                <a:cs typeface="Calibri"/>
              </a:rPr>
              <a:t> </a:t>
            </a:r>
            <a:r>
              <a:rPr sz="3200" dirty="0">
                <a:latin typeface="Calibri"/>
                <a:cs typeface="Calibri"/>
              </a:rPr>
              <a:t>or</a:t>
            </a:r>
            <a:r>
              <a:rPr sz="3200" spc="-25" dirty="0">
                <a:latin typeface="Calibri"/>
                <a:cs typeface="Calibri"/>
              </a:rPr>
              <a:t> </a:t>
            </a:r>
            <a:r>
              <a:rPr sz="3200" dirty="0">
                <a:latin typeface="Calibri"/>
                <a:cs typeface="Calibri"/>
              </a:rPr>
              <a:t>an</a:t>
            </a:r>
            <a:r>
              <a:rPr sz="3200" spc="10" dirty="0">
                <a:latin typeface="Calibri"/>
                <a:cs typeface="Calibri"/>
              </a:rPr>
              <a:t> </a:t>
            </a:r>
            <a:r>
              <a:rPr sz="3200" spc="-5" dirty="0">
                <a:latin typeface="Calibri"/>
                <a:cs typeface="Calibri"/>
              </a:rPr>
              <a:t>included</a:t>
            </a:r>
            <a:r>
              <a:rPr sz="3200" spc="35" dirty="0">
                <a:latin typeface="Calibri"/>
                <a:cs typeface="Calibri"/>
              </a:rPr>
              <a:t> </a:t>
            </a:r>
            <a:r>
              <a:rPr sz="3200" spc="-5" dirty="0">
                <a:latin typeface="Calibri"/>
                <a:cs typeface="Calibri"/>
              </a:rPr>
              <a:t>file</a:t>
            </a:r>
            <a:endParaRPr sz="3200">
              <a:latin typeface="Calibri"/>
              <a:cs typeface="Calibri"/>
            </a:endParaRPr>
          </a:p>
          <a:p>
            <a:pPr marL="12700">
              <a:spcBef>
                <a:spcPts val="765"/>
              </a:spcBef>
            </a:pPr>
            <a:r>
              <a:rPr sz="3200" spc="-10" dirty="0">
                <a:latin typeface="Calibri"/>
                <a:cs typeface="Calibri"/>
              </a:rPr>
              <a:t>Example:</a:t>
            </a:r>
            <a:endParaRPr sz="3200">
              <a:latin typeface="Calibri"/>
              <a:cs typeface="Calibri"/>
            </a:endParaRPr>
          </a:p>
          <a:p>
            <a:pPr marL="12700">
              <a:spcBef>
                <a:spcPts val="765"/>
              </a:spcBef>
            </a:pPr>
            <a:r>
              <a:rPr sz="3200" spc="-5" dirty="0">
                <a:latin typeface="Calibri"/>
                <a:cs typeface="Calibri"/>
              </a:rPr>
              <a:t>&lt;ui:insert</a:t>
            </a:r>
            <a:r>
              <a:rPr sz="3200" spc="10" dirty="0">
                <a:latin typeface="Calibri"/>
                <a:cs typeface="Calibri"/>
              </a:rPr>
              <a:t> </a:t>
            </a:r>
            <a:r>
              <a:rPr sz="3200" dirty="0">
                <a:latin typeface="Calibri"/>
                <a:cs typeface="Calibri"/>
              </a:rPr>
              <a:t>name="header"</a:t>
            </a:r>
            <a:r>
              <a:rPr sz="3200" spc="-25" dirty="0">
                <a:latin typeface="Calibri"/>
                <a:cs typeface="Calibri"/>
              </a:rPr>
              <a:t> </a:t>
            </a:r>
            <a:r>
              <a:rPr sz="3200" dirty="0">
                <a:latin typeface="Calibri"/>
                <a:cs typeface="Calibri"/>
              </a:rPr>
              <a:t>&gt;</a:t>
            </a:r>
            <a:endParaRPr sz="3200">
              <a:latin typeface="Calibri"/>
              <a:cs typeface="Calibri"/>
            </a:endParaRPr>
          </a:p>
          <a:p>
            <a:pPr marL="102235">
              <a:lnSpc>
                <a:spcPts val="3840"/>
              </a:lnSpc>
              <a:spcBef>
                <a:spcPts val="770"/>
              </a:spcBef>
            </a:pPr>
            <a:r>
              <a:rPr sz="3200" spc="-5" dirty="0">
                <a:latin typeface="Calibri"/>
                <a:cs typeface="Calibri"/>
              </a:rPr>
              <a:t>&lt;ui:include</a:t>
            </a:r>
            <a:r>
              <a:rPr sz="3200" spc="45" dirty="0">
                <a:latin typeface="Calibri"/>
                <a:cs typeface="Calibri"/>
              </a:rPr>
              <a:t> </a:t>
            </a:r>
            <a:r>
              <a:rPr sz="3200" spc="-20" dirty="0">
                <a:latin typeface="Calibri"/>
                <a:cs typeface="Calibri"/>
              </a:rPr>
              <a:t>src="/templates/header.xhtml"</a:t>
            </a:r>
            <a:r>
              <a:rPr sz="3200" spc="30" dirty="0">
                <a:latin typeface="Calibri"/>
                <a:cs typeface="Calibri"/>
              </a:rPr>
              <a:t> </a:t>
            </a:r>
            <a:r>
              <a:rPr sz="3200" dirty="0">
                <a:latin typeface="Calibri"/>
                <a:cs typeface="Calibri"/>
              </a:rPr>
              <a:t>&gt;</a:t>
            </a:r>
            <a:endParaRPr sz="3200">
              <a:latin typeface="Calibri"/>
              <a:cs typeface="Calibri"/>
            </a:endParaRPr>
          </a:p>
          <a:p>
            <a:pPr marL="12700" marR="1365885" indent="-635"/>
            <a:r>
              <a:rPr sz="3200" spc="-10" dirty="0">
                <a:latin typeface="Calibri"/>
                <a:cs typeface="Calibri"/>
              </a:rPr>
              <a:t>&lt;ui:param</a:t>
            </a:r>
            <a:r>
              <a:rPr sz="3200" spc="25" dirty="0">
                <a:latin typeface="Calibri"/>
                <a:cs typeface="Calibri"/>
              </a:rPr>
              <a:t> </a:t>
            </a:r>
            <a:r>
              <a:rPr sz="3200" spc="-10" dirty="0">
                <a:latin typeface="Calibri"/>
                <a:cs typeface="Calibri"/>
              </a:rPr>
              <a:t>name="defaultHeader" </a:t>
            </a:r>
            <a:r>
              <a:rPr sz="3200" spc="-5" dirty="0">
                <a:latin typeface="Calibri"/>
                <a:cs typeface="Calibri"/>
              </a:rPr>
              <a:t> </a:t>
            </a:r>
            <a:r>
              <a:rPr sz="3200" spc="-15" dirty="0">
                <a:latin typeface="Calibri"/>
                <a:cs typeface="Calibri"/>
              </a:rPr>
              <a:t>value="Default</a:t>
            </a:r>
            <a:r>
              <a:rPr sz="3200" spc="30" dirty="0">
                <a:latin typeface="Calibri"/>
                <a:cs typeface="Calibri"/>
              </a:rPr>
              <a:t> </a:t>
            </a:r>
            <a:r>
              <a:rPr sz="3200" spc="-5" dirty="0">
                <a:latin typeface="Calibri"/>
                <a:cs typeface="Calibri"/>
              </a:rPr>
              <a:t>Header"</a:t>
            </a:r>
            <a:r>
              <a:rPr sz="3200" spc="10" dirty="0">
                <a:latin typeface="Calibri"/>
                <a:cs typeface="Calibri"/>
              </a:rPr>
              <a:t> </a:t>
            </a:r>
            <a:r>
              <a:rPr sz="3200" spc="-5" dirty="0">
                <a:latin typeface="Calibri"/>
                <a:cs typeface="Calibri"/>
              </a:rPr>
              <a:t>/&gt;</a:t>
            </a:r>
            <a:r>
              <a:rPr sz="3200" spc="20" dirty="0">
                <a:latin typeface="Calibri"/>
                <a:cs typeface="Calibri"/>
              </a:rPr>
              <a:t> </a:t>
            </a:r>
            <a:r>
              <a:rPr sz="3200" spc="-5" dirty="0">
                <a:latin typeface="Calibri"/>
                <a:cs typeface="Calibri"/>
              </a:rPr>
              <a:t>&lt;/ui:include&gt;</a:t>
            </a:r>
            <a:endParaRPr sz="3200">
              <a:latin typeface="Calibri"/>
              <a:cs typeface="Calibri"/>
            </a:endParaRPr>
          </a:p>
          <a:p>
            <a:pPr marL="12700">
              <a:lnSpc>
                <a:spcPts val="3835"/>
              </a:lnSpc>
            </a:pPr>
            <a:r>
              <a:rPr sz="3200" spc="-5" dirty="0">
                <a:latin typeface="Calibri"/>
                <a:cs typeface="Calibri"/>
              </a:rPr>
              <a:t>&lt;/ui:insert&gt;</a:t>
            </a:r>
            <a:endParaRPr sz="3200">
              <a:latin typeface="Calibri"/>
              <a:cs typeface="Calibri"/>
            </a:endParaRPr>
          </a:p>
        </p:txBody>
      </p:sp>
    </p:spTree>
    <p:custDataLst>
      <p:tags r:id="rId1"/>
    </p:custDataLst>
    <p:extLst>
      <p:ext uri="{BB962C8B-B14F-4D97-AF65-F5344CB8AC3E}">
        <p14:creationId xmlns:p14="http://schemas.microsoft.com/office/powerpoint/2010/main" val="27243225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9941" y="1607313"/>
            <a:ext cx="8072755" cy="4219575"/>
          </a:xfrm>
          <a:prstGeom prst="rect">
            <a:avLst/>
          </a:prstGeom>
        </p:spPr>
        <p:txBody>
          <a:bodyPr vert="horz" wrap="square" lIns="0" tIns="13335" rIns="0" bIns="0" rtlCol="0">
            <a:spAutoFit/>
          </a:bodyPr>
          <a:lstStyle/>
          <a:p>
            <a:pPr marL="12700" marR="5080" indent="-635" algn="just">
              <a:spcBef>
                <a:spcPts val="105"/>
              </a:spcBef>
            </a:pPr>
            <a:r>
              <a:rPr sz="3200" spc="-10" dirty="0">
                <a:latin typeface="Calibri"/>
                <a:cs typeface="Calibri"/>
              </a:rPr>
              <a:t>3.ui:remove</a:t>
            </a:r>
            <a:r>
              <a:rPr sz="3200" spc="-5" dirty="0">
                <a:latin typeface="Calibri"/>
                <a:cs typeface="Calibri"/>
              </a:rPr>
              <a:t> </a:t>
            </a:r>
            <a:r>
              <a:rPr sz="3200" spc="-15" dirty="0">
                <a:latin typeface="Calibri"/>
                <a:cs typeface="Calibri"/>
              </a:rPr>
              <a:t>tag</a:t>
            </a:r>
            <a:r>
              <a:rPr sz="3200" spc="-10" dirty="0">
                <a:latin typeface="Calibri"/>
                <a:cs typeface="Calibri"/>
              </a:rPr>
              <a:t> </a:t>
            </a:r>
            <a:r>
              <a:rPr sz="3200" spc="-5" dirty="0">
                <a:latin typeface="Calibri"/>
                <a:cs typeface="Calibri"/>
              </a:rPr>
              <a:t>is</a:t>
            </a:r>
            <a:r>
              <a:rPr sz="3200" dirty="0">
                <a:latin typeface="Calibri"/>
                <a:cs typeface="Calibri"/>
              </a:rPr>
              <a:t> used</a:t>
            </a:r>
            <a:r>
              <a:rPr sz="3200" spc="5" dirty="0">
                <a:latin typeface="Calibri"/>
                <a:cs typeface="Calibri"/>
              </a:rPr>
              <a:t> </a:t>
            </a:r>
            <a:r>
              <a:rPr sz="3200" spc="-5" dirty="0">
                <a:latin typeface="Calibri"/>
                <a:cs typeface="Calibri"/>
              </a:rPr>
              <a:t>the</a:t>
            </a:r>
            <a:r>
              <a:rPr sz="3200" dirty="0">
                <a:latin typeface="Calibri"/>
                <a:cs typeface="Calibri"/>
              </a:rPr>
              <a:t> </a:t>
            </a:r>
            <a:r>
              <a:rPr sz="3200" spc="-20" dirty="0">
                <a:latin typeface="Calibri"/>
                <a:cs typeface="Calibri"/>
              </a:rPr>
              <a:t>prevent</a:t>
            </a:r>
            <a:r>
              <a:rPr sz="3200" spc="-15" dirty="0">
                <a:latin typeface="Calibri"/>
                <a:cs typeface="Calibri"/>
              </a:rPr>
              <a:t> </a:t>
            </a:r>
            <a:r>
              <a:rPr sz="3200" spc="5" dirty="0">
                <a:latin typeface="Calibri"/>
                <a:cs typeface="Calibri"/>
              </a:rPr>
              <a:t>the</a:t>
            </a:r>
            <a:r>
              <a:rPr sz="3200" spc="10" dirty="0">
                <a:latin typeface="Calibri"/>
                <a:cs typeface="Calibri"/>
              </a:rPr>
              <a:t> </a:t>
            </a:r>
            <a:r>
              <a:rPr sz="3200" spc="-10" dirty="0">
                <a:latin typeface="Calibri"/>
                <a:cs typeface="Calibri"/>
              </a:rPr>
              <a:t>JSF </a:t>
            </a:r>
            <a:r>
              <a:rPr sz="3200" spc="-5" dirty="0">
                <a:latin typeface="Calibri"/>
                <a:cs typeface="Calibri"/>
              </a:rPr>
              <a:t> specific </a:t>
            </a:r>
            <a:r>
              <a:rPr sz="3200" spc="-10" dirty="0">
                <a:latin typeface="Calibri"/>
                <a:cs typeface="Calibri"/>
              </a:rPr>
              <a:t>code </a:t>
            </a:r>
            <a:r>
              <a:rPr sz="3200" spc="-25" dirty="0">
                <a:latin typeface="Calibri"/>
                <a:cs typeface="Calibri"/>
              </a:rPr>
              <a:t>to </a:t>
            </a:r>
            <a:r>
              <a:rPr sz="3200" dirty="0">
                <a:latin typeface="Calibri"/>
                <a:cs typeface="Calibri"/>
              </a:rPr>
              <a:t>be </a:t>
            </a:r>
            <a:r>
              <a:rPr sz="3200" spc="-15" dirty="0">
                <a:latin typeface="Calibri"/>
                <a:cs typeface="Calibri"/>
              </a:rPr>
              <a:t>rendered </a:t>
            </a:r>
            <a:r>
              <a:rPr sz="3200" dirty="0">
                <a:latin typeface="Calibri"/>
                <a:cs typeface="Calibri"/>
              </a:rPr>
              <a:t>on </a:t>
            </a:r>
            <a:r>
              <a:rPr sz="3200" spc="-5" dirty="0">
                <a:latin typeface="Calibri"/>
                <a:cs typeface="Calibri"/>
              </a:rPr>
              <a:t>client side. It </a:t>
            </a:r>
            <a:r>
              <a:rPr sz="3200" spc="20" dirty="0">
                <a:latin typeface="Calibri"/>
                <a:cs typeface="Calibri"/>
              </a:rPr>
              <a:t>is </a:t>
            </a:r>
            <a:r>
              <a:rPr sz="3200" spc="25" dirty="0">
                <a:latin typeface="Calibri"/>
                <a:cs typeface="Calibri"/>
              </a:rPr>
              <a:t> </a:t>
            </a:r>
            <a:r>
              <a:rPr sz="3200" spc="-5" dirty="0">
                <a:latin typeface="Calibri"/>
                <a:cs typeface="Calibri"/>
              </a:rPr>
              <a:t>used </a:t>
            </a:r>
            <a:r>
              <a:rPr sz="3200" dirty="0">
                <a:latin typeface="Calibri"/>
                <a:cs typeface="Calibri"/>
              </a:rPr>
              <a:t>especially </a:t>
            </a:r>
            <a:r>
              <a:rPr sz="3200" spc="-25" dirty="0">
                <a:latin typeface="Calibri"/>
                <a:cs typeface="Calibri"/>
              </a:rPr>
              <a:t>to </a:t>
            </a:r>
            <a:r>
              <a:rPr sz="3200" spc="-20" dirty="0">
                <a:latin typeface="Calibri"/>
                <a:cs typeface="Calibri"/>
              </a:rPr>
              <a:t>prevent </a:t>
            </a:r>
            <a:r>
              <a:rPr sz="3200" spc="-15" dirty="0">
                <a:latin typeface="Calibri"/>
                <a:cs typeface="Calibri"/>
              </a:rPr>
              <a:t>commented </a:t>
            </a:r>
            <a:r>
              <a:rPr sz="3200" dirty="0">
                <a:latin typeface="Calibri"/>
                <a:cs typeface="Calibri"/>
              </a:rPr>
              <a:t>out </a:t>
            </a:r>
            <a:r>
              <a:rPr sz="3200" spc="-10" dirty="0">
                <a:latin typeface="Calibri"/>
                <a:cs typeface="Calibri"/>
              </a:rPr>
              <a:t>code </a:t>
            </a:r>
            <a:r>
              <a:rPr sz="3200" spc="-5" dirty="0">
                <a:latin typeface="Calibri"/>
                <a:cs typeface="Calibri"/>
              </a:rPr>
              <a:t> </a:t>
            </a:r>
            <a:r>
              <a:rPr sz="3200" spc="-25" dirty="0">
                <a:latin typeface="Calibri"/>
                <a:cs typeface="Calibri"/>
              </a:rPr>
              <a:t>to</a:t>
            </a:r>
            <a:r>
              <a:rPr sz="3200" spc="-10" dirty="0">
                <a:latin typeface="Calibri"/>
                <a:cs typeface="Calibri"/>
              </a:rPr>
              <a:t> </a:t>
            </a:r>
            <a:r>
              <a:rPr sz="3200" spc="-5" dirty="0">
                <a:latin typeface="Calibri"/>
                <a:cs typeface="Calibri"/>
              </a:rPr>
              <a:t>be </a:t>
            </a:r>
            <a:r>
              <a:rPr sz="3200" spc="-10" dirty="0">
                <a:latin typeface="Calibri"/>
                <a:cs typeface="Calibri"/>
              </a:rPr>
              <a:t>rendered</a:t>
            </a:r>
            <a:r>
              <a:rPr sz="3200" spc="-20" dirty="0">
                <a:latin typeface="Calibri"/>
                <a:cs typeface="Calibri"/>
              </a:rPr>
              <a:t> </a:t>
            </a:r>
            <a:r>
              <a:rPr sz="3200" dirty="0">
                <a:latin typeface="Calibri"/>
                <a:cs typeface="Calibri"/>
              </a:rPr>
              <a:t>on</a:t>
            </a:r>
            <a:r>
              <a:rPr sz="3200" spc="5" dirty="0">
                <a:latin typeface="Calibri"/>
                <a:cs typeface="Calibri"/>
              </a:rPr>
              <a:t> </a:t>
            </a:r>
            <a:r>
              <a:rPr sz="3200" spc="-10" dirty="0">
                <a:latin typeface="Calibri"/>
                <a:cs typeface="Calibri"/>
              </a:rPr>
              <a:t>client</a:t>
            </a:r>
            <a:r>
              <a:rPr sz="3200" spc="-5" dirty="0">
                <a:latin typeface="Calibri"/>
                <a:cs typeface="Calibri"/>
              </a:rPr>
              <a:t> side.</a:t>
            </a:r>
            <a:endParaRPr sz="3200">
              <a:latin typeface="Calibri"/>
              <a:cs typeface="Calibri"/>
            </a:endParaRPr>
          </a:p>
          <a:p>
            <a:pPr marL="12700">
              <a:spcBef>
                <a:spcPts val="765"/>
              </a:spcBef>
            </a:pPr>
            <a:r>
              <a:rPr sz="3200" spc="-10" dirty="0">
                <a:latin typeface="Calibri"/>
                <a:cs typeface="Calibri"/>
              </a:rPr>
              <a:t>Example:</a:t>
            </a:r>
            <a:endParaRPr sz="3200">
              <a:latin typeface="Calibri"/>
              <a:cs typeface="Calibri"/>
            </a:endParaRPr>
          </a:p>
          <a:p>
            <a:pPr marL="12700">
              <a:spcBef>
                <a:spcPts val="765"/>
              </a:spcBef>
            </a:pPr>
            <a:r>
              <a:rPr sz="3200" spc="-10" dirty="0">
                <a:latin typeface="Calibri"/>
                <a:cs typeface="Calibri"/>
              </a:rPr>
              <a:t>&lt;ui:remove&gt;</a:t>
            </a:r>
            <a:endParaRPr sz="3200">
              <a:latin typeface="Calibri"/>
              <a:cs typeface="Calibri"/>
            </a:endParaRPr>
          </a:p>
          <a:p>
            <a:pPr marL="104139">
              <a:lnSpc>
                <a:spcPts val="3840"/>
              </a:lnSpc>
              <a:spcBef>
                <a:spcPts val="770"/>
              </a:spcBef>
              <a:tabLst>
                <a:tab pos="4622800" algn="l"/>
                <a:tab pos="7696200" algn="l"/>
              </a:tabLst>
            </a:pPr>
            <a:r>
              <a:rPr sz="3200" spc="-5" dirty="0">
                <a:latin typeface="Calibri"/>
                <a:cs typeface="Calibri"/>
              </a:rPr>
              <a:t>&lt;</a:t>
            </a:r>
            <a:r>
              <a:rPr sz="3200" spc="5" dirty="0">
                <a:latin typeface="Calibri"/>
                <a:cs typeface="Calibri"/>
              </a:rPr>
              <a:t>h</a:t>
            </a:r>
            <a:r>
              <a:rPr sz="3200" spc="-10" dirty="0">
                <a:latin typeface="Calibri"/>
                <a:cs typeface="Calibri"/>
              </a:rPr>
              <a:t>:</a:t>
            </a:r>
            <a:r>
              <a:rPr sz="3200" spc="-25" dirty="0">
                <a:latin typeface="Calibri"/>
                <a:cs typeface="Calibri"/>
              </a:rPr>
              <a:t>c</a:t>
            </a:r>
            <a:r>
              <a:rPr sz="3200" dirty="0">
                <a:latin typeface="Calibri"/>
                <a:cs typeface="Calibri"/>
              </a:rPr>
              <a:t>o</a:t>
            </a:r>
            <a:r>
              <a:rPr sz="3200" spc="5" dirty="0">
                <a:latin typeface="Calibri"/>
                <a:cs typeface="Calibri"/>
              </a:rPr>
              <a:t>m</a:t>
            </a:r>
            <a:r>
              <a:rPr sz="3200" spc="-5" dirty="0">
                <a:latin typeface="Calibri"/>
                <a:cs typeface="Calibri"/>
              </a:rPr>
              <a:t>m</a:t>
            </a:r>
            <a:r>
              <a:rPr sz="3200" dirty="0">
                <a:latin typeface="Calibri"/>
                <a:cs typeface="Calibri"/>
              </a:rPr>
              <a:t>a</a:t>
            </a:r>
            <a:r>
              <a:rPr sz="3200" spc="5" dirty="0">
                <a:latin typeface="Calibri"/>
                <a:cs typeface="Calibri"/>
              </a:rPr>
              <a:t>n</a:t>
            </a:r>
            <a:r>
              <a:rPr sz="3200" spc="-5" dirty="0">
                <a:latin typeface="Calibri"/>
                <a:cs typeface="Calibri"/>
              </a:rPr>
              <a:t>dB</a:t>
            </a:r>
            <a:r>
              <a:rPr sz="3200" spc="5" dirty="0">
                <a:latin typeface="Calibri"/>
                <a:cs typeface="Calibri"/>
              </a:rPr>
              <a:t>u</a:t>
            </a:r>
            <a:r>
              <a:rPr sz="3200" spc="-45" dirty="0">
                <a:latin typeface="Calibri"/>
                <a:cs typeface="Calibri"/>
              </a:rPr>
              <a:t>tt</a:t>
            </a:r>
            <a:r>
              <a:rPr sz="3200" dirty="0">
                <a:latin typeface="Calibri"/>
                <a:cs typeface="Calibri"/>
              </a:rPr>
              <a:t>on	</a:t>
            </a:r>
            <a:r>
              <a:rPr sz="3200" spc="-45" dirty="0">
                <a:latin typeface="Calibri"/>
                <a:cs typeface="Calibri"/>
              </a:rPr>
              <a:t>v</a:t>
            </a:r>
            <a:r>
              <a:rPr sz="3200" dirty="0">
                <a:latin typeface="Calibri"/>
                <a:cs typeface="Calibri"/>
              </a:rPr>
              <a:t>a</a:t>
            </a:r>
            <a:r>
              <a:rPr sz="3200" spc="-5" dirty="0">
                <a:latin typeface="Calibri"/>
                <a:cs typeface="Calibri"/>
              </a:rPr>
              <a:t>lu</a:t>
            </a:r>
            <a:r>
              <a:rPr sz="3200" dirty="0">
                <a:latin typeface="Calibri"/>
                <a:cs typeface="Calibri"/>
              </a:rPr>
              <a:t>e="O</a:t>
            </a:r>
            <a:r>
              <a:rPr sz="3200" spc="5" dirty="0">
                <a:latin typeface="Calibri"/>
                <a:cs typeface="Calibri"/>
              </a:rPr>
              <a:t>k</a:t>
            </a:r>
            <a:r>
              <a:rPr sz="3200" dirty="0">
                <a:latin typeface="Calibri"/>
                <a:cs typeface="Calibri"/>
              </a:rPr>
              <a:t>"	</a:t>
            </a:r>
            <a:r>
              <a:rPr sz="3200" spc="5" dirty="0">
                <a:latin typeface="Calibri"/>
                <a:cs typeface="Calibri"/>
              </a:rPr>
              <a:t>/&gt;</a:t>
            </a:r>
            <a:endParaRPr sz="3200">
              <a:latin typeface="Calibri"/>
              <a:cs typeface="Calibri"/>
            </a:endParaRPr>
          </a:p>
          <a:p>
            <a:pPr marL="12700"/>
            <a:r>
              <a:rPr sz="3200" spc="-10" dirty="0">
                <a:latin typeface="Calibri"/>
                <a:cs typeface="Calibri"/>
              </a:rPr>
              <a:t>&lt;/ui:remove&gt;</a:t>
            </a:r>
            <a:endParaRPr sz="3200">
              <a:latin typeface="Calibri"/>
              <a:cs typeface="Calibri"/>
            </a:endParaRPr>
          </a:p>
        </p:txBody>
      </p:sp>
    </p:spTree>
    <p:custDataLst>
      <p:tags r:id="rId1"/>
    </p:custDataLst>
    <p:extLst>
      <p:ext uri="{BB962C8B-B14F-4D97-AF65-F5344CB8AC3E}">
        <p14:creationId xmlns:p14="http://schemas.microsoft.com/office/powerpoint/2010/main" val="28468906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6743" y="801433"/>
            <a:ext cx="3855085" cy="635000"/>
          </a:xfrm>
          <a:prstGeom prst="rect">
            <a:avLst/>
          </a:prstGeom>
        </p:spPr>
        <p:txBody>
          <a:bodyPr vert="horz" wrap="square" lIns="0" tIns="12065" rIns="0" bIns="0" rtlCol="0" anchor="ctr">
            <a:spAutoFit/>
          </a:bodyPr>
          <a:lstStyle/>
          <a:p>
            <a:pPr marL="12700">
              <a:lnSpc>
                <a:spcPct val="100000"/>
              </a:lnSpc>
              <a:spcBef>
                <a:spcPts val="95"/>
              </a:spcBef>
            </a:pPr>
            <a:r>
              <a:rPr sz="4000" spc="-5" dirty="0"/>
              <a:t>JSF</a:t>
            </a:r>
            <a:r>
              <a:rPr sz="4000" spc="-50" dirty="0"/>
              <a:t> </a:t>
            </a:r>
            <a:r>
              <a:rPr sz="4000" spc="-40" dirty="0"/>
              <a:t>Event</a:t>
            </a:r>
            <a:r>
              <a:rPr sz="4000" spc="-25" dirty="0"/>
              <a:t> </a:t>
            </a:r>
            <a:r>
              <a:rPr sz="4000" spc="-10" dirty="0"/>
              <a:t>Handling</a:t>
            </a:r>
            <a:endParaRPr sz="4000"/>
          </a:p>
        </p:txBody>
      </p:sp>
      <p:sp>
        <p:nvSpPr>
          <p:cNvPr id="3" name="object 3"/>
          <p:cNvSpPr txBox="1"/>
          <p:nvPr/>
        </p:nvSpPr>
        <p:spPr>
          <a:xfrm>
            <a:off x="1854259" y="1501419"/>
            <a:ext cx="8469630" cy="4368800"/>
          </a:xfrm>
          <a:prstGeom prst="rect">
            <a:avLst/>
          </a:prstGeom>
        </p:spPr>
        <p:txBody>
          <a:bodyPr vert="horz" wrap="square" lIns="0" tIns="85725" rIns="0" bIns="0" rtlCol="0">
            <a:spAutoFit/>
          </a:bodyPr>
          <a:lstStyle/>
          <a:p>
            <a:pPr marL="355600" marR="140970" indent="-342900" algn="just">
              <a:lnSpc>
                <a:spcPts val="2400"/>
              </a:lnSpc>
              <a:spcBef>
                <a:spcPts val="675"/>
              </a:spcBef>
              <a:buFont typeface="Arial MT"/>
              <a:buChar char="•"/>
              <a:tabLst>
                <a:tab pos="355600" algn="l"/>
              </a:tabLst>
            </a:pPr>
            <a:r>
              <a:rPr sz="2500" spc="-5" dirty="0">
                <a:latin typeface="Calibri"/>
                <a:cs typeface="Calibri"/>
              </a:rPr>
              <a:t>When a user </a:t>
            </a:r>
            <a:r>
              <a:rPr sz="2500" spc="-10" dirty="0">
                <a:latin typeface="Calibri"/>
                <a:cs typeface="Calibri"/>
              </a:rPr>
              <a:t>clicks </a:t>
            </a:r>
            <a:r>
              <a:rPr sz="2500" spc="-5" dirty="0">
                <a:latin typeface="Calibri"/>
                <a:cs typeface="Calibri"/>
              </a:rPr>
              <a:t>a JSF </a:t>
            </a:r>
            <a:r>
              <a:rPr sz="2500" spc="-15" dirty="0">
                <a:latin typeface="Calibri"/>
                <a:cs typeface="Calibri"/>
              </a:rPr>
              <a:t>button </a:t>
            </a:r>
            <a:r>
              <a:rPr sz="2500" spc="-5" dirty="0">
                <a:latin typeface="Calibri"/>
                <a:cs typeface="Calibri"/>
              </a:rPr>
              <a:t>or link or </a:t>
            </a:r>
            <a:r>
              <a:rPr sz="2500" spc="-10" dirty="0">
                <a:latin typeface="Calibri"/>
                <a:cs typeface="Calibri"/>
              </a:rPr>
              <a:t>changes </a:t>
            </a:r>
            <a:r>
              <a:rPr sz="2500" spc="-20" dirty="0">
                <a:latin typeface="Calibri"/>
                <a:cs typeface="Calibri"/>
              </a:rPr>
              <a:t>any </a:t>
            </a:r>
            <a:r>
              <a:rPr sz="2500" spc="-10" dirty="0">
                <a:latin typeface="Calibri"/>
                <a:cs typeface="Calibri"/>
              </a:rPr>
              <a:t>value </a:t>
            </a:r>
            <a:r>
              <a:rPr sz="2500" spc="-5" dirty="0">
                <a:latin typeface="Calibri"/>
                <a:cs typeface="Calibri"/>
              </a:rPr>
              <a:t>in </a:t>
            </a:r>
            <a:r>
              <a:rPr sz="2500" spc="-555" dirty="0">
                <a:latin typeface="Calibri"/>
                <a:cs typeface="Calibri"/>
              </a:rPr>
              <a:t> </a:t>
            </a:r>
            <a:r>
              <a:rPr sz="2500" spc="-15" dirty="0">
                <a:latin typeface="Calibri"/>
                <a:cs typeface="Calibri"/>
              </a:rPr>
              <a:t>text </a:t>
            </a:r>
            <a:r>
              <a:rPr sz="2500" spc="-5" dirty="0">
                <a:latin typeface="Calibri"/>
                <a:cs typeface="Calibri"/>
              </a:rPr>
              <a:t>field, JSF </a:t>
            </a:r>
            <a:r>
              <a:rPr sz="2500" spc="-10" dirty="0">
                <a:latin typeface="Calibri"/>
                <a:cs typeface="Calibri"/>
              </a:rPr>
              <a:t>UI component fires </a:t>
            </a:r>
            <a:r>
              <a:rPr sz="2500" spc="-15" dirty="0">
                <a:latin typeface="Calibri"/>
                <a:cs typeface="Calibri"/>
              </a:rPr>
              <a:t>event </a:t>
            </a:r>
            <a:r>
              <a:rPr sz="2500" spc="-5" dirty="0">
                <a:latin typeface="Calibri"/>
                <a:cs typeface="Calibri"/>
              </a:rPr>
              <a:t>which will be handled </a:t>
            </a:r>
            <a:r>
              <a:rPr sz="2500" dirty="0">
                <a:latin typeface="Calibri"/>
                <a:cs typeface="Calibri"/>
              </a:rPr>
              <a:t> </a:t>
            </a:r>
            <a:r>
              <a:rPr sz="2500" spc="-15" dirty="0">
                <a:latin typeface="Calibri"/>
                <a:cs typeface="Calibri"/>
              </a:rPr>
              <a:t>by</a:t>
            </a:r>
            <a:r>
              <a:rPr sz="2500" spc="-10" dirty="0">
                <a:latin typeface="Calibri"/>
                <a:cs typeface="Calibri"/>
              </a:rPr>
              <a:t> </a:t>
            </a:r>
            <a:r>
              <a:rPr sz="2500" spc="-5" dirty="0">
                <a:latin typeface="Calibri"/>
                <a:cs typeface="Calibri"/>
              </a:rPr>
              <a:t>the</a:t>
            </a:r>
            <a:r>
              <a:rPr sz="2500" dirty="0">
                <a:latin typeface="Calibri"/>
                <a:cs typeface="Calibri"/>
              </a:rPr>
              <a:t> </a:t>
            </a:r>
            <a:r>
              <a:rPr sz="2500" spc="-5" dirty="0">
                <a:latin typeface="Calibri"/>
                <a:cs typeface="Calibri"/>
              </a:rPr>
              <a:t>the</a:t>
            </a:r>
            <a:r>
              <a:rPr sz="2500" spc="5" dirty="0">
                <a:latin typeface="Calibri"/>
                <a:cs typeface="Calibri"/>
              </a:rPr>
              <a:t> </a:t>
            </a:r>
            <a:r>
              <a:rPr sz="2500" spc="-10" dirty="0">
                <a:latin typeface="Calibri"/>
                <a:cs typeface="Calibri"/>
              </a:rPr>
              <a:t>application</a:t>
            </a:r>
            <a:r>
              <a:rPr sz="2500" spc="5" dirty="0">
                <a:latin typeface="Calibri"/>
                <a:cs typeface="Calibri"/>
              </a:rPr>
              <a:t> </a:t>
            </a:r>
            <a:r>
              <a:rPr sz="2500" spc="-10" dirty="0">
                <a:latin typeface="Calibri"/>
                <a:cs typeface="Calibri"/>
              </a:rPr>
              <a:t>code.</a:t>
            </a:r>
            <a:endParaRPr sz="2500">
              <a:latin typeface="Calibri"/>
              <a:cs typeface="Calibri"/>
            </a:endParaRPr>
          </a:p>
          <a:p>
            <a:pPr marL="355600" marR="39370" indent="-342900" algn="just">
              <a:lnSpc>
                <a:spcPts val="2400"/>
              </a:lnSpc>
              <a:spcBef>
                <a:spcPts val="600"/>
              </a:spcBef>
              <a:buFont typeface="Arial MT"/>
              <a:buChar char="•"/>
              <a:tabLst>
                <a:tab pos="355600" algn="l"/>
              </a:tabLst>
            </a:pPr>
            <a:r>
              <a:rPr sz="2500" spc="-114" dirty="0">
                <a:latin typeface="Calibri"/>
                <a:cs typeface="Calibri"/>
              </a:rPr>
              <a:t>To </a:t>
            </a:r>
            <a:r>
              <a:rPr sz="2500" spc="-5" dirty="0">
                <a:latin typeface="Calibri"/>
                <a:cs typeface="Calibri"/>
              </a:rPr>
              <a:t>handle such </a:t>
            </a:r>
            <a:r>
              <a:rPr sz="2500" spc="-15" dirty="0">
                <a:latin typeface="Calibri"/>
                <a:cs typeface="Calibri"/>
              </a:rPr>
              <a:t>event, event </a:t>
            </a:r>
            <a:r>
              <a:rPr sz="2500" spc="-5" dirty="0">
                <a:latin typeface="Calibri"/>
                <a:cs typeface="Calibri"/>
              </a:rPr>
              <a:t>handler </a:t>
            </a:r>
            <a:r>
              <a:rPr sz="2500" spc="-15" dirty="0">
                <a:latin typeface="Calibri"/>
                <a:cs typeface="Calibri"/>
              </a:rPr>
              <a:t>are to </a:t>
            </a:r>
            <a:r>
              <a:rPr sz="2500" spc="-5" dirty="0">
                <a:latin typeface="Calibri"/>
                <a:cs typeface="Calibri"/>
              </a:rPr>
              <a:t>be </a:t>
            </a:r>
            <a:r>
              <a:rPr sz="2500" spc="-15" dirty="0">
                <a:latin typeface="Calibri"/>
                <a:cs typeface="Calibri"/>
              </a:rPr>
              <a:t>registered </a:t>
            </a:r>
            <a:r>
              <a:rPr sz="2500" spc="-5" dirty="0">
                <a:latin typeface="Calibri"/>
                <a:cs typeface="Calibri"/>
              </a:rPr>
              <a:t>in the </a:t>
            </a:r>
            <a:r>
              <a:rPr sz="2500" spc="-555" dirty="0">
                <a:latin typeface="Calibri"/>
                <a:cs typeface="Calibri"/>
              </a:rPr>
              <a:t> </a:t>
            </a:r>
            <a:r>
              <a:rPr sz="2500" spc="-10" dirty="0">
                <a:latin typeface="Calibri"/>
                <a:cs typeface="Calibri"/>
              </a:rPr>
              <a:t>application code</a:t>
            </a:r>
            <a:r>
              <a:rPr sz="2500" spc="5" dirty="0">
                <a:latin typeface="Calibri"/>
                <a:cs typeface="Calibri"/>
              </a:rPr>
              <a:t> </a:t>
            </a:r>
            <a:r>
              <a:rPr sz="2500" spc="-5" dirty="0">
                <a:latin typeface="Calibri"/>
                <a:cs typeface="Calibri"/>
              </a:rPr>
              <a:t>or</a:t>
            </a:r>
            <a:r>
              <a:rPr sz="2500" dirty="0">
                <a:latin typeface="Calibri"/>
                <a:cs typeface="Calibri"/>
              </a:rPr>
              <a:t> </a:t>
            </a:r>
            <a:r>
              <a:rPr sz="2500" spc="-5" dirty="0">
                <a:latin typeface="Calibri"/>
                <a:cs typeface="Calibri"/>
              </a:rPr>
              <a:t>managed</a:t>
            </a:r>
            <a:r>
              <a:rPr sz="2500" spc="5" dirty="0">
                <a:latin typeface="Calibri"/>
                <a:cs typeface="Calibri"/>
              </a:rPr>
              <a:t> </a:t>
            </a:r>
            <a:r>
              <a:rPr sz="2500" spc="-5" dirty="0">
                <a:latin typeface="Calibri"/>
                <a:cs typeface="Calibri"/>
              </a:rPr>
              <a:t>bean.</a:t>
            </a:r>
            <a:endParaRPr sz="2500">
              <a:latin typeface="Calibri"/>
              <a:cs typeface="Calibri"/>
            </a:endParaRPr>
          </a:p>
          <a:p>
            <a:pPr marL="355600" marR="48895" indent="-342900">
              <a:lnSpc>
                <a:spcPts val="2400"/>
              </a:lnSpc>
              <a:spcBef>
                <a:spcPts val="600"/>
              </a:spcBef>
              <a:buFont typeface="Arial MT"/>
              <a:buChar char="•"/>
              <a:tabLst>
                <a:tab pos="354965" algn="l"/>
                <a:tab pos="355600" algn="l"/>
              </a:tabLst>
            </a:pPr>
            <a:r>
              <a:rPr sz="2500" spc="-5" dirty="0">
                <a:latin typeface="Calibri"/>
                <a:cs typeface="Calibri"/>
              </a:rPr>
              <a:t>When a</a:t>
            </a:r>
            <a:r>
              <a:rPr sz="2500" dirty="0">
                <a:latin typeface="Calibri"/>
                <a:cs typeface="Calibri"/>
              </a:rPr>
              <a:t> </a:t>
            </a:r>
            <a:r>
              <a:rPr sz="2500" spc="-10" dirty="0">
                <a:latin typeface="Calibri"/>
                <a:cs typeface="Calibri"/>
              </a:rPr>
              <a:t>UI component</a:t>
            </a:r>
            <a:r>
              <a:rPr sz="2500" spc="25" dirty="0">
                <a:latin typeface="Calibri"/>
                <a:cs typeface="Calibri"/>
              </a:rPr>
              <a:t> </a:t>
            </a:r>
            <a:r>
              <a:rPr sz="2500" spc="-10" dirty="0">
                <a:latin typeface="Calibri"/>
                <a:cs typeface="Calibri"/>
              </a:rPr>
              <a:t>checks</a:t>
            </a:r>
            <a:r>
              <a:rPr sz="2500" spc="5" dirty="0">
                <a:latin typeface="Calibri"/>
                <a:cs typeface="Calibri"/>
              </a:rPr>
              <a:t> </a:t>
            </a:r>
            <a:r>
              <a:rPr sz="2500" spc="-10" dirty="0">
                <a:latin typeface="Calibri"/>
                <a:cs typeface="Calibri"/>
              </a:rPr>
              <a:t>that</a:t>
            </a:r>
            <a:r>
              <a:rPr sz="2500" dirty="0">
                <a:latin typeface="Calibri"/>
                <a:cs typeface="Calibri"/>
              </a:rPr>
              <a:t> </a:t>
            </a:r>
            <a:r>
              <a:rPr sz="2500" spc="-5" dirty="0">
                <a:latin typeface="Calibri"/>
                <a:cs typeface="Calibri"/>
              </a:rPr>
              <a:t>a</a:t>
            </a:r>
            <a:r>
              <a:rPr sz="2500" spc="5" dirty="0">
                <a:latin typeface="Calibri"/>
                <a:cs typeface="Calibri"/>
              </a:rPr>
              <a:t> </a:t>
            </a:r>
            <a:r>
              <a:rPr sz="2500" spc="-5" dirty="0">
                <a:latin typeface="Calibri"/>
                <a:cs typeface="Calibri"/>
              </a:rPr>
              <a:t>user</a:t>
            </a:r>
            <a:r>
              <a:rPr sz="2500" spc="15" dirty="0">
                <a:latin typeface="Calibri"/>
                <a:cs typeface="Calibri"/>
              </a:rPr>
              <a:t> </a:t>
            </a:r>
            <a:r>
              <a:rPr sz="2500" spc="-15" dirty="0">
                <a:latin typeface="Calibri"/>
                <a:cs typeface="Calibri"/>
              </a:rPr>
              <a:t>event</a:t>
            </a:r>
            <a:r>
              <a:rPr sz="2500" dirty="0">
                <a:latin typeface="Calibri"/>
                <a:cs typeface="Calibri"/>
              </a:rPr>
              <a:t> </a:t>
            </a:r>
            <a:r>
              <a:rPr sz="2500" spc="-5" dirty="0">
                <a:latin typeface="Calibri"/>
                <a:cs typeface="Calibri"/>
              </a:rPr>
              <a:t>has happened, </a:t>
            </a:r>
            <a:r>
              <a:rPr sz="2500" spc="-550" dirty="0">
                <a:latin typeface="Calibri"/>
                <a:cs typeface="Calibri"/>
              </a:rPr>
              <a:t> </a:t>
            </a:r>
            <a:r>
              <a:rPr sz="2500" spc="-5" dirty="0">
                <a:latin typeface="Calibri"/>
                <a:cs typeface="Calibri"/>
              </a:rPr>
              <a:t>it</a:t>
            </a:r>
            <a:r>
              <a:rPr sz="2500" spc="-15" dirty="0">
                <a:latin typeface="Calibri"/>
                <a:cs typeface="Calibri"/>
              </a:rPr>
              <a:t> creates</a:t>
            </a:r>
            <a:r>
              <a:rPr sz="2500" dirty="0">
                <a:latin typeface="Calibri"/>
                <a:cs typeface="Calibri"/>
              </a:rPr>
              <a:t> an</a:t>
            </a:r>
            <a:r>
              <a:rPr sz="2500" spc="5" dirty="0">
                <a:latin typeface="Calibri"/>
                <a:cs typeface="Calibri"/>
              </a:rPr>
              <a:t> </a:t>
            </a:r>
            <a:r>
              <a:rPr sz="2500" spc="-15" dirty="0">
                <a:latin typeface="Calibri"/>
                <a:cs typeface="Calibri"/>
              </a:rPr>
              <a:t>instance</a:t>
            </a:r>
            <a:r>
              <a:rPr sz="2500" spc="20" dirty="0">
                <a:latin typeface="Calibri"/>
                <a:cs typeface="Calibri"/>
              </a:rPr>
              <a:t> </a:t>
            </a:r>
            <a:r>
              <a:rPr sz="2500" spc="-5" dirty="0">
                <a:latin typeface="Calibri"/>
                <a:cs typeface="Calibri"/>
              </a:rPr>
              <a:t>of</a:t>
            </a:r>
            <a:r>
              <a:rPr sz="2500" spc="-10" dirty="0">
                <a:latin typeface="Calibri"/>
                <a:cs typeface="Calibri"/>
              </a:rPr>
              <a:t> </a:t>
            </a:r>
            <a:r>
              <a:rPr sz="2500" spc="-5" dirty="0">
                <a:latin typeface="Calibri"/>
                <a:cs typeface="Calibri"/>
              </a:rPr>
              <a:t>the</a:t>
            </a:r>
            <a:r>
              <a:rPr sz="2500" spc="10" dirty="0">
                <a:latin typeface="Calibri"/>
                <a:cs typeface="Calibri"/>
              </a:rPr>
              <a:t> </a:t>
            </a:r>
            <a:r>
              <a:rPr sz="2500" spc="-10" dirty="0">
                <a:latin typeface="Calibri"/>
                <a:cs typeface="Calibri"/>
              </a:rPr>
              <a:t>corresponding</a:t>
            </a:r>
            <a:r>
              <a:rPr sz="2500" spc="15" dirty="0">
                <a:latin typeface="Calibri"/>
                <a:cs typeface="Calibri"/>
              </a:rPr>
              <a:t> </a:t>
            </a:r>
            <a:r>
              <a:rPr sz="2500" spc="-15" dirty="0">
                <a:latin typeface="Calibri"/>
                <a:cs typeface="Calibri"/>
              </a:rPr>
              <a:t>event</a:t>
            </a:r>
            <a:r>
              <a:rPr sz="2500" dirty="0">
                <a:latin typeface="Calibri"/>
                <a:cs typeface="Calibri"/>
              </a:rPr>
              <a:t> </a:t>
            </a:r>
            <a:r>
              <a:rPr sz="2500" spc="-5" dirty="0">
                <a:latin typeface="Calibri"/>
                <a:cs typeface="Calibri"/>
              </a:rPr>
              <a:t>class</a:t>
            </a:r>
            <a:r>
              <a:rPr sz="2500" spc="10" dirty="0">
                <a:latin typeface="Calibri"/>
                <a:cs typeface="Calibri"/>
              </a:rPr>
              <a:t> </a:t>
            </a:r>
            <a:r>
              <a:rPr sz="2500" spc="-5" dirty="0">
                <a:latin typeface="Calibri"/>
                <a:cs typeface="Calibri"/>
              </a:rPr>
              <a:t>and </a:t>
            </a:r>
            <a:r>
              <a:rPr sz="2500" dirty="0">
                <a:latin typeface="Calibri"/>
                <a:cs typeface="Calibri"/>
              </a:rPr>
              <a:t> </a:t>
            </a:r>
            <a:r>
              <a:rPr sz="2500" spc="-5" dirty="0">
                <a:latin typeface="Calibri"/>
                <a:cs typeface="Calibri"/>
              </a:rPr>
              <a:t>adds</a:t>
            </a:r>
            <a:r>
              <a:rPr sz="2500" spc="-15" dirty="0">
                <a:latin typeface="Calibri"/>
                <a:cs typeface="Calibri"/>
              </a:rPr>
              <a:t> </a:t>
            </a:r>
            <a:r>
              <a:rPr sz="2500" spc="-5" dirty="0">
                <a:latin typeface="Calibri"/>
                <a:cs typeface="Calibri"/>
              </a:rPr>
              <a:t>it</a:t>
            </a:r>
            <a:r>
              <a:rPr sz="2500" spc="-15" dirty="0">
                <a:latin typeface="Calibri"/>
                <a:cs typeface="Calibri"/>
              </a:rPr>
              <a:t> to </a:t>
            </a:r>
            <a:r>
              <a:rPr sz="2500" dirty="0">
                <a:latin typeface="Calibri"/>
                <a:cs typeface="Calibri"/>
              </a:rPr>
              <a:t>an</a:t>
            </a:r>
            <a:r>
              <a:rPr sz="2500" spc="5" dirty="0">
                <a:latin typeface="Calibri"/>
                <a:cs typeface="Calibri"/>
              </a:rPr>
              <a:t> </a:t>
            </a:r>
            <a:r>
              <a:rPr sz="2500" spc="-15" dirty="0">
                <a:latin typeface="Calibri"/>
                <a:cs typeface="Calibri"/>
              </a:rPr>
              <a:t>event</a:t>
            </a:r>
            <a:r>
              <a:rPr sz="2500" dirty="0">
                <a:latin typeface="Calibri"/>
                <a:cs typeface="Calibri"/>
              </a:rPr>
              <a:t> </a:t>
            </a:r>
            <a:r>
              <a:rPr sz="2500" spc="-10" dirty="0">
                <a:latin typeface="Calibri"/>
                <a:cs typeface="Calibri"/>
              </a:rPr>
              <a:t>list.</a:t>
            </a:r>
            <a:endParaRPr sz="2500">
              <a:latin typeface="Calibri"/>
              <a:cs typeface="Calibri"/>
            </a:endParaRPr>
          </a:p>
          <a:p>
            <a:pPr marL="355600" marR="187325" indent="-342900">
              <a:lnSpc>
                <a:spcPts val="2400"/>
              </a:lnSpc>
              <a:spcBef>
                <a:spcPts val="600"/>
              </a:spcBef>
              <a:buFont typeface="Arial MT"/>
              <a:buChar char="•"/>
              <a:tabLst>
                <a:tab pos="354965" algn="l"/>
                <a:tab pos="355600" algn="l"/>
              </a:tabLst>
            </a:pPr>
            <a:r>
              <a:rPr sz="2500" spc="-5" dirty="0">
                <a:latin typeface="Calibri"/>
                <a:cs typeface="Calibri"/>
              </a:rPr>
              <a:t>Then,</a:t>
            </a:r>
            <a:r>
              <a:rPr sz="2500" dirty="0">
                <a:latin typeface="Calibri"/>
                <a:cs typeface="Calibri"/>
              </a:rPr>
              <a:t> </a:t>
            </a:r>
            <a:r>
              <a:rPr sz="2500" spc="-10" dirty="0">
                <a:latin typeface="Calibri"/>
                <a:cs typeface="Calibri"/>
              </a:rPr>
              <a:t>Component</a:t>
            </a:r>
            <a:r>
              <a:rPr sz="2500" spc="15" dirty="0">
                <a:latin typeface="Calibri"/>
                <a:cs typeface="Calibri"/>
              </a:rPr>
              <a:t> </a:t>
            </a:r>
            <a:r>
              <a:rPr sz="2500" spc="-10" dirty="0">
                <a:latin typeface="Calibri"/>
                <a:cs typeface="Calibri"/>
              </a:rPr>
              <a:t>fires</a:t>
            </a:r>
            <a:r>
              <a:rPr sz="2500" spc="5" dirty="0">
                <a:latin typeface="Calibri"/>
                <a:cs typeface="Calibri"/>
              </a:rPr>
              <a:t> </a:t>
            </a:r>
            <a:r>
              <a:rPr sz="2500" spc="-5" dirty="0">
                <a:latin typeface="Calibri"/>
                <a:cs typeface="Calibri"/>
              </a:rPr>
              <a:t>the</a:t>
            </a:r>
            <a:r>
              <a:rPr sz="2500" spc="10" dirty="0">
                <a:latin typeface="Calibri"/>
                <a:cs typeface="Calibri"/>
              </a:rPr>
              <a:t> </a:t>
            </a:r>
            <a:r>
              <a:rPr sz="2500" spc="-15" dirty="0">
                <a:latin typeface="Calibri"/>
                <a:cs typeface="Calibri"/>
              </a:rPr>
              <a:t>event,</a:t>
            </a:r>
            <a:r>
              <a:rPr sz="2500" spc="-5" dirty="0">
                <a:latin typeface="Calibri"/>
                <a:cs typeface="Calibri"/>
              </a:rPr>
              <a:t> </a:t>
            </a:r>
            <a:r>
              <a:rPr sz="2500" dirty="0">
                <a:latin typeface="Calibri"/>
                <a:cs typeface="Calibri"/>
              </a:rPr>
              <a:t>i.e.,</a:t>
            </a:r>
            <a:r>
              <a:rPr sz="2500" spc="-25" dirty="0">
                <a:latin typeface="Calibri"/>
                <a:cs typeface="Calibri"/>
              </a:rPr>
              <a:t> </a:t>
            </a:r>
            <a:r>
              <a:rPr sz="2500" spc="-10" dirty="0">
                <a:latin typeface="Calibri"/>
                <a:cs typeface="Calibri"/>
              </a:rPr>
              <a:t>checks</a:t>
            </a:r>
            <a:r>
              <a:rPr sz="2500" spc="15" dirty="0">
                <a:latin typeface="Calibri"/>
                <a:cs typeface="Calibri"/>
              </a:rPr>
              <a:t> </a:t>
            </a:r>
            <a:r>
              <a:rPr sz="2500" spc="-5" dirty="0">
                <a:latin typeface="Calibri"/>
                <a:cs typeface="Calibri"/>
              </a:rPr>
              <a:t>the</a:t>
            </a:r>
            <a:r>
              <a:rPr sz="2500" spc="10" dirty="0">
                <a:latin typeface="Calibri"/>
                <a:cs typeface="Calibri"/>
              </a:rPr>
              <a:t> </a:t>
            </a:r>
            <a:r>
              <a:rPr sz="2500" spc="-10" dirty="0">
                <a:latin typeface="Calibri"/>
                <a:cs typeface="Calibri"/>
              </a:rPr>
              <a:t>list</a:t>
            </a:r>
            <a:r>
              <a:rPr sz="2500" dirty="0">
                <a:latin typeface="Calibri"/>
                <a:cs typeface="Calibri"/>
              </a:rPr>
              <a:t> </a:t>
            </a:r>
            <a:r>
              <a:rPr sz="2500" spc="-5" dirty="0">
                <a:latin typeface="Calibri"/>
                <a:cs typeface="Calibri"/>
              </a:rPr>
              <a:t>of </a:t>
            </a:r>
            <a:r>
              <a:rPr sz="2500" dirty="0">
                <a:latin typeface="Calibri"/>
                <a:cs typeface="Calibri"/>
              </a:rPr>
              <a:t> </a:t>
            </a:r>
            <a:r>
              <a:rPr sz="2500" spc="-15" dirty="0">
                <a:latin typeface="Calibri"/>
                <a:cs typeface="Calibri"/>
              </a:rPr>
              <a:t>listeners</a:t>
            </a:r>
            <a:r>
              <a:rPr sz="2500" spc="-20" dirty="0">
                <a:latin typeface="Calibri"/>
                <a:cs typeface="Calibri"/>
              </a:rPr>
              <a:t> for</a:t>
            </a:r>
            <a:r>
              <a:rPr sz="2500" dirty="0">
                <a:latin typeface="Calibri"/>
                <a:cs typeface="Calibri"/>
              </a:rPr>
              <a:t> </a:t>
            </a:r>
            <a:r>
              <a:rPr sz="2500" spc="-10" dirty="0">
                <a:latin typeface="Calibri"/>
                <a:cs typeface="Calibri"/>
              </a:rPr>
              <a:t>that</a:t>
            </a:r>
            <a:r>
              <a:rPr sz="2500" spc="5" dirty="0">
                <a:latin typeface="Calibri"/>
                <a:cs typeface="Calibri"/>
              </a:rPr>
              <a:t> </a:t>
            </a:r>
            <a:r>
              <a:rPr sz="2500" spc="-15" dirty="0">
                <a:latin typeface="Calibri"/>
                <a:cs typeface="Calibri"/>
              </a:rPr>
              <a:t>event</a:t>
            </a:r>
            <a:r>
              <a:rPr sz="2500" dirty="0">
                <a:latin typeface="Calibri"/>
                <a:cs typeface="Calibri"/>
              </a:rPr>
              <a:t> </a:t>
            </a:r>
            <a:r>
              <a:rPr sz="2500" spc="-5" dirty="0">
                <a:latin typeface="Calibri"/>
                <a:cs typeface="Calibri"/>
              </a:rPr>
              <a:t>and</a:t>
            </a:r>
            <a:r>
              <a:rPr sz="2500" spc="10" dirty="0">
                <a:latin typeface="Calibri"/>
                <a:cs typeface="Calibri"/>
              </a:rPr>
              <a:t> </a:t>
            </a:r>
            <a:r>
              <a:rPr sz="2500" spc="-10" dirty="0">
                <a:latin typeface="Calibri"/>
                <a:cs typeface="Calibri"/>
              </a:rPr>
              <a:t>call</a:t>
            </a:r>
            <a:r>
              <a:rPr sz="2500" dirty="0">
                <a:latin typeface="Calibri"/>
                <a:cs typeface="Calibri"/>
              </a:rPr>
              <a:t> </a:t>
            </a:r>
            <a:r>
              <a:rPr sz="2500" spc="-5" dirty="0">
                <a:latin typeface="Calibri"/>
                <a:cs typeface="Calibri"/>
              </a:rPr>
              <a:t>the</a:t>
            </a:r>
            <a:r>
              <a:rPr sz="2500" spc="10" dirty="0">
                <a:latin typeface="Calibri"/>
                <a:cs typeface="Calibri"/>
              </a:rPr>
              <a:t> </a:t>
            </a:r>
            <a:r>
              <a:rPr sz="2500" spc="-15" dirty="0">
                <a:latin typeface="Calibri"/>
                <a:cs typeface="Calibri"/>
              </a:rPr>
              <a:t>event</a:t>
            </a:r>
            <a:r>
              <a:rPr sz="2500" dirty="0">
                <a:latin typeface="Calibri"/>
                <a:cs typeface="Calibri"/>
              </a:rPr>
              <a:t> </a:t>
            </a:r>
            <a:r>
              <a:rPr sz="2500" spc="-10" dirty="0">
                <a:latin typeface="Calibri"/>
                <a:cs typeface="Calibri"/>
              </a:rPr>
              <a:t>notification</a:t>
            </a:r>
            <a:r>
              <a:rPr sz="2500" spc="10" dirty="0">
                <a:latin typeface="Calibri"/>
                <a:cs typeface="Calibri"/>
              </a:rPr>
              <a:t> </a:t>
            </a:r>
            <a:r>
              <a:rPr sz="2500" spc="-5" dirty="0">
                <a:latin typeface="Calibri"/>
                <a:cs typeface="Calibri"/>
              </a:rPr>
              <a:t>method </a:t>
            </a:r>
            <a:r>
              <a:rPr sz="2500" spc="-550" dirty="0">
                <a:latin typeface="Calibri"/>
                <a:cs typeface="Calibri"/>
              </a:rPr>
              <a:t> </a:t>
            </a:r>
            <a:r>
              <a:rPr sz="2500" spc="-5" dirty="0">
                <a:latin typeface="Calibri"/>
                <a:cs typeface="Calibri"/>
              </a:rPr>
              <a:t>on</a:t>
            </a:r>
            <a:r>
              <a:rPr sz="2500" spc="-25" dirty="0">
                <a:latin typeface="Calibri"/>
                <a:cs typeface="Calibri"/>
              </a:rPr>
              <a:t> </a:t>
            </a:r>
            <a:r>
              <a:rPr sz="2500" dirty="0">
                <a:latin typeface="Calibri"/>
                <a:cs typeface="Calibri"/>
              </a:rPr>
              <a:t>each</a:t>
            </a:r>
            <a:r>
              <a:rPr sz="2500" spc="5" dirty="0">
                <a:latin typeface="Calibri"/>
                <a:cs typeface="Calibri"/>
              </a:rPr>
              <a:t> </a:t>
            </a:r>
            <a:r>
              <a:rPr sz="2500" spc="-10" dirty="0">
                <a:latin typeface="Calibri"/>
                <a:cs typeface="Calibri"/>
              </a:rPr>
              <a:t>listener </a:t>
            </a:r>
            <a:r>
              <a:rPr sz="2500" spc="-5" dirty="0">
                <a:latin typeface="Calibri"/>
                <a:cs typeface="Calibri"/>
              </a:rPr>
              <a:t>or</a:t>
            </a:r>
            <a:r>
              <a:rPr sz="2500" dirty="0">
                <a:latin typeface="Calibri"/>
                <a:cs typeface="Calibri"/>
              </a:rPr>
              <a:t> </a:t>
            </a:r>
            <a:r>
              <a:rPr sz="2500" spc="-35" dirty="0">
                <a:latin typeface="Calibri"/>
                <a:cs typeface="Calibri"/>
              </a:rPr>
              <a:t>handler.</a:t>
            </a:r>
            <a:endParaRPr sz="2500">
              <a:latin typeface="Calibri"/>
              <a:cs typeface="Calibri"/>
            </a:endParaRPr>
          </a:p>
          <a:p>
            <a:pPr marL="355600" marR="5080" indent="-342900">
              <a:lnSpc>
                <a:spcPts val="2400"/>
              </a:lnSpc>
              <a:spcBef>
                <a:spcPts val="600"/>
              </a:spcBef>
              <a:buFont typeface="Arial MT"/>
              <a:buChar char="•"/>
              <a:tabLst>
                <a:tab pos="354965" algn="l"/>
                <a:tab pos="355600" algn="l"/>
              </a:tabLst>
            </a:pPr>
            <a:r>
              <a:rPr sz="2500" spc="-5" dirty="0">
                <a:latin typeface="Calibri"/>
                <a:cs typeface="Calibri"/>
              </a:rPr>
              <a:t>JSF</a:t>
            </a:r>
            <a:r>
              <a:rPr sz="2500" spc="-20" dirty="0">
                <a:latin typeface="Calibri"/>
                <a:cs typeface="Calibri"/>
              </a:rPr>
              <a:t> </a:t>
            </a:r>
            <a:r>
              <a:rPr sz="2500" spc="-5" dirty="0">
                <a:latin typeface="Calibri"/>
                <a:cs typeface="Calibri"/>
              </a:rPr>
              <a:t>also</a:t>
            </a:r>
            <a:r>
              <a:rPr sz="2500" dirty="0">
                <a:latin typeface="Calibri"/>
                <a:cs typeface="Calibri"/>
              </a:rPr>
              <a:t> </a:t>
            </a:r>
            <a:r>
              <a:rPr sz="2500" spc="-10" dirty="0">
                <a:latin typeface="Calibri"/>
                <a:cs typeface="Calibri"/>
              </a:rPr>
              <a:t>provide </a:t>
            </a:r>
            <a:r>
              <a:rPr sz="2500" spc="-25" dirty="0">
                <a:latin typeface="Calibri"/>
                <a:cs typeface="Calibri"/>
              </a:rPr>
              <a:t>system</a:t>
            </a:r>
            <a:r>
              <a:rPr sz="2500" spc="20" dirty="0">
                <a:latin typeface="Calibri"/>
                <a:cs typeface="Calibri"/>
              </a:rPr>
              <a:t> </a:t>
            </a:r>
            <a:r>
              <a:rPr sz="2500" spc="-10" dirty="0">
                <a:latin typeface="Calibri"/>
                <a:cs typeface="Calibri"/>
              </a:rPr>
              <a:t>level </a:t>
            </a:r>
            <a:r>
              <a:rPr sz="2500" spc="-15" dirty="0">
                <a:latin typeface="Calibri"/>
                <a:cs typeface="Calibri"/>
              </a:rPr>
              <a:t>event</a:t>
            </a:r>
            <a:r>
              <a:rPr sz="2500" spc="15" dirty="0">
                <a:latin typeface="Calibri"/>
                <a:cs typeface="Calibri"/>
              </a:rPr>
              <a:t> </a:t>
            </a:r>
            <a:r>
              <a:rPr sz="2500" spc="-10" dirty="0">
                <a:latin typeface="Calibri"/>
                <a:cs typeface="Calibri"/>
              </a:rPr>
              <a:t>handlers</a:t>
            </a:r>
            <a:r>
              <a:rPr sz="2500" dirty="0">
                <a:latin typeface="Calibri"/>
                <a:cs typeface="Calibri"/>
              </a:rPr>
              <a:t> </a:t>
            </a:r>
            <a:r>
              <a:rPr sz="2500" spc="-5" dirty="0">
                <a:latin typeface="Calibri"/>
                <a:cs typeface="Calibri"/>
              </a:rPr>
              <a:t>which</a:t>
            </a:r>
            <a:r>
              <a:rPr sz="2500" spc="5" dirty="0">
                <a:latin typeface="Calibri"/>
                <a:cs typeface="Calibri"/>
              </a:rPr>
              <a:t> </a:t>
            </a:r>
            <a:r>
              <a:rPr sz="2500" spc="-10" dirty="0">
                <a:latin typeface="Calibri"/>
                <a:cs typeface="Calibri"/>
              </a:rPr>
              <a:t>can</a:t>
            </a:r>
            <a:r>
              <a:rPr sz="2500" spc="5" dirty="0">
                <a:latin typeface="Calibri"/>
                <a:cs typeface="Calibri"/>
              </a:rPr>
              <a:t> </a:t>
            </a:r>
            <a:r>
              <a:rPr sz="2500" spc="-5" dirty="0">
                <a:latin typeface="Calibri"/>
                <a:cs typeface="Calibri"/>
              </a:rPr>
              <a:t>be</a:t>
            </a:r>
            <a:r>
              <a:rPr sz="2500" spc="15" dirty="0">
                <a:latin typeface="Calibri"/>
                <a:cs typeface="Calibri"/>
              </a:rPr>
              <a:t> </a:t>
            </a:r>
            <a:r>
              <a:rPr sz="2500" spc="-5" dirty="0">
                <a:latin typeface="Calibri"/>
                <a:cs typeface="Calibri"/>
              </a:rPr>
              <a:t>used </a:t>
            </a:r>
            <a:r>
              <a:rPr sz="2500" spc="-550" dirty="0">
                <a:latin typeface="Calibri"/>
                <a:cs typeface="Calibri"/>
              </a:rPr>
              <a:t> </a:t>
            </a:r>
            <a:r>
              <a:rPr sz="2500" spc="-15" dirty="0">
                <a:latin typeface="Calibri"/>
                <a:cs typeface="Calibri"/>
              </a:rPr>
              <a:t>to</a:t>
            </a:r>
            <a:r>
              <a:rPr sz="2500" spc="-30" dirty="0">
                <a:latin typeface="Calibri"/>
                <a:cs typeface="Calibri"/>
              </a:rPr>
              <a:t> </a:t>
            </a:r>
            <a:r>
              <a:rPr sz="2500" spc="-5" dirty="0">
                <a:latin typeface="Calibri"/>
                <a:cs typeface="Calibri"/>
              </a:rPr>
              <a:t>do</a:t>
            </a:r>
            <a:r>
              <a:rPr sz="2500" dirty="0">
                <a:latin typeface="Calibri"/>
                <a:cs typeface="Calibri"/>
              </a:rPr>
              <a:t> </a:t>
            </a:r>
            <a:r>
              <a:rPr sz="2500" spc="-5" dirty="0">
                <a:latin typeface="Calibri"/>
                <a:cs typeface="Calibri"/>
              </a:rPr>
              <a:t>some</a:t>
            </a:r>
            <a:r>
              <a:rPr sz="2500" spc="5" dirty="0">
                <a:latin typeface="Calibri"/>
                <a:cs typeface="Calibri"/>
              </a:rPr>
              <a:t> </a:t>
            </a:r>
            <a:r>
              <a:rPr sz="2500" spc="-15" dirty="0">
                <a:latin typeface="Calibri"/>
                <a:cs typeface="Calibri"/>
              </a:rPr>
              <a:t>tasks</a:t>
            </a:r>
            <a:r>
              <a:rPr sz="2500" spc="-10" dirty="0">
                <a:latin typeface="Calibri"/>
                <a:cs typeface="Calibri"/>
              </a:rPr>
              <a:t> </a:t>
            </a:r>
            <a:r>
              <a:rPr sz="2500" spc="-5" dirty="0">
                <a:latin typeface="Calibri"/>
                <a:cs typeface="Calibri"/>
              </a:rPr>
              <a:t>when</a:t>
            </a:r>
            <a:r>
              <a:rPr sz="2500" spc="5" dirty="0">
                <a:latin typeface="Calibri"/>
                <a:cs typeface="Calibri"/>
              </a:rPr>
              <a:t> </a:t>
            </a:r>
            <a:r>
              <a:rPr sz="2500" spc="-10" dirty="0">
                <a:latin typeface="Calibri"/>
                <a:cs typeface="Calibri"/>
              </a:rPr>
              <a:t>application</a:t>
            </a:r>
            <a:r>
              <a:rPr sz="2500" spc="5" dirty="0">
                <a:latin typeface="Calibri"/>
                <a:cs typeface="Calibri"/>
              </a:rPr>
              <a:t> </a:t>
            </a:r>
            <a:r>
              <a:rPr sz="2500" spc="-10" dirty="0">
                <a:latin typeface="Calibri"/>
                <a:cs typeface="Calibri"/>
              </a:rPr>
              <a:t>starts </a:t>
            </a:r>
            <a:r>
              <a:rPr sz="2500" spc="-5" dirty="0">
                <a:latin typeface="Calibri"/>
                <a:cs typeface="Calibri"/>
              </a:rPr>
              <a:t>or</a:t>
            </a:r>
            <a:r>
              <a:rPr sz="2500" spc="-10" dirty="0">
                <a:latin typeface="Calibri"/>
                <a:cs typeface="Calibri"/>
              </a:rPr>
              <a:t> </a:t>
            </a:r>
            <a:r>
              <a:rPr sz="2500" spc="-5" dirty="0">
                <a:latin typeface="Calibri"/>
                <a:cs typeface="Calibri"/>
              </a:rPr>
              <a:t>is</a:t>
            </a:r>
            <a:r>
              <a:rPr sz="2500" spc="-10" dirty="0">
                <a:latin typeface="Calibri"/>
                <a:cs typeface="Calibri"/>
              </a:rPr>
              <a:t> stopping.</a:t>
            </a:r>
            <a:endParaRPr sz="2500">
              <a:latin typeface="Calibri"/>
              <a:cs typeface="Calibri"/>
            </a:endParaRPr>
          </a:p>
        </p:txBody>
      </p:sp>
    </p:spTree>
    <p:custDataLst>
      <p:tags r:id="rId1"/>
    </p:custDataLst>
    <p:extLst>
      <p:ext uri="{BB962C8B-B14F-4D97-AF65-F5344CB8AC3E}">
        <p14:creationId xmlns:p14="http://schemas.microsoft.com/office/powerpoint/2010/main" val="35956767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985194" y="1046390"/>
          <a:ext cx="8352790" cy="5328589"/>
        </p:xfrm>
        <a:graphic>
          <a:graphicData uri="http://schemas.openxmlformats.org/drawingml/2006/table">
            <a:tbl>
              <a:tblPr firstRow="1" bandRow="1">
                <a:tableStyleId>{2D5ABB26-0587-4C30-8999-92F81FD0307C}</a:tableStyleId>
              </a:tblPr>
              <a:tblGrid>
                <a:gridCol w="677545">
                  <a:extLst>
                    <a:ext uri="{9D8B030D-6E8A-4147-A177-3AD203B41FA5}">
                      <a16:colId xmlns:a16="http://schemas.microsoft.com/office/drawing/2014/main" val="20000"/>
                    </a:ext>
                  </a:extLst>
                </a:gridCol>
                <a:gridCol w="7675245">
                  <a:extLst>
                    <a:ext uri="{9D8B030D-6E8A-4147-A177-3AD203B41FA5}">
                      <a16:colId xmlns:a16="http://schemas.microsoft.com/office/drawing/2014/main" val="20001"/>
                    </a:ext>
                  </a:extLst>
                </a:gridCol>
              </a:tblGrid>
              <a:tr h="810869">
                <a:tc>
                  <a:txBody>
                    <a:bodyPr/>
                    <a:lstStyle/>
                    <a:p>
                      <a:pPr marL="76200">
                        <a:lnSpc>
                          <a:spcPct val="100000"/>
                        </a:lnSpc>
                        <a:spcBef>
                          <a:spcPts val="505"/>
                        </a:spcBef>
                      </a:pPr>
                      <a:r>
                        <a:rPr sz="2000" dirty="0">
                          <a:latin typeface="Calibri"/>
                          <a:cs typeface="Calibri"/>
                        </a:rPr>
                        <a:t>S.N.</a:t>
                      </a:r>
                      <a:endParaRPr sz="2000">
                        <a:latin typeface="Calibri"/>
                        <a:cs typeface="Calibri"/>
                      </a:endParaRPr>
                    </a:p>
                  </a:txBody>
                  <a:tcPr marL="0" marR="0" marT="6413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tc>
                  <a:txBody>
                    <a:bodyPr/>
                    <a:lstStyle/>
                    <a:p>
                      <a:pPr marL="76200">
                        <a:lnSpc>
                          <a:spcPct val="100000"/>
                        </a:lnSpc>
                        <a:spcBef>
                          <a:spcPts val="505"/>
                        </a:spcBef>
                      </a:pPr>
                      <a:r>
                        <a:rPr sz="2000" spc="-20" dirty="0">
                          <a:latin typeface="Calibri"/>
                          <a:cs typeface="Calibri"/>
                        </a:rPr>
                        <a:t>Event</a:t>
                      </a:r>
                      <a:r>
                        <a:rPr sz="2000" spc="-15" dirty="0">
                          <a:latin typeface="Calibri"/>
                          <a:cs typeface="Calibri"/>
                        </a:rPr>
                        <a:t> </a:t>
                      </a:r>
                      <a:r>
                        <a:rPr sz="2000" spc="-10" dirty="0">
                          <a:latin typeface="Calibri"/>
                          <a:cs typeface="Calibri"/>
                        </a:rPr>
                        <a:t>Handlers</a:t>
                      </a:r>
                      <a:r>
                        <a:rPr sz="2000" spc="5" dirty="0">
                          <a:latin typeface="Calibri"/>
                          <a:cs typeface="Calibri"/>
                        </a:rPr>
                        <a:t> </a:t>
                      </a:r>
                      <a:r>
                        <a:rPr sz="2000" dirty="0">
                          <a:latin typeface="Calibri"/>
                          <a:cs typeface="Calibri"/>
                        </a:rPr>
                        <a:t>&amp;</a:t>
                      </a:r>
                      <a:r>
                        <a:rPr sz="2000" spc="-15" dirty="0">
                          <a:latin typeface="Calibri"/>
                          <a:cs typeface="Calibri"/>
                        </a:rPr>
                        <a:t> </a:t>
                      </a:r>
                      <a:r>
                        <a:rPr sz="2000" spc="-5" dirty="0">
                          <a:latin typeface="Calibri"/>
                          <a:cs typeface="Calibri"/>
                        </a:rPr>
                        <a:t>Description</a:t>
                      </a:r>
                      <a:endParaRPr sz="2000">
                        <a:latin typeface="Calibri"/>
                        <a:cs typeface="Calibri"/>
                      </a:endParaRPr>
                    </a:p>
                  </a:txBody>
                  <a:tcPr marL="0" marR="0" marT="6413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solidFill>
                      <a:srgbClr val="EEEEEE"/>
                    </a:solidFill>
                  </a:tcPr>
                </a:tc>
                <a:extLst>
                  <a:ext uri="{0D108BD9-81ED-4DB2-BD59-A6C34878D82A}">
                    <a16:rowId xmlns:a16="http://schemas.microsoft.com/office/drawing/2014/main" val="10000"/>
                  </a:ext>
                </a:extLst>
              </a:tr>
              <a:tr h="1332148">
                <a:tc>
                  <a:txBody>
                    <a:bodyPr/>
                    <a:lstStyle/>
                    <a:p>
                      <a:pPr marL="76200">
                        <a:lnSpc>
                          <a:spcPct val="100000"/>
                        </a:lnSpc>
                        <a:spcBef>
                          <a:spcPts val="505"/>
                        </a:spcBef>
                      </a:pPr>
                      <a:r>
                        <a:rPr sz="2000" dirty="0">
                          <a:latin typeface="Calibri"/>
                          <a:cs typeface="Calibri"/>
                        </a:rPr>
                        <a:t>1</a:t>
                      </a:r>
                      <a:endParaRPr sz="2000">
                        <a:latin typeface="Calibri"/>
                        <a:cs typeface="Calibri"/>
                      </a:endParaRPr>
                    </a:p>
                  </a:txBody>
                  <a:tcPr marL="0" marR="0" marT="6413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6200">
                        <a:lnSpc>
                          <a:spcPct val="100000"/>
                        </a:lnSpc>
                        <a:spcBef>
                          <a:spcPts val="505"/>
                        </a:spcBef>
                      </a:pPr>
                      <a:r>
                        <a:rPr sz="2000" b="1" u="heavy" spc="-10" dirty="0">
                          <a:solidFill>
                            <a:srgbClr val="0000FF"/>
                          </a:solidFill>
                          <a:uFill>
                            <a:solidFill>
                              <a:srgbClr val="0000FF"/>
                            </a:solidFill>
                          </a:uFill>
                          <a:latin typeface="Calibri"/>
                          <a:cs typeface="Calibri"/>
                        </a:rPr>
                        <a:t>valueChangeListener</a:t>
                      </a:r>
                      <a:endParaRPr sz="2000">
                        <a:latin typeface="Calibri"/>
                        <a:cs typeface="Calibri"/>
                      </a:endParaRPr>
                    </a:p>
                    <a:p>
                      <a:pPr marL="75565" marR="69215">
                        <a:lnSpc>
                          <a:spcPct val="100000"/>
                        </a:lnSpc>
                        <a:tabLst>
                          <a:tab pos="803910" algn="l"/>
                          <a:tab pos="1700530" algn="l"/>
                          <a:tab pos="2535555" algn="l"/>
                          <a:tab pos="3021330" algn="l"/>
                          <a:tab pos="3658235" algn="l"/>
                          <a:tab pos="4388485" algn="l"/>
                          <a:tab pos="4993640" algn="l"/>
                          <a:tab pos="5709920" algn="l"/>
                          <a:tab pos="6706234" algn="l"/>
                          <a:tab pos="7053580" algn="l"/>
                        </a:tabLst>
                      </a:pPr>
                      <a:r>
                        <a:rPr sz="2000" spc="-105" dirty="0">
                          <a:latin typeface="Calibri"/>
                          <a:cs typeface="Calibri"/>
                        </a:rPr>
                        <a:t>V</a:t>
                      </a:r>
                      <a:r>
                        <a:rPr sz="2000" spc="-5" dirty="0">
                          <a:latin typeface="Calibri"/>
                          <a:cs typeface="Calibri"/>
                        </a:rPr>
                        <a:t>al</a:t>
                      </a:r>
                      <a:r>
                        <a:rPr sz="2000" dirty="0">
                          <a:latin typeface="Calibri"/>
                          <a:cs typeface="Calibri"/>
                        </a:rPr>
                        <a:t>ue	</a:t>
                      </a:r>
                      <a:r>
                        <a:rPr sz="2000" spc="-10" dirty="0">
                          <a:latin typeface="Calibri"/>
                          <a:cs typeface="Calibri"/>
                        </a:rPr>
                        <a:t>c</a:t>
                      </a:r>
                      <a:r>
                        <a:rPr sz="2000" dirty="0">
                          <a:latin typeface="Calibri"/>
                          <a:cs typeface="Calibri"/>
                        </a:rPr>
                        <a:t>ha</a:t>
                      </a:r>
                      <a:r>
                        <a:rPr sz="2000" spc="-10" dirty="0">
                          <a:latin typeface="Calibri"/>
                          <a:cs typeface="Calibri"/>
                        </a:rPr>
                        <a:t>ng</a:t>
                      </a:r>
                      <a:r>
                        <a:rPr sz="2000" dirty="0">
                          <a:latin typeface="Calibri"/>
                          <a:cs typeface="Calibri"/>
                        </a:rPr>
                        <a:t>e	</a:t>
                      </a:r>
                      <a:r>
                        <a:rPr sz="2000" spc="-15" dirty="0">
                          <a:latin typeface="Calibri"/>
                          <a:cs typeface="Calibri"/>
                        </a:rPr>
                        <a:t>e</a:t>
                      </a:r>
                      <a:r>
                        <a:rPr sz="2000" spc="-30" dirty="0">
                          <a:latin typeface="Calibri"/>
                          <a:cs typeface="Calibri"/>
                        </a:rPr>
                        <a:t>v</a:t>
                      </a:r>
                      <a:r>
                        <a:rPr sz="2000" spc="-5" dirty="0">
                          <a:latin typeface="Calibri"/>
                          <a:cs typeface="Calibri"/>
                        </a:rPr>
                        <a:t>e</a:t>
                      </a:r>
                      <a:r>
                        <a:rPr sz="2000" spc="-25" dirty="0">
                          <a:latin typeface="Calibri"/>
                          <a:cs typeface="Calibri"/>
                        </a:rPr>
                        <a:t>n</a:t>
                      </a:r>
                      <a:r>
                        <a:rPr sz="2000" dirty="0">
                          <a:latin typeface="Calibri"/>
                          <a:cs typeface="Calibri"/>
                        </a:rPr>
                        <a:t>ts	</a:t>
                      </a:r>
                      <a:r>
                        <a:rPr sz="2000" spc="-10" dirty="0">
                          <a:latin typeface="Calibri"/>
                          <a:cs typeface="Calibri"/>
                        </a:rPr>
                        <a:t>g</a:t>
                      </a:r>
                      <a:r>
                        <a:rPr sz="2000" spc="-15" dirty="0">
                          <a:latin typeface="Calibri"/>
                          <a:cs typeface="Calibri"/>
                        </a:rPr>
                        <a:t>e</a:t>
                      </a:r>
                      <a:r>
                        <a:rPr sz="2000" dirty="0">
                          <a:latin typeface="Calibri"/>
                          <a:cs typeface="Calibri"/>
                        </a:rPr>
                        <a:t>t	</a:t>
                      </a:r>
                      <a:r>
                        <a:rPr sz="2000" spc="-15" dirty="0">
                          <a:latin typeface="Calibri"/>
                          <a:cs typeface="Calibri"/>
                        </a:rPr>
                        <a:t>f</a:t>
                      </a:r>
                      <a:r>
                        <a:rPr sz="2000" spc="-5" dirty="0">
                          <a:latin typeface="Calibri"/>
                          <a:cs typeface="Calibri"/>
                        </a:rPr>
                        <a:t>i</a:t>
                      </a:r>
                      <a:r>
                        <a:rPr sz="2000" spc="-30" dirty="0">
                          <a:latin typeface="Calibri"/>
                          <a:cs typeface="Calibri"/>
                        </a:rPr>
                        <a:t>r</a:t>
                      </a:r>
                      <a:r>
                        <a:rPr sz="2000" spc="-5" dirty="0">
                          <a:latin typeface="Calibri"/>
                          <a:cs typeface="Calibri"/>
                        </a:rPr>
                        <a:t>e</a:t>
                      </a:r>
                      <a:r>
                        <a:rPr sz="2000" dirty="0">
                          <a:latin typeface="Calibri"/>
                          <a:cs typeface="Calibri"/>
                        </a:rPr>
                        <a:t>d	</a:t>
                      </a:r>
                      <a:r>
                        <a:rPr sz="2000" spc="-5" dirty="0">
                          <a:latin typeface="Calibri"/>
                          <a:cs typeface="Calibri"/>
                        </a:rPr>
                        <a:t>w</a:t>
                      </a:r>
                      <a:r>
                        <a:rPr sz="2000" dirty="0">
                          <a:latin typeface="Calibri"/>
                          <a:cs typeface="Calibri"/>
                        </a:rPr>
                        <a:t>h</a:t>
                      </a:r>
                      <a:r>
                        <a:rPr sz="2000" spc="-5" dirty="0">
                          <a:latin typeface="Calibri"/>
                          <a:cs typeface="Calibri"/>
                        </a:rPr>
                        <a:t>e</a:t>
                      </a:r>
                      <a:r>
                        <a:rPr sz="2000" dirty="0">
                          <a:latin typeface="Calibri"/>
                          <a:cs typeface="Calibri"/>
                        </a:rPr>
                        <a:t>n	u</a:t>
                      </a:r>
                      <a:r>
                        <a:rPr sz="2000" spc="-5" dirty="0">
                          <a:latin typeface="Calibri"/>
                          <a:cs typeface="Calibri"/>
                        </a:rPr>
                        <a:t>se</a:t>
                      </a:r>
                      <a:r>
                        <a:rPr sz="2000" dirty="0">
                          <a:latin typeface="Calibri"/>
                          <a:cs typeface="Calibri"/>
                        </a:rPr>
                        <a:t>r	</a:t>
                      </a:r>
                      <a:r>
                        <a:rPr sz="2000" spc="-5" dirty="0">
                          <a:latin typeface="Calibri"/>
                          <a:cs typeface="Calibri"/>
                        </a:rPr>
                        <a:t>m</a:t>
                      </a:r>
                      <a:r>
                        <a:rPr sz="2000" dirty="0">
                          <a:latin typeface="Calibri"/>
                          <a:cs typeface="Calibri"/>
                        </a:rPr>
                        <a:t>a</a:t>
                      </a:r>
                      <a:r>
                        <a:rPr sz="2000" spc="-60" dirty="0">
                          <a:latin typeface="Calibri"/>
                          <a:cs typeface="Calibri"/>
                        </a:rPr>
                        <a:t>k</a:t>
                      </a:r>
                      <a:r>
                        <a:rPr sz="2000" dirty="0">
                          <a:latin typeface="Calibri"/>
                          <a:cs typeface="Calibri"/>
                        </a:rPr>
                        <a:t>e	ch</a:t>
                      </a:r>
                      <a:r>
                        <a:rPr sz="2000" spc="-15" dirty="0">
                          <a:latin typeface="Calibri"/>
                          <a:cs typeface="Calibri"/>
                        </a:rPr>
                        <a:t>a</a:t>
                      </a:r>
                      <a:r>
                        <a:rPr sz="2000" spc="-10" dirty="0">
                          <a:latin typeface="Calibri"/>
                          <a:cs typeface="Calibri"/>
                        </a:rPr>
                        <a:t>ng</a:t>
                      </a:r>
                      <a:r>
                        <a:rPr sz="2000" spc="-5" dirty="0">
                          <a:latin typeface="Calibri"/>
                          <a:cs typeface="Calibri"/>
                        </a:rPr>
                        <a:t>e</a:t>
                      </a:r>
                      <a:r>
                        <a:rPr sz="2000" dirty="0">
                          <a:latin typeface="Calibri"/>
                          <a:cs typeface="Calibri"/>
                        </a:rPr>
                        <a:t>s	</a:t>
                      </a:r>
                      <a:r>
                        <a:rPr sz="2000" spc="-5" dirty="0">
                          <a:latin typeface="Calibri"/>
                          <a:cs typeface="Calibri"/>
                        </a:rPr>
                        <a:t>i</a:t>
                      </a:r>
                      <a:r>
                        <a:rPr sz="2000" dirty="0">
                          <a:latin typeface="Calibri"/>
                          <a:cs typeface="Calibri"/>
                        </a:rPr>
                        <a:t>n	</a:t>
                      </a:r>
                      <a:r>
                        <a:rPr sz="2000" spc="-5" dirty="0">
                          <a:latin typeface="Calibri"/>
                          <a:cs typeface="Calibri"/>
                        </a:rPr>
                        <a:t>i</a:t>
                      </a:r>
                      <a:r>
                        <a:rPr sz="2000" dirty="0">
                          <a:latin typeface="Calibri"/>
                          <a:cs typeface="Calibri"/>
                        </a:rPr>
                        <a:t>n</a:t>
                      </a:r>
                      <a:r>
                        <a:rPr sz="2000" spc="-10" dirty="0">
                          <a:latin typeface="Calibri"/>
                          <a:cs typeface="Calibri"/>
                        </a:rPr>
                        <a:t>p</a:t>
                      </a:r>
                      <a:r>
                        <a:rPr sz="2000" dirty="0">
                          <a:latin typeface="Calibri"/>
                          <a:cs typeface="Calibri"/>
                        </a:rPr>
                        <a:t>ut  </a:t>
                      </a:r>
                      <a:r>
                        <a:rPr sz="2000" spc="-5" dirty="0">
                          <a:latin typeface="Calibri"/>
                          <a:cs typeface="Calibri"/>
                        </a:rPr>
                        <a:t>components.</a:t>
                      </a:r>
                      <a:endParaRPr sz="2000">
                        <a:latin typeface="Calibri"/>
                        <a:cs typeface="Calibri"/>
                      </a:endParaRPr>
                    </a:p>
                  </a:txBody>
                  <a:tcPr marL="0" marR="0" marT="6413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1"/>
                  </a:ext>
                </a:extLst>
              </a:tr>
              <a:tr h="1332147">
                <a:tc>
                  <a:txBody>
                    <a:bodyPr/>
                    <a:lstStyle/>
                    <a:p>
                      <a:pPr marL="75565">
                        <a:lnSpc>
                          <a:spcPct val="100000"/>
                        </a:lnSpc>
                        <a:spcBef>
                          <a:spcPts val="505"/>
                        </a:spcBef>
                      </a:pPr>
                      <a:r>
                        <a:rPr sz="2000" dirty="0">
                          <a:latin typeface="Calibri"/>
                          <a:cs typeface="Calibri"/>
                        </a:rPr>
                        <a:t>2</a:t>
                      </a:r>
                      <a:endParaRPr sz="2000">
                        <a:latin typeface="Calibri"/>
                        <a:cs typeface="Calibri"/>
                      </a:endParaRPr>
                    </a:p>
                  </a:txBody>
                  <a:tcPr marL="0" marR="0" marT="6413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5565">
                        <a:lnSpc>
                          <a:spcPct val="100000"/>
                        </a:lnSpc>
                        <a:spcBef>
                          <a:spcPts val="505"/>
                        </a:spcBef>
                      </a:pPr>
                      <a:r>
                        <a:rPr sz="2000" b="1" u="heavy" spc="-5" dirty="0">
                          <a:solidFill>
                            <a:srgbClr val="0000FF"/>
                          </a:solidFill>
                          <a:uFill>
                            <a:solidFill>
                              <a:srgbClr val="0000FF"/>
                            </a:solidFill>
                          </a:uFill>
                          <a:latin typeface="Calibri"/>
                          <a:cs typeface="Calibri"/>
                        </a:rPr>
                        <a:t>actionListener</a:t>
                      </a:r>
                      <a:endParaRPr sz="2000">
                        <a:latin typeface="Calibri"/>
                        <a:cs typeface="Calibri"/>
                      </a:endParaRPr>
                    </a:p>
                    <a:p>
                      <a:pPr marL="76200">
                        <a:lnSpc>
                          <a:spcPct val="100000"/>
                        </a:lnSpc>
                      </a:pPr>
                      <a:r>
                        <a:rPr sz="2000" dirty="0">
                          <a:latin typeface="Calibri"/>
                          <a:cs typeface="Calibri"/>
                        </a:rPr>
                        <a:t>Action</a:t>
                      </a:r>
                      <a:r>
                        <a:rPr sz="2000" spc="-20" dirty="0">
                          <a:latin typeface="Calibri"/>
                          <a:cs typeface="Calibri"/>
                        </a:rPr>
                        <a:t> </a:t>
                      </a:r>
                      <a:r>
                        <a:rPr sz="2000" spc="-15" dirty="0">
                          <a:latin typeface="Calibri"/>
                          <a:cs typeface="Calibri"/>
                        </a:rPr>
                        <a:t>events</a:t>
                      </a:r>
                      <a:r>
                        <a:rPr sz="2000" spc="25" dirty="0">
                          <a:latin typeface="Calibri"/>
                          <a:cs typeface="Calibri"/>
                        </a:rPr>
                        <a:t> </a:t>
                      </a:r>
                      <a:r>
                        <a:rPr sz="2000" spc="-10" dirty="0">
                          <a:latin typeface="Calibri"/>
                          <a:cs typeface="Calibri"/>
                        </a:rPr>
                        <a:t>get</a:t>
                      </a:r>
                      <a:r>
                        <a:rPr sz="2000" spc="-5" dirty="0">
                          <a:latin typeface="Calibri"/>
                          <a:cs typeface="Calibri"/>
                        </a:rPr>
                        <a:t> </a:t>
                      </a:r>
                      <a:r>
                        <a:rPr sz="2000" spc="-10" dirty="0">
                          <a:latin typeface="Calibri"/>
                          <a:cs typeface="Calibri"/>
                        </a:rPr>
                        <a:t>fired</a:t>
                      </a:r>
                      <a:r>
                        <a:rPr sz="2000" spc="10" dirty="0">
                          <a:latin typeface="Calibri"/>
                          <a:cs typeface="Calibri"/>
                        </a:rPr>
                        <a:t> </a:t>
                      </a:r>
                      <a:r>
                        <a:rPr sz="2000" spc="-5" dirty="0">
                          <a:latin typeface="Calibri"/>
                          <a:cs typeface="Calibri"/>
                        </a:rPr>
                        <a:t>when</a:t>
                      </a:r>
                      <a:r>
                        <a:rPr sz="2000" spc="-15" dirty="0">
                          <a:latin typeface="Calibri"/>
                          <a:cs typeface="Calibri"/>
                        </a:rPr>
                        <a:t> </a:t>
                      </a:r>
                      <a:r>
                        <a:rPr sz="2000" spc="-5" dirty="0">
                          <a:latin typeface="Calibri"/>
                          <a:cs typeface="Calibri"/>
                        </a:rPr>
                        <a:t>user</a:t>
                      </a:r>
                      <a:r>
                        <a:rPr sz="2000" dirty="0">
                          <a:latin typeface="Calibri"/>
                          <a:cs typeface="Calibri"/>
                        </a:rPr>
                        <a:t> </a:t>
                      </a:r>
                      <a:r>
                        <a:rPr sz="2000" spc="-5" dirty="0">
                          <a:latin typeface="Calibri"/>
                          <a:cs typeface="Calibri"/>
                        </a:rPr>
                        <a:t>clicks</a:t>
                      </a:r>
                      <a:r>
                        <a:rPr sz="2000" spc="30" dirty="0">
                          <a:latin typeface="Calibri"/>
                          <a:cs typeface="Calibri"/>
                        </a:rPr>
                        <a:t> </a:t>
                      </a:r>
                      <a:r>
                        <a:rPr sz="2000" spc="-5" dirty="0">
                          <a:latin typeface="Calibri"/>
                          <a:cs typeface="Calibri"/>
                        </a:rPr>
                        <a:t>on</a:t>
                      </a:r>
                      <a:r>
                        <a:rPr sz="2000" spc="-15"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button</a:t>
                      </a:r>
                      <a:r>
                        <a:rPr sz="2000" spc="-15" dirty="0">
                          <a:latin typeface="Calibri"/>
                          <a:cs typeface="Calibri"/>
                        </a:rPr>
                        <a:t> </a:t>
                      </a:r>
                      <a:r>
                        <a:rPr sz="2000" spc="-5" dirty="0">
                          <a:latin typeface="Calibri"/>
                          <a:cs typeface="Calibri"/>
                        </a:rPr>
                        <a:t>or</a:t>
                      </a:r>
                      <a:r>
                        <a:rPr sz="2000" spc="-15" dirty="0">
                          <a:latin typeface="Calibri"/>
                          <a:cs typeface="Calibri"/>
                        </a:rPr>
                        <a:t> </a:t>
                      </a:r>
                      <a:r>
                        <a:rPr sz="2000" spc="-5" dirty="0">
                          <a:latin typeface="Calibri"/>
                          <a:cs typeface="Calibri"/>
                        </a:rPr>
                        <a:t>link</a:t>
                      </a:r>
                      <a:r>
                        <a:rPr sz="2000" spc="10" dirty="0">
                          <a:latin typeface="Calibri"/>
                          <a:cs typeface="Calibri"/>
                        </a:rPr>
                        <a:t> </a:t>
                      </a:r>
                      <a:r>
                        <a:rPr sz="2000" spc="-5" dirty="0">
                          <a:latin typeface="Calibri"/>
                          <a:cs typeface="Calibri"/>
                        </a:rPr>
                        <a:t>component.</a:t>
                      </a:r>
                      <a:endParaRPr sz="2000">
                        <a:latin typeface="Calibri"/>
                        <a:cs typeface="Calibri"/>
                      </a:endParaRPr>
                    </a:p>
                  </a:txBody>
                  <a:tcPr marL="0" marR="0" marT="6413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2"/>
                  </a:ext>
                </a:extLst>
              </a:tr>
              <a:tr h="1853425">
                <a:tc>
                  <a:txBody>
                    <a:bodyPr/>
                    <a:lstStyle/>
                    <a:p>
                      <a:pPr marL="75565">
                        <a:lnSpc>
                          <a:spcPct val="100000"/>
                        </a:lnSpc>
                        <a:spcBef>
                          <a:spcPts val="505"/>
                        </a:spcBef>
                      </a:pPr>
                      <a:r>
                        <a:rPr sz="2000" dirty="0">
                          <a:latin typeface="Calibri"/>
                          <a:cs typeface="Calibri"/>
                        </a:rPr>
                        <a:t>3</a:t>
                      </a:r>
                      <a:endParaRPr sz="2000">
                        <a:latin typeface="Calibri"/>
                        <a:cs typeface="Calibri"/>
                      </a:endParaRPr>
                    </a:p>
                  </a:txBody>
                  <a:tcPr marL="0" marR="0" marT="6413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tc>
                  <a:txBody>
                    <a:bodyPr/>
                    <a:lstStyle/>
                    <a:p>
                      <a:pPr marL="75565">
                        <a:lnSpc>
                          <a:spcPct val="100000"/>
                        </a:lnSpc>
                        <a:spcBef>
                          <a:spcPts val="505"/>
                        </a:spcBef>
                      </a:pPr>
                      <a:r>
                        <a:rPr sz="2000" b="1" u="heavy" spc="-5" dirty="0">
                          <a:solidFill>
                            <a:srgbClr val="0000FF"/>
                          </a:solidFill>
                          <a:uFill>
                            <a:solidFill>
                              <a:srgbClr val="0000FF"/>
                            </a:solidFill>
                          </a:uFill>
                          <a:latin typeface="Calibri"/>
                          <a:cs typeface="Calibri"/>
                        </a:rPr>
                        <a:t>Application</a:t>
                      </a:r>
                      <a:r>
                        <a:rPr sz="2000" b="1" u="heavy" spc="-65" dirty="0">
                          <a:solidFill>
                            <a:srgbClr val="0000FF"/>
                          </a:solidFill>
                          <a:uFill>
                            <a:solidFill>
                              <a:srgbClr val="0000FF"/>
                            </a:solidFill>
                          </a:uFill>
                          <a:latin typeface="Calibri"/>
                          <a:cs typeface="Calibri"/>
                        </a:rPr>
                        <a:t> </a:t>
                      </a:r>
                      <a:r>
                        <a:rPr sz="2000" b="1" u="heavy" spc="-20" dirty="0">
                          <a:solidFill>
                            <a:srgbClr val="0000FF"/>
                          </a:solidFill>
                          <a:uFill>
                            <a:solidFill>
                              <a:srgbClr val="0000FF"/>
                            </a:solidFill>
                          </a:uFill>
                          <a:latin typeface="Calibri"/>
                          <a:cs typeface="Calibri"/>
                        </a:rPr>
                        <a:t>Events</a:t>
                      </a:r>
                      <a:endParaRPr sz="2000">
                        <a:latin typeface="Calibri"/>
                        <a:cs typeface="Calibri"/>
                      </a:endParaRPr>
                    </a:p>
                    <a:p>
                      <a:pPr marL="76200" marR="70485" indent="-635">
                        <a:lnSpc>
                          <a:spcPct val="100000"/>
                        </a:lnSpc>
                        <a:tabLst>
                          <a:tab pos="985519" algn="l"/>
                          <a:tab pos="1760220" algn="l"/>
                          <a:tab pos="2663825" algn="l"/>
                          <a:tab pos="3215640" algn="l"/>
                          <a:tab pos="4349750" algn="l"/>
                        </a:tabLst>
                      </a:pPr>
                      <a:r>
                        <a:rPr sz="2000" spc="-20" dirty="0">
                          <a:latin typeface="Calibri"/>
                          <a:cs typeface="Calibri"/>
                        </a:rPr>
                        <a:t>Events	</a:t>
                      </a:r>
                      <a:r>
                        <a:rPr sz="2000" dirty="0">
                          <a:latin typeface="Calibri"/>
                          <a:cs typeface="Calibri"/>
                        </a:rPr>
                        <a:t>firing	</a:t>
                      </a:r>
                      <a:r>
                        <a:rPr sz="2000" spc="-5" dirty="0">
                          <a:latin typeface="Calibri"/>
                          <a:cs typeface="Calibri"/>
                        </a:rPr>
                        <a:t>during	</a:t>
                      </a:r>
                      <a:r>
                        <a:rPr sz="2000" dirty="0">
                          <a:latin typeface="Calibri"/>
                          <a:cs typeface="Calibri"/>
                        </a:rPr>
                        <a:t>JSF	</a:t>
                      </a:r>
                      <a:r>
                        <a:rPr sz="2000" spc="-10" dirty="0">
                          <a:latin typeface="Calibri"/>
                          <a:cs typeface="Calibri"/>
                        </a:rPr>
                        <a:t>lifecycle:	PostConstructApplicationEvent, </a:t>
                      </a:r>
                      <a:r>
                        <a:rPr sz="2000" spc="-440" dirty="0">
                          <a:latin typeface="Calibri"/>
                          <a:cs typeface="Calibri"/>
                        </a:rPr>
                        <a:t> </a:t>
                      </a:r>
                      <a:r>
                        <a:rPr sz="2000" spc="-10" dirty="0">
                          <a:latin typeface="Calibri"/>
                          <a:cs typeface="Calibri"/>
                        </a:rPr>
                        <a:t>PreDestroyApplicationEvent</a:t>
                      </a:r>
                      <a:r>
                        <a:rPr sz="2000" spc="-20"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PreRenderViewEvent.</a:t>
                      </a:r>
                      <a:endParaRPr sz="2000">
                        <a:latin typeface="Calibri"/>
                        <a:cs typeface="Calibri"/>
                      </a:endParaRPr>
                    </a:p>
                  </a:txBody>
                  <a:tcPr marL="0" marR="0" marT="64135" marB="0">
                    <a:lnL w="12700">
                      <a:solidFill>
                        <a:srgbClr val="DEDEDE"/>
                      </a:solidFill>
                      <a:prstDash val="solid"/>
                    </a:lnL>
                    <a:lnR w="12700">
                      <a:solidFill>
                        <a:srgbClr val="DEDEDE"/>
                      </a:solidFill>
                      <a:prstDash val="solid"/>
                    </a:lnR>
                    <a:lnT w="12700">
                      <a:solidFill>
                        <a:srgbClr val="DEDEDE"/>
                      </a:solidFill>
                      <a:prstDash val="solid"/>
                    </a:lnT>
                    <a:lnB w="12700">
                      <a:solidFill>
                        <a:srgbClr val="DEDEDE"/>
                      </a:solidFill>
                      <a:prstDash val="solid"/>
                    </a:lnB>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1280175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9678" y="2692939"/>
            <a:ext cx="3317875" cy="635000"/>
          </a:xfrm>
          <a:prstGeom prst="rect">
            <a:avLst/>
          </a:prstGeom>
        </p:spPr>
        <p:txBody>
          <a:bodyPr vert="horz" wrap="square" lIns="0" tIns="12065" rIns="0" bIns="0" rtlCol="0" anchor="ctr">
            <a:spAutoFit/>
          </a:bodyPr>
          <a:lstStyle/>
          <a:p>
            <a:pPr marL="12700">
              <a:lnSpc>
                <a:spcPct val="100000"/>
              </a:lnSpc>
              <a:spcBef>
                <a:spcPts val="95"/>
              </a:spcBef>
            </a:pPr>
            <a:r>
              <a:rPr sz="4000" spc="-10" dirty="0"/>
              <a:t>Managed</a:t>
            </a:r>
            <a:r>
              <a:rPr sz="4000" spc="-95" dirty="0"/>
              <a:t> </a:t>
            </a:r>
            <a:r>
              <a:rPr sz="4000" spc="-5" dirty="0"/>
              <a:t>Beans</a:t>
            </a:r>
            <a:endParaRPr sz="4000"/>
          </a:p>
        </p:txBody>
      </p:sp>
    </p:spTree>
    <p:custDataLst>
      <p:tags r:id="rId1"/>
    </p:custDataLst>
    <p:extLst>
      <p:ext uri="{BB962C8B-B14F-4D97-AF65-F5344CB8AC3E}">
        <p14:creationId xmlns:p14="http://schemas.microsoft.com/office/powerpoint/2010/main" val="28519343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359" y="461582"/>
            <a:ext cx="3656965" cy="696595"/>
          </a:xfrm>
          <a:prstGeom prst="rect">
            <a:avLst/>
          </a:prstGeom>
        </p:spPr>
        <p:txBody>
          <a:bodyPr vert="horz" wrap="square" lIns="0" tIns="13335" rIns="0" bIns="0" rtlCol="0" anchor="ctr">
            <a:spAutoFit/>
          </a:bodyPr>
          <a:lstStyle/>
          <a:p>
            <a:pPr marL="12700">
              <a:lnSpc>
                <a:spcPct val="100000"/>
              </a:lnSpc>
              <a:spcBef>
                <a:spcPts val="105"/>
              </a:spcBef>
            </a:pPr>
            <a:r>
              <a:rPr spc="-5" dirty="0"/>
              <a:t>Managed</a:t>
            </a:r>
            <a:r>
              <a:rPr spc="-90" dirty="0"/>
              <a:t> </a:t>
            </a:r>
            <a:r>
              <a:rPr dirty="0"/>
              <a:t>Beans</a:t>
            </a:r>
            <a:endParaRPr/>
          </a:p>
        </p:txBody>
      </p:sp>
      <p:sp>
        <p:nvSpPr>
          <p:cNvPr id="3" name="object 3"/>
          <p:cNvSpPr txBox="1"/>
          <p:nvPr/>
        </p:nvSpPr>
        <p:spPr>
          <a:xfrm>
            <a:off x="2059941" y="1506852"/>
            <a:ext cx="7966075" cy="4328795"/>
          </a:xfrm>
          <a:prstGeom prst="rect">
            <a:avLst/>
          </a:prstGeom>
        </p:spPr>
        <p:txBody>
          <a:bodyPr vert="horz" wrap="square" lIns="0" tIns="64769" rIns="0" bIns="0" rtlCol="0">
            <a:spAutoFit/>
          </a:bodyPr>
          <a:lstStyle/>
          <a:p>
            <a:pPr marL="355600" indent="-342900">
              <a:spcBef>
                <a:spcPts val="509"/>
              </a:spcBef>
              <a:buFont typeface="Arial MT"/>
              <a:buChar char="•"/>
              <a:tabLst>
                <a:tab pos="354965" algn="l"/>
                <a:tab pos="355600" algn="l"/>
              </a:tabLst>
            </a:pPr>
            <a:r>
              <a:rPr sz="3200" spc="-5" dirty="0">
                <a:latin typeface="Calibri"/>
                <a:cs typeface="Calibri"/>
              </a:rPr>
              <a:t>Managed</a:t>
            </a:r>
            <a:r>
              <a:rPr sz="3200" spc="-15" dirty="0">
                <a:latin typeface="Calibri"/>
                <a:cs typeface="Calibri"/>
              </a:rPr>
              <a:t> </a:t>
            </a:r>
            <a:r>
              <a:rPr sz="3200" spc="-5" dirty="0">
                <a:latin typeface="Calibri"/>
                <a:cs typeface="Calibri"/>
              </a:rPr>
              <a:t>beans</a:t>
            </a:r>
            <a:r>
              <a:rPr sz="3200" dirty="0">
                <a:latin typeface="Calibri"/>
                <a:cs typeface="Calibri"/>
              </a:rPr>
              <a:t> </a:t>
            </a:r>
            <a:r>
              <a:rPr sz="3200" spc="-15" dirty="0">
                <a:latin typeface="Calibri"/>
                <a:cs typeface="Calibri"/>
              </a:rPr>
              <a:t>are JavaBeans</a:t>
            </a:r>
            <a:r>
              <a:rPr sz="3200" dirty="0">
                <a:latin typeface="Calibri"/>
                <a:cs typeface="Calibri"/>
              </a:rPr>
              <a:t> </a:t>
            </a:r>
            <a:r>
              <a:rPr sz="3200" spc="-5" dirty="0">
                <a:latin typeface="Calibri"/>
                <a:cs typeface="Calibri"/>
              </a:rPr>
              <a:t>which:</a:t>
            </a:r>
            <a:endParaRPr sz="3200">
              <a:latin typeface="Calibri"/>
              <a:cs typeface="Calibri"/>
            </a:endParaRPr>
          </a:p>
          <a:p>
            <a:pPr marL="756285" marR="5080" lvl="1" indent="-287020">
              <a:lnSpc>
                <a:spcPts val="3030"/>
              </a:lnSpc>
              <a:spcBef>
                <a:spcPts val="730"/>
              </a:spcBef>
              <a:buFont typeface="Arial MT"/>
              <a:buChar char="–"/>
              <a:tabLst>
                <a:tab pos="756920" algn="l"/>
              </a:tabLst>
            </a:pPr>
            <a:r>
              <a:rPr sz="2800" spc="-20" dirty="0">
                <a:latin typeface="Calibri"/>
                <a:cs typeface="Calibri"/>
              </a:rPr>
              <a:t>Provide</a:t>
            </a:r>
            <a:r>
              <a:rPr sz="2800" spc="20" dirty="0">
                <a:latin typeface="Calibri"/>
                <a:cs typeface="Calibri"/>
              </a:rPr>
              <a:t> </a:t>
            </a:r>
            <a:r>
              <a:rPr sz="2800" spc="-10" dirty="0">
                <a:latin typeface="Calibri"/>
                <a:cs typeface="Calibri"/>
              </a:rPr>
              <a:t>the</a:t>
            </a:r>
            <a:r>
              <a:rPr sz="2800" spc="20" dirty="0">
                <a:latin typeface="Calibri"/>
                <a:cs typeface="Calibri"/>
              </a:rPr>
              <a:t> </a:t>
            </a:r>
            <a:r>
              <a:rPr sz="2800" spc="-10" dirty="0">
                <a:latin typeface="Calibri"/>
                <a:cs typeface="Calibri"/>
              </a:rPr>
              <a:t>logic</a:t>
            </a:r>
            <a:r>
              <a:rPr sz="2800" spc="10" dirty="0">
                <a:latin typeface="Calibri"/>
                <a:cs typeface="Calibri"/>
              </a:rPr>
              <a:t> </a:t>
            </a:r>
            <a:r>
              <a:rPr sz="2800" spc="-25" dirty="0">
                <a:latin typeface="Calibri"/>
                <a:cs typeface="Calibri"/>
              </a:rPr>
              <a:t>for</a:t>
            </a:r>
            <a:r>
              <a:rPr sz="2800" spc="5" dirty="0">
                <a:latin typeface="Calibri"/>
                <a:cs typeface="Calibri"/>
              </a:rPr>
              <a:t> </a:t>
            </a:r>
            <a:r>
              <a:rPr sz="2800" spc="-10" dirty="0">
                <a:latin typeface="Calibri"/>
                <a:cs typeface="Calibri"/>
              </a:rPr>
              <a:t>initializing</a:t>
            </a:r>
            <a:r>
              <a:rPr sz="2800" spc="20" dirty="0">
                <a:latin typeface="Calibri"/>
                <a:cs typeface="Calibri"/>
              </a:rPr>
              <a:t> </a:t>
            </a:r>
            <a:r>
              <a:rPr sz="2800" spc="-5" dirty="0">
                <a:latin typeface="Calibri"/>
                <a:cs typeface="Calibri"/>
              </a:rPr>
              <a:t>and</a:t>
            </a:r>
            <a:r>
              <a:rPr sz="2800" spc="25" dirty="0">
                <a:latin typeface="Calibri"/>
                <a:cs typeface="Calibri"/>
              </a:rPr>
              <a:t> </a:t>
            </a:r>
            <a:r>
              <a:rPr sz="2800" spc="-20" dirty="0">
                <a:latin typeface="Calibri"/>
                <a:cs typeface="Calibri"/>
              </a:rPr>
              <a:t>controlling</a:t>
            </a:r>
            <a:r>
              <a:rPr sz="2800" spc="35" dirty="0">
                <a:latin typeface="Calibri"/>
                <a:cs typeface="Calibri"/>
              </a:rPr>
              <a:t> </a:t>
            </a:r>
            <a:r>
              <a:rPr sz="2800" spc="-5" dirty="0">
                <a:latin typeface="Calibri"/>
                <a:cs typeface="Calibri"/>
              </a:rPr>
              <a:t>JSF </a:t>
            </a:r>
            <a:r>
              <a:rPr sz="2800" spc="-615" dirty="0">
                <a:latin typeface="Calibri"/>
                <a:cs typeface="Calibri"/>
              </a:rPr>
              <a:t> </a:t>
            </a:r>
            <a:r>
              <a:rPr sz="2800" spc="-10" dirty="0">
                <a:latin typeface="Calibri"/>
                <a:cs typeface="Calibri"/>
              </a:rPr>
              <a:t>components</a:t>
            </a:r>
            <a:endParaRPr sz="2800">
              <a:latin typeface="Calibri"/>
              <a:cs typeface="Calibri"/>
            </a:endParaRPr>
          </a:p>
          <a:p>
            <a:pPr marL="1155065" marR="295275" lvl="2" indent="-228600">
              <a:lnSpc>
                <a:spcPts val="2590"/>
              </a:lnSpc>
              <a:spcBef>
                <a:spcPts val="590"/>
              </a:spcBef>
              <a:buFont typeface="Arial MT"/>
              <a:buChar char="•"/>
              <a:tabLst>
                <a:tab pos="1155700" algn="l"/>
              </a:tabLst>
            </a:pPr>
            <a:r>
              <a:rPr sz="2400" spc="-15" dirty="0">
                <a:latin typeface="Calibri"/>
                <a:cs typeface="Calibri"/>
              </a:rPr>
              <a:t>Data </a:t>
            </a:r>
            <a:r>
              <a:rPr sz="2400" dirty="0">
                <a:latin typeface="Calibri"/>
                <a:cs typeface="Calibri"/>
              </a:rPr>
              <a:t>binding, </a:t>
            </a:r>
            <a:r>
              <a:rPr sz="2400" spc="-5" dirty="0">
                <a:latin typeface="Calibri"/>
                <a:cs typeface="Calibri"/>
              </a:rPr>
              <a:t>action </a:t>
            </a:r>
            <a:r>
              <a:rPr sz="2400" spc="-10" dirty="0">
                <a:latin typeface="Calibri"/>
                <a:cs typeface="Calibri"/>
              </a:rPr>
              <a:t>listeners, validation, </a:t>
            </a:r>
            <a:r>
              <a:rPr sz="2400" spc="-15" dirty="0">
                <a:latin typeface="Calibri"/>
                <a:cs typeface="Calibri"/>
              </a:rPr>
              <a:t>conversion, </a:t>
            </a:r>
            <a:r>
              <a:rPr sz="2400" spc="-530" dirty="0">
                <a:latin typeface="Calibri"/>
                <a:cs typeface="Calibri"/>
              </a:rPr>
              <a:t> </a:t>
            </a:r>
            <a:r>
              <a:rPr sz="2400" spc="-15" dirty="0">
                <a:latin typeface="Calibri"/>
                <a:cs typeface="Calibri"/>
              </a:rPr>
              <a:t>navigation,</a:t>
            </a:r>
            <a:r>
              <a:rPr sz="2400" spc="-25" dirty="0">
                <a:latin typeface="Calibri"/>
                <a:cs typeface="Calibri"/>
              </a:rPr>
              <a:t> </a:t>
            </a:r>
            <a:r>
              <a:rPr sz="2400" spc="-10" dirty="0">
                <a:latin typeface="Calibri"/>
                <a:cs typeface="Calibri"/>
              </a:rPr>
              <a:t>etc.</a:t>
            </a:r>
            <a:endParaRPr sz="2400">
              <a:latin typeface="Calibri"/>
              <a:cs typeface="Calibri"/>
            </a:endParaRPr>
          </a:p>
          <a:p>
            <a:pPr marL="756285" marR="74295" lvl="1" indent="-287020">
              <a:lnSpc>
                <a:spcPts val="3030"/>
              </a:lnSpc>
              <a:spcBef>
                <a:spcPts val="650"/>
              </a:spcBef>
              <a:buFont typeface="Arial MT"/>
              <a:buChar char="–"/>
              <a:tabLst>
                <a:tab pos="756920" algn="l"/>
              </a:tabLst>
            </a:pPr>
            <a:r>
              <a:rPr sz="2800" spc="-10" dirty="0">
                <a:latin typeface="Calibri"/>
                <a:cs typeface="Calibri"/>
              </a:rPr>
              <a:t>Manage </a:t>
            </a:r>
            <a:r>
              <a:rPr sz="2800" spc="-20" dirty="0">
                <a:latin typeface="Calibri"/>
                <a:cs typeface="Calibri"/>
              </a:rPr>
              <a:t>data</a:t>
            </a:r>
            <a:r>
              <a:rPr sz="2800" spc="5" dirty="0">
                <a:latin typeface="Calibri"/>
                <a:cs typeface="Calibri"/>
              </a:rPr>
              <a:t> </a:t>
            </a:r>
            <a:r>
              <a:rPr sz="2800" spc="-15" dirty="0">
                <a:latin typeface="Calibri"/>
                <a:cs typeface="Calibri"/>
              </a:rPr>
              <a:t>across</a:t>
            </a:r>
            <a:r>
              <a:rPr sz="2800" spc="10" dirty="0">
                <a:latin typeface="Calibri"/>
                <a:cs typeface="Calibri"/>
              </a:rPr>
              <a:t> </a:t>
            </a:r>
            <a:r>
              <a:rPr sz="2800" spc="-10" dirty="0">
                <a:latin typeface="Calibri"/>
                <a:cs typeface="Calibri"/>
              </a:rPr>
              <a:t>page</a:t>
            </a:r>
            <a:r>
              <a:rPr sz="2800" dirty="0">
                <a:latin typeface="Calibri"/>
                <a:cs typeface="Calibri"/>
              </a:rPr>
              <a:t> </a:t>
            </a:r>
            <a:r>
              <a:rPr sz="2800" spc="-15" dirty="0">
                <a:latin typeface="Calibri"/>
                <a:cs typeface="Calibri"/>
              </a:rPr>
              <a:t>requests,</a:t>
            </a:r>
            <a:r>
              <a:rPr sz="2800" spc="45" dirty="0">
                <a:latin typeface="Calibri"/>
                <a:cs typeface="Calibri"/>
              </a:rPr>
              <a:t> </a:t>
            </a:r>
            <a:r>
              <a:rPr sz="2800" spc="-5" dirty="0">
                <a:latin typeface="Calibri"/>
                <a:cs typeface="Calibri"/>
              </a:rPr>
              <a:t>user</a:t>
            </a:r>
            <a:r>
              <a:rPr sz="2800" spc="10" dirty="0">
                <a:latin typeface="Calibri"/>
                <a:cs typeface="Calibri"/>
              </a:rPr>
              <a:t> </a:t>
            </a:r>
            <a:r>
              <a:rPr sz="2800" spc="-10" dirty="0">
                <a:latin typeface="Calibri"/>
                <a:cs typeface="Calibri"/>
              </a:rPr>
              <a:t>sessions, </a:t>
            </a:r>
            <a:r>
              <a:rPr sz="2800" spc="-615" dirty="0">
                <a:latin typeface="Calibri"/>
                <a:cs typeface="Calibri"/>
              </a:rPr>
              <a:t> </a:t>
            </a:r>
            <a:r>
              <a:rPr sz="2800" spc="-5" dirty="0">
                <a:latin typeface="Calibri"/>
                <a:cs typeface="Calibri"/>
              </a:rPr>
              <a:t>or</a:t>
            </a:r>
            <a:r>
              <a:rPr sz="2800" spc="-20" dirty="0">
                <a:latin typeface="Calibri"/>
                <a:cs typeface="Calibri"/>
              </a:rPr>
              <a:t> </a:t>
            </a:r>
            <a:r>
              <a:rPr sz="2800" spc="-10" dirty="0">
                <a:latin typeface="Calibri"/>
                <a:cs typeface="Calibri"/>
              </a:rPr>
              <a:t>the</a:t>
            </a:r>
            <a:r>
              <a:rPr sz="2800" spc="15" dirty="0">
                <a:latin typeface="Calibri"/>
                <a:cs typeface="Calibri"/>
              </a:rPr>
              <a:t> </a:t>
            </a:r>
            <a:r>
              <a:rPr sz="2800" spc="-10" dirty="0">
                <a:latin typeface="Calibri"/>
                <a:cs typeface="Calibri"/>
              </a:rPr>
              <a:t>application</a:t>
            </a:r>
            <a:r>
              <a:rPr sz="2800" spc="20" dirty="0">
                <a:latin typeface="Calibri"/>
                <a:cs typeface="Calibri"/>
              </a:rPr>
              <a:t> </a:t>
            </a:r>
            <a:r>
              <a:rPr sz="2800" spc="-5" dirty="0">
                <a:latin typeface="Calibri"/>
                <a:cs typeface="Calibri"/>
              </a:rPr>
              <a:t>as</a:t>
            </a:r>
            <a:r>
              <a:rPr sz="2800" dirty="0">
                <a:latin typeface="Calibri"/>
                <a:cs typeface="Calibri"/>
              </a:rPr>
              <a:t> </a:t>
            </a:r>
            <a:r>
              <a:rPr sz="2800" spc="-5" dirty="0">
                <a:latin typeface="Calibri"/>
                <a:cs typeface="Calibri"/>
              </a:rPr>
              <a:t>a</a:t>
            </a:r>
            <a:r>
              <a:rPr sz="2800" dirty="0">
                <a:latin typeface="Calibri"/>
                <a:cs typeface="Calibri"/>
              </a:rPr>
              <a:t> </a:t>
            </a:r>
            <a:r>
              <a:rPr sz="2800" spc="-10" dirty="0">
                <a:latin typeface="Calibri"/>
                <a:cs typeface="Calibri"/>
              </a:rPr>
              <a:t>whole</a:t>
            </a:r>
            <a:endParaRPr sz="2800">
              <a:latin typeface="Calibri"/>
              <a:cs typeface="Calibri"/>
            </a:endParaRPr>
          </a:p>
          <a:p>
            <a:pPr marL="756285" marR="280670" lvl="1" indent="-287020">
              <a:lnSpc>
                <a:spcPts val="3030"/>
              </a:lnSpc>
              <a:spcBef>
                <a:spcPts val="635"/>
              </a:spcBef>
              <a:buFont typeface="Arial MT"/>
              <a:buChar char="–"/>
              <a:tabLst>
                <a:tab pos="756920" algn="l"/>
              </a:tabLst>
            </a:pPr>
            <a:r>
              <a:rPr sz="2800" spc="-15" dirty="0">
                <a:latin typeface="Calibri"/>
                <a:cs typeface="Calibri"/>
              </a:rPr>
              <a:t>Created</a:t>
            </a:r>
            <a:r>
              <a:rPr sz="2800" spc="-30" dirty="0">
                <a:latin typeface="Calibri"/>
                <a:cs typeface="Calibri"/>
              </a:rPr>
              <a:t> </a:t>
            </a:r>
            <a:r>
              <a:rPr sz="2800" spc="-15" dirty="0">
                <a:latin typeface="Calibri"/>
                <a:cs typeface="Calibri"/>
              </a:rPr>
              <a:t>by</a:t>
            </a:r>
            <a:r>
              <a:rPr sz="2800" dirty="0">
                <a:latin typeface="Calibri"/>
                <a:cs typeface="Calibri"/>
              </a:rPr>
              <a:t> </a:t>
            </a:r>
            <a:r>
              <a:rPr sz="2800" spc="-5" dirty="0">
                <a:latin typeface="Calibri"/>
                <a:cs typeface="Calibri"/>
              </a:rPr>
              <a:t>JSF</a:t>
            </a:r>
            <a:r>
              <a:rPr sz="2800" spc="10" dirty="0">
                <a:latin typeface="Calibri"/>
                <a:cs typeface="Calibri"/>
              </a:rPr>
              <a:t> </a:t>
            </a:r>
            <a:r>
              <a:rPr sz="2800" spc="-5" dirty="0">
                <a:latin typeface="Calibri"/>
                <a:cs typeface="Calibri"/>
              </a:rPr>
              <a:t>and</a:t>
            </a:r>
            <a:r>
              <a:rPr sz="2800" spc="15" dirty="0">
                <a:latin typeface="Calibri"/>
                <a:cs typeface="Calibri"/>
              </a:rPr>
              <a:t> </a:t>
            </a:r>
            <a:r>
              <a:rPr sz="2800" spc="-20" dirty="0">
                <a:latin typeface="Calibri"/>
                <a:cs typeface="Calibri"/>
              </a:rPr>
              <a:t>stored</a:t>
            </a:r>
            <a:r>
              <a:rPr sz="2800" spc="5" dirty="0">
                <a:latin typeface="Calibri"/>
                <a:cs typeface="Calibri"/>
              </a:rPr>
              <a:t> </a:t>
            </a:r>
            <a:r>
              <a:rPr sz="2800" spc="-10" dirty="0">
                <a:latin typeface="Calibri"/>
                <a:cs typeface="Calibri"/>
              </a:rPr>
              <a:t>within</a:t>
            </a:r>
            <a:r>
              <a:rPr sz="2800" spc="20" dirty="0">
                <a:latin typeface="Calibri"/>
                <a:cs typeface="Calibri"/>
              </a:rPr>
              <a:t> </a:t>
            </a:r>
            <a:r>
              <a:rPr sz="2800" spc="-10" dirty="0">
                <a:latin typeface="Calibri"/>
                <a:cs typeface="Calibri"/>
              </a:rPr>
              <a:t>the</a:t>
            </a:r>
            <a:r>
              <a:rPr sz="2800" spc="10" dirty="0">
                <a:latin typeface="Calibri"/>
                <a:cs typeface="Calibri"/>
              </a:rPr>
              <a:t> </a:t>
            </a:r>
            <a:r>
              <a:rPr sz="2800" spc="-5" dirty="0">
                <a:latin typeface="Courier New"/>
                <a:cs typeface="Courier New"/>
              </a:rPr>
              <a:t>request</a:t>
            </a:r>
            <a:r>
              <a:rPr sz="2800" spc="-5" dirty="0">
                <a:latin typeface="Calibri"/>
                <a:cs typeface="Calibri"/>
              </a:rPr>
              <a:t>, </a:t>
            </a:r>
            <a:r>
              <a:rPr sz="2800" spc="-620" dirty="0">
                <a:latin typeface="Calibri"/>
                <a:cs typeface="Calibri"/>
              </a:rPr>
              <a:t> </a:t>
            </a:r>
            <a:r>
              <a:rPr sz="2800" spc="-5" dirty="0">
                <a:latin typeface="Courier New"/>
                <a:cs typeface="Courier New"/>
              </a:rPr>
              <a:t>session</a:t>
            </a:r>
            <a:r>
              <a:rPr sz="2800" spc="-1095" dirty="0">
                <a:latin typeface="Courier New"/>
                <a:cs typeface="Courier New"/>
              </a:rPr>
              <a:t> </a:t>
            </a:r>
            <a:r>
              <a:rPr sz="2800" spc="-5" dirty="0">
                <a:latin typeface="Calibri"/>
                <a:cs typeface="Calibri"/>
              </a:rPr>
              <a:t>or</a:t>
            </a:r>
            <a:r>
              <a:rPr sz="2800" spc="10" dirty="0">
                <a:latin typeface="Calibri"/>
                <a:cs typeface="Calibri"/>
              </a:rPr>
              <a:t> </a:t>
            </a:r>
            <a:r>
              <a:rPr sz="2800" spc="-5" dirty="0">
                <a:latin typeface="Courier New"/>
                <a:cs typeface="Courier New"/>
              </a:rPr>
              <a:t>applicati</a:t>
            </a:r>
            <a:r>
              <a:rPr sz="2800" spc="-15" dirty="0">
                <a:latin typeface="Courier New"/>
                <a:cs typeface="Courier New"/>
              </a:rPr>
              <a:t>o</a:t>
            </a:r>
            <a:r>
              <a:rPr sz="2800" spc="-5" dirty="0">
                <a:latin typeface="Courier New"/>
                <a:cs typeface="Courier New"/>
              </a:rPr>
              <a:t>n</a:t>
            </a:r>
            <a:endParaRPr sz="2800">
              <a:latin typeface="Courier New"/>
              <a:cs typeface="Courier New"/>
            </a:endParaRPr>
          </a:p>
          <a:p>
            <a:pPr marL="756285" lvl="1" indent="-287020">
              <a:spcBef>
                <a:spcPts val="305"/>
              </a:spcBef>
              <a:buFont typeface="Arial MT"/>
              <a:buChar char="–"/>
              <a:tabLst>
                <a:tab pos="756920" algn="l"/>
              </a:tabLst>
            </a:pPr>
            <a:r>
              <a:rPr sz="2800" spc="-10" dirty="0">
                <a:latin typeface="Calibri"/>
                <a:cs typeface="Calibri"/>
              </a:rPr>
              <a:t>Also called</a:t>
            </a:r>
            <a:r>
              <a:rPr sz="2800" spc="-5" dirty="0">
                <a:latin typeface="Calibri"/>
                <a:cs typeface="Calibri"/>
              </a:rPr>
              <a:t> </a:t>
            </a:r>
            <a:r>
              <a:rPr sz="2800" spc="-10" dirty="0">
                <a:latin typeface="Calibri"/>
                <a:cs typeface="Calibri"/>
              </a:rPr>
              <a:t>"backing</a:t>
            </a:r>
            <a:r>
              <a:rPr sz="2800" spc="25" dirty="0">
                <a:latin typeface="Calibri"/>
                <a:cs typeface="Calibri"/>
              </a:rPr>
              <a:t> </a:t>
            </a:r>
            <a:r>
              <a:rPr sz="2800" spc="-5" dirty="0">
                <a:latin typeface="Calibri"/>
                <a:cs typeface="Calibri"/>
              </a:rPr>
              <a:t>beans"</a:t>
            </a:r>
            <a:endParaRPr sz="2800">
              <a:latin typeface="Calibri"/>
              <a:cs typeface="Calibri"/>
            </a:endParaRPr>
          </a:p>
        </p:txBody>
      </p:sp>
    </p:spTree>
    <p:custDataLst>
      <p:tags r:id="rId1"/>
    </p:custDataLst>
    <p:extLst>
      <p:ext uri="{BB962C8B-B14F-4D97-AF65-F5344CB8AC3E}">
        <p14:creationId xmlns:p14="http://schemas.microsoft.com/office/powerpoint/2010/main" val="134293742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4463" y="461582"/>
            <a:ext cx="5804535" cy="696595"/>
          </a:xfrm>
          <a:prstGeom prst="rect">
            <a:avLst/>
          </a:prstGeom>
        </p:spPr>
        <p:txBody>
          <a:bodyPr vert="horz" wrap="square" lIns="0" tIns="13335" rIns="0" bIns="0" rtlCol="0" anchor="ctr">
            <a:spAutoFit/>
          </a:bodyPr>
          <a:lstStyle/>
          <a:p>
            <a:pPr marL="12700">
              <a:lnSpc>
                <a:spcPct val="100000"/>
              </a:lnSpc>
              <a:spcBef>
                <a:spcPts val="105"/>
              </a:spcBef>
            </a:pPr>
            <a:r>
              <a:rPr dirty="0"/>
              <a:t>Mapping</a:t>
            </a:r>
            <a:r>
              <a:rPr spc="-55" dirty="0"/>
              <a:t> </a:t>
            </a:r>
            <a:r>
              <a:rPr spc="-5" dirty="0"/>
              <a:t>Managed</a:t>
            </a:r>
            <a:r>
              <a:rPr spc="-40" dirty="0"/>
              <a:t> </a:t>
            </a:r>
            <a:r>
              <a:rPr dirty="0"/>
              <a:t>Beans</a:t>
            </a:r>
            <a:endParaRPr/>
          </a:p>
        </p:txBody>
      </p:sp>
      <p:grpSp>
        <p:nvGrpSpPr>
          <p:cNvPr id="3" name="object 3"/>
          <p:cNvGrpSpPr/>
          <p:nvPr/>
        </p:nvGrpSpPr>
        <p:grpSpPr>
          <a:xfrm>
            <a:off x="2055813" y="2270126"/>
            <a:ext cx="8150225" cy="2374265"/>
            <a:chOff x="531812" y="2270125"/>
            <a:chExt cx="8150225" cy="2374265"/>
          </a:xfrm>
        </p:grpSpPr>
        <p:sp>
          <p:nvSpPr>
            <p:cNvPr id="4" name="object 4"/>
            <p:cNvSpPr/>
            <p:nvPr/>
          </p:nvSpPr>
          <p:spPr>
            <a:xfrm>
              <a:off x="538162" y="2276475"/>
              <a:ext cx="8137525" cy="2361565"/>
            </a:xfrm>
            <a:custGeom>
              <a:avLst/>
              <a:gdLst/>
              <a:ahLst/>
              <a:cxnLst/>
              <a:rect l="l" t="t" r="r" b="b"/>
              <a:pathLst>
                <a:path w="8137525" h="2361565">
                  <a:moveTo>
                    <a:pt x="8137525" y="0"/>
                  </a:moveTo>
                  <a:lnTo>
                    <a:pt x="0" y="0"/>
                  </a:lnTo>
                  <a:lnTo>
                    <a:pt x="0" y="2361399"/>
                  </a:lnTo>
                  <a:lnTo>
                    <a:pt x="8137525" y="2361399"/>
                  </a:lnTo>
                  <a:lnTo>
                    <a:pt x="8137525" y="0"/>
                  </a:lnTo>
                  <a:close/>
                </a:path>
              </a:pathLst>
            </a:custGeom>
            <a:solidFill>
              <a:srgbClr val="FFFFFF">
                <a:alpha val="39999"/>
              </a:srgbClr>
            </a:solidFill>
          </p:spPr>
          <p:txBody>
            <a:bodyPr wrap="square" lIns="0" tIns="0" rIns="0" bIns="0" rtlCol="0"/>
            <a:lstStyle/>
            <a:p>
              <a:endParaRPr/>
            </a:p>
          </p:txBody>
        </p:sp>
        <p:sp>
          <p:nvSpPr>
            <p:cNvPr id="5" name="object 5"/>
            <p:cNvSpPr/>
            <p:nvPr/>
          </p:nvSpPr>
          <p:spPr>
            <a:xfrm>
              <a:off x="538162" y="2276475"/>
              <a:ext cx="8137525" cy="2361565"/>
            </a:xfrm>
            <a:custGeom>
              <a:avLst/>
              <a:gdLst/>
              <a:ahLst/>
              <a:cxnLst/>
              <a:rect l="l" t="t" r="r" b="b"/>
              <a:pathLst>
                <a:path w="8137525" h="2361565">
                  <a:moveTo>
                    <a:pt x="0" y="0"/>
                  </a:moveTo>
                  <a:lnTo>
                    <a:pt x="8137525" y="0"/>
                  </a:lnTo>
                  <a:lnTo>
                    <a:pt x="8137525" y="2361399"/>
                  </a:lnTo>
                  <a:lnTo>
                    <a:pt x="0" y="2361399"/>
                  </a:lnTo>
                  <a:lnTo>
                    <a:pt x="0" y="0"/>
                  </a:lnTo>
                  <a:close/>
                </a:path>
              </a:pathLst>
            </a:custGeom>
            <a:ln w="12700">
              <a:solidFill>
                <a:srgbClr val="0000FF"/>
              </a:solidFill>
            </a:ln>
          </p:spPr>
          <p:txBody>
            <a:bodyPr wrap="square" lIns="0" tIns="0" rIns="0" bIns="0" rtlCol="0"/>
            <a:lstStyle/>
            <a:p>
              <a:endParaRPr/>
            </a:p>
          </p:txBody>
        </p:sp>
      </p:grpSp>
      <p:sp>
        <p:nvSpPr>
          <p:cNvPr id="6" name="object 6"/>
          <p:cNvSpPr txBox="1"/>
          <p:nvPr/>
        </p:nvSpPr>
        <p:spPr>
          <a:xfrm>
            <a:off x="2059940" y="1283263"/>
            <a:ext cx="7618730" cy="3261995"/>
          </a:xfrm>
          <a:prstGeom prst="rect">
            <a:avLst/>
          </a:prstGeom>
        </p:spPr>
        <p:txBody>
          <a:bodyPr vert="horz" wrap="square" lIns="0" tIns="79375" rIns="0" bIns="0" rtlCol="0">
            <a:spAutoFit/>
          </a:bodyPr>
          <a:lstStyle/>
          <a:p>
            <a:pPr marL="355600" indent="-342900">
              <a:spcBef>
                <a:spcPts val="625"/>
              </a:spcBef>
              <a:buFont typeface="Arial MT"/>
              <a:buChar char="•"/>
              <a:tabLst>
                <a:tab pos="354965" algn="l"/>
                <a:tab pos="355600" algn="l"/>
              </a:tabLst>
            </a:pPr>
            <a:r>
              <a:rPr sz="2800" spc="-10" dirty="0">
                <a:latin typeface="Calibri"/>
                <a:cs typeface="Calibri"/>
              </a:rPr>
              <a:t>Managed</a:t>
            </a:r>
            <a:r>
              <a:rPr sz="2800" spc="-15" dirty="0">
                <a:latin typeface="Calibri"/>
                <a:cs typeface="Calibri"/>
              </a:rPr>
              <a:t> </a:t>
            </a:r>
            <a:r>
              <a:rPr sz="2800" spc="-5" dirty="0">
                <a:latin typeface="Calibri"/>
                <a:cs typeface="Calibri"/>
              </a:rPr>
              <a:t>beans</a:t>
            </a:r>
            <a:r>
              <a:rPr sz="2800" spc="20" dirty="0">
                <a:latin typeface="Calibri"/>
                <a:cs typeface="Calibri"/>
              </a:rPr>
              <a:t> </a:t>
            </a:r>
            <a:r>
              <a:rPr sz="2800" spc="-20" dirty="0">
                <a:latin typeface="Calibri"/>
                <a:cs typeface="Calibri"/>
              </a:rPr>
              <a:t>are</a:t>
            </a:r>
            <a:r>
              <a:rPr sz="2800" spc="-15" dirty="0">
                <a:latin typeface="Calibri"/>
                <a:cs typeface="Calibri"/>
              </a:rPr>
              <a:t> </a:t>
            </a:r>
            <a:r>
              <a:rPr sz="2800" spc="-5" dirty="0">
                <a:latin typeface="Calibri"/>
                <a:cs typeface="Calibri"/>
              </a:rPr>
              <a:t>mapped</a:t>
            </a:r>
            <a:r>
              <a:rPr sz="2800" spc="15" dirty="0">
                <a:latin typeface="Calibri"/>
                <a:cs typeface="Calibri"/>
              </a:rPr>
              <a:t> </a:t>
            </a:r>
            <a:r>
              <a:rPr sz="2800" spc="-10" dirty="0">
                <a:latin typeface="Calibri"/>
                <a:cs typeface="Calibri"/>
              </a:rPr>
              <a:t>in</a:t>
            </a:r>
            <a:r>
              <a:rPr sz="2800" spc="15" dirty="0">
                <a:latin typeface="Calibri"/>
                <a:cs typeface="Calibri"/>
              </a:rPr>
              <a:t> </a:t>
            </a:r>
            <a:r>
              <a:rPr sz="2800" spc="-10" dirty="0">
                <a:latin typeface="Calibri"/>
                <a:cs typeface="Calibri"/>
              </a:rPr>
              <a:t>the</a:t>
            </a:r>
            <a:endParaRPr sz="2800">
              <a:latin typeface="Calibri"/>
              <a:cs typeface="Calibri"/>
            </a:endParaRPr>
          </a:p>
          <a:p>
            <a:pPr marL="355600" indent="-342900">
              <a:spcBef>
                <a:spcPts val="530"/>
              </a:spcBef>
              <a:buFont typeface="Arial MT"/>
              <a:buChar char="•"/>
              <a:tabLst>
                <a:tab pos="354965" algn="l"/>
                <a:tab pos="355600" algn="l"/>
              </a:tabLst>
            </a:pPr>
            <a:r>
              <a:rPr sz="2800" spc="-5" dirty="0">
                <a:latin typeface="Courier New"/>
                <a:cs typeface="Courier New"/>
              </a:rPr>
              <a:t>faces-config.xml</a:t>
            </a:r>
            <a:endParaRPr sz="2800">
              <a:latin typeface="Courier New"/>
              <a:cs typeface="Courier New"/>
            </a:endParaRPr>
          </a:p>
          <a:p>
            <a:pPr marL="146050">
              <a:spcBef>
                <a:spcPts val="425"/>
              </a:spcBef>
            </a:pPr>
            <a:r>
              <a:rPr sz="2400" spc="-5" dirty="0">
                <a:latin typeface="Times New Roman"/>
                <a:cs typeface="Times New Roman"/>
              </a:rPr>
              <a:t>&lt;managed-bean&gt;</a:t>
            </a:r>
            <a:endParaRPr sz="2400">
              <a:latin typeface="Times New Roman"/>
              <a:cs typeface="Times New Roman"/>
            </a:endParaRPr>
          </a:p>
          <a:p>
            <a:pPr marL="296545"/>
            <a:r>
              <a:rPr sz="2400" spc="-5" dirty="0">
                <a:latin typeface="Times New Roman"/>
                <a:cs typeface="Times New Roman"/>
              </a:rPr>
              <a:t>&lt;managed-bean-name&gt;someName&lt;/managed-bean-name&gt;</a:t>
            </a:r>
            <a:endParaRPr sz="2400">
              <a:latin typeface="Times New Roman"/>
              <a:cs typeface="Times New Roman"/>
            </a:endParaRPr>
          </a:p>
          <a:p>
            <a:pPr marL="488950" marR="5080" indent="-192405"/>
            <a:r>
              <a:rPr sz="2400" spc="-5" dirty="0">
                <a:latin typeface="Times New Roman"/>
                <a:cs typeface="Times New Roman"/>
              </a:rPr>
              <a:t>&lt;managed-bean-class&gt;package.BeanClass&lt;/managed-bean- </a:t>
            </a:r>
            <a:r>
              <a:rPr sz="2400" spc="-585" dirty="0">
                <a:latin typeface="Times New Roman"/>
                <a:cs typeface="Times New Roman"/>
              </a:rPr>
              <a:t> </a:t>
            </a:r>
            <a:r>
              <a:rPr sz="2400" dirty="0">
                <a:latin typeface="Times New Roman"/>
                <a:cs typeface="Times New Roman"/>
              </a:rPr>
              <a:t>class&gt;</a:t>
            </a:r>
            <a:endParaRPr sz="2400">
              <a:latin typeface="Times New Roman"/>
              <a:cs typeface="Times New Roman"/>
            </a:endParaRPr>
          </a:p>
          <a:p>
            <a:pPr marL="296545"/>
            <a:r>
              <a:rPr sz="2400" spc="-5" dirty="0">
                <a:latin typeface="Times New Roman"/>
                <a:cs typeface="Times New Roman"/>
              </a:rPr>
              <a:t>&lt;managed-bean-scope&gt;session&lt;/managed-bean-scope&gt;</a:t>
            </a:r>
            <a:endParaRPr sz="2400">
              <a:latin typeface="Times New Roman"/>
              <a:cs typeface="Times New Roman"/>
            </a:endParaRPr>
          </a:p>
          <a:p>
            <a:pPr marL="146050"/>
            <a:r>
              <a:rPr sz="2400" spc="-5" dirty="0">
                <a:latin typeface="Times New Roman"/>
                <a:cs typeface="Times New Roman"/>
              </a:rPr>
              <a:t>&lt;/managed-bean&gt;</a:t>
            </a:r>
            <a:endParaRPr sz="2400">
              <a:latin typeface="Times New Roman"/>
              <a:cs typeface="Times New Roman"/>
            </a:endParaRPr>
          </a:p>
        </p:txBody>
      </p:sp>
    </p:spTree>
    <p:custDataLst>
      <p:tags r:id="rId1"/>
    </p:custDataLst>
    <p:extLst>
      <p:ext uri="{BB962C8B-B14F-4D97-AF65-F5344CB8AC3E}">
        <p14:creationId xmlns:p14="http://schemas.microsoft.com/office/powerpoint/2010/main" val="36239668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9510" y="461582"/>
            <a:ext cx="4272280" cy="696595"/>
          </a:xfrm>
          <a:prstGeom prst="rect">
            <a:avLst/>
          </a:prstGeom>
        </p:spPr>
        <p:txBody>
          <a:bodyPr vert="horz" wrap="square" lIns="0" tIns="13335" rIns="0" bIns="0" rtlCol="0" anchor="ctr">
            <a:spAutoFit/>
          </a:bodyPr>
          <a:lstStyle/>
          <a:p>
            <a:pPr marL="12700">
              <a:lnSpc>
                <a:spcPct val="100000"/>
              </a:lnSpc>
              <a:spcBef>
                <a:spcPts val="105"/>
              </a:spcBef>
            </a:pPr>
            <a:r>
              <a:rPr dirty="0"/>
              <a:t>Mapping</a:t>
            </a:r>
            <a:r>
              <a:rPr spc="-100" dirty="0"/>
              <a:t> </a:t>
            </a:r>
            <a:r>
              <a:rPr spc="-5" dirty="0"/>
              <a:t>Elements</a:t>
            </a:r>
            <a:endParaRPr/>
          </a:p>
        </p:txBody>
      </p:sp>
      <p:sp>
        <p:nvSpPr>
          <p:cNvPr id="3" name="object 3"/>
          <p:cNvSpPr txBox="1"/>
          <p:nvPr/>
        </p:nvSpPr>
        <p:spPr>
          <a:xfrm>
            <a:off x="2059941" y="1493622"/>
            <a:ext cx="7903209" cy="4333875"/>
          </a:xfrm>
          <a:prstGeom prst="rect">
            <a:avLst/>
          </a:prstGeom>
        </p:spPr>
        <p:txBody>
          <a:bodyPr vert="horz" wrap="square" lIns="0" tIns="109855" rIns="0" bIns="0" rtlCol="0">
            <a:spAutoFit/>
          </a:bodyPr>
          <a:lstStyle/>
          <a:p>
            <a:pPr marL="355600" indent="-342900">
              <a:spcBef>
                <a:spcPts val="865"/>
              </a:spcBef>
              <a:buFont typeface="Arial MT"/>
              <a:buChar char="•"/>
              <a:tabLst>
                <a:tab pos="354965" algn="l"/>
                <a:tab pos="355600" algn="l"/>
              </a:tabLst>
            </a:pPr>
            <a:r>
              <a:rPr sz="3200" spc="-5" dirty="0">
                <a:latin typeface="Courier New"/>
                <a:cs typeface="Courier New"/>
              </a:rPr>
              <a:t>&lt;managed</a:t>
            </a:r>
            <a:r>
              <a:rPr sz="3200" dirty="0">
                <a:latin typeface="Courier New"/>
                <a:cs typeface="Courier New"/>
              </a:rPr>
              <a:t>-</a:t>
            </a:r>
            <a:r>
              <a:rPr sz="3200" spc="-5" dirty="0">
                <a:latin typeface="Courier New"/>
                <a:cs typeface="Courier New"/>
              </a:rPr>
              <a:t>bea</a:t>
            </a:r>
            <a:r>
              <a:rPr sz="3200" spc="5" dirty="0">
                <a:latin typeface="Courier New"/>
                <a:cs typeface="Courier New"/>
              </a:rPr>
              <a:t>n</a:t>
            </a:r>
            <a:r>
              <a:rPr sz="3200" dirty="0">
                <a:latin typeface="Courier New"/>
                <a:cs typeface="Courier New"/>
              </a:rPr>
              <a:t>&gt;</a:t>
            </a:r>
            <a:r>
              <a:rPr sz="3200" spc="-1155" dirty="0">
                <a:latin typeface="Courier New"/>
                <a:cs typeface="Courier New"/>
              </a:rPr>
              <a:t> </a:t>
            </a:r>
            <a:r>
              <a:rPr sz="3200" dirty="0">
                <a:latin typeface="Calibri"/>
                <a:cs typeface="Calibri"/>
              </a:rPr>
              <a:t>–</a:t>
            </a:r>
            <a:r>
              <a:rPr sz="3200" spc="10" dirty="0">
                <a:latin typeface="Calibri"/>
                <a:cs typeface="Calibri"/>
              </a:rPr>
              <a:t> </a:t>
            </a:r>
            <a:r>
              <a:rPr sz="3200" dirty="0">
                <a:latin typeface="Calibri"/>
                <a:cs typeface="Calibri"/>
              </a:rPr>
              <a:t>e</a:t>
            </a:r>
            <a:r>
              <a:rPr sz="3200" spc="-5" dirty="0">
                <a:latin typeface="Calibri"/>
                <a:cs typeface="Calibri"/>
              </a:rPr>
              <a:t>ncl</a:t>
            </a:r>
            <a:r>
              <a:rPr sz="3200" dirty="0">
                <a:latin typeface="Calibri"/>
                <a:cs typeface="Calibri"/>
              </a:rPr>
              <a:t>o</a:t>
            </a:r>
            <a:r>
              <a:rPr sz="3200" spc="-10" dirty="0">
                <a:latin typeface="Calibri"/>
                <a:cs typeface="Calibri"/>
              </a:rPr>
              <a:t>s</a:t>
            </a:r>
            <a:r>
              <a:rPr sz="3200" spc="-5" dirty="0">
                <a:latin typeface="Calibri"/>
                <a:cs typeface="Calibri"/>
              </a:rPr>
              <a:t>in</a:t>
            </a:r>
            <a:r>
              <a:rPr sz="3200" dirty="0">
                <a:latin typeface="Calibri"/>
                <a:cs typeface="Calibri"/>
              </a:rPr>
              <a:t>g</a:t>
            </a:r>
            <a:r>
              <a:rPr sz="3200" spc="5" dirty="0">
                <a:latin typeface="Calibri"/>
                <a:cs typeface="Calibri"/>
              </a:rPr>
              <a:t> </a:t>
            </a:r>
            <a:r>
              <a:rPr sz="3200" dirty="0">
                <a:latin typeface="Calibri"/>
                <a:cs typeface="Calibri"/>
              </a:rPr>
              <a:t>e</a:t>
            </a:r>
            <a:r>
              <a:rPr sz="3200" spc="-5" dirty="0">
                <a:latin typeface="Calibri"/>
                <a:cs typeface="Calibri"/>
              </a:rPr>
              <a:t>lem</a:t>
            </a:r>
            <a:r>
              <a:rPr sz="3200" dirty="0">
                <a:latin typeface="Calibri"/>
                <a:cs typeface="Calibri"/>
              </a:rPr>
              <a:t>e</a:t>
            </a:r>
            <a:r>
              <a:rPr sz="3200" spc="-30" dirty="0">
                <a:latin typeface="Calibri"/>
                <a:cs typeface="Calibri"/>
              </a:rPr>
              <a:t>n</a:t>
            </a:r>
            <a:r>
              <a:rPr sz="3200" dirty="0">
                <a:latin typeface="Calibri"/>
                <a:cs typeface="Calibri"/>
              </a:rPr>
              <a:t>t</a:t>
            </a:r>
            <a:endParaRPr sz="3200">
              <a:latin typeface="Calibri"/>
              <a:cs typeface="Calibri"/>
            </a:endParaRPr>
          </a:p>
          <a:p>
            <a:pPr marL="354965" marR="5080" indent="-342900">
              <a:lnSpc>
                <a:spcPct val="101699"/>
              </a:lnSpc>
              <a:spcBef>
                <a:spcPts val="705"/>
              </a:spcBef>
              <a:buFont typeface="Arial MT"/>
              <a:buChar char="•"/>
              <a:tabLst>
                <a:tab pos="354965" algn="l"/>
                <a:tab pos="355600" algn="l"/>
              </a:tabLst>
            </a:pPr>
            <a:r>
              <a:rPr sz="3200" spc="-5" dirty="0">
                <a:latin typeface="Courier New"/>
                <a:cs typeface="Courier New"/>
              </a:rPr>
              <a:t>&lt;managed-bean-name&gt; </a:t>
            </a:r>
            <a:r>
              <a:rPr sz="3200" dirty="0">
                <a:latin typeface="Calibri"/>
                <a:cs typeface="Calibri"/>
              </a:rPr>
              <a:t>– </a:t>
            </a:r>
            <a:r>
              <a:rPr sz="3200" spc="-5" dirty="0">
                <a:latin typeface="Calibri"/>
                <a:cs typeface="Calibri"/>
              </a:rPr>
              <a:t>this </a:t>
            </a:r>
            <a:r>
              <a:rPr sz="3200" spc="-15" dirty="0">
                <a:latin typeface="Calibri"/>
                <a:cs typeface="Calibri"/>
              </a:rPr>
              <a:t>element’s </a:t>
            </a:r>
            <a:r>
              <a:rPr sz="3200" spc="-710" dirty="0">
                <a:latin typeface="Calibri"/>
                <a:cs typeface="Calibri"/>
              </a:rPr>
              <a:t> </a:t>
            </a:r>
            <a:r>
              <a:rPr sz="3200" spc="-10" dirty="0">
                <a:latin typeface="Calibri"/>
                <a:cs typeface="Calibri"/>
              </a:rPr>
              <a:t>value</a:t>
            </a:r>
            <a:r>
              <a:rPr sz="3200" spc="-5" dirty="0">
                <a:latin typeface="Calibri"/>
                <a:cs typeface="Calibri"/>
              </a:rPr>
              <a:t> is</a:t>
            </a:r>
            <a:r>
              <a:rPr sz="3200" dirty="0">
                <a:latin typeface="Calibri"/>
                <a:cs typeface="Calibri"/>
              </a:rPr>
              <a:t> </a:t>
            </a:r>
            <a:r>
              <a:rPr sz="3200" spc="-5" dirty="0">
                <a:latin typeface="Calibri"/>
                <a:cs typeface="Calibri"/>
              </a:rPr>
              <a:t>the</a:t>
            </a:r>
            <a:r>
              <a:rPr sz="3200" spc="5" dirty="0">
                <a:latin typeface="Calibri"/>
                <a:cs typeface="Calibri"/>
              </a:rPr>
              <a:t> </a:t>
            </a:r>
            <a:r>
              <a:rPr sz="3200" spc="-10" dirty="0">
                <a:latin typeface="Calibri"/>
                <a:cs typeface="Calibri"/>
              </a:rPr>
              <a:t>identifier</a:t>
            </a:r>
            <a:r>
              <a:rPr sz="3200" spc="15" dirty="0">
                <a:latin typeface="Calibri"/>
                <a:cs typeface="Calibri"/>
              </a:rPr>
              <a:t> </a:t>
            </a:r>
            <a:r>
              <a:rPr sz="3200" spc="-5" dirty="0">
                <a:latin typeface="Calibri"/>
                <a:cs typeface="Calibri"/>
              </a:rPr>
              <a:t>used</a:t>
            </a:r>
            <a:r>
              <a:rPr sz="3200" spc="5" dirty="0">
                <a:latin typeface="Calibri"/>
                <a:cs typeface="Calibri"/>
              </a:rPr>
              <a:t> </a:t>
            </a:r>
            <a:r>
              <a:rPr sz="3200" spc="-30" dirty="0">
                <a:latin typeface="Calibri"/>
                <a:cs typeface="Calibri"/>
              </a:rPr>
              <a:t>for</a:t>
            </a:r>
            <a:r>
              <a:rPr sz="3200" spc="-5" dirty="0">
                <a:latin typeface="Calibri"/>
                <a:cs typeface="Calibri"/>
              </a:rPr>
              <a:t> the</a:t>
            </a:r>
            <a:r>
              <a:rPr sz="3200" spc="5" dirty="0">
                <a:latin typeface="Calibri"/>
                <a:cs typeface="Calibri"/>
              </a:rPr>
              <a:t> </a:t>
            </a:r>
            <a:r>
              <a:rPr sz="3200" spc="-5" dirty="0">
                <a:latin typeface="Calibri"/>
                <a:cs typeface="Calibri"/>
              </a:rPr>
              <a:t>bean</a:t>
            </a:r>
            <a:r>
              <a:rPr sz="3200" dirty="0">
                <a:latin typeface="Calibri"/>
                <a:cs typeface="Calibri"/>
              </a:rPr>
              <a:t> </a:t>
            </a:r>
            <a:r>
              <a:rPr sz="3200" spc="-5" dirty="0">
                <a:latin typeface="Calibri"/>
                <a:cs typeface="Calibri"/>
              </a:rPr>
              <a:t>in</a:t>
            </a:r>
            <a:r>
              <a:rPr sz="3200" spc="15" dirty="0">
                <a:latin typeface="Calibri"/>
                <a:cs typeface="Calibri"/>
              </a:rPr>
              <a:t> </a:t>
            </a:r>
            <a:r>
              <a:rPr sz="3200" spc="-5" dirty="0">
                <a:latin typeface="Calibri"/>
                <a:cs typeface="Calibri"/>
              </a:rPr>
              <a:t>our </a:t>
            </a:r>
            <a:r>
              <a:rPr sz="3200" spc="-710" dirty="0">
                <a:latin typeface="Calibri"/>
                <a:cs typeface="Calibri"/>
              </a:rPr>
              <a:t> </a:t>
            </a:r>
            <a:r>
              <a:rPr sz="3200" dirty="0">
                <a:latin typeface="Calibri"/>
                <a:cs typeface="Calibri"/>
              </a:rPr>
              <a:t>JSP</a:t>
            </a:r>
            <a:r>
              <a:rPr sz="3200" spc="-20" dirty="0">
                <a:latin typeface="Calibri"/>
                <a:cs typeface="Calibri"/>
              </a:rPr>
              <a:t> </a:t>
            </a:r>
            <a:r>
              <a:rPr sz="3200" spc="-5" dirty="0">
                <a:latin typeface="Calibri"/>
                <a:cs typeface="Calibri"/>
              </a:rPr>
              <a:t>pages</a:t>
            </a:r>
            <a:endParaRPr sz="3200">
              <a:latin typeface="Calibri"/>
              <a:cs typeface="Calibri"/>
            </a:endParaRPr>
          </a:p>
          <a:p>
            <a:pPr marL="354965" marR="914400" indent="-342900">
              <a:lnSpc>
                <a:spcPct val="103499"/>
              </a:lnSpc>
              <a:spcBef>
                <a:spcPts val="500"/>
              </a:spcBef>
              <a:buFont typeface="Arial MT"/>
              <a:buChar char="•"/>
              <a:tabLst>
                <a:tab pos="354965" algn="l"/>
                <a:tab pos="355600" algn="l"/>
              </a:tabLst>
            </a:pPr>
            <a:r>
              <a:rPr sz="3200" spc="-5" dirty="0">
                <a:latin typeface="Courier New"/>
                <a:cs typeface="Courier New"/>
              </a:rPr>
              <a:t>&lt;managed-bean-class&gt;</a:t>
            </a:r>
            <a:r>
              <a:rPr sz="3200" spc="-1145" dirty="0">
                <a:latin typeface="Courier New"/>
                <a:cs typeface="Courier New"/>
              </a:rPr>
              <a:t> </a:t>
            </a:r>
            <a:r>
              <a:rPr sz="3200" dirty="0">
                <a:latin typeface="Calibri"/>
                <a:cs typeface="Calibri"/>
              </a:rPr>
              <a:t>–</a:t>
            </a:r>
            <a:r>
              <a:rPr sz="3200" spc="10" dirty="0">
                <a:latin typeface="Calibri"/>
                <a:cs typeface="Calibri"/>
              </a:rPr>
              <a:t> </a:t>
            </a:r>
            <a:r>
              <a:rPr sz="3200" spc="-5" dirty="0">
                <a:latin typeface="Calibri"/>
                <a:cs typeface="Calibri"/>
              </a:rPr>
              <a:t>the fully </a:t>
            </a:r>
            <a:r>
              <a:rPr sz="3200" spc="-710" dirty="0">
                <a:latin typeface="Calibri"/>
                <a:cs typeface="Calibri"/>
              </a:rPr>
              <a:t> </a:t>
            </a:r>
            <a:r>
              <a:rPr sz="3200" spc="-5" dirty="0">
                <a:latin typeface="Calibri"/>
                <a:cs typeface="Calibri"/>
              </a:rPr>
              <a:t>qualified</a:t>
            </a:r>
            <a:r>
              <a:rPr sz="3200" spc="5" dirty="0">
                <a:latin typeface="Calibri"/>
                <a:cs typeface="Calibri"/>
              </a:rPr>
              <a:t> </a:t>
            </a:r>
            <a:r>
              <a:rPr sz="3200" spc="-5" dirty="0">
                <a:latin typeface="Calibri"/>
                <a:cs typeface="Calibri"/>
              </a:rPr>
              <a:t>name</a:t>
            </a:r>
            <a:r>
              <a:rPr sz="3200" spc="5" dirty="0">
                <a:latin typeface="Calibri"/>
                <a:cs typeface="Calibri"/>
              </a:rPr>
              <a:t> </a:t>
            </a:r>
            <a:r>
              <a:rPr sz="3200" dirty="0">
                <a:latin typeface="Calibri"/>
                <a:cs typeface="Calibri"/>
              </a:rPr>
              <a:t>of </a:t>
            </a:r>
            <a:r>
              <a:rPr sz="3200" spc="-5" dirty="0">
                <a:latin typeface="Calibri"/>
                <a:cs typeface="Calibri"/>
              </a:rPr>
              <a:t>the</a:t>
            </a:r>
            <a:r>
              <a:rPr sz="3200" dirty="0">
                <a:latin typeface="Calibri"/>
                <a:cs typeface="Calibri"/>
              </a:rPr>
              <a:t> </a:t>
            </a:r>
            <a:r>
              <a:rPr sz="3200" spc="-5" dirty="0">
                <a:latin typeface="Calibri"/>
                <a:cs typeface="Calibri"/>
              </a:rPr>
              <a:t>class</a:t>
            </a:r>
            <a:r>
              <a:rPr sz="3200" spc="-10" dirty="0">
                <a:latin typeface="Calibri"/>
                <a:cs typeface="Calibri"/>
              </a:rPr>
              <a:t> </a:t>
            </a:r>
            <a:r>
              <a:rPr sz="3200" dirty="0">
                <a:latin typeface="Calibri"/>
                <a:cs typeface="Calibri"/>
              </a:rPr>
              <a:t>of </a:t>
            </a:r>
            <a:r>
              <a:rPr sz="3200" spc="-5" dirty="0">
                <a:latin typeface="Calibri"/>
                <a:cs typeface="Calibri"/>
              </a:rPr>
              <a:t>the</a:t>
            </a:r>
            <a:r>
              <a:rPr sz="3200" spc="5" dirty="0">
                <a:latin typeface="Calibri"/>
                <a:cs typeface="Calibri"/>
              </a:rPr>
              <a:t> </a:t>
            </a:r>
            <a:r>
              <a:rPr sz="3200" spc="-5" dirty="0">
                <a:latin typeface="Calibri"/>
                <a:cs typeface="Calibri"/>
              </a:rPr>
              <a:t>bean</a:t>
            </a:r>
            <a:endParaRPr sz="3200">
              <a:latin typeface="Calibri"/>
              <a:cs typeface="Calibri"/>
            </a:endParaRPr>
          </a:p>
          <a:p>
            <a:pPr marL="354965" marR="534670" indent="-342900">
              <a:lnSpc>
                <a:spcPct val="103499"/>
              </a:lnSpc>
              <a:spcBef>
                <a:spcPts val="500"/>
              </a:spcBef>
              <a:buFont typeface="Arial MT"/>
              <a:buChar char="•"/>
              <a:tabLst>
                <a:tab pos="354965" algn="l"/>
                <a:tab pos="355600" algn="l"/>
              </a:tabLst>
            </a:pPr>
            <a:r>
              <a:rPr sz="3200" spc="-5" dirty="0">
                <a:latin typeface="Courier New"/>
                <a:cs typeface="Courier New"/>
              </a:rPr>
              <a:t>&lt;managed-bean-scope&gt;</a:t>
            </a:r>
            <a:r>
              <a:rPr sz="3200" spc="-1145" dirty="0">
                <a:latin typeface="Courier New"/>
                <a:cs typeface="Courier New"/>
              </a:rPr>
              <a:t> </a:t>
            </a:r>
            <a:r>
              <a:rPr sz="3200" dirty="0">
                <a:latin typeface="Calibri"/>
                <a:cs typeface="Calibri"/>
              </a:rPr>
              <a:t>–</a:t>
            </a:r>
            <a:r>
              <a:rPr sz="3200" spc="15" dirty="0">
                <a:latin typeface="Calibri"/>
                <a:cs typeface="Calibri"/>
              </a:rPr>
              <a:t> </a:t>
            </a:r>
            <a:r>
              <a:rPr sz="3200" spc="-5" dirty="0">
                <a:latin typeface="Calibri"/>
                <a:cs typeface="Calibri"/>
              </a:rPr>
              <a:t>the </a:t>
            </a:r>
            <a:r>
              <a:rPr sz="3200" spc="-35" dirty="0">
                <a:latin typeface="Calibri"/>
                <a:cs typeface="Calibri"/>
              </a:rPr>
              <a:t>bean’s </a:t>
            </a:r>
            <a:r>
              <a:rPr sz="3200" spc="-705" dirty="0">
                <a:latin typeface="Calibri"/>
                <a:cs typeface="Calibri"/>
              </a:rPr>
              <a:t> </a:t>
            </a:r>
            <a:r>
              <a:rPr sz="3200" spc="-10" dirty="0">
                <a:latin typeface="Calibri"/>
                <a:cs typeface="Calibri"/>
              </a:rPr>
              <a:t>scope</a:t>
            </a:r>
            <a:r>
              <a:rPr sz="3200" spc="-20" dirty="0">
                <a:latin typeface="Calibri"/>
                <a:cs typeface="Calibri"/>
              </a:rPr>
              <a:t> </a:t>
            </a:r>
            <a:r>
              <a:rPr sz="3200" spc="-15" dirty="0">
                <a:latin typeface="Calibri"/>
                <a:cs typeface="Calibri"/>
              </a:rPr>
              <a:t>(request,</a:t>
            </a:r>
            <a:r>
              <a:rPr sz="3200" spc="20" dirty="0">
                <a:latin typeface="Calibri"/>
                <a:cs typeface="Calibri"/>
              </a:rPr>
              <a:t> </a:t>
            </a:r>
            <a:r>
              <a:rPr sz="3200" spc="-5" dirty="0">
                <a:latin typeface="Calibri"/>
                <a:cs typeface="Calibri"/>
              </a:rPr>
              <a:t>session,</a:t>
            </a:r>
            <a:r>
              <a:rPr sz="3200" spc="10" dirty="0">
                <a:latin typeface="Calibri"/>
                <a:cs typeface="Calibri"/>
              </a:rPr>
              <a:t> </a:t>
            </a:r>
            <a:r>
              <a:rPr sz="3200" spc="-10" dirty="0">
                <a:latin typeface="Calibri"/>
                <a:cs typeface="Calibri"/>
              </a:rPr>
              <a:t>application,</a:t>
            </a:r>
            <a:r>
              <a:rPr sz="3200" spc="40" dirty="0">
                <a:latin typeface="Calibri"/>
                <a:cs typeface="Calibri"/>
              </a:rPr>
              <a:t> </a:t>
            </a:r>
            <a:r>
              <a:rPr sz="3200" spc="-5" dirty="0">
                <a:latin typeface="Calibri"/>
                <a:cs typeface="Calibri"/>
              </a:rPr>
              <a:t>none)</a:t>
            </a:r>
            <a:endParaRPr sz="3200">
              <a:latin typeface="Calibri"/>
              <a:cs typeface="Calibri"/>
            </a:endParaRPr>
          </a:p>
        </p:txBody>
      </p:sp>
    </p:spTree>
    <p:custDataLst>
      <p:tags r:id="rId1"/>
    </p:custDataLst>
    <p:extLst>
      <p:ext uri="{BB962C8B-B14F-4D97-AF65-F5344CB8AC3E}">
        <p14:creationId xmlns:p14="http://schemas.microsoft.com/office/powerpoint/2010/main" val="22176908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0395" y="461582"/>
            <a:ext cx="3331210" cy="696595"/>
          </a:xfrm>
          <a:prstGeom prst="rect">
            <a:avLst/>
          </a:prstGeom>
        </p:spPr>
        <p:txBody>
          <a:bodyPr vert="horz" wrap="square" lIns="0" tIns="13335" rIns="0" bIns="0" rtlCol="0" anchor="ctr">
            <a:spAutoFit/>
          </a:bodyPr>
          <a:lstStyle/>
          <a:p>
            <a:pPr marL="12700">
              <a:lnSpc>
                <a:spcPct val="100000"/>
              </a:lnSpc>
              <a:spcBef>
                <a:spcPts val="105"/>
              </a:spcBef>
            </a:pPr>
            <a:r>
              <a:rPr dirty="0"/>
              <a:t>Binding</a:t>
            </a:r>
            <a:r>
              <a:rPr spc="-125" dirty="0"/>
              <a:t> </a:t>
            </a:r>
            <a:r>
              <a:rPr spc="-40" dirty="0"/>
              <a:t>Values</a:t>
            </a:r>
            <a:endParaRPr/>
          </a:p>
        </p:txBody>
      </p:sp>
      <p:sp>
        <p:nvSpPr>
          <p:cNvPr id="3" name="object 3"/>
          <p:cNvSpPr txBox="1"/>
          <p:nvPr/>
        </p:nvSpPr>
        <p:spPr>
          <a:xfrm>
            <a:off x="2059941" y="1607312"/>
            <a:ext cx="8063865" cy="2368550"/>
          </a:xfrm>
          <a:prstGeom prst="rect">
            <a:avLst/>
          </a:prstGeom>
        </p:spPr>
        <p:txBody>
          <a:bodyPr vert="horz" wrap="square" lIns="0" tIns="13335" rIns="0" bIns="0" rtlCol="0">
            <a:spAutoFit/>
          </a:bodyPr>
          <a:lstStyle/>
          <a:p>
            <a:pPr marL="355600" marR="498475" indent="-342900" algn="just">
              <a:spcBef>
                <a:spcPts val="105"/>
              </a:spcBef>
              <a:buFont typeface="Arial MT"/>
              <a:buChar char="•"/>
              <a:tabLst>
                <a:tab pos="355600" algn="l"/>
              </a:tabLst>
            </a:pPr>
            <a:r>
              <a:rPr sz="3200" spc="-5" dirty="0">
                <a:latin typeface="Calibri"/>
                <a:cs typeface="Calibri"/>
              </a:rPr>
              <a:t>Managed beans and their </a:t>
            </a:r>
            <a:r>
              <a:rPr sz="3200" spc="-10" dirty="0">
                <a:latin typeface="Calibri"/>
                <a:cs typeface="Calibri"/>
              </a:rPr>
              <a:t>properties can </a:t>
            </a:r>
            <a:r>
              <a:rPr sz="3200" spc="-5" dirty="0">
                <a:latin typeface="Calibri"/>
                <a:cs typeface="Calibri"/>
              </a:rPr>
              <a:t>be </a:t>
            </a:r>
            <a:r>
              <a:rPr sz="3200" spc="-710" dirty="0">
                <a:latin typeface="Calibri"/>
                <a:cs typeface="Calibri"/>
              </a:rPr>
              <a:t> </a:t>
            </a:r>
            <a:r>
              <a:rPr sz="3200" spc="-5" dirty="0">
                <a:latin typeface="Calibri"/>
                <a:cs typeface="Calibri"/>
              </a:rPr>
              <a:t>used</a:t>
            </a:r>
            <a:r>
              <a:rPr sz="3200" spc="-15" dirty="0">
                <a:latin typeface="Calibri"/>
                <a:cs typeface="Calibri"/>
              </a:rPr>
              <a:t> </a:t>
            </a:r>
            <a:r>
              <a:rPr sz="3200" dirty="0">
                <a:latin typeface="Calibri"/>
                <a:cs typeface="Calibri"/>
              </a:rPr>
              <a:t>as </a:t>
            </a:r>
            <a:r>
              <a:rPr sz="3200" spc="-10" dirty="0">
                <a:latin typeface="Calibri"/>
                <a:cs typeface="Calibri"/>
              </a:rPr>
              <a:t>values</a:t>
            </a:r>
            <a:r>
              <a:rPr sz="3200" dirty="0">
                <a:latin typeface="Calibri"/>
                <a:cs typeface="Calibri"/>
              </a:rPr>
              <a:t> </a:t>
            </a:r>
            <a:r>
              <a:rPr sz="3200" spc="-30" dirty="0">
                <a:latin typeface="Calibri"/>
                <a:cs typeface="Calibri"/>
              </a:rPr>
              <a:t>for</a:t>
            </a:r>
            <a:r>
              <a:rPr sz="3200" spc="-5" dirty="0">
                <a:latin typeface="Calibri"/>
                <a:cs typeface="Calibri"/>
              </a:rPr>
              <a:t> the</a:t>
            </a:r>
            <a:r>
              <a:rPr sz="3200" spc="5" dirty="0">
                <a:latin typeface="Calibri"/>
                <a:cs typeface="Calibri"/>
              </a:rPr>
              <a:t> </a:t>
            </a:r>
            <a:r>
              <a:rPr sz="3200" spc="-10" dirty="0">
                <a:latin typeface="Calibri"/>
                <a:cs typeface="Calibri"/>
              </a:rPr>
              <a:t>components</a:t>
            </a:r>
            <a:endParaRPr sz="3200">
              <a:latin typeface="Calibri"/>
              <a:cs typeface="Calibri"/>
            </a:endParaRPr>
          </a:p>
          <a:p>
            <a:pPr marL="756285" marR="5080" indent="-287020" algn="just">
              <a:spcBef>
                <a:spcPts val="685"/>
              </a:spcBef>
            </a:pPr>
            <a:r>
              <a:rPr sz="2800" spc="-5" dirty="0">
                <a:latin typeface="Arial MT"/>
                <a:cs typeface="Arial MT"/>
              </a:rPr>
              <a:t>– </a:t>
            </a:r>
            <a:r>
              <a:rPr sz="2800" spc="-15" dirty="0">
                <a:latin typeface="Calibri"/>
                <a:cs typeface="Calibri"/>
              </a:rPr>
              <a:t>Example: we </a:t>
            </a:r>
            <a:r>
              <a:rPr sz="2800" spc="-25" dirty="0">
                <a:latin typeface="Calibri"/>
                <a:cs typeface="Calibri"/>
              </a:rPr>
              <a:t>have </a:t>
            </a:r>
            <a:r>
              <a:rPr sz="2800" spc="-5" dirty="0">
                <a:latin typeface="Calibri"/>
                <a:cs typeface="Calibri"/>
              </a:rPr>
              <a:t>a </a:t>
            </a:r>
            <a:r>
              <a:rPr sz="2800" spc="-10" dirty="0">
                <a:latin typeface="Calibri"/>
                <a:cs typeface="Calibri"/>
              </a:rPr>
              <a:t>session scoped managed </a:t>
            </a:r>
            <a:r>
              <a:rPr sz="2800" spc="-5" dirty="0">
                <a:latin typeface="Calibri"/>
                <a:cs typeface="Calibri"/>
              </a:rPr>
              <a:t>bean </a:t>
            </a:r>
            <a:r>
              <a:rPr sz="2800" spc="-620" dirty="0">
                <a:latin typeface="Calibri"/>
                <a:cs typeface="Calibri"/>
              </a:rPr>
              <a:t> </a:t>
            </a:r>
            <a:r>
              <a:rPr sz="2800" spc="-5" dirty="0">
                <a:latin typeface="Calibri"/>
                <a:cs typeface="Calibri"/>
              </a:rPr>
              <a:t>of</a:t>
            </a:r>
            <a:r>
              <a:rPr sz="2800" spc="-15" dirty="0">
                <a:latin typeface="Calibri"/>
                <a:cs typeface="Calibri"/>
              </a:rPr>
              <a:t> </a:t>
            </a:r>
            <a:r>
              <a:rPr sz="2800" dirty="0">
                <a:latin typeface="Calibri"/>
                <a:cs typeface="Calibri"/>
              </a:rPr>
              <a:t>c</a:t>
            </a:r>
            <a:r>
              <a:rPr sz="2800" spc="-15" dirty="0">
                <a:latin typeface="Calibri"/>
                <a:cs typeface="Calibri"/>
              </a:rPr>
              <a:t>l</a:t>
            </a:r>
            <a:r>
              <a:rPr sz="2800" spc="-5" dirty="0">
                <a:latin typeface="Calibri"/>
                <a:cs typeface="Calibri"/>
              </a:rPr>
              <a:t>a</a:t>
            </a:r>
            <a:r>
              <a:rPr sz="2800" spc="-10" dirty="0">
                <a:latin typeface="Calibri"/>
                <a:cs typeface="Calibri"/>
              </a:rPr>
              <a:t>s</a:t>
            </a:r>
            <a:r>
              <a:rPr sz="2800" spc="-5" dirty="0">
                <a:latin typeface="Calibri"/>
                <a:cs typeface="Calibri"/>
              </a:rPr>
              <a:t>s</a:t>
            </a:r>
            <a:r>
              <a:rPr sz="2800" spc="10" dirty="0">
                <a:latin typeface="Calibri"/>
                <a:cs typeface="Calibri"/>
              </a:rPr>
              <a:t> </a:t>
            </a:r>
            <a:r>
              <a:rPr sz="2800" spc="-5" dirty="0">
                <a:latin typeface="Courier New"/>
                <a:cs typeface="Courier New"/>
              </a:rPr>
              <a:t>UserBean</a:t>
            </a:r>
            <a:r>
              <a:rPr sz="2800" spc="-1085" dirty="0">
                <a:latin typeface="Courier New"/>
                <a:cs typeface="Courier New"/>
              </a:rPr>
              <a:t> </a:t>
            </a:r>
            <a:r>
              <a:rPr sz="2800" dirty="0">
                <a:latin typeface="Calibri"/>
                <a:cs typeface="Calibri"/>
              </a:rPr>
              <a:t>w</a:t>
            </a:r>
            <a:r>
              <a:rPr sz="2800" spc="-15" dirty="0">
                <a:latin typeface="Calibri"/>
                <a:cs typeface="Calibri"/>
              </a:rPr>
              <a:t>i</a:t>
            </a:r>
            <a:r>
              <a:rPr sz="2800" spc="-10" dirty="0">
                <a:latin typeface="Calibri"/>
                <a:cs typeface="Calibri"/>
              </a:rPr>
              <a:t>t</a:t>
            </a:r>
            <a:r>
              <a:rPr sz="2800" spc="-5" dirty="0">
                <a:latin typeface="Calibri"/>
                <a:cs typeface="Calibri"/>
              </a:rPr>
              <a:t>h</a:t>
            </a:r>
            <a:r>
              <a:rPr sz="2800" spc="10" dirty="0">
                <a:latin typeface="Calibri"/>
                <a:cs typeface="Calibri"/>
              </a:rPr>
              <a:t> </a:t>
            </a:r>
            <a:r>
              <a:rPr sz="2800" spc="-10" dirty="0">
                <a:latin typeface="Calibri"/>
                <a:cs typeface="Calibri"/>
              </a:rPr>
              <a:t>p</a:t>
            </a:r>
            <a:r>
              <a:rPr sz="2800" spc="-60" dirty="0">
                <a:latin typeface="Calibri"/>
                <a:cs typeface="Calibri"/>
              </a:rPr>
              <a:t>r</a:t>
            </a:r>
            <a:r>
              <a:rPr sz="2800" spc="-5" dirty="0">
                <a:latin typeface="Calibri"/>
                <a:cs typeface="Calibri"/>
              </a:rPr>
              <a:t>o</a:t>
            </a:r>
            <a:r>
              <a:rPr sz="2800" spc="-10" dirty="0">
                <a:latin typeface="Calibri"/>
                <a:cs typeface="Calibri"/>
              </a:rPr>
              <a:t>p</a:t>
            </a:r>
            <a:r>
              <a:rPr sz="2800" spc="-5" dirty="0">
                <a:latin typeface="Calibri"/>
                <a:cs typeface="Calibri"/>
              </a:rPr>
              <a:t>e</a:t>
            </a:r>
            <a:r>
              <a:rPr sz="2800" spc="-10" dirty="0">
                <a:latin typeface="Calibri"/>
                <a:cs typeface="Calibri"/>
              </a:rPr>
              <a:t>rt</a:t>
            </a:r>
            <a:r>
              <a:rPr sz="2800" spc="-5" dirty="0">
                <a:latin typeface="Calibri"/>
                <a:cs typeface="Calibri"/>
              </a:rPr>
              <a:t>y</a:t>
            </a:r>
            <a:r>
              <a:rPr sz="2800" spc="20" dirty="0">
                <a:latin typeface="Calibri"/>
                <a:cs typeface="Calibri"/>
              </a:rPr>
              <a:t> </a:t>
            </a:r>
            <a:r>
              <a:rPr sz="2800" spc="-5" dirty="0">
                <a:latin typeface="Courier New"/>
                <a:cs typeface="Courier New"/>
              </a:rPr>
              <a:t>userName</a:t>
            </a:r>
            <a:r>
              <a:rPr sz="2800" spc="-1085" dirty="0">
                <a:latin typeface="Courier New"/>
                <a:cs typeface="Courier New"/>
              </a:rPr>
              <a:t> </a:t>
            </a:r>
            <a:r>
              <a:rPr sz="2800" spc="-25" dirty="0">
                <a:latin typeface="Calibri"/>
                <a:cs typeface="Calibri"/>
              </a:rPr>
              <a:t>we  </a:t>
            </a:r>
            <a:r>
              <a:rPr sz="2800" spc="-10" dirty="0">
                <a:latin typeface="Calibri"/>
                <a:cs typeface="Calibri"/>
              </a:rPr>
              <a:t>can </a:t>
            </a:r>
            <a:r>
              <a:rPr sz="2800" spc="-5" dirty="0">
                <a:latin typeface="Calibri"/>
                <a:cs typeface="Calibri"/>
              </a:rPr>
              <a:t>do</a:t>
            </a:r>
            <a:endParaRPr sz="2800">
              <a:latin typeface="Calibri"/>
              <a:cs typeface="Calibri"/>
            </a:endParaRPr>
          </a:p>
        </p:txBody>
      </p:sp>
      <p:sp>
        <p:nvSpPr>
          <p:cNvPr id="4" name="object 4"/>
          <p:cNvSpPr txBox="1"/>
          <p:nvPr/>
        </p:nvSpPr>
        <p:spPr>
          <a:xfrm>
            <a:off x="2517139" y="5060696"/>
            <a:ext cx="7266940" cy="884216"/>
          </a:xfrm>
          <a:prstGeom prst="rect">
            <a:avLst/>
          </a:prstGeom>
        </p:spPr>
        <p:txBody>
          <a:bodyPr vert="horz" wrap="square" lIns="0" tIns="37465" rIns="0" bIns="0" rtlCol="0">
            <a:spAutoFit/>
          </a:bodyPr>
          <a:lstStyle/>
          <a:p>
            <a:pPr marL="299085" marR="5080" indent="-287020">
              <a:lnSpc>
                <a:spcPts val="3250"/>
              </a:lnSpc>
              <a:spcBef>
                <a:spcPts val="295"/>
              </a:spcBef>
            </a:pPr>
            <a:r>
              <a:rPr sz="2800" spc="-5" dirty="0">
                <a:latin typeface="Arial MT"/>
                <a:cs typeface="Arial MT"/>
              </a:rPr>
              <a:t>–</a:t>
            </a:r>
            <a:r>
              <a:rPr sz="2800" spc="-75" dirty="0">
                <a:latin typeface="Arial MT"/>
                <a:cs typeface="Arial MT"/>
              </a:rPr>
              <a:t> </a:t>
            </a:r>
            <a:r>
              <a:rPr sz="2800" spc="-5" dirty="0">
                <a:latin typeface="Calibri"/>
                <a:cs typeface="Calibri"/>
              </a:rPr>
              <a:t>JSF</a:t>
            </a:r>
            <a:r>
              <a:rPr sz="2800" spc="5" dirty="0">
                <a:latin typeface="Calibri"/>
                <a:cs typeface="Calibri"/>
              </a:rPr>
              <a:t> </a:t>
            </a:r>
            <a:r>
              <a:rPr sz="2800" spc="-10" dirty="0">
                <a:latin typeface="Calibri"/>
                <a:cs typeface="Calibri"/>
              </a:rPr>
              <a:t>will</a:t>
            </a:r>
            <a:r>
              <a:rPr sz="2800" spc="-5" dirty="0">
                <a:latin typeface="Calibri"/>
                <a:cs typeface="Calibri"/>
              </a:rPr>
              <a:t> </a:t>
            </a:r>
            <a:r>
              <a:rPr sz="2800" spc="-15" dirty="0">
                <a:latin typeface="Calibri"/>
                <a:cs typeface="Calibri"/>
              </a:rPr>
              <a:t>automatically</a:t>
            </a:r>
            <a:r>
              <a:rPr sz="2800" spc="-5" dirty="0">
                <a:latin typeface="Calibri"/>
                <a:cs typeface="Calibri"/>
              </a:rPr>
              <a:t> </a:t>
            </a:r>
            <a:r>
              <a:rPr sz="2800" spc="-10" dirty="0">
                <a:latin typeface="Calibri"/>
                <a:cs typeface="Calibri"/>
              </a:rPr>
              <a:t>apply</a:t>
            </a:r>
            <a:r>
              <a:rPr sz="2800" spc="20" dirty="0">
                <a:latin typeface="Calibri"/>
                <a:cs typeface="Calibri"/>
              </a:rPr>
              <a:t> </a:t>
            </a:r>
            <a:r>
              <a:rPr sz="2800" spc="-10" dirty="0">
                <a:latin typeface="Calibri"/>
                <a:cs typeface="Calibri"/>
              </a:rPr>
              <a:t>component</a:t>
            </a:r>
            <a:r>
              <a:rPr sz="2800" spc="40" dirty="0">
                <a:latin typeface="Calibri"/>
                <a:cs typeface="Calibri"/>
              </a:rPr>
              <a:t> </a:t>
            </a:r>
            <a:r>
              <a:rPr sz="2800" spc="-20" dirty="0">
                <a:latin typeface="Calibri"/>
                <a:cs typeface="Calibri"/>
              </a:rPr>
              <a:t>entered </a:t>
            </a:r>
            <a:r>
              <a:rPr sz="2800" spc="-15" dirty="0">
                <a:latin typeface="Calibri"/>
                <a:cs typeface="Calibri"/>
              </a:rPr>
              <a:t> </a:t>
            </a:r>
            <a:r>
              <a:rPr sz="2800" spc="-45" dirty="0">
                <a:latin typeface="Calibri"/>
                <a:cs typeface="Calibri"/>
              </a:rPr>
              <a:t>v</a:t>
            </a:r>
            <a:r>
              <a:rPr sz="2800" spc="-5" dirty="0">
                <a:latin typeface="Calibri"/>
                <a:cs typeface="Calibri"/>
              </a:rPr>
              <a:t>a</a:t>
            </a:r>
            <a:r>
              <a:rPr sz="2800" spc="-15" dirty="0">
                <a:latin typeface="Calibri"/>
                <a:cs typeface="Calibri"/>
              </a:rPr>
              <a:t>lu</a:t>
            </a:r>
            <a:r>
              <a:rPr sz="2800" spc="-5" dirty="0">
                <a:latin typeface="Calibri"/>
                <a:cs typeface="Calibri"/>
              </a:rPr>
              <a:t>e</a:t>
            </a:r>
            <a:r>
              <a:rPr sz="2800" spc="-10" dirty="0">
                <a:latin typeface="Calibri"/>
                <a:cs typeface="Calibri"/>
              </a:rPr>
              <a:t> </a:t>
            </a:r>
            <a:r>
              <a:rPr sz="2800" spc="-30" dirty="0">
                <a:latin typeface="Calibri"/>
                <a:cs typeface="Calibri"/>
              </a:rPr>
              <a:t>t</a:t>
            </a:r>
            <a:r>
              <a:rPr sz="2800" spc="-5" dirty="0">
                <a:latin typeface="Calibri"/>
                <a:cs typeface="Calibri"/>
              </a:rPr>
              <a:t>o</a:t>
            </a:r>
            <a:r>
              <a:rPr sz="2800" dirty="0">
                <a:latin typeface="Calibri"/>
                <a:cs typeface="Calibri"/>
              </a:rPr>
              <a:t> </a:t>
            </a:r>
            <a:r>
              <a:rPr sz="2800" spc="-10" dirty="0">
                <a:latin typeface="Calibri"/>
                <a:cs typeface="Calibri"/>
              </a:rPr>
              <a:t>th</a:t>
            </a:r>
            <a:r>
              <a:rPr sz="2800" spc="-5" dirty="0">
                <a:latin typeface="Calibri"/>
                <a:cs typeface="Calibri"/>
              </a:rPr>
              <a:t>e</a:t>
            </a:r>
            <a:r>
              <a:rPr sz="2800" spc="15" dirty="0">
                <a:latin typeface="Calibri"/>
                <a:cs typeface="Calibri"/>
              </a:rPr>
              <a:t> </a:t>
            </a:r>
            <a:r>
              <a:rPr sz="2800" spc="-5" dirty="0">
                <a:latin typeface="Courier New"/>
                <a:cs typeface="Courier New"/>
              </a:rPr>
              <a:t>userName</a:t>
            </a:r>
            <a:r>
              <a:rPr sz="2800" spc="-1085" dirty="0">
                <a:latin typeface="Courier New"/>
                <a:cs typeface="Courier New"/>
              </a:rPr>
              <a:t> </a:t>
            </a:r>
            <a:r>
              <a:rPr sz="2800" spc="-10" dirty="0">
                <a:latin typeface="Calibri"/>
                <a:cs typeface="Calibri"/>
              </a:rPr>
              <a:t>p</a:t>
            </a:r>
            <a:r>
              <a:rPr sz="2800" spc="-60" dirty="0">
                <a:latin typeface="Calibri"/>
                <a:cs typeface="Calibri"/>
              </a:rPr>
              <a:t>r</a:t>
            </a:r>
            <a:r>
              <a:rPr sz="2800" spc="-5" dirty="0">
                <a:latin typeface="Calibri"/>
                <a:cs typeface="Calibri"/>
              </a:rPr>
              <a:t>o</a:t>
            </a:r>
            <a:r>
              <a:rPr sz="2800" spc="-10" dirty="0">
                <a:latin typeface="Calibri"/>
                <a:cs typeface="Calibri"/>
              </a:rPr>
              <a:t>p</a:t>
            </a:r>
            <a:r>
              <a:rPr sz="2800" spc="-5" dirty="0">
                <a:latin typeface="Calibri"/>
                <a:cs typeface="Calibri"/>
              </a:rPr>
              <a:t>e</a:t>
            </a:r>
            <a:r>
              <a:rPr sz="2800" spc="-10" dirty="0">
                <a:latin typeface="Calibri"/>
                <a:cs typeface="Calibri"/>
              </a:rPr>
              <a:t>rt</a:t>
            </a:r>
            <a:r>
              <a:rPr sz="2800" spc="-5" dirty="0">
                <a:latin typeface="Calibri"/>
                <a:cs typeface="Calibri"/>
              </a:rPr>
              <a:t>y</a:t>
            </a:r>
            <a:r>
              <a:rPr sz="2800" spc="20" dirty="0">
                <a:latin typeface="Calibri"/>
                <a:cs typeface="Calibri"/>
              </a:rPr>
              <a:t> </a:t>
            </a:r>
            <a:r>
              <a:rPr sz="2800" spc="-5" dirty="0">
                <a:latin typeface="Calibri"/>
                <a:cs typeface="Calibri"/>
              </a:rPr>
              <a:t>a</a:t>
            </a:r>
            <a:r>
              <a:rPr sz="2800" spc="-10" dirty="0">
                <a:latin typeface="Calibri"/>
                <a:cs typeface="Calibri"/>
              </a:rPr>
              <a:t>n</a:t>
            </a:r>
            <a:r>
              <a:rPr sz="2800" spc="-5" dirty="0">
                <a:latin typeface="Calibri"/>
                <a:cs typeface="Calibri"/>
              </a:rPr>
              <a:t>d</a:t>
            </a:r>
            <a:r>
              <a:rPr sz="2800" spc="20" dirty="0">
                <a:latin typeface="Calibri"/>
                <a:cs typeface="Calibri"/>
              </a:rPr>
              <a:t> </a:t>
            </a:r>
            <a:r>
              <a:rPr sz="2800" spc="-10" dirty="0">
                <a:latin typeface="Calibri"/>
                <a:cs typeface="Calibri"/>
              </a:rPr>
              <a:t>v</a:t>
            </a:r>
            <a:r>
              <a:rPr sz="2800" spc="-15" dirty="0">
                <a:latin typeface="Calibri"/>
                <a:cs typeface="Calibri"/>
              </a:rPr>
              <a:t>i</a:t>
            </a:r>
            <a:r>
              <a:rPr sz="2800" spc="-5" dirty="0">
                <a:latin typeface="Calibri"/>
                <a:cs typeface="Calibri"/>
              </a:rPr>
              <a:t>ce</a:t>
            </a:r>
            <a:r>
              <a:rPr sz="2800" dirty="0">
                <a:latin typeface="Calibri"/>
                <a:cs typeface="Calibri"/>
              </a:rPr>
              <a:t> </a:t>
            </a:r>
            <a:r>
              <a:rPr sz="2800" spc="-35" dirty="0">
                <a:latin typeface="Calibri"/>
                <a:cs typeface="Calibri"/>
              </a:rPr>
              <a:t>v</a:t>
            </a:r>
            <a:r>
              <a:rPr sz="2800" spc="-5" dirty="0">
                <a:latin typeface="Calibri"/>
                <a:cs typeface="Calibri"/>
              </a:rPr>
              <a:t>e</a:t>
            </a:r>
            <a:r>
              <a:rPr sz="2800" spc="-60" dirty="0">
                <a:latin typeface="Calibri"/>
                <a:cs typeface="Calibri"/>
              </a:rPr>
              <a:t>r</a:t>
            </a:r>
            <a:r>
              <a:rPr sz="2800" spc="-10" dirty="0">
                <a:latin typeface="Calibri"/>
                <a:cs typeface="Calibri"/>
              </a:rPr>
              <a:t>s</a:t>
            </a:r>
            <a:r>
              <a:rPr sz="2800" spc="-5" dirty="0">
                <a:latin typeface="Calibri"/>
                <a:cs typeface="Calibri"/>
              </a:rPr>
              <a:t>a</a:t>
            </a:r>
            <a:endParaRPr sz="2800">
              <a:latin typeface="Calibri"/>
              <a:cs typeface="Calibri"/>
            </a:endParaRPr>
          </a:p>
        </p:txBody>
      </p:sp>
      <p:grpSp>
        <p:nvGrpSpPr>
          <p:cNvPr id="5" name="object 5"/>
          <p:cNvGrpSpPr/>
          <p:nvPr/>
        </p:nvGrpSpPr>
        <p:grpSpPr>
          <a:xfrm>
            <a:off x="2194559" y="4055358"/>
            <a:ext cx="5410200" cy="763905"/>
            <a:chOff x="670559" y="4055357"/>
            <a:chExt cx="5410200" cy="763905"/>
          </a:xfrm>
        </p:grpSpPr>
        <p:pic>
          <p:nvPicPr>
            <p:cNvPr id="6" name="object 6"/>
            <p:cNvPicPr/>
            <p:nvPr/>
          </p:nvPicPr>
          <p:blipFill>
            <a:blip r:embed="rId3" cstate="print"/>
            <a:stretch>
              <a:fillRect/>
            </a:stretch>
          </p:blipFill>
          <p:spPr>
            <a:xfrm>
              <a:off x="670559" y="4055357"/>
              <a:ext cx="5219687" cy="428237"/>
            </a:xfrm>
            <a:prstGeom prst="rect">
              <a:avLst/>
            </a:prstGeom>
          </p:spPr>
        </p:pic>
        <p:pic>
          <p:nvPicPr>
            <p:cNvPr id="7" name="object 7"/>
            <p:cNvPicPr/>
            <p:nvPr/>
          </p:nvPicPr>
          <p:blipFill>
            <a:blip r:embed="rId4" cstate="print"/>
            <a:stretch>
              <a:fillRect/>
            </a:stretch>
          </p:blipFill>
          <p:spPr>
            <a:xfrm>
              <a:off x="1013460" y="4390643"/>
              <a:ext cx="1411211" cy="428231"/>
            </a:xfrm>
            <a:prstGeom prst="rect">
              <a:avLst/>
            </a:prstGeom>
          </p:spPr>
        </p:pic>
        <p:pic>
          <p:nvPicPr>
            <p:cNvPr id="8" name="object 8"/>
            <p:cNvPicPr/>
            <p:nvPr/>
          </p:nvPicPr>
          <p:blipFill>
            <a:blip r:embed="rId5" cstate="print"/>
            <a:stretch>
              <a:fillRect/>
            </a:stretch>
          </p:blipFill>
          <p:spPr>
            <a:xfrm>
              <a:off x="5431536" y="4390643"/>
              <a:ext cx="649223" cy="428231"/>
            </a:xfrm>
            <a:prstGeom prst="rect">
              <a:avLst/>
            </a:prstGeom>
          </p:spPr>
        </p:pic>
      </p:grpSp>
      <p:sp>
        <p:nvSpPr>
          <p:cNvPr id="9" name="object 9"/>
          <p:cNvSpPr txBox="1"/>
          <p:nvPr/>
        </p:nvSpPr>
        <p:spPr>
          <a:xfrm>
            <a:off x="2208213" y="4041776"/>
            <a:ext cx="7775575" cy="711733"/>
          </a:xfrm>
          <a:prstGeom prst="rect">
            <a:avLst/>
          </a:prstGeom>
          <a:ln w="12700">
            <a:solidFill>
              <a:srgbClr val="0000FF"/>
            </a:solidFill>
          </a:ln>
        </p:spPr>
        <p:txBody>
          <a:bodyPr vert="horz" wrap="square" lIns="0" tIns="34290" rIns="0" bIns="0" rtlCol="0">
            <a:spAutoFit/>
          </a:bodyPr>
          <a:lstStyle/>
          <a:p>
            <a:pPr marL="486409" marR="2557780" indent="-342900">
              <a:lnSpc>
                <a:spcPct val="110000"/>
              </a:lnSpc>
              <a:spcBef>
                <a:spcPts val="270"/>
              </a:spcBef>
            </a:pPr>
            <a:r>
              <a:rPr sz="2000" spc="-5" dirty="0">
                <a:latin typeface="Courier New"/>
                <a:cs typeface="Courier New"/>
              </a:rPr>
              <a:t>&lt;h:inputText id="userNameInput" </a:t>
            </a:r>
            <a:r>
              <a:rPr sz="2000" dirty="0">
                <a:latin typeface="Courier New"/>
                <a:cs typeface="Courier New"/>
              </a:rPr>
              <a:t> </a:t>
            </a:r>
            <a:r>
              <a:rPr sz="2000" spc="-5" dirty="0">
                <a:latin typeface="Courier New"/>
                <a:cs typeface="Courier New"/>
              </a:rPr>
              <a:t>value="</a:t>
            </a:r>
            <a:r>
              <a:rPr sz="2000" b="1" spc="-5" dirty="0">
                <a:solidFill>
                  <a:srgbClr val="1F497D"/>
                </a:solidFill>
                <a:latin typeface="Courier New"/>
                <a:cs typeface="Courier New"/>
              </a:rPr>
              <a:t>#{userBean.userName}</a:t>
            </a:r>
            <a:r>
              <a:rPr sz="2000" b="1" spc="-5" dirty="0">
                <a:latin typeface="Courier New"/>
                <a:cs typeface="Courier New"/>
              </a:rPr>
              <a:t>"</a:t>
            </a:r>
            <a:r>
              <a:rPr sz="2000" b="1" spc="-60" dirty="0">
                <a:latin typeface="Courier New"/>
                <a:cs typeface="Courier New"/>
              </a:rPr>
              <a:t> </a:t>
            </a:r>
            <a:r>
              <a:rPr sz="2000" spc="-5" dirty="0">
                <a:latin typeface="Courier New"/>
                <a:cs typeface="Courier New"/>
              </a:rPr>
              <a:t>/&gt;</a:t>
            </a:r>
            <a:endParaRPr sz="2000">
              <a:latin typeface="Courier New"/>
              <a:cs typeface="Courier New"/>
            </a:endParaRPr>
          </a:p>
        </p:txBody>
      </p:sp>
    </p:spTree>
    <p:custDataLst>
      <p:tags r:id="rId1"/>
    </p:custDataLst>
    <p:extLst>
      <p:ext uri="{BB962C8B-B14F-4D97-AF65-F5344CB8AC3E}">
        <p14:creationId xmlns:p14="http://schemas.microsoft.com/office/powerpoint/2010/main" val="370899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294887" y="2726436"/>
            <a:ext cx="5573266" cy="899159"/>
          </a:xfrm>
          <a:prstGeom prst="rect">
            <a:avLst/>
          </a:prstGeom>
        </p:spPr>
      </p:pic>
      <p:sp>
        <p:nvSpPr>
          <p:cNvPr id="3" name="object 3"/>
          <p:cNvSpPr txBox="1">
            <a:spLocks noGrp="1"/>
          </p:cNvSpPr>
          <p:nvPr>
            <p:ph type="title"/>
          </p:nvPr>
        </p:nvSpPr>
        <p:spPr>
          <a:xfrm>
            <a:off x="3626580" y="2853627"/>
            <a:ext cx="4866640" cy="696595"/>
          </a:xfrm>
          <a:prstGeom prst="rect">
            <a:avLst/>
          </a:prstGeom>
        </p:spPr>
        <p:txBody>
          <a:bodyPr vert="horz" wrap="square" lIns="0" tIns="13335" rIns="0" bIns="0" rtlCol="0" anchor="ctr">
            <a:spAutoFit/>
          </a:bodyPr>
          <a:lstStyle/>
          <a:p>
            <a:pPr marL="12700">
              <a:lnSpc>
                <a:spcPct val="100000"/>
              </a:lnSpc>
              <a:spcBef>
                <a:spcPts val="105"/>
              </a:spcBef>
            </a:pPr>
            <a:r>
              <a:rPr dirty="0"/>
              <a:t>JSF</a:t>
            </a:r>
            <a:r>
              <a:rPr spc="-60" dirty="0"/>
              <a:t> </a:t>
            </a:r>
            <a:r>
              <a:rPr spc="-20" dirty="0"/>
              <a:t>Navigation</a:t>
            </a:r>
            <a:r>
              <a:rPr spc="-30" dirty="0"/>
              <a:t> </a:t>
            </a:r>
            <a:r>
              <a:rPr dirty="0"/>
              <a:t>Model</a:t>
            </a:r>
            <a:endParaRPr/>
          </a:p>
        </p:txBody>
      </p:sp>
    </p:spTree>
    <p:custDataLst>
      <p:tags r:id="rId1"/>
    </p:custDataLst>
    <p:extLst>
      <p:ext uri="{BB962C8B-B14F-4D97-AF65-F5344CB8AC3E}">
        <p14:creationId xmlns:p14="http://schemas.microsoft.com/office/powerpoint/2010/main" val="451199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1C3B-119B-4C25-8014-989C478D1FEB}"/>
              </a:ext>
            </a:extLst>
          </p:cNvPr>
          <p:cNvSpPr>
            <a:spLocks noGrp="1"/>
          </p:cNvSpPr>
          <p:nvPr>
            <p:ph type="title"/>
          </p:nvPr>
        </p:nvSpPr>
        <p:spPr/>
        <p:txBody>
          <a:bodyPr/>
          <a:lstStyle/>
          <a:p>
            <a:r>
              <a:rPr lang="en-IN" dirty="0"/>
              <a:t>JSF ARCHITECTURE CONTINUED…</a:t>
            </a:r>
          </a:p>
        </p:txBody>
      </p:sp>
      <p:sp>
        <p:nvSpPr>
          <p:cNvPr id="3" name="Content Placeholder 2">
            <a:extLst>
              <a:ext uri="{FF2B5EF4-FFF2-40B4-BE49-F238E27FC236}">
                <a16:creationId xmlns:a16="http://schemas.microsoft.com/office/drawing/2014/main" id="{BF2CEF10-194A-4C6C-9BD6-DFDBEBCFB899}"/>
              </a:ext>
            </a:extLst>
          </p:cNvPr>
          <p:cNvSpPr>
            <a:spLocks noGrp="1"/>
          </p:cNvSpPr>
          <p:nvPr>
            <p:ph idx="1"/>
          </p:nvPr>
        </p:nvSpPr>
        <p:spPr>
          <a:xfrm>
            <a:off x="838200" y="1615440"/>
            <a:ext cx="5430520" cy="4764723"/>
          </a:xfrm>
        </p:spPr>
        <p:txBody>
          <a:bodyPr>
            <a:normAutofit/>
          </a:bodyPr>
          <a:lstStyle/>
          <a:p>
            <a:pPr algn="just"/>
            <a:r>
              <a:rPr lang="en-IN" dirty="0"/>
              <a:t>The Face Servlet will determine and route the request to appropriate page for display information. Typically these web pages are in the </a:t>
            </a:r>
            <a:r>
              <a:rPr lang="en-IN" dirty="0" err="1"/>
              <a:t>xhtml</a:t>
            </a:r>
            <a:r>
              <a:rPr lang="en-IN" dirty="0"/>
              <a:t> file. This part acts as view.</a:t>
            </a:r>
          </a:p>
          <a:p>
            <a:pPr algn="just"/>
            <a:r>
              <a:rPr lang="en-IN" dirty="0"/>
              <a:t>Finally the web page is rendered and sent back to the web browser.</a:t>
            </a:r>
          </a:p>
        </p:txBody>
      </p:sp>
      <p:pic>
        <p:nvPicPr>
          <p:cNvPr id="2050" name="Picture 2" descr="JSF Architecture">
            <a:extLst>
              <a:ext uri="{FF2B5EF4-FFF2-40B4-BE49-F238E27FC236}">
                <a16:creationId xmlns:a16="http://schemas.microsoft.com/office/drawing/2014/main" id="{C922C5C8-3E14-4C92-9118-05E1A46DB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520" y="2208054"/>
            <a:ext cx="5821680" cy="32004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97662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483864" y="335281"/>
            <a:ext cx="5266943" cy="899159"/>
          </a:xfrm>
          <a:prstGeom prst="rect">
            <a:avLst/>
          </a:prstGeom>
        </p:spPr>
      </p:pic>
      <p:sp>
        <p:nvSpPr>
          <p:cNvPr id="3" name="object 3"/>
          <p:cNvSpPr txBox="1">
            <a:spLocks noGrp="1"/>
          </p:cNvSpPr>
          <p:nvPr>
            <p:ph type="title"/>
          </p:nvPr>
        </p:nvSpPr>
        <p:spPr>
          <a:xfrm>
            <a:off x="3814731" y="461582"/>
            <a:ext cx="4562475" cy="696595"/>
          </a:xfrm>
          <a:prstGeom prst="rect">
            <a:avLst/>
          </a:prstGeom>
        </p:spPr>
        <p:txBody>
          <a:bodyPr vert="horz" wrap="square" lIns="0" tIns="13335" rIns="0" bIns="0" rtlCol="0" anchor="ctr">
            <a:spAutoFit/>
          </a:bodyPr>
          <a:lstStyle/>
          <a:p>
            <a:pPr marL="12700">
              <a:lnSpc>
                <a:spcPct val="100000"/>
              </a:lnSpc>
              <a:spcBef>
                <a:spcPts val="105"/>
              </a:spcBef>
            </a:pPr>
            <a:r>
              <a:rPr spc="-5" dirty="0"/>
              <a:t>What</a:t>
            </a:r>
            <a:r>
              <a:rPr spc="-50" dirty="0"/>
              <a:t> </a:t>
            </a:r>
            <a:r>
              <a:rPr spc="-5" dirty="0"/>
              <a:t>Is</a:t>
            </a:r>
            <a:r>
              <a:rPr spc="-25" dirty="0"/>
              <a:t> </a:t>
            </a:r>
            <a:r>
              <a:rPr spc="-20" dirty="0"/>
              <a:t>Navigation?</a:t>
            </a:r>
            <a:endParaRPr/>
          </a:p>
        </p:txBody>
      </p:sp>
      <p:grpSp>
        <p:nvGrpSpPr>
          <p:cNvPr id="4" name="object 4"/>
          <p:cNvGrpSpPr/>
          <p:nvPr/>
        </p:nvGrpSpPr>
        <p:grpSpPr>
          <a:xfrm>
            <a:off x="1868420" y="1533143"/>
            <a:ext cx="8566785" cy="4212590"/>
            <a:chOff x="344419" y="1533143"/>
            <a:chExt cx="8566785" cy="4212590"/>
          </a:xfrm>
        </p:grpSpPr>
        <p:pic>
          <p:nvPicPr>
            <p:cNvPr id="5" name="object 5"/>
            <p:cNvPicPr/>
            <p:nvPr/>
          </p:nvPicPr>
          <p:blipFill>
            <a:blip r:embed="rId4" cstate="print"/>
            <a:stretch>
              <a:fillRect/>
            </a:stretch>
          </p:blipFill>
          <p:spPr>
            <a:xfrm>
              <a:off x="344419" y="1551431"/>
              <a:ext cx="568451" cy="563879"/>
            </a:xfrm>
            <a:prstGeom prst="rect">
              <a:avLst/>
            </a:prstGeom>
          </p:spPr>
        </p:pic>
        <p:pic>
          <p:nvPicPr>
            <p:cNvPr id="6" name="object 6"/>
            <p:cNvPicPr/>
            <p:nvPr/>
          </p:nvPicPr>
          <p:blipFill>
            <a:blip r:embed="rId5" cstate="print"/>
            <a:stretch>
              <a:fillRect/>
            </a:stretch>
          </p:blipFill>
          <p:spPr>
            <a:xfrm>
              <a:off x="672083" y="1533143"/>
              <a:ext cx="8238743" cy="582167"/>
            </a:xfrm>
            <a:prstGeom prst="rect">
              <a:avLst/>
            </a:prstGeom>
          </p:spPr>
        </p:pic>
        <p:pic>
          <p:nvPicPr>
            <p:cNvPr id="7" name="object 7"/>
            <p:cNvPicPr/>
            <p:nvPr/>
          </p:nvPicPr>
          <p:blipFill>
            <a:blip r:embed="rId6" cstate="print"/>
            <a:stretch>
              <a:fillRect/>
            </a:stretch>
          </p:blipFill>
          <p:spPr>
            <a:xfrm>
              <a:off x="672083" y="1959863"/>
              <a:ext cx="2657855" cy="582167"/>
            </a:xfrm>
            <a:prstGeom prst="rect">
              <a:avLst/>
            </a:prstGeom>
          </p:spPr>
        </p:pic>
        <p:pic>
          <p:nvPicPr>
            <p:cNvPr id="8" name="object 8"/>
            <p:cNvPicPr/>
            <p:nvPr/>
          </p:nvPicPr>
          <p:blipFill>
            <a:blip r:embed="rId7" cstate="print"/>
            <a:stretch>
              <a:fillRect/>
            </a:stretch>
          </p:blipFill>
          <p:spPr>
            <a:xfrm>
              <a:off x="815335" y="2491735"/>
              <a:ext cx="598931" cy="522731"/>
            </a:xfrm>
            <a:prstGeom prst="rect">
              <a:avLst/>
            </a:prstGeom>
          </p:spPr>
        </p:pic>
        <p:pic>
          <p:nvPicPr>
            <p:cNvPr id="9" name="object 9"/>
            <p:cNvPicPr/>
            <p:nvPr/>
          </p:nvPicPr>
          <p:blipFill>
            <a:blip r:embed="rId8" cstate="print"/>
            <a:stretch>
              <a:fillRect/>
            </a:stretch>
          </p:blipFill>
          <p:spPr>
            <a:xfrm>
              <a:off x="1088135" y="2473447"/>
              <a:ext cx="6350506" cy="541019"/>
            </a:xfrm>
            <a:prstGeom prst="rect">
              <a:avLst/>
            </a:prstGeom>
          </p:spPr>
        </p:pic>
        <p:pic>
          <p:nvPicPr>
            <p:cNvPr id="10" name="object 10"/>
            <p:cNvPicPr/>
            <p:nvPr/>
          </p:nvPicPr>
          <p:blipFill>
            <a:blip r:embed="rId4" cstate="print"/>
            <a:stretch>
              <a:fillRect/>
            </a:stretch>
          </p:blipFill>
          <p:spPr>
            <a:xfrm>
              <a:off x="344419" y="2965703"/>
              <a:ext cx="568451" cy="563879"/>
            </a:xfrm>
            <a:prstGeom prst="rect">
              <a:avLst/>
            </a:prstGeom>
          </p:spPr>
        </p:pic>
        <p:pic>
          <p:nvPicPr>
            <p:cNvPr id="11" name="object 11"/>
            <p:cNvPicPr/>
            <p:nvPr/>
          </p:nvPicPr>
          <p:blipFill>
            <a:blip r:embed="rId9" cstate="print"/>
            <a:stretch>
              <a:fillRect/>
            </a:stretch>
          </p:blipFill>
          <p:spPr>
            <a:xfrm>
              <a:off x="672083" y="2947415"/>
              <a:ext cx="7417307" cy="582167"/>
            </a:xfrm>
            <a:prstGeom prst="rect">
              <a:avLst/>
            </a:prstGeom>
          </p:spPr>
        </p:pic>
        <p:pic>
          <p:nvPicPr>
            <p:cNvPr id="12" name="object 12"/>
            <p:cNvPicPr/>
            <p:nvPr/>
          </p:nvPicPr>
          <p:blipFill>
            <a:blip r:embed="rId7" cstate="print"/>
            <a:stretch>
              <a:fillRect/>
            </a:stretch>
          </p:blipFill>
          <p:spPr>
            <a:xfrm>
              <a:off x="815335" y="3479287"/>
              <a:ext cx="598931" cy="522731"/>
            </a:xfrm>
            <a:prstGeom prst="rect">
              <a:avLst/>
            </a:prstGeom>
          </p:spPr>
        </p:pic>
        <p:pic>
          <p:nvPicPr>
            <p:cNvPr id="13" name="object 13"/>
            <p:cNvPicPr/>
            <p:nvPr/>
          </p:nvPicPr>
          <p:blipFill>
            <a:blip r:embed="rId10" cstate="print"/>
            <a:stretch>
              <a:fillRect/>
            </a:stretch>
          </p:blipFill>
          <p:spPr>
            <a:xfrm>
              <a:off x="1088135" y="3460999"/>
              <a:ext cx="5189218" cy="541019"/>
            </a:xfrm>
            <a:prstGeom prst="rect">
              <a:avLst/>
            </a:prstGeom>
          </p:spPr>
        </p:pic>
        <p:pic>
          <p:nvPicPr>
            <p:cNvPr id="14" name="object 14"/>
            <p:cNvPicPr/>
            <p:nvPr/>
          </p:nvPicPr>
          <p:blipFill>
            <a:blip r:embed="rId7" cstate="print"/>
            <a:stretch>
              <a:fillRect/>
            </a:stretch>
          </p:blipFill>
          <p:spPr>
            <a:xfrm>
              <a:off x="815335" y="3954775"/>
              <a:ext cx="598931" cy="522731"/>
            </a:xfrm>
            <a:prstGeom prst="rect">
              <a:avLst/>
            </a:prstGeom>
          </p:spPr>
        </p:pic>
        <p:pic>
          <p:nvPicPr>
            <p:cNvPr id="15" name="object 15"/>
            <p:cNvPicPr/>
            <p:nvPr/>
          </p:nvPicPr>
          <p:blipFill>
            <a:blip r:embed="rId11" cstate="print"/>
            <a:stretch>
              <a:fillRect/>
            </a:stretch>
          </p:blipFill>
          <p:spPr>
            <a:xfrm>
              <a:off x="1088135" y="3936487"/>
              <a:ext cx="7587994" cy="541019"/>
            </a:xfrm>
            <a:prstGeom prst="rect">
              <a:avLst/>
            </a:prstGeom>
          </p:spPr>
        </p:pic>
        <p:pic>
          <p:nvPicPr>
            <p:cNvPr id="16" name="object 16"/>
            <p:cNvPicPr/>
            <p:nvPr/>
          </p:nvPicPr>
          <p:blipFill>
            <a:blip r:embed="rId12" cstate="print"/>
            <a:stretch>
              <a:fillRect/>
            </a:stretch>
          </p:blipFill>
          <p:spPr>
            <a:xfrm>
              <a:off x="1088135" y="4332726"/>
              <a:ext cx="5917691" cy="541019"/>
            </a:xfrm>
            <a:prstGeom prst="rect">
              <a:avLst/>
            </a:prstGeom>
          </p:spPr>
        </p:pic>
        <p:pic>
          <p:nvPicPr>
            <p:cNvPr id="17" name="object 17"/>
            <p:cNvPicPr/>
            <p:nvPr/>
          </p:nvPicPr>
          <p:blipFill>
            <a:blip r:embed="rId7" cstate="print"/>
            <a:stretch>
              <a:fillRect/>
            </a:stretch>
          </p:blipFill>
          <p:spPr>
            <a:xfrm>
              <a:off x="815335" y="4826502"/>
              <a:ext cx="598931" cy="522731"/>
            </a:xfrm>
            <a:prstGeom prst="rect">
              <a:avLst/>
            </a:prstGeom>
          </p:spPr>
        </p:pic>
        <p:pic>
          <p:nvPicPr>
            <p:cNvPr id="18" name="object 18"/>
            <p:cNvPicPr/>
            <p:nvPr/>
          </p:nvPicPr>
          <p:blipFill>
            <a:blip r:embed="rId13" cstate="print"/>
            <a:stretch>
              <a:fillRect/>
            </a:stretch>
          </p:blipFill>
          <p:spPr>
            <a:xfrm>
              <a:off x="1088135" y="4808214"/>
              <a:ext cx="7281671" cy="541019"/>
            </a:xfrm>
            <a:prstGeom prst="rect">
              <a:avLst/>
            </a:prstGeom>
          </p:spPr>
        </p:pic>
        <p:pic>
          <p:nvPicPr>
            <p:cNvPr id="19" name="object 19"/>
            <p:cNvPicPr/>
            <p:nvPr/>
          </p:nvPicPr>
          <p:blipFill>
            <a:blip r:embed="rId14" cstate="print"/>
            <a:stretch>
              <a:fillRect/>
            </a:stretch>
          </p:blipFill>
          <p:spPr>
            <a:xfrm>
              <a:off x="1088135" y="5204455"/>
              <a:ext cx="5725666" cy="541019"/>
            </a:xfrm>
            <a:prstGeom prst="rect">
              <a:avLst/>
            </a:prstGeom>
          </p:spPr>
        </p:pic>
      </p:grpSp>
      <p:sp>
        <p:nvSpPr>
          <p:cNvPr id="20" name="object 20"/>
          <p:cNvSpPr txBox="1"/>
          <p:nvPr/>
        </p:nvSpPr>
        <p:spPr>
          <a:xfrm>
            <a:off x="2059941" y="1610361"/>
            <a:ext cx="8049895" cy="4087495"/>
          </a:xfrm>
          <a:prstGeom prst="rect">
            <a:avLst/>
          </a:prstGeom>
        </p:spPr>
        <p:txBody>
          <a:bodyPr vert="horz" wrap="square" lIns="0" tIns="12065" rIns="0" bIns="0" rtlCol="0">
            <a:spAutoFit/>
          </a:bodyPr>
          <a:lstStyle/>
          <a:p>
            <a:pPr marL="355600" marR="5080" indent="-342900">
              <a:spcBef>
                <a:spcPts val="95"/>
              </a:spcBef>
              <a:buFont typeface="Arial MT"/>
              <a:buChar char="•"/>
              <a:tabLst>
                <a:tab pos="354965" algn="l"/>
                <a:tab pos="355600" algn="l"/>
              </a:tabLst>
            </a:pPr>
            <a:r>
              <a:rPr sz="2800" spc="-20" dirty="0">
                <a:latin typeface="Calibri"/>
                <a:cs typeface="Calibri"/>
              </a:rPr>
              <a:t>Navigation</a:t>
            </a:r>
            <a:r>
              <a:rPr sz="2800" spc="-5" dirty="0">
                <a:latin typeface="Calibri"/>
                <a:cs typeface="Calibri"/>
              </a:rPr>
              <a:t> </a:t>
            </a:r>
            <a:r>
              <a:rPr sz="2800" spc="-10" dirty="0">
                <a:latin typeface="Calibri"/>
                <a:cs typeface="Calibri"/>
              </a:rPr>
              <a:t>is</a:t>
            </a:r>
            <a:r>
              <a:rPr sz="2800" spc="-5" dirty="0">
                <a:latin typeface="Calibri"/>
                <a:cs typeface="Calibri"/>
              </a:rPr>
              <a:t> a</a:t>
            </a:r>
            <a:r>
              <a:rPr sz="2800" spc="5" dirty="0">
                <a:latin typeface="Calibri"/>
                <a:cs typeface="Calibri"/>
              </a:rPr>
              <a:t> </a:t>
            </a:r>
            <a:r>
              <a:rPr sz="2800" spc="-10" dirty="0">
                <a:latin typeface="Calibri"/>
                <a:cs typeface="Calibri"/>
              </a:rPr>
              <a:t>set</a:t>
            </a:r>
            <a:r>
              <a:rPr sz="280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rules</a:t>
            </a:r>
            <a:r>
              <a:rPr sz="2800" spc="25" dirty="0">
                <a:latin typeface="Calibri"/>
                <a:cs typeface="Calibri"/>
              </a:rPr>
              <a:t> </a:t>
            </a:r>
            <a:r>
              <a:rPr sz="2800" spc="-25" dirty="0">
                <a:latin typeface="Calibri"/>
                <a:cs typeface="Calibri"/>
              </a:rPr>
              <a:t>for</a:t>
            </a:r>
            <a:r>
              <a:rPr sz="2800" spc="-5" dirty="0">
                <a:latin typeface="Calibri"/>
                <a:cs typeface="Calibri"/>
              </a:rPr>
              <a:t> choosing</a:t>
            </a:r>
            <a:r>
              <a:rPr sz="2800" spc="30" dirty="0">
                <a:latin typeface="Calibri"/>
                <a:cs typeface="Calibri"/>
              </a:rPr>
              <a:t> </a:t>
            </a:r>
            <a:r>
              <a:rPr sz="2800" spc="-10" dirty="0">
                <a:latin typeface="Calibri"/>
                <a:cs typeface="Calibri"/>
              </a:rPr>
              <a:t>the</a:t>
            </a:r>
            <a:r>
              <a:rPr sz="2800" spc="15" dirty="0">
                <a:latin typeface="Calibri"/>
                <a:cs typeface="Calibri"/>
              </a:rPr>
              <a:t> </a:t>
            </a:r>
            <a:r>
              <a:rPr sz="2800" spc="-15" dirty="0">
                <a:latin typeface="Calibri"/>
                <a:cs typeface="Calibri"/>
              </a:rPr>
              <a:t>next</a:t>
            </a:r>
            <a:r>
              <a:rPr sz="2800" spc="10" dirty="0">
                <a:latin typeface="Calibri"/>
                <a:cs typeface="Calibri"/>
              </a:rPr>
              <a:t> </a:t>
            </a:r>
            <a:r>
              <a:rPr sz="2800" spc="-10" dirty="0">
                <a:latin typeface="Calibri"/>
                <a:cs typeface="Calibri"/>
              </a:rPr>
              <a:t>page </a:t>
            </a:r>
            <a:r>
              <a:rPr sz="2800" spc="-620" dirty="0">
                <a:latin typeface="Calibri"/>
                <a:cs typeface="Calibri"/>
              </a:rPr>
              <a:t> </a:t>
            </a:r>
            <a:r>
              <a:rPr sz="2800" spc="-15" dirty="0">
                <a:latin typeface="Calibri"/>
                <a:cs typeface="Calibri"/>
              </a:rPr>
              <a:t>to </a:t>
            </a:r>
            <a:r>
              <a:rPr sz="2800" spc="-5" dirty="0">
                <a:latin typeface="Calibri"/>
                <a:cs typeface="Calibri"/>
              </a:rPr>
              <a:t>be</a:t>
            </a:r>
            <a:r>
              <a:rPr sz="2800" spc="15" dirty="0">
                <a:latin typeface="Calibri"/>
                <a:cs typeface="Calibri"/>
              </a:rPr>
              <a:t> </a:t>
            </a:r>
            <a:r>
              <a:rPr sz="2800" spc="-20" dirty="0">
                <a:latin typeface="Calibri"/>
                <a:cs typeface="Calibri"/>
              </a:rPr>
              <a:t>displayed</a:t>
            </a:r>
            <a:endParaRPr sz="2800">
              <a:latin typeface="Calibri"/>
              <a:cs typeface="Calibri"/>
            </a:endParaRPr>
          </a:p>
          <a:p>
            <a:pPr marL="756285" lvl="1" indent="-287020">
              <a:spcBef>
                <a:spcPts val="645"/>
              </a:spcBef>
              <a:buFont typeface="Arial MT"/>
              <a:buChar char="–"/>
              <a:tabLst>
                <a:tab pos="756920" algn="l"/>
              </a:tabLst>
            </a:pPr>
            <a:r>
              <a:rPr sz="2600" dirty="0">
                <a:latin typeface="Calibri"/>
                <a:cs typeface="Calibri"/>
              </a:rPr>
              <a:t>Applied</a:t>
            </a:r>
            <a:r>
              <a:rPr sz="2600" spc="-55" dirty="0">
                <a:latin typeface="Calibri"/>
                <a:cs typeface="Calibri"/>
              </a:rPr>
              <a:t> </a:t>
            </a:r>
            <a:r>
              <a:rPr sz="2600" spc="-10" dirty="0">
                <a:latin typeface="Calibri"/>
                <a:cs typeface="Calibri"/>
              </a:rPr>
              <a:t>after</a:t>
            </a:r>
            <a:r>
              <a:rPr sz="2600" spc="-20" dirty="0">
                <a:latin typeface="Calibri"/>
                <a:cs typeface="Calibri"/>
              </a:rPr>
              <a:t> </a:t>
            </a:r>
            <a:r>
              <a:rPr sz="2600" dirty="0">
                <a:latin typeface="Calibri"/>
                <a:cs typeface="Calibri"/>
              </a:rPr>
              <a:t>a </a:t>
            </a:r>
            <a:r>
              <a:rPr sz="2600" spc="-15" dirty="0">
                <a:latin typeface="Calibri"/>
                <a:cs typeface="Calibri"/>
              </a:rPr>
              <a:t>button</a:t>
            </a:r>
            <a:r>
              <a:rPr sz="2600" spc="-20" dirty="0">
                <a:latin typeface="Calibri"/>
                <a:cs typeface="Calibri"/>
              </a:rPr>
              <a:t> </a:t>
            </a:r>
            <a:r>
              <a:rPr sz="2600" spc="-5" dirty="0">
                <a:latin typeface="Calibri"/>
                <a:cs typeface="Calibri"/>
              </a:rPr>
              <a:t>or</a:t>
            </a:r>
            <a:r>
              <a:rPr sz="2600" spc="15" dirty="0">
                <a:latin typeface="Calibri"/>
                <a:cs typeface="Calibri"/>
              </a:rPr>
              <a:t> </a:t>
            </a:r>
            <a:r>
              <a:rPr sz="2600" spc="-10" dirty="0">
                <a:latin typeface="Calibri"/>
                <a:cs typeface="Calibri"/>
              </a:rPr>
              <a:t>hyperlink</a:t>
            </a:r>
            <a:r>
              <a:rPr sz="2600" spc="-30" dirty="0">
                <a:latin typeface="Calibri"/>
                <a:cs typeface="Calibri"/>
              </a:rPr>
              <a:t> </a:t>
            </a:r>
            <a:r>
              <a:rPr sz="2600" dirty="0">
                <a:latin typeface="Calibri"/>
                <a:cs typeface="Calibri"/>
              </a:rPr>
              <a:t>is</a:t>
            </a:r>
            <a:r>
              <a:rPr sz="2600" spc="-15" dirty="0">
                <a:latin typeface="Calibri"/>
                <a:cs typeface="Calibri"/>
              </a:rPr>
              <a:t> </a:t>
            </a:r>
            <a:r>
              <a:rPr sz="2600" spc="-10" dirty="0">
                <a:latin typeface="Calibri"/>
                <a:cs typeface="Calibri"/>
              </a:rPr>
              <a:t>clicked</a:t>
            </a:r>
            <a:endParaRPr sz="2600">
              <a:latin typeface="Calibri"/>
              <a:cs typeface="Calibri"/>
            </a:endParaRPr>
          </a:p>
          <a:p>
            <a:pPr marL="355600" indent="-342900">
              <a:spcBef>
                <a:spcPts val="650"/>
              </a:spcBef>
              <a:buFont typeface="Arial MT"/>
              <a:buChar char="•"/>
              <a:tabLst>
                <a:tab pos="354965" algn="l"/>
                <a:tab pos="355600" algn="l"/>
              </a:tabLst>
            </a:pPr>
            <a:r>
              <a:rPr sz="2800" spc="-5" dirty="0">
                <a:latin typeface="Calibri"/>
                <a:cs typeface="Calibri"/>
              </a:rPr>
              <a:t>The</a:t>
            </a:r>
            <a:r>
              <a:rPr sz="2800" spc="-15" dirty="0">
                <a:latin typeface="Calibri"/>
                <a:cs typeface="Calibri"/>
              </a:rPr>
              <a:t> </a:t>
            </a:r>
            <a:r>
              <a:rPr sz="2800" spc="-5" dirty="0">
                <a:latin typeface="Calibri"/>
                <a:cs typeface="Calibri"/>
              </a:rPr>
              <a:t>selection</a:t>
            </a:r>
            <a:r>
              <a:rPr sz="2800" spc="5" dirty="0">
                <a:latin typeface="Calibri"/>
                <a:cs typeface="Calibri"/>
              </a:rPr>
              <a:t> </a:t>
            </a:r>
            <a:r>
              <a:rPr sz="2800" spc="-5" dirty="0">
                <a:latin typeface="Calibri"/>
                <a:cs typeface="Calibri"/>
              </a:rPr>
              <a:t>of </a:t>
            </a:r>
            <a:r>
              <a:rPr sz="2800" spc="-10" dirty="0">
                <a:latin typeface="Calibri"/>
                <a:cs typeface="Calibri"/>
              </a:rPr>
              <a:t>the</a:t>
            </a:r>
            <a:r>
              <a:rPr sz="2800" spc="10" dirty="0">
                <a:latin typeface="Calibri"/>
                <a:cs typeface="Calibri"/>
              </a:rPr>
              <a:t> </a:t>
            </a:r>
            <a:r>
              <a:rPr sz="2800" spc="-15" dirty="0">
                <a:latin typeface="Calibri"/>
                <a:cs typeface="Calibri"/>
              </a:rPr>
              <a:t>next</a:t>
            </a:r>
            <a:r>
              <a:rPr sz="2800" spc="15" dirty="0">
                <a:latin typeface="Calibri"/>
                <a:cs typeface="Calibri"/>
              </a:rPr>
              <a:t> </a:t>
            </a:r>
            <a:r>
              <a:rPr sz="2800" spc="-10" dirty="0">
                <a:latin typeface="Calibri"/>
                <a:cs typeface="Calibri"/>
              </a:rPr>
              <a:t>page</a:t>
            </a:r>
            <a:r>
              <a:rPr sz="2800" spc="-5" dirty="0">
                <a:latin typeface="Calibri"/>
                <a:cs typeface="Calibri"/>
              </a:rPr>
              <a:t> </a:t>
            </a:r>
            <a:r>
              <a:rPr sz="2800" spc="-10" dirty="0">
                <a:latin typeface="Calibri"/>
                <a:cs typeface="Calibri"/>
              </a:rPr>
              <a:t>is</a:t>
            </a:r>
            <a:r>
              <a:rPr sz="2800" spc="5" dirty="0">
                <a:latin typeface="Calibri"/>
                <a:cs typeface="Calibri"/>
              </a:rPr>
              <a:t> </a:t>
            </a:r>
            <a:r>
              <a:rPr sz="2800" spc="-10" dirty="0">
                <a:latin typeface="Calibri"/>
                <a:cs typeface="Calibri"/>
              </a:rPr>
              <a:t>determined</a:t>
            </a:r>
            <a:r>
              <a:rPr sz="2800" spc="15" dirty="0">
                <a:latin typeface="Calibri"/>
                <a:cs typeface="Calibri"/>
              </a:rPr>
              <a:t> </a:t>
            </a:r>
            <a:r>
              <a:rPr sz="2800" spc="-15" dirty="0">
                <a:latin typeface="Calibri"/>
                <a:cs typeface="Calibri"/>
              </a:rPr>
              <a:t>by:</a:t>
            </a:r>
            <a:endParaRPr sz="2800">
              <a:latin typeface="Calibri"/>
              <a:cs typeface="Calibri"/>
            </a:endParaRPr>
          </a:p>
          <a:p>
            <a:pPr marL="756285" lvl="1" indent="-287020">
              <a:spcBef>
                <a:spcPts val="645"/>
              </a:spcBef>
              <a:buFont typeface="Arial MT"/>
              <a:buChar char="–"/>
              <a:tabLst>
                <a:tab pos="756920" algn="l"/>
              </a:tabLst>
            </a:pPr>
            <a:r>
              <a:rPr sz="2600" dirty="0">
                <a:latin typeface="Calibri"/>
                <a:cs typeface="Calibri"/>
              </a:rPr>
              <a:t>The</a:t>
            </a:r>
            <a:r>
              <a:rPr sz="2600" spc="-45" dirty="0">
                <a:latin typeface="Calibri"/>
                <a:cs typeface="Calibri"/>
              </a:rPr>
              <a:t> </a:t>
            </a:r>
            <a:r>
              <a:rPr sz="2600" spc="-10" dirty="0">
                <a:latin typeface="Calibri"/>
                <a:cs typeface="Calibri"/>
              </a:rPr>
              <a:t>page</a:t>
            </a:r>
            <a:r>
              <a:rPr sz="2600" spc="-15" dirty="0">
                <a:latin typeface="Calibri"/>
                <a:cs typeface="Calibri"/>
              </a:rPr>
              <a:t> </a:t>
            </a:r>
            <a:r>
              <a:rPr sz="2600" spc="-10" dirty="0">
                <a:latin typeface="Calibri"/>
                <a:cs typeface="Calibri"/>
              </a:rPr>
              <a:t>that</a:t>
            </a:r>
            <a:r>
              <a:rPr sz="2600" spc="-5" dirty="0">
                <a:latin typeface="Calibri"/>
                <a:cs typeface="Calibri"/>
              </a:rPr>
              <a:t> </a:t>
            </a:r>
            <a:r>
              <a:rPr sz="2600" dirty="0">
                <a:latin typeface="Calibri"/>
                <a:cs typeface="Calibri"/>
              </a:rPr>
              <a:t>is</a:t>
            </a:r>
            <a:r>
              <a:rPr sz="2600" spc="-20" dirty="0">
                <a:latin typeface="Calibri"/>
                <a:cs typeface="Calibri"/>
              </a:rPr>
              <a:t> </a:t>
            </a:r>
            <a:r>
              <a:rPr sz="2600" spc="-10" dirty="0">
                <a:latin typeface="Calibri"/>
                <a:cs typeface="Calibri"/>
              </a:rPr>
              <a:t>currently</a:t>
            </a:r>
            <a:r>
              <a:rPr sz="2600" spc="-35" dirty="0">
                <a:latin typeface="Calibri"/>
                <a:cs typeface="Calibri"/>
              </a:rPr>
              <a:t> </a:t>
            </a:r>
            <a:r>
              <a:rPr sz="2600" spc="-10" dirty="0">
                <a:latin typeface="Calibri"/>
                <a:cs typeface="Calibri"/>
              </a:rPr>
              <a:t>displayed</a:t>
            </a:r>
            <a:endParaRPr sz="2600">
              <a:latin typeface="Calibri"/>
              <a:cs typeface="Calibri"/>
            </a:endParaRPr>
          </a:p>
          <a:p>
            <a:pPr marL="756285" marR="215900" lvl="1" indent="-287020">
              <a:spcBef>
                <a:spcPts val="625"/>
              </a:spcBef>
              <a:buFont typeface="Arial MT"/>
              <a:buChar char="–"/>
              <a:tabLst>
                <a:tab pos="756920" algn="l"/>
              </a:tabLst>
            </a:pPr>
            <a:r>
              <a:rPr sz="2600" dirty="0">
                <a:latin typeface="Calibri"/>
                <a:cs typeface="Calibri"/>
              </a:rPr>
              <a:t>The action </a:t>
            </a:r>
            <a:r>
              <a:rPr sz="2600" spc="-5" dirty="0">
                <a:latin typeface="Calibri"/>
                <a:cs typeface="Calibri"/>
              </a:rPr>
              <a:t>method </a:t>
            </a:r>
            <a:r>
              <a:rPr sz="2600" spc="-25" dirty="0">
                <a:latin typeface="Calibri"/>
                <a:cs typeface="Calibri"/>
              </a:rPr>
              <a:t>invoked </a:t>
            </a:r>
            <a:r>
              <a:rPr sz="2600" spc="-10" dirty="0">
                <a:latin typeface="Calibri"/>
                <a:cs typeface="Calibri"/>
              </a:rPr>
              <a:t>by </a:t>
            </a:r>
            <a:r>
              <a:rPr sz="2600" dirty="0">
                <a:latin typeface="Calibri"/>
                <a:cs typeface="Calibri"/>
              </a:rPr>
              <a:t>the action </a:t>
            </a:r>
            <a:r>
              <a:rPr sz="2600" spc="-10" dirty="0">
                <a:latin typeface="Calibri"/>
                <a:cs typeface="Calibri"/>
              </a:rPr>
              <a:t>property </a:t>
            </a:r>
            <a:r>
              <a:rPr sz="2600" spc="-5" dirty="0">
                <a:latin typeface="Calibri"/>
                <a:cs typeface="Calibri"/>
              </a:rPr>
              <a:t>of </a:t>
            </a:r>
            <a:r>
              <a:rPr sz="2600" spc="-575" dirty="0">
                <a:latin typeface="Calibri"/>
                <a:cs typeface="Calibri"/>
              </a:rPr>
              <a:t> </a:t>
            </a:r>
            <a:r>
              <a:rPr sz="2600" dirty="0">
                <a:latin typeface="Calibri"/>
                <a:cs typeface="Calibri"/>
              </a:rPr>
              <a:t>the</a:t>
            </a:r>
            <a:r>
              <a:rPr sz="2600" spc="-35" dirty="0">
                <a:latin typeface="Calibri"/>
                <a:cs typeface="Calibri"/>
              </a:rPr>
              <a:t> </a:t>
            </a:r>
            <a:r>
              <a:rPr sz="2600" spc="-10" dirty="0">
                <a:latin typeface="Calibri"/>
                <a:cs typeface="Calibri"/>
              </a:rPr>
              <a:t>component</a:t>
            </a:r>
            <a:r>
              <a:rPr sz="2600" spc="-20" dirty="0">
                <a:latin typeface="Calibri"/>
                <a:cs typeface="Calibri"/>
              </a:rPr>
              <a:t> </a:t>
            </a:r>
            <a:r>
              <a:rPr sz="2600" spc="-10" dirty="0">
                <a:latin typeface="Calibri"/>
                <a:cs typeface="Calibri"/>
              </a:rPr>
              <a:t>that</a:t>
            </a:r>
            <a:r>
              <a:rPr sz="2600" dirty="0">
                <a:latin typeface="Calibri"/>
                <a:cs typeface="Calibri"/>
              </a:rPr>
              <a:t> </a:t>
            </a:r>
            <a:r>
              <a:rPr sz="2600" spc="-15" dirty="0">
                <a:latin typeface="Calibri"/>
                <a:cs typeface="Calibri"/>
              </a:rPr>
              <a:t>generated</a:t>
            </a:r>
            <a:r>
              <a:rPr sz="2600" spc="-35" dirty="0">
                <a:latin typeface="Calibri"/>
                <a:cs typeface="Calibri"/>
              </a:rPr>
              <a:t> </a:t>
            </a:r>
            <a:r>
              <a:rPr sz="2600" dirty="0">
                <a:latin typeface="Calibri"/>
                <a:cs typeface="Calibri"/>
              </a:rPr>
              <a:t>the</a:t>
            </a:r>
            <a:r>
              <a:rPr sz="2600" spc="-25" dirty="0">
                <a:latin typeface="Calibri"/>
                <a:cs typeface="Calibri"/>
              </a:rPr>
              <a:t> </a:t>
            </a:r>
            <a:r>
              <a:rPr sz="2600" spc="-15" dirty="0">
                <a:latin typeface="Calibri"/>
                <a:cs typeface="Calibri"/>
              </a:rPr>
              <a:t>event</a:t>
            </a:r>
            <a:endParaRPr sz="2600">
              <a:latin typeface="Calibri"/>
              <a:cs typeface="Calibri"/>
            </a:endParaRPr>
          </a:p>
          <a:p>
            <a:pPr marL="756285" marR="523240" lvl="1" indent="-287020">
              <a:spcBef>
                <a:spcPts val="620"/>
              </a:spcBef>
              <a:buFont typeface="Arial MT"/>
              <a:buChar char="–"/>
              <a:tabLst>
                <a:tab pos="756920" algn="l"/>
              </a:tabLst>
            </a:pPr>
            <a:r>
              <a:rPr sz="2600" dirty="0">
                <a:latin typeface="Calibri"/>
                <a:cs typeface="Calibri"/>
              </a:rPr>
              <a:t>An </a:t>
            </a:r>
            <a:r>
              <a:rPr sz="2600" spc="-15" dirty="0">
                <a:latin typeface="Calibri"/>
                <a:cs typeface="Calibri"/>
              </a:rPr>
              <a:t>outcome </a:t>
            </a:r>
            <a:r>
              <a:rPr sz="2600" spc="-5" dirty="0">
                <a:latin typeface="Calibri"/>
                <a:cs typeface="Calibri"/>
              </a:rPr>
              <a:t>string </a:t>
            </a:r>
            <a:r>
              <a:rPr sz="2600" spc="-10" dirty="0">
                <a:latin typeface="Calibri"/>
                <a:cs typeface="Calibri"/>
              </a:rPr>
              <a:t>that was returned by </a:t>
            </a:r>
            <a:r>
              <a:rPr sz="2600" dirty="0">
                <a:latin typeface="Calibri"/>
                <a:cs typeface="Calibri"/>
              </a:rPr>
              <a:t>the action </a:t>
            </a:r>
            <a:r>
              <a:rPr sz="2600" spc="-575" dirty="0">
                <a:latin typeface="Calibri"/>
                <a:cs typeface="Calibri"/>
              </a:rPr>
              <a:t> </a:t>
            </a:r>
            <a:r>
              <a:rPr sz="2600" spc="-5" dirty="0">
                <a:latin typeface="Calibri"/>
                <a:cs typeface="Calibri"/>
              </a:rPr>
              <a:t>method</a:t>
            </a:r>
            <a:r>
              <a:rPr sz="2600" spc="-35" dirty="0">
                <a:latin typeface="Calibri"/>
                <a:cs typeface="Calibri"/>
              </a:rPr>
              <a:t> </a:t>
            </a:r>
            <a:r>
              <a:rPr sz="2600" spc="-5" dirty="0">
                <a:latin typeface="Calibri"/>
                <a:cs typeface="Calibri"/>
              </a:rPr>
              <a:t>or</a:t>
            </a:r>
            <a:r>
              <a:rPr sz="2600" dirty="0">
                <a:latin typeface="Calibri"/>
                <a:cs typeface="Calibri"/>
              </a:rPr>
              <a:t> passed</a:t>
            </a:r>
            <a:r>
              <a:rPr sz="2600" spc="-40" dirty="0">
                <a:latin typeface="Calibri"/>
                <a:cs typeface="Calibri"/>
              </a:rPr>
              <a:t> </a:t>
            </a:r>
            <a:r>
              <a:rPr sz="2600" spc="-15" dirty="0">
                <a:latin typeface="Calibri"/>
                <a:cs typeface="Calibri"/>
              </a:rPr>
              <a:t>from</a:t>
            </a:r>
            <a:r>
              <a:rPr sz="2600" spc="-5" dirty="0">
                <a:latin typeface="Calibri"/>
                <a:cs typeface="Calibri"/>
              </a:rPr>
              <a:t> </a:t>
            </a:r>
            <a:r>
              <a:rPr sz="2600" dirty="0">
                <a:latin typeface="Calibri"/>
                <a:cs typeface="Calibri"/>
              </a:rPr>
              <a:t>the</a:t>
            </a:r>
            <a:r>
              <a:rPr sz="2600" spc="-15" dirty="0">
                <a:latin typeface="Calibri"/>
                <a:cs typeface="Calibri"/>
              </a:rPr>
              <a:t> </a:t>
            </a:r>
            <a:r>
              <a:rPr sz="2600" spc="-10" dirty="0">
                <a:latin typeface="Calibri"/>
                <a:cs typeface="Calibri"/>
              </a:rPr>
              <a:t>component</a:t>
            </a:r>
            <a:endParaRPr sz="2600">
              <a:latin typeface="Calibri"/>
              <a:cs typeface="Calibri"/>
            </a:endParaRPr>
          </a:p>
        </p:txBody>
      </p:sp>
    </p:spTree>
    <p:custDataLst>
      <p:tags r:id="rId1"/>
    </p:custDataLst>
    <p:extLst>
      <p:ext uri="{BB962C8B-B14F-4D97-AF65-F5344CB8AC3E}">
        <p14:creationId xmlns:p14="http://schemas.microsoft.com/office/powerpoint/2010/main" val="36512362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55291" y="458724"/>
            <a:ext cx="8318500" cy="676910"/>
            <a:chOff x="431291" y="458724"/>
            <a:chExt cx="8318500" cy="676910"/>
          </a:xfrm>
        </p:grpSpPr>
        <p:pic>
          <p:nvPicPr>
            <p:cNvPr id="3" name="object 3"/>
            <p:cNvPicPr/>
            <p:nvPr/>
          </p:nvPicPr>
          <p:blipFill>
            <a:blip r:embed="rId3" cstate="print"/>
            <a:stretch>
              <a:fillRect/>
            </a:stretch>
          </p:blipFill>
          <p:spPr>
            <a:xfrm>
              <a:off x="431291" y="458724"/>
              <a:ext cx="4411979" cy="676655"/>
            </a:xfrm>
            <a:prstGeom prst="rect">
              <a:avLst/>
            </a:prstGeom>
          </p:spPr>
        </p:pic>
        <p:pic>
          <p:nvPicPr>
            <p:cNvPr id="4" name="object 4"/>
            <p:cNvPicPr/>
            <p:nvPr/>
          </p:nvPicPr>
          <p:blipFill>
            <a:blip r:embed="rId4" cstate="print"/>
            <a:stretch>
              <a:fillRect/>
            </a:stretch>
          </p:blipFill>
          <p:spPr>
            <a:xfrm>
              <a:off x="4303775" y="480059"/>
              <a:ext cx="1758695" cy="655319"/>
            </a:xfrm>
            <a:prstGeom prst="rect">
              <a:avLst/>
            </a:prstGeom>
          </p:spPr>
        </p:pic>
        <p:pic>
          <p:nvPicPr>
            <p:cNvPr id="5" name="object 5"/>
            <p:cNvPicPr/>
            <p:nvPr/>
          </p:nvPicPr>
          <p:blipFill>
            <a:blip r:embed="rId5" cstate="print"/>
            <a:stretch>
              <a:fillRect/>
            </a:stretch>
          </p:blipFill>
          <p:spPr>
            <a:xfrm>
              <a:off x="5522975" y="480059"/>
              <a:ext cx="783335" cy="655319"/>
            </a:xfrm>
            <a:prstGeom prst="rect">
              <a:avLst/>
            </a:prstGeom>
          </p:spPr>
        </p:pic>
        <p:pic>
          <p:nvPicPr>
            <p:cNvPr id="6" name="object 6"/>
            <p:cNvPicPr/>
            <p:nvPr/>
          </p:nvPicPr>
          <p:blipFill>
            <a:blip r:embed="rId6" cstate="print"/>
            <a:stretch>
              <a:fillRect/>
            </a:stretch>
          </p:blipFill>
          <p:spPr>
            <a:xfrm>
              <a:off x="5766814" y="480059"/>
              <a:ext cx="2982467" cy="655319"/>
            </a:xfrm>
            <a:prstGeom prst="rect">
              <a:avLst/>
            </a:prstGeom>
          </p:spPr>
        </p:pic>
      </p:grpSp>
      <p:sp>
        <p:nvSpPr>
          <p:cNvPr id="7" name="object 7"/>
          <p:cNvSpPr txBox="1">
            <a:spLocks noGrp="1"/>
          </p:cNvSpPr>
          <p:nvPr>
            <p:ph type="title"/>
          </p:nvPr>
        </p:nvSpPr>
        <p:spPr>
          <a:xfrm>
            <a:off x="2193766" y="546926"/>
            <a:ext cx="7804150" cy="513715"/>
          </a:xfrm>
          <a:prstGeom prst="rect">
            <a:avLst/>
          </a:prstGeom>
        </p:spPr>
        <p:txBody>
          <a:bodyPr vert="horz" wrap="square" lIns="0" tIns="13335" rIns="0" bIns="0" rtlCol="0" anchor="ctr">
            <a:spAutoFit/>
          </a:bodyPr>
          <a:lstStyle/>
          <a:p>
            <a:pPr marL="12700">
              <a:lnSpc>
                <a:spcPct val="100000"/>
              </a:lnSpc>
              <a:spcBef>
                <a:spcPts val="105"/>
              </a:spcBef>
            </a:pPr>
            <a:r>
              <a:rPr sz="3200" spc="-15" dirty="0"/>
              <a:t>Navigation</a:t>
            </a:r>
            <a:r>
              <a:rPr sz="3200" spc="-20" dirty="0"/>
              <a:t> </a:t>
            </a:r>
            <a:r>
              <a:rPr sz="3200" spc="-5" dirty="0"/>
              <a:t>Elements in</a:t>
            </a:r>
            <a:r>
              <a:rPr sz="3200" spc="25" dirty="0"/>
              <a:t> </a:t>
            </a:r>
            <a:r>
              <a:rPr sz="3200" spc="-5" dirty="0">
                <a:latin typeface="Courier New"/>
                <a:cs typeface="Courier New"/>
              </a:rPr>
              <a:t>faces-config.xml</a:t>
            </a:r>
            <a:endParaRPr sz="3200">
              <a:latin typeface="Courier New"/>
              <a:cs typeface="Courier New"/>
            </a:endParaRPr>
          </a:p>
        </p:txBody>
      </p:sp>
      <p:grpSp>
        <p:nvGrpSpPr>
          <p:cNvPr id="8" name="object 8"/>
          <p:cNvGrpSpPr/>
          <p:nvPr/>
        </p:nvGrpSpPr>
        <p:grpSpPr>
          <a:xfrm>
            <a:off x="2221991" y="1104899"/>
            <a:ext cx="7802880" cy="1393190"/>
            <a:chOff x="697991" y="1104899"/>
            <a:chExt cx="7802880" cy="1393190"/>
          </a:xfrm>
        </p:grpSpPr>
        <p:pic>
          <p:nvPicPr>
            <p:cNvPr id="9" name="object 9"/>
            <p:cNvPicPr/>
            <p:nvPr/>
          </p:nvPicPr>
          <p:blipFill>
            <a:blip r:embed="rId7" cstate="print"/>
            <a:stretch>
              <a:fillRect/>
            </a:stretch>
          </p:blipFill>
          <p:spPr>
            <a:xfrm>
              <a:off x="3528059" y="1104899"/>
              <a:ext cx="1627631" cy="554735"/>
            </a:xfrm>
            <a:prstGeom prst="rect">
              <a:avLst/>
            </a:prstGeom>
          </p:spPr>
        </p:pic>
        <p:pic>
          <p:nvPicPr>
            <p:cNvPr id="10" name="object 10"/>
            <p:cNvPicPr/>
            <p:nvPr/>
          </p:nvPicPr>
          <p:blipFill>
            <a:blip r:embed="rId8" cstate="print"/>
            <a:stretch>
              <a:fillRect/>
            </a:stretch>
          </p:blipFill>
          <p:spPr>
            <a:xfrm>
              <a:off x="4713730" y="1104899"/>
              <a:ext cx="3787139" cy="554735"/>
            </a:xfrm>
            <a:prstGeom prst="rect">
              <a:avLst/>
            </a:prstGeom>
          </p:spPr>
        </p:pic>
        <p:pic>
          <p:nvPicPr>
            <p:cNvPr id="11" name="object 11"/>
            <p:cNvPicPr/>
            <p:nvPr/>
          </p:nvPicPr>
          <p:blipFill>
            <a:blip r:embed="rId9" cstate="print"/>
            <a:stretch>
              <a:fillRect/>
            </a:stretch>
          </p:blipFill>
          <p:spPr>
            <a:xfrm>
              <a:off x="697991" y="1636775"/>
              <a:ext cx="551675" cy="495295"/>
            </a:xfrm>
            <a:prstGeom prst="rect">
              <a:avLst/>
            </a:prstGeom>
          </p:spPr>
        </p:pic>
        <p:pic>
          <p:nvPicPr>
            <p:cNvPr id="12" name="object 12"/>
            <p:cNvPicPr/>
            <p:nvPr/>
          </p:nvPicPr>
          <p:blipFill>
            <a:blip r:embed="rId10" cstate="print"/>
            <a:stretch>
              <a:fillRect/>
            </a:stretch>
          </p:blipFill>
          <p:spPr>
            <a:xfrm>
              <a:off x="970787" y="1620012"/>
              <a:ext cx="4256531" cy="512063"/>
            </a:xfrm>
            <a:prstGeom prst="rect">
              <a:avLst/>
            </a:prstGeom>
          </p:spPr>
        </p:pic>
        <p:pic>
          <p:nvPicPr>
            <p:cNvPr id="13" name="object 13"/>
            <p:cNvPicPr/>
            <p:nvPr/>
          </p:nvPicPr>
          <p:blipFill>
            <a:blip r:embed="rId11" cstate="print"/>
            <a:stretch>
              <a:fillRect/>
            </a:stretch>
          </p:blipFill>
          <p:spPr>
            <a:xfrm>
              <a:off x="4818888" y="1635264"/>
              <a:ext cx="774191" cy="496811"/>
            </a:xfrm>
            <a:prstGeom prst="rect">
              <a:avLst/>
            </a:prstGeom>
          </p:spPr>
        </p:pic>
        <p:pic>
          <p:nvPicPr>
            <p:cNvPr id="14" name="object 14"/>
            <p:cNvPicPr/>
            <p:nvPr/>
          </p:nvPicPr>
          <p:blipFill>
            <a:blip r:embed="rId12" cstate="print"/>
            <a:stretch>
              <a:fillRect/>
            </a:stretch>
          </p:blipFill>
          <p:spPr>
            <a:xfrm>
              <a:off x="5184647" y="1620012"/>
              <a:ext cx="3185159" cy="512063"/>
            </a:xfrm>
            <a:prstGeom prst="rect">
              <a:avLst/>
            </a:prstGeom>
          </p:spPr>
        </p:pic>
        <p:pic>
          <p:nvPicPr>
            <p:cNvPr id="15" name="object 15"/>
            <p:cNvPicPr/>
            <p:nvPr/>
          </p:nvPicPr>
          <p:blipFill>
            <a:blip r:embed="rId13" cstate="print"/>
            <a:stretch>
              <a:fillRect/>
            </a:stretch>
          </p:blipFill>
          <p:spPr>
            <a:xfrm>
              <a:off x="970787" y="1997963"/>
              <a:ext cx="6569962" cy="499871"/>
            </a:xfrm>
            <a:prstGeom prst="rect">
              <a:avLst/>
            </a:prstGeom>
          </p:spPr>
        </p:pic>
      </p:grpSp>
      <p:sp>
        <p:nvSpPr>
          <p:cNvPr id="16" name="object 16"/>
          <p:cNvSpPr txBox="1">
            <a:spLocks noGrp="1"/>
          </p:cNvSpPr>
          <p:nvPr>
            <p:ph type="body" idx="1"/>
          </p:nvPr>
        </p:nvSpPr>
        <p:spPr>
          <a:prstGeom prst="rect">
            <a:avLst/>
          </a:prstGeom>
        </p:spPr>
        <p:txBody>
          <a:bodyPr vert="horz" wrap="square" lIns="0" tIns="134620" rIns="0" bIns="0" rtlCol="0">
            <a:spAutoFit/>
          </a:bodyPr>
          <a:lstStyle/>
          <a:p>
            <a:pPr marL="355600" indent="-342900">
              <a:lnSpc>
                <a:spcPct val="100000"/>
              </a:lnSpc>
              <a:spcBef>
                <a:spcPts val="1060"/>
              </a:spcBef>
              <a:buFont typeface="Arial MT"/>
              <a:buChar char="•"/>
              <a:tabLst>
                <a:tab pos="354965" algn="l"/>
                <a:tab pos="355600" algn="l"/>
              </a:tabLst>
            </a:pPr>
            <a:r>
              <a:rPr b="1" spc="-5" dirty="0">
                <a:solidFill>
                  <a:srgbClr val="FF0000"/>
                </a:solidFill>
                <a:latin typeface="Courier New"/>
                <a:cs typeface="Courier New"/>
              </a:rPr>
              <a:t>&lt;from-view-id&gt;</a:t>
            </a:r>
            <a:r>
              <a:rPr b="1" spc="25" dirty="0">
                <a:solidFill>
                  <a:srgbClr val="FF0000"/>
                </a:solidFill>
                <a:latin typeface="Courier New"/>
                <a:cs typeface="Courier New"/>
              </a:rPr>
              <a:t> </a:t>
            </a:r>
            <a:r>
              <a:rPr spc="-5" dirty="0"/>
              <a:t>element</a:t>
            </a:r>
            <a:r>
              <a:rPr spc="-40" dirty="0"/>
              <a:t> </a:t>
            </a:r>
            <a:r>
              <a:rPr spc="-10" dirty="0"/>
              <a:t>defines</a:t>
            </a:r>
            <a:r>
              <a:rPr spc="-35" dirty="0"/>
              <a:t> </a:t>
            </a:r>
            <a:r>
              <a:rPr dirty="0"/>
              <a:t>the</a:t>
            </a:r>
            <a:r>
              <a:rPr spc="-10" dirty="0"/>
              <a:t> source</a:t>
            </a:r>
            <a:r>
              <a:rPr spc="-20" dirty="0"/>
              <a:t> </a:t>
            </a:r>
            <a:r>
              <a:rPr spc="-10" dirty="0"/>
              <a:t>page.</a:t>
            </a:r>
          </a:p>
          <a:p>
            <a:pPr marL="756285" marR="534035" indent="-287020">
              <a:lnSpc>
                <a:spcPct val="103299"/>
              </a:lnSpc>
              <a:spcBef>
                <a:spcPts val="790"/>
              </a:spcBef>
            </a:pPr>
            <a:r>
              <a:rPr sz="2400" spc="-5" dirty="0">
                <a:latin typeface="Arial MT"/>
                <a:cs typeface="Arial MT"/>
              </a:rPr>
              <a:t>–</a:t>
            </a:r>
            <a:r>
              <a:rPr sz="2400" spc="245" dirty="0">
                <a:latin typeface="Arial MT"/>
                <a:cs typeface="Arial MT"/>
              </a:rPr>
              <a:t> </a:t>
            </a:r>
            <a:r>
              <a:rPr sz="2400" spc="-20" dirty="0"/>
              <a:t>May</a:t>
            </a:r>
            <a:r>
              <a:rPr sz="2400" spc="-25" dirty="0"/>
              <a:t> </a:t>
            </a:r>
            <a:r>
              <a:rPr sz="2400" spc="-5" dirty="0"/>
              <a:t>be</a:t>
            </a:r>
            <a:r>
              <a:rPr sz="2400" dirty="0"/>
              <a:t> a</a:t>
            </a:r>
            <a:r>
              <a:rPr sz="2400" spc="-5" dirty="0"/>
              <a:t> </a:t>
            </a:r>
            <a:r>
              <a:rPr sz="2400" spc="-15" dirty="0"/>
              <a:t>pattern.</a:t>
            </a:r>
            <a:r>
              <a:rPr sz="2400" spc="-25" dirty="0"/>
              <a:t> </a:t>
            </a:r>
            <a:r>
              <a:rPr sz="2400" spc="-15" dirty="0"/>
              <a:t>For</a:t>
            </a:r>
            <a:r>
              <a:rPr sz="2400" dirty="0"/>
              <a:t> </a:t>
            </a:r>
            <a:r>
              <a:rPr sz="2400" spc="-15" dirty="0"/>
              <a:t>example </a:t>
            </a:r>
            <a:r>
              <a:rPr sz="2400" spc="-5" dirty="0">
                <a:latin typeface="Courier New"/>
                <a:cs typeface="Courier New"/>
              </a:rPr>
              <a:t>/*</a:t>
            </a:r>
            <a:r>
              <a:rPr sz="2400" spc="-5" dirty="0"/>
              <a:t>.</a:t>
            </a:r>
            <a:r>
              <a:rPr sz="2400" spc="-25" dirty="0"/>
              <a:t> </a:t>
            </a:r>
            <a:r>
              <a:rPr sz="2400" spc="-5" dirty="0"/>
              <a:t>This</a:t>
            </a:r>
            <a:r>
              <a:rPr sz="2400" spc="5" dirty="0"/>
              <a:t> </a:t>
            </a:r>
            <a:r>
              <a:rPr sz="2400" dirty="0"/>
              <a:t>will</a:t>
            </a:r>
            <a:r>
              <a:rPr sz="2400" spc="-15" dirty="0"/>
              <a:t> </a:t>
            </a:r>
            <a:r>
              <a:rPr sz="2400" spc="-5" dirty="0"/>
              <a:t>cause </a:t>
            </a:r>
            <a:r>
              <a:rPr sz="2400" dirty="0"/>
              <a:t>all</a:t>
            </a:r>
            <a:r>
              <a:rPr sz="2400" spc="-15" dirty="0"/>
              <a:t> </a:t>
            </a:r>
            <a:r>
              <a:rPr sz="2400" dirty="0"/>
              <a:t>JSF </a:t>
            </a:r>
            <a:r>
              <a:rPr sz="2400" spc="-525" dirty="0"/>
              <a:t> </a:t>
            </a:r>
            <a:r>
              <a:rPr sz="2400" spc="-10" dirty="0"/>
              <a:t>pages</a:t>
            </a:r>
            <a:r>
              <a:rPr sz="2400" spc="-25" dirty="0"/>
              <a:t> </a:t>
            </a:r>
            <a:r>
              <a:rPr sz="2400" spc="-15" dirty="0"/>
              <a:t>to</a:t>
            </a:r>
            <a:r>
              <a:rPr sz="2400" spc="-10" dirty="0"/>
              <a:t> redirect</a:t>
            </a:r>
            <a:r>
              <a:rPr sz="2400" spc="-15" dirty="0"/>
              <a:t> to</a:t>
            </a:r>
            <a:r>
              <a:rPr sz="2400" spc="-10" dirty="0"/>
              <a:t> </a:t>
            </a:r>
            <a:r>
              <a:rPr sz="2400" spc="-5" dirty="0"/>
              <a:t>some</a:t>
            </a:r>
            <a:r>
              <a:rPr sz="2400" spc="-10" dirty="0"/>
              <a:t> </a:t>
            </a:r>
            <a:r>
              <a:rPr sz="2400" spc="-5" dirty="0"/>
              <a:t>view on </a:t>
            </a:r>
            <a:r>
              <a:rPr sz="2400" spc="-10" dirty="0"/>
              <a:t>given</a:t>
            </a:r>
            <a:r>
              <a:rPr sz="2400" spc="5" dirty="0"/>
              <a:t> </a:t>
            </a:r>
            <a:r>
              <a:rPr sz="2400" spc="-10" dirty="0"/>
              <a:t>outcome.</a:t>
            </a:r>
            <a:endParaRPr sz="2400">
              <a:latin typeface="Courier New"/>
              <a:cs typeface="Courier New"/>
            </a:endParaRPr>
          </a:p>
          <a:p>
            <a:pPr marL="355600" marR="5080" indent="-342900">
              <a:lnSpc>
                <a:spcPct val="100000"/>
              </a:lnSpc>
              <a:spcBef>
                <a:spcPts val="819"/>
              </a:spcBef>
              <a:buFont typeface="Arial MT"/>
              <a:buChar char="•"/>
              <a:tabLst>
                <a:tab pos="354965" algn="l"/>
                <a:tab pos="355600" algn="l"/>
              </a:tabLst>
            </a:pPr>
            <a:r>
              <a:rPr b="1" spc="-5" dirty="0">
                <a:solidFill>
                  <a:srgbClr val="FF0000"/>
                </a:solidFill>
                <a:latin typeface="Courier New"/>
                <a:cs typeface="Courier New"/>
              </a:rPr>
              <a:t>&lt;from-outcome&gt; </a:t>
            </a:r>
            <a:r>
              <a:rPr spc="-5" dirty="0"/>
              <a:t>element </a:t>
            </a:r>
            <a:r>
              <a:rPr spc="-10" dirty="0"/>
              <a:t>defines </a:t>
            </a:r>
            <a:r>
              <a:rPr dirty="0"/>
              <a:t>the </a:t>
            </a:r>
            <a:r>
              <a:rPr spc="-5" dirty="0"/>
              <a:t>logical </a:t>
            </a:r>
            <a:r>
              <a:rPr spc="-15" dirty="0"/>
              <a:t>outcome </a:t>
            </a:r>
            <a:r>
              <a:rPr spc="-575" dirty="0"/>
              <a:t> </a:t>
            </a:r>
            <a:r>
              <a:rPr dirty="0"/>
              <a:t>as</a:t>
            </a:r>
            <a:r>
              <a:rPr spc="-25" dirty="0"/>
              <a:t> </a:t>
            </a:r>
            <a:r>
              <a:rPr spc="-5" dirty="0"/>
              <a:t>specified</a:t>
            </a:r>
            <a:r>
              <a:rPr spc="-35" dirty="0"/>
              <a:t> </a:t>
            </a:r>
            <a:r>
              <a:rPr dirty="0"/>
              <a:t>in</a:t>
            </a:r>
            <a:r>
              <a:rPr spc="-10" dirty="0"/>
              <a:t> </a:t>
            </a:r>
            <a:r>
              <a:rPr dirty="0"/>
              <a:t>the</a:t>
            </a:r>
            <a:r>
              <a:rPr spc="-10" dirty="0"/>
              <a:t> </a:t>
            </a:r>
            <a:r>
              <a:rPr spc="-5" dirty="0">
                <a:solidFill>
                  <a:srgbClr val="0000FF"/>
                </a:solidFill>
                <a:latin typeface="Courier New"/>
                <a:cs typeface="Courier New"/>
              </a:rPr>
              <a:t>action</a:t>
            </a:r>
            <a:r>
              <a:rPr spc="-965" dirty="0">
                <a:solidFill>
                  <a:srgbClr val="0000FF"/>
                </a:solidFill>
                <a:latin typeface="Courier New"/>
                <a:cs typeface="Courier New"/>
              </a:rPr>
              <a:t> </a:t>
            </a:r>
            <a:r>
              <a:rPr spc="-10" dirty="0"/>
              <a:t>attribute</a:t>
            </a:r>
            <a:r>
              <a:rPr spc="-20" dirty="0"/>
              <a:t> </a:t>
            </a:r>
            <a:r>
              <a:rPr spc="-5" dirty="0"/>
              <a:t>of </a:t>
            </a:r>
            <a:r>
              <a:rPr dirty="0"/>
              <a:t>the</a:t>
            </a:r>
            <a:r>
              <a:rPr spc="-15" dirty="0"/>
              <a:t> event </a:t>
            </a:r>
            <a:r>
              <a:rPr spc="-10" dirty="0"/>
              <a:t>source</a:t>
            </a:r>
          </a:p>
          <a:p>
            <a:pPr marL="355600" marR="1105535" indent="-342900">
              <a:lnSpc>
                <a:spcPct val="103499"/>
              </a:lnSpc>
              <a:spcBef>
                <a:spcPts val="825"/>
              </a:spcBef>
              <a:buFont typeface="Arial MT"/>
              <a:buChar char="•"/>
              <a:tabLst>
                <a:tab pos="354965" algn="l"/>
                <a:tab pos="355600" algn="l"/>
              </a:tabLst>
            </a:pPr>
            <a:r>
              <a:rPr b="1" spc="-5" dirty="0">
                <a:solidFill>
                  <a:srgbClr val="FF0000"/>
                </a:solidFill>
                <a:latin typeface="Courier New"/>
                <a:cs typeface="Courier New"/>
              </a:rPr>
              <a:t>&lt;to-view-id&gt; </a:t>
            </a:r>
            <a:r>
              <a:rPr spc="-5" dirty="0"/>
              <a:t>element </a:t>
            </a:r>
            <a:r>
              <a:rPr spc="-10" dirty="0"/>
              <a:t>defines </a:t>
            </a:r>
            <a:r>
              <a:rPr dirty="0"/>
              <a:t>the </a:t>
            </a:r>
            <a:r>
              <a:rPr spc="-10" dirty="0"/>
              <a:t>page </a:t>
            </a:r>
            <a:r>
              <a:rPr spc="-15" dirty="0"/>
              <a:t>to </a:t>
            </a:r>
            <a:r>
              <a:rPr spc="-5" dirty="0"/>
              <a:t>be </a:t>
            </a:r>
            <a:r>
              <a:rPr spc="-575" dirty="0"/>
              <a:t> </a:t>
            </a:r>
            <a:r>
              <a:rPr spc="-10" dirty="0"/>
              <a:t>displayed</a:t>
            </a:r>
            <a:r>
              <a:rPr spc="-35" dirty="0"/>
              <a:t> </a:t>
            </a:r>
            <a:r>
              <a:rPr spc="-5" dirty="0"/>
              <a:t>when</a:t>
            </a:r>
            <a:r>
              <a:rPr spc="-25" dirty="0"/>
              <a:t> </a:t>
            </a:r>
            <a:r>
              <a:rPr dirty="0"/>
              <a:t>the</a:t>
            </a:r>
            <a:r>
              <a:rPr spc="-15" dirty="0"/>
              <a:t> </a:t>
            </a:r>
            <a:r>
              <a:rPr spc="-5" dirty="0"/>
              <a:t>specified</a:t>
            </a:r>
            <a:r>
              <a:rPr spc="-45" dirty="0"/>
              <a:t> </a:t>
            </a:r>
            <a:r>
              <a:rPr spc="-15" dirty="0"/>
              <a:t>outcome</a:t>
            </a:r>
            <a:r>
              <a:rPr dirty="0"/>
              <a:t> is</a:t>
            </a:r>
            <a:r>
              <a:rPr spc="5" dirty="0"/>
              <a:t> </a:t>
            </a:r>
            <a:r>
              <a:rPr spc="-10" dirty="0"/>
              <a:t>returned</a:t>
            </a:r>
          </a:p>
          <a:p>
            <a:pPr marL="354965" marR="323215" indent="-342900">
              <a:lnSpc>
                <a:spcPct val="100000"/>
              </a:lnSpc>
              <a:spcBef>
                <a:spcPts val="515"/>
              </a:spcBef>
              <a:buFont typeface="Arial MT"/>
              <a:buChar char="•"/>
              <a:tabLst>
                <a:tab pos="354965" algn="l"/>
                <a:tab pos="355600" algn="l"/>
              </a:tabLst>
            </a:pPr>
            <a:r>
              <a:rPr b="1" spc="-5" dirty="0">
                <a:solidFill>
                  <a:srgbClr val="FF0000"/>
                </a:solidFill>
                <a:latin typeface="Courier New"/>
                <a:cs typeface="Courier New"/>
              </a:rPr>
              <a:t>&lt;from-action&gt; </a:t>
            </a:r>
            <a:r>
              <a:rPr spc="-5" dirty="0"/>
              <a:t>element </a:t>
            </a:r>
            <a:r>
              <a:rPr spc="-30" dirty="0"/>
              <a:t>refers </a:t>
            </a:r>
            <a:r>
              <a:rPr spc="-15" dirty="0"/>
              <a:t>to </a:t>
            </a:r>
            <a:r>
              <a:rPr dirty="0"/>
              <a:t>an action </a:t>
            </a:r>
            <a:r>
              <a:rPr spc="-5" dirty="0"/>
              <a:t>method </a:t>
            </a:r>
            <a:r>
              <a:rPr spc="-575" dirty="0"/>
              <a:t> </a:t>
            </a:r>
            <a:r>
              <a:rPr spc="-10" dirty="0"/>
              <a:t>that</a:t>
            </a:r>
            <a:r>
              <a:rPr spc="-20" dirty="0"/>
              <a:t> </a:t>
            </a:r>
            <a:r>
              <a:rPr spc="-10" dirty="0"/>
              <a:t>returns</a:t>
            </a:r>
            <a:r>
              <a:rPr spc="-25" dirty="0"/>
              <a:t> </a:t>
            </a:r>
            <a:r>
              <a:rPr dirty="0"/>
              <a:t>a </a:t>
            </a:r>
            <a:r>
              <a:rPr spc="-5" dirty="0">
                <a:latin typeface="Courier New"/>
                <a:cs typeface="Courier New"/>
              </a:rPr>
              <a:t>String</a:t>
            </a:r>
            <a:r>
              <a:rPr spc="-5" dirty="0"/>
              <a:t>,</a:t>
            </a:r>
            <a:r>
              <a:rPr spc="20" dirty="0"/>
              <a:t> </a:t>
            </a:r>
            <a:r>
              <a:rPr dirty="0"/>
              <a:t>which</a:t>
            </a:r>
            <a:r>
              <a:rPr spc="-15" dirty="0"/>
              <a:t> </a:t>
            </a:r>
            <a:r>
              <a:rPr dirty="0"/>
              <a:t>is</a:t>
            </a:r>
            <a:r>
              <a:rPr spc="-15" dirty="0"/>
              <a:t> </a:t>
            </a:r>
            <a:r>
              <a:rPr dirty="0"/>
              <a:t>the</a:t>
            </a:r>
            <a:r>
              <a:rPr spc="-15" dirty="0"/>
              <a:t> </a:t>
            </a:r>
            <a:r>
              <a:rPr spc="-5" dirty="0"/>
              <a:t>logical</a:t>
            </a:r>
            <a:r>
              <a:rPr dirty="0"/>
              <a:t> </a:t>
            </a:r>
            <a:r>
              <a:rPr spc="-15" dirty="0"/>
              <a:t>outcome</a:t>
            </a:r>
          </a:p>
        </p:txBody>
      </p:sp>
    </p:spTree>
    <p:custDataLst>
      <p:tags r:id="rId1"/>
    </p:custDataLst>
    <p:extLst>
      <p:ext uri="{BB962C8B-B14F-4D97-AF65-F5344CB8AC3E}">
        <p14:creationId xmlns:p14="http://schemas.microsoft.com/office/powerpoint/2010/main" val="80696725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01668" y="88392"/>
            <a:ext cx="5686425" cy="759460"/>
            <a:chOff x="2677667" y="88392"/>
            <a:chExt cx="5686425" cy="759460"/>
          </a:xfrm>
        </p:grpSpPr>
        <p:pic>
          <p:nvPicPr>
            <p:cNvPr id="3" name="object 3"/>
            <p:cNvPicPr/>
            <p:nvPr/>
          </p:nvPicPr>
          <p:blipFill>
            <a:blip r:embed="rId3" cstate="print"/>
            <a:stretch>
              <a:fillRect/>
            </a:stretch>
          </p:blipFill>
          <p:spPr>
            <a:xfrm>
              <a:off x="2677667" y="88392"/>
              <a:ext cx="3785615" cy="758951"/>
            </a:xfrm>
            <a:prstGeom prst="rect">
              <a:avLst/>
            </a:prstGeom>
          </p:spPr>
        </p:pic>
        <p:pic>
          <p:nvPicPr>
            <p:cNvPr id="4" name="object 4"/>
            <p:cNvPicPr/>
            <p:nvPr/>
          </p:nvPicPr>
          <p:blipFill>
            <a:blip r:embed="rId4" cstate="print"/>
            <a:stretch>
              <a:fillRect/>
            </a:stretch>
          </p:blipFill>
          <p:spPr>
            <a:xfrm>
              <a:off x="5859776" y="88392"/>
              <a:ext cx="830570" cy="758951"/>
            </a:xfrm>
            <a:prstGeom prst="rect">
              <a:avLst/>
            </a:prstGeom>
          </p:spPr>
        </p:pic>
        <p:pic>
          <p:nvPicPr>
            <p:cNvPr id="5" name="object 5"/>
            <p:cNvPicPr/>
            <p:nvPr/>
          </p:nvPicPr>
          <p:blipFill>
            <a:blip r:embed="rId5" cstate="print"/>
            <a:stretch>
              <a:fillRect/>
            </a:stretch>
          </p:blipFill>
          <p:spPr>
            <a:xfrm>
              <a:off x="6188962" y="88392"/>
              <a:ext cx="2174736" cy="758951"/>
            </a:xfrm>
            <a:prstGeom prst="rect">
              <a:avLst/>
            </a:prstGeom>
          </p:spPr>
        </p:pic>
      </p:grpSp>
      <p:sp>
        <p:nvSpPr>
          <p:cNvPr id="6" name="object 6"/>
          <p:cNvSpPr txBox="1">
            <a:spLocks noGrp="1"/>
          </p:cNvSpPr>
          <p:nvPr>
            <p:ph type="title"/>
          </p:nvPr>
        </p:nvSpPr>
        <p:spPr>
          <a:xfrm>
            <a:off x="1007390" y="451905"/>
            <a:ext cx="7936631" cy="689932"/>
          </a:xfrm>
          <a:prstGeom prst="rect">
            <a:avLst/>
          </a:prstGeom>
        </p:spPr>
        <p:txBody>
          <a:bodyPr vert="horz" wrap="square" lIns="0" tIns="12700" rIns="0" bIns="0" rtlCol="0" anchor="ctr">
            <a:spAutoFit/>
          </a:bodyPr>
          <a:lstStyle/>
          <a:p>
            <a:pPr marL="12700">
              <a:lnSpc>
                <a:spcPct val="100000"/>
              </a:lnSpc>
              <a:spcBef>
                <a:spcPts val="100"/>
              </a:spcBef>
            </a:pPr>
            <a:r>
              <a:rPr spc="-20" dirty="0"/>
              <a:t>Navigation</a:t>
            </a:r>
            <a:r>
              <a:rPr spc="-40" dirty="0"/>
              <a:t> </a:t>
            </a:r>
            <a:r>
              <a:rPr spc="-5" dirty="0"/>
              <a:t>Rules</a:t>
            </a:r>
            <a:r>
              <a:rPr spc="-35" dirty="0"/>
              <a:t> </a:t>
            </a:r>
            <a:r>
              <a:rPr dirty="0"/>
              <a:t>–</a:t>
            </a:r>
            <a:r>
              <a:rPr spc="-30" dirty="0"/>
              <a:t> </a:t>
            </a:r>
            <a:r>
              <a:rPr spc="-10" dirty="0"/>
              <a:t>Example</a:t>
            </a:r>
          </a:p>
        </p:txBody>
      </p:sp>
      <p:sp>
        <p:nvSpPr>
          <p:cNvPr id="8" name="object 8"/>
          <p:cNvSpPr txBox="1"/>
          <p:nvPr/>
        </p:nvSpPr>
        <p:spPr>
          <a:xfrm>
            <a:off x="1847532" y="2043402"/>
            <a:ext cx="7340600" cy="4295140"/>
          </a:xfrm>
          <a:prstGeom prst="rect">
            <a:avLst/>
          </a:prstGeom>
        </p:spPr>
        <p:txBody>
          <a:bodyPr vert="horz" wrap="square" lIns="0" tIns="13335" rIns="0" bIns="0" rtlCol="0">
            <a:spAutoFit/>
          </a:bodyPr>
          <a:lstStyle/>
          <a:p>
            <a:pPr marL="12700">
              <a:spcBef>
                <a:spcPts val="105"/>
              </a:spcBef>
            </a:pPr>
            <a:r>
              <a:rPr sz="2000" b="1" spc="-5" dirty="0">
                <a:latin typeface="Courier New"/>
                <a:cs typeface="Courier New"/>
              </a:rPr>
              <a:t>&lt;navigation-rule&gt;</a:t>
            </a:r>
            <a:endParaRPr sz="2000">
              <a:latin typeface="Courier New"/>
              <a:cs typeface="Courier New"/>
            </a:endParaRPr>
          </a:p>
          <a:p>
            <a:pPr marL="315595"/>
            <a:r>
              <a:rPr sz="2000" b="1" spc="-5" dirty="0">
                <a:latin typeface="Courier New"/>
                <a:cs typeface="Courier New"/>
              </a:rPr>
              <a:t>&lt;from-view-id&gt;</a:t>
            </a:r>
            <a:r>
              <a:rPr sz="2000" b="1" spc="-5" dirty="0">
                <a:solidFill>
                  <a:srgbClr val="1F497D"/>
                </a:solidFill>
                <a:latin typeface="Courier New"/>
                <a:cs typeface="Courier New"/>
              </a:rPr>
              <a:t>/login-demo.xhtml</a:t>
            </a:r>
            <a:r>
              <a:rPr sz="2000" b="1" spc="-5" dirty="0">
                <a:latin typeface="Courier New"/>
                <a:cs typeface="Courier New"/>
              </a:rPr>
              <a:t>&lt;/from-view-id&gt;</a:t>
            </a:r>
            <a:endParaRPr sz="2000">
              <a:latin typeface="Courier New"/>
              <a:cs typeface="Courier New"/>
            </a:endParaRPr>
          </a:p>
          <a:p>
            <a:pPr marL="316230"/>
            <a:r>
              <a:rPr sz="2000" b="1" spc="-5" dirty="0">
                <a:latin typeface="Courier New"/>
                <a:cs typeface="Courier New"/>
              </a:rPr>
              <a:t>&lt;navigation-case&gt;</a:t>
            </a:r>
            <a:endParaRPr sz="2000">
              <a:latin typeface="Courier New"/>
              <a:cs typeface="Courier New"/>
            </a:endParaRPr>
          </a:p>
          <a:p>
            <a:pPr marL="621030"/>
            <a:r>
              <a:rPr sz="2000" b="1" spc="-5" dirty="0">
                <a:latin typeface="Courier New"/>
                <a:cs typeface="Courier New"/>
              </a:rPr>
              <a:t>&lt;from-outcome&gt;</a:t>
            </a:r>
            <a:r>
              <a:rPr sz="2000" b="1" spc="-5" dirty="0">
                <a:solidFill>
                  <a:srgbClr val="1F497D"/>
                </a:solidFill>
                <a:latin typeface="Courier New"/>
                <a:cs typeface="Courier New"/>
              </a:rPr>
              <a:t>success</a:t>
            </a:r>
            <a:r>
              <a:rPr sz="2000" b="1" spc="-5" dirty="0">
                <a:latin typeface="Courier New"/>
                <a:cs typeface="Courier New"/>
              </a:rPr>
              <a:t>&lt;/from-outcome&gt;</a:t>
            </a:r>
            <a:endParaRPr sz="2000">
              <a:latin typeface="Courier New"/>
              <a:cs typeface="Courier New"/>
            </a:endParaRPr>
          </a:p>
          <a:p>
            <a:pPr marL="621030"/>
            <a:r>
              <a:rPr sz="2000" b="1" spc="-5" dirty="0">
                <a:latin typeface="Courier New"/>
                <a:cs typeface="Courier New"/>
              </a:rPr>
              <a:t>&lt;to-view-id&gt;</a:t>
            </a:r>
            <a:r>
              <a:rPr sz="2000" b="1" spc="-5" dirty="0">
                <a:solidFill>
                  <a:srgbClr val="1F497D"/>
                </a:solidFill>
                <a:latin typeface="Courier New"/>
                <a:cs typeface="Courier New"/>
              </a:rPr>
              <a:t>/welcome.xhtml</a:t>
            </a:r>
            <a:r>
              <a:rPr sz="2000" b="1" spc="-5" dirty="0">
                <a:latin typeface="Courier New"/>
                <a:cs typeface="Courier New"/>
              </a:rPr>
              <a:t>&lt;/to-view-id&gt;</a:t>
            </a:r>
            <a:endParaRPr sz="2000">
              <a:latin typeface="Courier New"/>
              <a:cs typeface="Courier New"/>
            </a:endParaRPr>
          </a:p>
          <a:p>
            <a:pPr marL="316230"/>
            <a:r>
              <a:rPr sz="2000" b="1" spc="-5" dirty="0">
                <a:latin typeface="Courier New"/>
                <a:cs typeface="Courier New"/>
              </a:rPr>
              <a:t>&lt;/navigation-case&gt;</a:t>
            </a:r>
            <a:endParaRPr sz="2000">
              <a:latin typeface="Courier New"/>
              <a:cs typeface="Courier New"/>
            </a:endParaRPr>
          </a:p>
          <a:p>
            <a:pPr marL="12700"/>
            <a:r>
              <a:rPr sz="2000" b="1" spc="-5" dirty="0">
                <a:latin typeface="Courier New"/>
                <a:cs typeface="Courier New"/>
              </a:rPr>
              <a:t>&lt;/navigation-rule&gt;</a:t>
            </a:r>
            <a:endParaRPr sz="2000">
              <a:latin typeface="Courier New"/>
              <a:cs typeface="Courier New"/>
            </a:endParaRPr>
          </a:p>
          <a:p>
            <a:pPr marL="12700">
              <a:spcBef>
                <a:spcPts val="5"/>
              </a:spcBef>
            </a:pPr>
            <a:r>
              <a:rPr sz="2000" b="1" spc="-5" dirty="0">
                <a:latin typeface="Courier New"/>
                <a:cs typeface="Courier New"/>
              </a:rPr>
              <a:t>&lt;navigation-rule&gt;</a:t>
            </a:r>
            <a:endParaRPr sz="2000">
              <a:latin typeface="Courier New"/>
              <a:cs typeface="Courier New"/>
            </a:endParaRPr>
          </a:p>
          <a:p>
            <a:pPr marL="316230"/>
            <a:r>
              <a:rPr sz="2000" b="1" spc="-5" dirty="0">
                <a:latin typeface="Courier New"/>
                <a:cs typeface="Courier New"/>
              </a:rPr>
              <a:t>&lt;from-view-id&gt;</a:t>
            </a:r>
            <a:r>
              <a:rPr sz="2000" b="1" spc="-5" dirty="0">
                <a:solidFill>
                  <a:srgbClr val="1F497D"/>
                </a:solidFill>
                <a:latin typeface="Courier New"/>
                <a:cs typeface="Courier New"/>
              </a:rPr>
              <a:t>/login-demo.xhtml</a:t>
            </a:r>
            <a:r>
              <a:rPr sz="2000" b="1" spc="-5" dirty="0">
                <a:latin typeface="Courier New"/>
                <a:cs typeface="Courier New"/>
              </a:rPr>
              <a:t>&lt;/from-view-id&gt;</a:t>
            </a:r>
            <a:endParaRPr sz="2000">
              <a:latin typeface="Courier New"/>
              <a:cs typeface="Courier New"/>
            </a:endParaRPr>
          </a:p>
          <a:p>
            <a:pPr marL="316230"/>
            <a:r>
              <a:rPr sz="2000" b="1" spc="-5" dirty="0">
                <a:latin typeface="Courier New"/>
                <a:cs typeface="Courier New"/>
              </a:rPr>
              <a:t>&lt;navigation-case&gt;</a:t>
            </a:r>
            <a:endParaRPr sz="2000">
              <a:latin typeface="Courier New"/>
              <a:cs typeface="Courier New"/>
            </a:endParaRPr>
          </a:p>
          <a:p>
            <a:pPr marL="621665"/>
            <a:r>
              <a:rPr sz="2000" b="1" spc="-5" dirty="0">
                <a:latin typeface="Courier New"/>
                <a:cs typeface="Courier New"/>
              </a:rPr>
              <a:t>&lt;from-outcome&gt;</a:t>
            </a:r>
            <a:r>
              <a:rPr sz="2000" b="1" spc="-5" dirty="0">
                <a:solidFill>
                  <a:srgbClr val="1F497D"/>
                </a:solidFill>
                <a:latin typeface="Courier New"/>
                <a:cs typeface="Courier New"/>
              </a:rPr>
              <a:t>failed</a:t>
            </a:r>
            <a:r>
              <a:rPr sz="2000" b="1" spc="-5" dirty="0">
                <a:latin typeface="Courier New"/>
                <a:cs typeface="Courier New"/>
              </a:rPr>
              <a:t>&lt;/from-outcome&gt;</a:t>
            </a:r>
            <a:endParaRPr sz="2000">
              <a:latin typeface="Courier New"/>
              <a:cs typeface="Courier New"/>
            </a:endParaRPr>
          </a:p>
          <a:p>
            <a:pPr marL="621665"/>
            <a:r>
              <a:rPr sz="2000" b="1" spc="-5" dirty="0">
                <a:latin typeface="Courier New"/>
                <a:cs typeface="Courier New"/>
              </a:rPr>
              <a:t>&lt;to-view-id&gt;</a:t>
            </a:r>
            <a:r>
              <a:rPr sz="2000" b="1" spc="-5" dirty="0">
                <a:solidFill>
                  <a:srgbClr val="1F497D"/>
                </a:solidFill>
                <a:latin typeface="Courier New"/>
                <a:cs typeface="Courier New"/>
              </a:rPr>
              <a:t>/login-failed.xhtml</a:t>
            </a:r>
            <a:r>
              <a:rPr sz="2000" b="1" spc="-5" dirty="0">
                <a:latin typeface="Courier New"/>
                <a:cs typeface="Courier New"/>
              </a:rPr>
              <a:t>&lt;/to-view-id&gt;</a:t>
            </a:r>
            <a:endParaRPr sz="2000">
              <a:latin typeface="Courier New"/>
              <a:cs typeface="Courier New"/>
            </a:endParaRPr>
          </a:p>
          <a:p>
            <a:pPr marL="316865"/>
            <a:r>
              <a:rPr sz="2000" b="1" spc="-5" dirty="0">
                <a:latin typeface="Courier New"/>
                <a:cs typeface="Courier New"/>
              </a:rPr>
              <a:t>&lt;/navigation-case&gt;</a:t>
            </a:r>
            <a:endParaRPr sz="2000">
              <a:latin typeface="Courier New"/>
              <a:cs typeface="Courier New"/>
            </a:endParaRPr>
          </a:p>
          <a:p>
            <a:pPr marL="13335">
              <a:spcBef>
                <a:spcPts val="5"/>
              </a:spcBef>
            </a:pPr>
            <a:r>
              <a:rPr sz="2000" b="1" spc="-5" dirty="0">
                <a:latin typeface="Courier New"/>
                <a:cs typeface="Courier New"/>
              </a:rPr>
              <a:t>&lt;/navigation-rule&gt;</a:t>
            </a:r>
            <a:endParaRPr sz="2000">
              <a:latin typeface="Courier New"/>
              <a:cs typeface="Courier New"/>
            </a:endParaRPr>
          </a:p>
        </p:txBody>
      </p:sp>
    </p:spTree>
    <p:custDataLst>
      <p:tags r:id="rId1"/>
    </p:custDataLst>
    <p:extLst>
      <p:ext uri="{BB962C8B-B14F-4D97-AF65-F5344CB8AC3E}">
        <p14:creationId xmlns:p14="http://schemas.microsoft.com/office/powerpoint/2010/main" val="24968620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235452" y="408433"/>
            <a:ext cx="5760719" cy="758951"/>
          </a:xfrm>
          <a:prstGeom prst="rect">
            <a:avLst/>
          </a:prstGeom>
        </p:spPr>
      </p:pic>
      <p:sp>
        <p:nvSpPr>
          <p:cNvPr id="3" name="object 3"/>
          <p:cNvSpPr txBox="1">
            <a:spLocks noGrp="1"/>
          </p:cNvSpPr>
          <p:nvPr>
            <p:ph type="title"/>
          </p:nvPr>
        </p:nvSpPr>
        <p:spPr>
          <a:xfrm>
            <a:off x="2362200" y="682940"/>
            <a:ext cx="10515600" cy="689932"/>
          </a:xfrm>
          <a:prstGeom prst="rect">
            <a:avLst/>
          </a:prstGeom>
        </p:spPr>
        <p:txBody>
          <a:bodyPr vert="horz" wrap="square" lIns="0" tIns="12700" rIns="0" bIns="0" rtlCol="0" anchor="ctr">
            <a:spAutoFit/>
          </a:bodyPr>
          <a:lstStyle/>
          <a:p>
            <a:pPr marL="13970">
              <a:lnSpc>
                <a:spcPct val="100000"/>
              </a:lnSpc>
              <a:spcBef>
                <a:spcPts val="100"/>
              </a:spcBef>
            </a:pPr>
            <a:r>
              <a:rPr spc="-5" dirty="0"/>
              <a:t>Action</a:t>
            </a:r>
            <a:r>
              <a:rPr spc="-35" dirty="0"/>
              <a:t> </a:t>
            </a:r>
            <a:r>
              <a:rPr spc="-25" dirty="0"/>
              <a:t>Attribute</a:t>
            </a:r>
            <a:r>
              <a:rPr spc="-50" dirty="0"/>
              <a:t> </a:t>
            </a:r>
            <a:r>
              <a:rPr dirty="0"/>
              <a:t>in</a:t>
            </a:r>
            <a:r>
              <a:rPr spc="-25" dirty="0"/>
              <a:t> </a:t>
            </a:r>
            <a:r>
              <a:rPr dirty="0"/>
              <a:t>JSF</a:t>
            </a:r>
            <a:r>
              <a:rPr spc="-30" dirty="0"/>
              <a:t> </a:t>
            </a:r>
            <a:r>
              <a:rPr spc="-15" dirty="0"/>
              <a:t>Form</a:t>
            </a:r>
          </a:p>
        </p:txBody>
      </p:sp>
      <p:grpSp>
        <p:nvGrpSpPr>
          <p:cNvPr id="4" name="object 4"/>
          <p:cNvGrpSpPr/>
          <p:nvPr/>
        </p:nvGrpSpPr>
        <p:grpSpPr>
          <a:xfrm>
            <a:off x="1705352" y="1095752"/>
            <a:ext cx="8411210" cy="4587240"/>
            <a:chOff x="181352" y="1095752"/>
            <a:chExt cx="8411210" cy="4587240"/>
          </a:xfrm>
        </p:grpSpPr>
        <p:pic>
          <p:nvPicPr>
            <p:cNvPr id="5" name="object 5"/>
            <p:cNvPicPr/>
            <p:nvPr/>
          </p:nvPicPr>
          <p:blipFill>
            <a:blip r:embed="rId4" cstate="print"/>
            <a:stretch>
              <a:fillRect/>
            </a:stretch>
          </p:blipFill>
          <p:spPr>
            <a:xfrm>
              <a:off x="181352" y="1115568"/>
              <a:ext cx="650747" cy="640079"/>
            </a:xfrm>
            <a:prstGeom prst="rect">
              <a:avLst/>
            </a:prstGeom>
          </p:spPr>
        </p:pic>
        <p:pic>
          <p:nvPicPr>
            <p:cNvPr id="6" name="object 6"/>
            <p:cNvPicPr/>
            <p:nvPr/>
          </p:nvPicPr>
          <p:blipFill>
            <a:blip r:embed="rId5" cstate="print"/>
            <a:stretch>
              <a:fillRect/>
            </a:stretch>
          </p:blipFill>
          <p:spPr>
            <a:xfrm>
              <a:off x="507492" y="1095752"/>
              <a:ext cx="7915655" cy="659891"/>
            </a:xfrm>
            <a:prstGeom prst="rect">
              <a:avLst/>
            </a:prstGeom>
          </p:spPr>
        </p:pic>
        <p:pic>
          <p:nvPicPr>
            <p:cNvPr id="7" name="object 7"/>
            <p:cNvPicPr/>
            <p:nvPr/>
          </p:nvPicPr>
          <p:blipFill>
            <a:blip r:embed="rId6" cstate="print"/>
            <a:stretch>
              <a:fillRect/>
            </a:stretch>
          </p:blipFill>
          <p:spPr>
            <a:xfrm>
              <a:off x="507489" y="1583432"/>
              <a:ext cx="1117091" cy="659891"/>
            </a:xfrm>
            <a:prstGeom prst="rect">
              <a:avLst/>
            </a:prstGeom>
          </p:spPr>
        </p:pic>
        <p:pic>
          <p:nvPicPr>
            <p:cNvPr id="8" name="object 8"/>
            <p:cNvPicPr/>
            <p:nvPr/>
          </p:nvPicPr>
          <p:blipFill>
            <a:blip r:embed="rId7" cstate="print"/>
            <a:stretch>
              <a:fillRect/>
            </a:stretch>
          </p:blipFill>
          <p:spPr>
            <a:xfrm>
              <a:off x="667511" y="2232659"/>
              <a:ext cx="643127" cy="563879"/>
            </a:xfrm>
            <a:prstGeom prst="rect">
              <a:avLst/>
            </a:prstGeom>
          </p:spPr>
        </p:pic>
        <p:pic>
          <p:nvPicPr>
            <p:cNvPr id="9" name="object 9"/>
            <p:cNvPicPr/>
            <p:nvPr/>
          </p:nvPicPr>
          <p:blipFill>
            <a:blip r:embed="rId8" cstate="print"/>
            <a:stretch>
              <a:fillRect/>
            </a:stretch>
          </p:blipFill>
          <p:spPr>
            <a:xfrm>
              <a:off x="938783" y="2214371"/>
              <a:ext cx="7653527" cy="582167"/>
            </a:xfrm>
            <a:prstGeom prst="rect">
              <a:avLst/>
            </a:prstGeom>
          </p:spPr>
        </p:pic>
        <p:pic>
          <p:nvPicPr>
            <p:cNvPr id="10" name="object 10"/>
            <p:cNvPicPr/>
            <p:nvPr/>
          </p:nvPicPr>
          <p:blipFill>
            <a:blip r:embed="rId9" cstate="print"/>
            <a:stretch>
              <a:fillRect/>
            </a:stretch>
          </p:blipFill>
          <p:spPr>
            <a:xfrm>
              <a:off x="938782" y="2641091"/>
              <a:ext cx="2324099" cy="582167"/>
            </a:xfrm>
            <a:prstGeom prst="rect">
              <a:avLst/>
            </a:prstGeom>
          </p:spPr>
        </p:pic>
        <p:pic>
          <p:nvPicPr>
            <p:cNvPr id="11" name="object 11"/>
            <p:cNvPicPr/>
            <p:nvPr/>
          </p:nvPicPr>
          <p:blipFill>
            <a:blip r:embed="rId7" cstate="print"/>
            <a:stretch>
              <a:fillRect/>
            </a:stretch>
          </p:blipFill>
          <p:spPr>
            <a:xfrm>
              <a:off x="667511" y="3491483"/>
              <a:ext cx="643127" cy="563879"/>
            </a:xfrm>
            <a:prstGeom prst="rect">
              <a:avLst/>
            </a:prstGeom>
          </p:spPr>
        </p:pic>
        <p:pic>
          <p:nvPicPr>
            <p:cNvPr id="12" name="object 12"/>
            <p:cNvPicPr/>
            <p:nvPr/>
          </p:nvPicPr>
          <p:blipFill>
            <a:blip r:embed="rId10" cstate="print"/>
            <a:stretch>
              <a:fillRect/>
            </a:stretch>
          </p:blipFill>
          <p:spPr>
            <a:xfrm>
              <a:off x="938783" y="3473195"/>
              <a:ext cx="6518146" cy="582167"/>
            </a:xfrm>
            <a:prstGeom prst="rect">
              <a:avLst/>
            </a:prstGeom>
          </p:spPr>
        </p:pic>
        <p:pic>
          <p:nvPicPr>
            <p:cNvPr id="13" name="object 13"/>
            <p:cNvPicPr/>
            <p:nvPr/>
          </p:nvPicPr>
          <p:blipFill>
            <a:blip r:embed="rId11" cstate="print"/>
            <a:stretch>
              <a:fillRect/>
            </a:stretch>
          </p:blipFill>
          <p:spPr>
            <a:xfrm>
              <a:off x="938783" y="3886195"/>
              <a:ext cx="4279391" cy="595883"/>
            </a:xfrm>
            <a:prstGeom prst="rect">
              <a:avLst/>
            </a:prstGeom>
          </p:spPr>
        </p:pic>
        <p:pic>
          <p:nvPicPr>
            <p:cNvPr id="14" name="object 14"/>
            <p:cNvPicPr/>
            <p:nvPr/>
          </p:nvPicPr>
          <p:blipFill>
            <a:blip r:embed="rId12" cstate="print"/>
            <a:stretch>
              <a:fillRect/>
            </a:stretch>
          </p:blipFill>
          <p:spPr>
            <a:xfrm>
              <a:off x="4742687" y="3904483"/>
              <a:ext cx="1755647" cy="577595"/>
            </a:xfrm>
            <a:prstGeom prst="rect">
              <a:avLst/>
            </a:prstGeom>
          </p:spPr>
        </p:pic>
        <p:pic>
          <p:nvPicPr>
            <p:cNvPr id="15" name="object 15"/>
            <p:cNvPicPr/>
            <p:nvPr/>
          </p:nvPicPr>
          <p:blipFill>
            <a:blip r:embed="rId13" cstate="print"/>
            <a:stretch>
              <a:fillRect/>
            </a:stretch>
          </p:blipFill>
          <p:spPr>
            <a:xfrm>
              <a:off x="1155187" y="4468368"/>
              <a:ext cx="489196" cy="483102"/>
            </a:xfrm>
            <a:prstGeom prst="rect">
              <a:avLst/>
            </a:prstGeom>
          </p:spPr>
        </p:pic>
        <p:pic>
          <p:nvPicPr>
            <p:cNvPr id="16" name="object 16"/>
            <p:cNvPicPr/>
            <p:nvPr/>
          </p:nvPicPr>
          <p:blipFill>
            <a:blip r:embed="rId14" cstate="print"/>
            <a:stretch>
              <a:fillRect/>
            </a:stretch>
          </p:blipFill>
          <p:spPr>
            <a:xfrm>
              <a:off x="1370076" y="4451603"/>
              <a:ext cx="6673583" cy="499871"/>
            </a:xfrm>
            <a:prstGeom prst="rect">
              <a:avLst/>
            </a:prstGeom>
          </p:spPr>
        </p:pic>
        <p:pic>
          <p:nvPicPr>
            <p:cNvPr id="17" name="object 17"/>
            <p:cNvPicPr/>
            <p:nvPr/>
          </p:nvPicPr>
          <p:blipFill>
            <a:blip r:embed="rId15" cstate="print"/>
            <a:stretch>
              <a:fillRect/>
            </a:stretch>
          </p:blipFill>
          <p:spPr>
            <a:xfrm>
              <a:off x="1370075" y="4817363"/>
              <a:ext cx="6350506" cy="499871"/>
            </a:xfrm>
            <a:prstGeom prst="rect">
              <a:avLst/>
            </a:prstGeom>
          </p:spPr>
        </p:pic>
        <p:pic>
          <p:nvPicPr>
            <p:cNvPr id="18" name="object 18"/>
            <p:cNvPicPr/>
            <p:nvPr/>
          </p:nvPicPr>
          <p:blipFill>
            <a:blip r:embed="rId16" cstate="print"/>
            <a:stretch>
              <a:fillRect/>
            </a:stretch>
          </p:blipFill>
          <p:spPr>
            <a:xfrm>
              <a:off x="1370074" y="5183124"/>
              <a:ext cx="1613915" cy="499871"/>
            </a:xfrm>
            <a:prstGeom prst="rect">
              <a:avLst/>
            </a:prstGeom>
          </p:spPr>
        </p:pic>
      </p:grpSp>
      <p:sp>
        <p:nvSpPr>
          <p:cNvPr id="19" name="object 19"/>
          <p:cNvSpPr txBox="1"/>
          <p:nvPr/>
        </p:nvSpPr>
        <p:spPr>
          <a:xfrm>
            <a:off x="1926591" y="1185037"/>
            <a:ext cx="7864475" cy="1985010"/>
          </a:xfrm>
          <a:prstGeom prst="rect">
            <a:avLst/>
          </a:prstGeom>
        </p:spPr>
        <p:txBody>
          <a:bodyPr vert="horz" wrap="square" lIns="0" tIns="13335" rIns="0" bIns="0" rtlCol="0">
            <a:spAutoFit/>
          </a:bodyPr>
          <a:lstStyle/>
          <a:p>
            <a:pPr marL="355600" marR="218440" indent="-342900">
              <a:spcBef>
                <a:spcPts val="105"/>
              </a:spcBef>
              <a:buFont typeface="Arial MT"/>
              <a:buChar char="•"/>
              <a:tabLst>
                <a:tab pos="354965" algn="l"/>
                <a:tab pos="355600" algn="l"/>
              </a:tabLst>
            </a:pPr>
            <a:r>
              <a:rPr sz="3200" spc="-145" dirty="0">
                <a:latin typeface="Calibri"/>
                <a:cs typeface="Calibri"/>
              </a:rPr>
              <a:t>To</a:t>
            </a:r>
            <a:r>
              <a:rPr sz="3200" spc="-10" dirty="0">
                <a:latin typeface="Calibri"/>
                <a:cs typeface="Calibri"/>
              </a:rPr>
              <a:t> </a:t>
            </a:r>
            <a:r>
              <a:rPr sz="3200" spc="-5" dirty="0">
                <a:latin typeface="Calibri"/>
                <a:cs typeface="Calibri"/>
              </a:rPr>
              <a:t>specify </a:t>
            </a:r>
            <a:r>
              <a:rPr sz="3200" spc="-10" dirty="0">
                <a:latin typeface="Calibri"/>
                <a:cs typeface="Calibri"/>
              </a:rPr>
              <a:t>what</a:t>
            </a:r>
            <a:r>
              <a:rPr sz="3200" spc="-5" dirty="0">
                <a:latin typeface="Calibri"/>
                <a:cs typeface="Calibri"/>
              </a:rPr>
              <a:t> </a:t>
            </a:r>
            <a:r>
              <a:rPr sz="3200" spc="-25" dirty="0">
                <a:latin typeface="Calibri"/>
                <a:cs typeface="Calibri"/>
              </a:rPr>
              <a:t>to</a:t>
            </a:r>
            <a:r>
              <a:rPr sz="3200" spc="5" dirty="0">
                <a:latin typeface="Calibri"/>
                <a:cs typeface="Calibri"/>
              </a:rPr>
              <a:t> </a:t>
            </a:r>
            <a:r>
              <a:rPr sz="3200" spc="-5" dirty="0">
                <a:latin typeface="Calibri"/>
                <a:cs typeface="Calibri"/>
              </a:rPr>
              <a:t>be</a:t>
            </a:r>
            <a:r>
              <a:rPr sz="3200" spc="5" dirty="0">
                <a:latin typeface="Calibri"/>
                <a:cs typeface="Calibri"/>
              </a:rPr>
              <a:t> </a:t>
            </a:r>
            <a:r>
              <a:rPr sz="3200" spc="-5" dirty="0">
                <a:latin typeface="Calibri"/>
                <a:cs typeface="Calibri"/>
              </a:rPr>
              <a:t>the</a:t>
            </a:r>
            <a:r>
              <a:rPr sz="3200" dirty="0">
                <a:latin typeface="Calibri"/>
                <a:cs typeface="Calibri"/>
              </a:rPr>
              <a:t> </a:t>
            </a:r>
            <a:r>
              <a:rPr sz="3200" spc="-20" dirty="0">
                <a:latin typeface="Calibri"/>
                <a:cs typeface="Calibri"/>
              </a:rPr>
              <a:t>form</a:t>
            </a:r>
            <a:r>
              <a:rPr sz="3200" dirty="0">
                <a:latin typeface="Calibri"/>
                <a:cs typeface="Calibri"/>
              </a:rPr>
              <a:t> </a:t>
            </a:r>
            <a:r>
              <a:rPr sz="3200" spc="-10" dirty="0">
                <a:latin typeface="Calibri"/>
                <a:cs typeface="Calibri"/>
              </a:rPr>
              <a:t>outcome</a:t>
            </a:r>
            <a:r>
              <a:rPr sz="3200" spc="-15" dirty="0">
                <a:latin typeface="Calibri"/>
                <a:cs typeface="Calibri"/>
              </a:rPr>
              <a:t> </a:t>
            </a:r>
            <a:r>
              <a:rPr sz="3200" spc="-10" dirty="0">
                <a:latin typeface="Calibri"/>
                <a:cs typeface="Calibri"/>
              </a:rPr>
              <a:t>you </a:t>
            </a:r>
            <a:r>
              <a:rPr sz="3200" spc="-710" dirty="0">
                <a:latin typeface="Calibri"/>
                <a:cs typeface="Calibri"/>
              </a:rPr>
              <a:t> </a:t>
            </a:r>
            <a:r>
              <a:rPr sz="3200" spc="-10" dirty="0">
                <a:latin typeface="Calibri"/>
                <a:cs typeface="Calibri"/>
              </a:rPr>
              <a:t>can</a:t>
            </a:r>
            <a:endParaRPr sz="3200" dirty="0">
              <a:latin typeface="Calibri"/>
              <a:cs typeface="Calibri"/>
            </a:endParaRPr>
          </a:p>
          <a:p>
            <a:pPr marL="756285" marR="5080" indent="-287020">
              <a:spcBef>
                <a:spcPts val="1019"/>
              </a:spcBef>
            </a:pPr>
            <a:r>
              <a:rPr sz="2800" spc="-5" dirty="0">
                <a:latin typeface="Arial MT"/>
                <a:cs typeface="Arial MT"/>
              </a:rPr>
              <a:t>–</a:t>
            </a:r>
            <a:r>
              <a:rPr sz="2800" spc="-85" dirty="0">
                <a:latin typeface="Arial MT"/>
                <a:cs typeface="Arial MT"/>
              </a:rPr>
              <a:t> </a:t>
            </a:r>
            <a:r>
              <a:rPr sz="2800" spc="-20" dirty="0">
                <a:latin typeface="Calibri"/>
                <a:cs typeface="Calibri"/>
              </a:rPr>
              <a:t>Provide</a:t>
            </a:r>
            <a:r>
              <a:rPr sz="2800" spc="15" dirty="0">
                <a:latin typeface="Calibri"/>
                <a:cs typeface="Calibri"/>
              </a:rPr>
              <a:t> </a:t>
            </a:r>
            <a:r>
              <a:rPr sz="2800" spc="-5" dirty="0">
                <a:latin typeface="Calibri"/>
                <a:cs typeface="Calibri"/>
              </a:rPr>
              <a:t>a</a:t>
            </a:r>
            <a:r>
              <a:rPr sz="2800" dirty="0">
                <a:latin typeface="Calibri"/>
                <a:cs typeface="Calibri"/>
              </a:rPr>
              <a:t> </a:t>
            </a:r>
            <a:r>
              <a:rPr sz="2800" spc="-20" dirty="0">
                <a:latin typeface="Calibri"/>
                <a:cs typeface="Calibri"/>
              </a:rPr>
              <a:t>constant</a:t>
            </a:r>
            <a:r>
              <a:rPr sz="2800" spc="25" dirty="0">
                <a:latin typeface="Calibri"/>
                <a:cs typeface="Calibri"/>
              </a:rPr>
              <a:t> </a:t>
            </a:r>
            <a:r>
              <a:rPr sz="2800" spc="-15" dirty="0">
                <a:latin typeface="Calibri"/>
                <a:cs typeface="Calibri"/>
              </a:rPr>
              <a:t>string</a:t>
            </a:r>
            <a:r>
              <a:rPr sz="2800" spc="30" dirty="0">
                <a:latin typeface="Calibri"/>
                <a:cs typeface="Calibri"/>
              </a:rPr>
              <a:t> </a:t>
            </a:r>
            <a:r>
              <a:rPr sz="2800" spc="-5" dirty="0">
                <a:latin typeface="Calibri"/>
                <a:cs typeface="Calibri"/>
              </a:rPr>
              <a:t>as</a:t>
            </a:r>
            <a:r>
              <a:rPr sz="2800" spc="5" dirty="0">
                <a:latin typeface="Calibri"/>
                <a:cs typeface="Calibri"/>
              </a:rPr>
              <a:t> </a:t>
            </a:r>
            <a:r>
              <a:rPr sz="2800" spc="-5" dirty="0">
                <a:latin typeface="Calibri"/>
                <a:cs typeface="Calibri"/>
              </a:rPr>
              <a:t>action </a:t>
            </a:r>
            <a:r>
              <a:rPr sz="2800" spc="-15" dirty="0">
                <a:latin typeface="Calibri"/>
                <a:cs typeface="Calibri"/>
              </a:rPr>
              <a:t>attribute</a:t>
            </a:r>
            <a:r>
              <a:rPr sz="2800" spc="15" dirty="0">
                <a:latin typeface="Calibri"/>
                <a:cs typeface="Calibri"/>
              </a:rPr>
              <a:t> </a:t>
            </a:r>
            <a:r>
              <a:rPr sz="2800" spc="-5" dirty="0">
                <a:latin typeface="Calibri"/>
                <a:cs typeface="Calibri"/>
              </a:rPr>
              <a:t>of an </a:t>
            </a:r>
            <a:r>
              <a:rPr sz="2800" spc="-615" dirty="0">
                <a:latin typeface="Calibri"/>
                <a:cs typeface="Calibri"/>
              </a:rPr>
              <a:t> </a:t>
            </a:r>
            <a:r>
              <a:rPr sz="2800" spc="-20" dirty="0">
                <a:latin typeface="Calibri"/>
                <a:cs typeface="Calibri"/>
              </a:rPr>
              <a:t>event </a:t>
            </a:r>
            <a:r>
              <a:rPr sz="2800" spc="-10" dirty="0">
                <a:latin typeface="Calibri"/>
                <a:cs typeface="Calibri"/>
              </a:rPr>
              <a:t>source</a:t>
            </a:r>
            <a:endParaRPr sz="2800" dirty="0">
              <a:latin typeface="Calibri"/>
              <a:cs typeface="Calibri"/>
            </a:endParaRPr>
          </a:p>
        </p:txBody>
      </p:sp>
      <p:sp>
        <p:nvSpPr>
          <p:cNvPr id="20" name="object 20"/>
          <p:cNvSpPr txBox="1"/>
          <p:nvPr/>
        </p:nvSpPr>
        <p:spPr>
          <a:xfrm>
            <a:off x="2383790" y="3550284"/>
            <a:ext cx="6908165" cy="2089150"/>
          </a:xfrm>
          <a:prstGeom prst="rect">
            <a:avLst/>
          </a:prstGeom>
        </p:spPr>
        <p:txBody>
          <a:bodyPr vert="horz" wrap="square" lIns="0" tIns="37465" rIns="0" bIns="0" rtlCol="0">
            <a:spAutoFit/>
          </a:bodyPr>
          <a:lstStyle/>
          <a:p>
            <a:pPr marL="299085" marR="640715" indent="-287020">
              <a:lnSpc>
                <a:spcPts val="3250"/>
              </a:lnSpc>
              <a:spcBef>
                <a:spcPts val="295"/>
              </a:spcBef>
              <a:buFont typeface="Arial MT"/>
              <a:buChar char="–"/>
              <a:tabLst>
                <a:tab pos="299720" algn="l"/>
              </a:tabLst>
            </a:pPr>
            <a:r>
              <a:rPr sz="2800" spc="-20" dirty="0">
                <a:latin typeface="Calibri"/>
                <a:cs typeface="Calibri"/>
              </a:rPr>
              <a:t>Provide</a:t>
            </a:r>
            <a:r>
              <a:rPr sz="2800" spc="10" dirty="0">
                <a:latin typeface="Calibri"/>
                <a:cs typeface="Calibri"/>
              </a:rPr>
              <a:t> </a:t>
            </a:r>
            <a:r>
              <a:rPr sz="2800" spc="-5" dirty="0">
                <a:latin typeface="Calibri"/>
                <a:cs typeface="Calibri"/>
              </a:rPr>
              <a:t>a</a:t>
            </a:r>
            <a:r>
              <a:rPr sz="2800" dirty="0">
                <a:latin typeface="Calibri"/>
                <a:cs typeface="Calibri"/>
              </a:rPr>
              <a:t> </a:t>
            </a:r>
            <a:r>
              <a:rPr sz="2800" spc="-10" dirty="0">
                <a:latin typeface="Calibri"/>
                <a:cs typeface="Calibri"/>
              </a:rPr>
              <a:t>managed </a:t>
            </a:r>
            <a:r>
              <a:rPr sz="2800" spc="-5" dirty="0">
                <a:latin typeface="Calibri"/>
                <a:cs typeface="Calibri"/>
              </a:rPr>
              <a:t>bean</a:t>
            </a:r>
            <a:r>
              <a:rPr sz="2800" spc="10" dirty="0">
                <a:latin typeface="Calibri"/>
                <a:cs typeface="Calibri"/>
              </a:rPr>
              <a:t> </a:t>
            </a:r>
            <a:r>
              <a:rPr sz="2800" spc="-10" dirty="0">
                <a:latin typeface="Calibri"/>
                <a:cs typeface="Calibri"/>
              </a:rPr>
              <a:t>method</a:t>
            </a:r>
            <a:r>
              <a:rPr sz="2800" spc="15" dirty="0">
                <a:latin typeface="Calibri"/>
                <a:cs typeface="Calibri"/>
              </a:rPr>
              <a:t> </a:t>
            </a:r>
            <a:r>
              <a:rPr sz="2800" spc="-5" dirty="0">
                <a:latin typeface="Calibri"/>
                <a:cs typeface="Calibri"/>
              </a:rPr>
              <a:t>with</a:t>
            </a:r>
            <a:r>
              <a:rPr sz="2800" spc="5" dirty="0">
                <a:latin typeface="Calibri"/>
                <a:cs typeface="Calibri"/>
              </a:rPr>
              <a:t> </a:t>
            </a:r>
            <a:r>
              <a:rPr sz="2800" spc="-5" dirty="0">
                <a:latin typeface="Calibri"/>
                <a:cs typeface="Calibri"/>
              </a:rPr>
              <a:t>no </a:t>
            </a:r>
            <a:r>
              <a:rPr sz="2800" spc="-615" dirty="0">
                <a:latin typeface="Calibri"/>
                <a:cs typeface="Calibri"/>
              </a:rPr>
              <a:t> </a:t>
            </a:r>
            <a:r>
              <a:rPr sz="2800" spc="-20" dirty="0">
                <a:latin typeface="Calibri"/>
                <a:cs typeface="Calibri"/>
              </a:rPr>
              <a:t>parameters </a:t>
            </a:r>
            <a:r>
              <a:rPr sz="2800" spc="-5" dirty="0">
                <a:latin typeface="Calibri"/>
                <a:cs typeface="Calibri"/>
              </a:rPr>
              <a:t>which</a:t>
            </a:r>
            <a:r>
              <a:rPr sz="2800" spc="15" dirty="0">
                <a:latin typeface="Calibri"/>
                <a:cs typeface="Calibri"/>
              </a:rPr>
              <a:t> </a:t>
            </a:r>
            <a:r>
              <a:rPr sz="2800" spc="-15" dirty="0">
                <a:latin typeface="Calibri"/>
                <a:cs typeface="Calibri"/>
              </a:rPr>
              <a:t>returns</a:t>
            </a:r>
            <a:r>
              <a:rPr sz="2800" spc="30" dirty="0">
                <a:latin typeface="Calibri"/>
                <a:cs typeface="Calibri"/>
              </a:rPr>
              <a:t> </a:t>
            </a:r>
            <a:r>
              <a:rPr sz="2800" spc="-5" dirty="0">
                <a:latin typeface="Courier New"/>
                <a:cs typeface="Courier New"/>
              </a:rPr>
              <a:t>String</a:t>
            </a:r>
            <a:endParaRPr sz="2800">
              <a:latin typeface="Courier New"/>
              <a:cs typeface="Courier New"/>
            </a:endParaRPr>
          </a:p>
          <a:p>
            <a:pPr marL="698500" marR="5080" lvl="1" indent="-228600">
              <a:spcBef>
                <a:spcPts val="910"/>
              </a:spcBef>
              <a:buFont typeface="Arial MT"/>
              <a:buChar char="•"/>
              <a:tabLst>
                <a:tab pos="698500" algn="l"/>
              </a:tabLst>
            </a:pPr>
            <a:r>
              <a:rPr sz="2400" spc="-5" dirty="0">
                <a:latin typeface="Calibri"/>
                <a:cs typeface="Calibri"/>
              </a:rPr>
              <a:t>Using </a:t>
            </a:r>
            <a:r>
              <a:rPr sz="2400" dirty="0">
                <a:latin typeface="Calibri"/>
                <a:cs typeface="Calibri"/>
              </a:rPr>
              <a:t>this </a:t>
            </a:r>
            <a:r>
              <a:rPr sz="2400" spc="-10" dirty="0">
                <a:latin typeface="Calibri"/>
                <a:cs typeface="Calibri"/>
              </a:rPr>
              <a:t>approach you can </a:t>
            </a:r>
            <a:r>
              <a:rPr sz="2400" spc="-5" dirty="0">
                <a:latin typeface="Calibri"/>
                <a:cs typeface="Calibri"/>
              </a:rPr>
              <a:t>add some logic </a:t>
            </a:r>
            <a:r>
              <a:rPr sz="2400" dirty="0">
                <a:latin typeface="Calibri"/>
                <a:cs typeface="Calibri"/>
              </a:rPr>
              <a:t>in this </a:t>
            </a:r>
            <a:r>
              <a:rPr sz="2400" spc="-530" dirty="0">
                <a:latin typeface="Calibri"/>
                <a:cs typeface="Calibri"/>
              </a:rPr>
              <a:t> </a:t>
            </a:r>
            <a:r>
              <a:rPr sz="2400" spc="-5" dirty="0">
                <a:latin typeface="Calibri"/>
                <a:cs typeface="Calibri"/>
              </a:rPr>
              <a:t>method</a:t>
            </a:r>
            <a:r>
              <a:rPr sz="2400" spc="-30" dirty="0">
                <a:latin typeface="Calibri"/>
                <a:cs typeface="Calibri"/>
              </a:rPr>
              <a:t> </a:t>
            </a:r>
            <a:r>
              <a:rPr sz="2400" spc="-10" dirty="0">
                <a:latin typeface="Calibri"/>
                <a:cs typeface="Calibri"/>
              </a:rPr>
              <a:t>that</a:t>
            </a:r>
            <a:r>
              <a:rPr sz="2400" dirty="0">
                <a:latin typeface="Calibri"/>
                <a:cs typeface="Calibri"/>
              </a:rPr>
              <a:t> </a:t>
            </a:r>
            <a:r>
              <a:rPr sz="2400" spc="-10" dirty="0">
                <a:latin typeface="Calibri"/>
                <a:cs typeface="Calibri"/>
              </a:rPr>
              <a:t>returns</a:t>
            </a:r>
            <a:r>
              <a:rPr sz="2400" spc="-5" dirty="0">
                <a:latin typeface="Calibri"/>
                <a:cs typeface="Calibri"/>
              </a:rPr>
              <a:t> </a:t>
            </a:r>
            <a:r>
              <a:rPr sz="2400" spc="-20" dirty="0">
                <a:latin typeface="Calibri"/>
                <a:cs typeface="Calibri"/>
              </a:rPr>
              <a:t>different</a:t>
            </a:r>
            <a:r>
              <a:rPr sz="2400" spc="5" dirty="0">
                <a:latin typeface="Calibri"/>
                <a:cs typeface="Calibri"/>
              </a:rPr>
              <a:t> </a:t>
            </a:r>
            <a:r>
              <a:rPr sz="2400" spc="-10" dirty="0">
                <a:latin typeface="Calibri"/>
                <a:cs typeface="Calibri"/>
              </a:rPr>
              <a:t>result </a:t>
            </a:r>
            <a:r>
              <a:rPr sz="2400" dirty="0">
                <a:latin typeface="Calibri"/>
                <a:cs typeface="Calibri"/>
              </a:rPr>
              <a:t>in </a:t>
            </a:r>
            <a:r>
              <a:rPr sz="2400" spc="-20" dirty="0">
                <a:latin typeface="Calibri"/>
                <a:cs typeface="Calibri"/>
              </a:rPr>
              <a:t>different </a:t>
            </a:r>
            <a:r>
              <a:rPr sz="2400" spc="-15" dirty="0">
                <a:latin typeface="Calibri"/>
                <a:cs typeface="Calibri"/>
              </a:rPr>
              <a:t> </a:t>
            </a:r>
            <a:r>
              <a:rPr sz="2400" spc="-5" dirty="0">
                <a:latin typeface="Calibri"/>
                <a:cs typeface="Calibri"/>
              </a:rPr>
              <a:t>situations</a:t>
            </a:r>
            <a:endParaRPr sz="2400">
              <a:latin typeface="Calibri"/>
              <a:cs typeface="Calibri"/>
            </a:endParaRPr>
          </a:p>
        </p:txBody>
      </p:sp>
      <p:sp>
        <p:nvSpPr>
          <p:cNvPr id="21" name="object 21"/>
          <p:cNvSpPr/>
          <p:nvPr/>
        </p:nvSpPr>
        <p:spPr>
          <a:xfrm>
            <a:off x="2109966" y="3179763"/>
            <a:ext cx="7959725" cy="422909"/>
          </a:xfrm>
          <a:custGeom>
            <a:avLst/>
            <a:gdLst/>
            <a:ahLst/>
            <a:cxnLst/>
            <a:rect l="l" t="t" r="r" b="b"/>
            <a:pathLst>
              <a:path w="7959725" h="422910">
                <a:moveTo>
                  <a:pt x="7959725" y="0"/>
                </a:moveTo>
                <a:lnTo>
                  <a:pt x="0" y="0"/>
                </a:lnTo>
                <a:lnTo>
                  <a:pt x="0" y="422401"/>
                </a:lnTo>
                <a:lnTo>
                  <a:pt x="7959725" y="422401"/>
                </a:lnTo>
                <a:lnTo>
                  <a:pt x="7959725" y="0"/>
                </a:lnTo>
                <a:close/>
              </a:path>
            </a:pathLst>
          </a:custGeom>
          <a:solidFill>
            <a:srgbClr val="FFFFFF">
              <a:alpha val="39999"/>
            </a:srgbClr>
          </a:solidFill>
        </p:spPr>
        <p:txBody>
          <a:bodyPr wrap="square" lIns="0" tIns="0" rIns="0" bIns="0" rtlCol="0"/>
          <a:lstStyle/>
          <a:p>
            <a:endParaRPr/>
          </a:p>
        </p:txBody>
      </p:sp>
      <p:sp>
        <p:nvSpPr>
          <p:cNvPr id="22" name="object 22"/>
          <p:cNvSpPr txBox="1"/>
          <p:nvPr/>
        </p:nvSpPr>
        <p:spPr>
          <a:xfrm>
            <a:off x="2109966" y="3179762"/>
            <a:ext cx="7959725" cy="341760"/>
          </a:xfrm>
          <a:prstGeom prst="rect">
            <a:avLst/>
          </a:prstGeom>
          <a:ln w="12700">
            <a:solidFill>
              <a:srgbClr val="0000FF"/>
            </a:solidFill>
          </a:ln>
        </p:spPr>
        <p:txBody>
          <a:bodyPr vert="horz" wrap="square" lIns="0" tIns="64135" rIns="0" bIns="0" rtlCol="0">
            <a:spAutoFit/>
          </a:bodyPr>
          <a:lstStyle/>
          <a:p>
            <a:pPr marL="143510">
              <a:spcBef>
                <a:spcPts val="505"/>
              </a:spcBef>
            </a:pPr>
            <a:r>
              <a:rPr b="1" spc="-5" dirty="0">
                <a:latin typeface="Times New Roman"/>
                <a:cs typeface="Times New Roman"/>
              </a:rPr>
              <a:t>&lt;h:commandButton</a:t>
            </a:r>
            <a:r>
              <a:rPr b="1" spc="15" dirty="0">
                <a:latin typeface="Times New Roman"/>
                <a:cs typeface="Times New Roman"/>
              </a:rPr>
              <a:t> </a:t>
            </a:r>
            <a:r>
              <a:rPr b="1" spc="-5" dirty="0">
                <a:latin typeface="Times New Roman"/>
                <a:cs typeface="Times New Roman"/>
              </a:rPr>
              <a:t>value="Next</a:t>
            </a:r>
            <a:r>
              <a:rPr b="1" spc="20" dirty="0">
                <a:latin typeface="Times New Roman"/>
                <a:cs typeface="Times New Roman"/>
              </a:rPr>
              <a:t> </a:t>
            </a:r>
            <a:r>
              <a:rPr b="1" spc="-5" dirty="0">
                <a:latin typeface="Times New Roman"/>
                <a:cs typeface="Times New Roman"/>
              </a:rPr>
              <a:t>Page"</a:t>
            </a:r>
            <a:r>
              <a:rPr b="1" spc="5" dirty="0">
                <a:latin typeface="Times New Roman"/>
                <a:cs typeface="Times New Roman"/>
              </a:rPr>
              <a:t> </a:t>
            </a:r>
            <a:r>
              <a:rPr b="1" spc="-5" dirty="0">
                <a:latin typeface="Times New Roman"/>
                <a:cs typeface="Times New Roman"/>
              </a:rPr>
              <a:t>action="</a:t>
            </a:r>
            <a:r>
              <a:rPr b="1" spc="-5" dirty="0">
                <a:solidFill>
                  <a:srgbClr val="1F497D"/>
                </a:solidFill>
                <a:latin typeface="Times New Roman"/>
                <a:cs typeface="Times New Roman"/>
              </a:rPr>
              <a:t>nextPage</a:t>
            </a:r>
            <a:r>
              <a:rPr b="1" spc="-5" dirty="0">
                <a:latin typeface="Times New Roman"/>
                <a:cs typeface="Times New Roman"/>
              </a:rPr>
              <a:t>"</a:t>
            </a:r>
            <a:r>
              <a:rPr b="1" spc="15" dirty="0">
                <a:latin typeface="Times New Roman"/>
                <a:cs typeface="Times New Roman"/>
              </a:rPr>
              <a:t> </a:t>
            </a:r>
            <a:r>
              <a:rPr b="1" dirty="0">
                <a:latin typeface="Times New Roman"/>
                <a:cs typeface="Times New Roman"/>
              </a:rPr>
              <a:t>/&gt;</a:t>
            </a:r>
            <a:endParaRPr>
              <a:latin typeface="Times New Roman"/>
              <a:cs typeface="Times New Roman"/>
            </a:endParaRPr>
          </a:p>
        </p:txBody>
      </p:sp>
      <p:sp>
        <p:nvSpPr>
          <p:cNvPr id="23" name="object 23"/>
          <p:cNvSpPr txBox="1"/>
          <p:nvPr/>
        </p:nvSpPr>
        <p:spPr>
          <a:xfrm>
            <a:off x="2063751" y="5929312"/>
            <a:ext cx="7959725" cy="341760"/>
          </a:xfrm>
          <a:prstGeom prst="rect">
            <a:avLst/>
          </a:prstGeom>
          <a:ln w="12700">
            <a:solidFill>
              <a:srgbClr val="0000FF"/>
            </a:solidFill>
          </a:ln>
        </p:spPr>
        <p:txBody>
          <a:bodyPr vert="horz" wrap="square" lIns="0" tIns="64135" rIns="0" bIns="0" rtlCol="0">
            <a:spAutoFit/>
          </a:bodyPr>
          <a:lstStyle/>
          <a:p>
            <a:pPr marL="143510">
              <a:spcBef>
                <a:spcPts val="505"/>
              </a:spcBef>
            </a:pPr>
            <a:r>
              <a:rPr b="1" spc="-5" dirty="0">
                <a:latin typeface="Times New Roman"/>
                <a:cs typeface="Times New Roman"/>
              </a:rPr>
              <a:t>&lt;h:commandButton</a:t>
            </a:r>
            <a:r>
              <a:rPr b="1" spc="20" dirty="0">
                <a:latin typeface="Times New Roman"/>
                <a:cs typeface="Times New Roman"/>
              </a:rPr>
              <a:t> </a:t>
            </a:r>
            <a:r>
              <a:rPr b="1" spc="-5" dirty="0">
                <a:latin typeface="Times New Roman"/>
                <a:cs typeface="Times New Roman"/>
              </a:rPr>
              <a:t>value="Login"</a:t>
            </a:r>
            <a:r>
              <a:rPr b="1" spc="30" dirty="0">
                <a:latin typeface="Times New Roman"/>
                <a:cs typeface="Times New Roman"/>
              </a:rPr>
              <a:t> </a:t>
            </a:r>
            <a:r>
              <a:rPr b="1" spc="-5" dirty="0">
                <a:latin typeface="Times New Roman"/>
                <a:cs typeface="Times New Roman"/>
              </a:rPr>
              <a:t>action="</a:t>
            </a:r>
            <a:r>
              <a:rPr b="1" spc="-5" dirty="0">
                <a:solidFill>
                  <a:srgbClr val="1F497D"/>
                </a:solidFill>
                <a:latin typeface="Times New Roman"/>
                <a:cs typeface="Times New Roman"/>
              </a:rPr>
              <a:t>#{userBean.login}</a:t>
            </a:r>
            <a:r>
              <a:rPr b="1" spc="-5" dirty="0">
                <a:latin typeface="Times New Roman"/>
                <a:cs typeface="Times New Roman"/>
              </a:rPr>
              <a:t>"</a:t>
            </a:r>
            <a:r>
              <a:rPr b="1" spc="20" dirty="0">
                <a:latin typeface="Times New Roman"/>
                <a:cs typeface="Times New Roman"/>
              </a:rPr>
              <a:t> </a:t>
            </a:r>
            <a:r>
              <a:rPr b="1" dirty="0">
                <a:latin typeface="Times New Roman"/>
                <a:cs typeface="Times New Roman"/>
              </a:rPr>
              <a:t>/&gt;</a:t>
            </a:r>
            <a:endParaRPr>
              <a:latin typeface="Times New Roman"/>
              <a:cs typeface="Times New Roman"/>
            </a:endParaRPr>
          </a:p>
        </p:txBody>
      </p:sp>
    </p:spTree>
    <p:custDataLst>
      <p:tags r:id="rId1"/>
    </p:custDataLst>
    <p:extLst>
      <p:ext uri="{BB962C8B-B14F-4D97-AF65-F5344CB8AC3E}">
        <p14:creationId xmlns:p14="http://schemas.microsoft.com/office/powerpoint/2010/main" val="410261479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294887" y="2726436"/>
            <a:ext cx="5573266" cy="899159"/>
          </a:xfrm>
          <a:prstGeom prst="rect">
            <a:avLst/>
          </a:prstGeom>
        </p:spPr>
      </p:pic>
      <p:sp>
        <p:nvSpPr>
          <p:cNvPr id="3" name="object 3"/>
          <p:cNvSpPr txBox="1">
            <a:spLocks noGrp="1"/>
          </p:cNvSpPr>
          <p:nvPr>
            <p:ph type="title"/>
          </p:nvPr>
        </p:nvSpPr>
        <p:spPr>
          <a:xfrm>
            <a:off x="3626580" y="2853627"/>
            <a:ext cx="4866640" cy="696595"/>
          </a:xfrm>
          <a:prstGeom prst="rect">
            <a:avLst/>
          </a:prstGeom>
        </p:spPr>
        <p:txBody>
          <a:bodyPr vert="horz" wrap="square" lIns="0" tIns="13335" rIns="0" bIns="0" rtlCol="0" anchor="ctr">
            <a:spAutoFit/>
          </a:bodyPr>
          <a:lstStyle/>
          <a:p>
            <a:pPr marL="12700">
              <a:lnSpc>
                <a:spcPct val="100000"/>
              </a:lnSpc>
              <a:spcBef>
                <a:spcPts val="105"/>
              </a:spcBef>
            </a:pPr>
            <a:r>
              <a:rPr lang="en-IN" dirty="0"/>
              <a:t>JSF</a:t>
            </a:r>
            <a:r>
              <a:rPr lang="en-IN" spc="-65" dirty="0"/>
              <a:t> </a:t>
            </a:r>
            <a:r>
              <a:rPr lang="en-IN" spc="-10" dirty="0"/>
              <a:t>Database</a:t>
            </a:r>
            <a:r>
              <a:rPr lang="en-IN" spc="-50" dirty="0"/>
              <a:t> </a:t>
            </a:r>
            <a:r>
              <a:rPr lang="en-IN" dirty="0"/>
              <a:t>Access</a:t>
            </a:r>
            <a:endParaRPr dirty="0"/>
          </a:p>
        </p:txBody>
      </p:sp>
    </p:spTree>
    <p:custDataLst>
      <p:tags r:id="rId1"/>
    </p:custDataLst>
    <p:extLst>
      <p:ext uri="{BB962C8B-B14F-4D97-AF65-F5344CB8AC3E}">
        <p14:creationId xmlns:p14="http://schemas.microsoft.com/office/powerpoint/2010/main" val="10598597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4D211-F588-4A24-A1EC-B91247157133}"/>
              </a:ext>
            </a:extLst>
          </p:cNvPr>
          <p:cNvSpPr>
            <a:spLocks noGrp="1"/>
          </p:cNvSpPr>
          <p:nvPr>
            <p:ph type="title"/>
          </p:nvPr>
        </p:nvSpPr>
        <p:spPr/>
        <p:txBody>
          <a:bodyPr/>
          <a:lstStyle/>
          <a:p>
            <a:r>
              <a:rPr lang="en-IN" dirty="0" smtClean="0"/>
              <a:t>Program 6: DATABASE ACCESS</a:t>
            </a:r>
            <a:endParaRPr lang="en-IN" dirty="0"/>
          </a:p>
        </p:txBody>
      </p:sp>
      <p:sp>
        <p:nvSpPr>
          <p:cNvPr id="3" name="Content Placeholder 2">
            <a:extLst>
              <a:ext uri="{FF2B5EF4-FFF2-40B4-BE49-F238E27FC236}">
                <a16:creationId xmlns:a16="http://schemas.microsoft.com/office/drawing/2014/main" id="{6D9B81DE-30ED-484D-9DEC-CFDAFA2EA1E5}"/>
              </a:ext>
            </a:extLst>
          </p:cNvPr>
          <p:cNvSpPr>
            <a:spLocks noGrp="1"/>
          </p:cNvSpPr>
          <p:nvPr>
            <p:ph idx="1"/>
          </p:nvPr>
        </p:nvSpPr>
        <p:spPr/>
        <p:txBody>
          <a:bodyPr numCol="2">
            <a:normAutofit fontScale="85000" lnSpcReduction="10000"/>
          </a:bodyPr>
          <a:lstStyle/>
          <a:p>
            <a:pPr marL="0" indent="0">
              <a:buNone/>
            </a:pPr>
            <a:r>
              <a:rPr lang="en-IN" dirty="0"/>
              <a:t>&lt;?xml version='1.0' encoding='UTF-8' ?&gt;</a:t>
            </a:r>
          </a:p>
          <a:p>
            <a:pPr marL="0" indent="0">
              <a:buNone/>
            </a:pPr>
            <a:r>
              <a:rPr lang="en-IN" dirty="0"/>
              <a:t>&lt;!DOCTYPE html&gt;</a:t>
            </a:r>
          </a:p>
          <a:p>
            <a:pPr marL="0" indent="0">
              <a:buNone/>
            </a:pPr>
            <a:r>
              <a:rPr lang="en-IN" dirty="0"/>
              <a:t>&lt;html </a:t>
            </a:r>
            <a:r>
              <a:rPr lang="en-IN" dirty="0" err="1"/>
              <a:t>xmlns</a:t>
            </a:r>
            <a:r>
              <a:rPr lang="en-IN" dirty="0"/>
              <a:t>="http://www.w3.org/1999/xhtml"</a:t>
            </a:r>
          </a:p>
          <a:p>
            <a:pPr marL="0" indent="0">
              <a:buNone/>
            </a:pPr>
            <a:r>
              <a:rPr lang="en-IN" dirty="0"/>
              <a:t>      </a:t>
            </a:r>
            <a:r>
              <a:rPr lang="en-IN" dirty="0" err="1"/>
              <a:t>xmlns:h</a:t>
            </a:r>
            <a:r>
              <a:rPr lang="en-IN" dirty="0"/>
              <a:t>="http://xmlns.jcp.org/</a:t>
            </a:r>
            <a:r>
              <a:rPr lang="en-IN" dirty="0" err="1"/>
              <a:t>jsf</a:t>
            </a:r>
            <a:r>
              <a:rPr lang="en-IN" dirty="0"/>
              <a:t>/html"&gt;</a:t>
            </a:r>
          </a:p>
          <a:p>
            <a:pPr marL="0" indent="0">
              <a:buNone/>
            </a:pPr>
            <a:r>
              <a:rPr lang="en-IN" dirty="0"/>
              <a:t>    &lt;</a:t>
            </a:r>
            <a:r>
              <a:rPr lang="en-IN" dirty="0" err="1"/>
              <a:t>h:head</a:t>
            </a:r>
            <a:r>
              <a:rPr lang="en-IN" dirty="0"/>
              <a:t>&gt;</a:t>
            </a:r>
          </a:p>
          <a:p>
            <a:pPr marL="0" indent="0">
              <a:buNone/>
            </a:pPr>
            <a:r>
              <a:rPr lang="en-IN" dirty="0"/>
              <a:t>        &lt;title&gt;</a:t>
            </a:r>
            <a:r>
              <a:rPr lang="en-IN" dirty="0" err="1"/>
              <a:t>Facelet</a:t>
            </a:r>
            <a:r>
              <a:rPr lang="en-IN" dirty="0"/>
              <a:t> Title&lt;/title&gt;</a:t>
            </a:r>
          </a:p>
          <a:p>
            <a:pPr marL="0" indent="0">
              <a:buNone/>
            </a:pPr>
            <a:r>
              <a:rPr lang="en-IN" dirty="0"/>
              <a:t>    &lt;/</a:t>
            </a:r>
            <a:r>
              <a:rPr lang="en-IN" dirty="0" err="1"/>
              <a:t>h:head</a:t>
            </a:r>
            <a:r>
              <a:rPr lang="en-IN" dirty="0"/>
              <a:t>&gt;</a:t>
            </a:r>
          </a:p>
          <a:p>
            <a:pPr marL="0" indent="0">
              <a:buNone/>
            </a:pPr>
            <a:r>
              <a:rPr lang="en-IN" dirty="0"/>
              <a:t>    &lt;</a:t>
            </a:r>
            <a:r>
              <a:rPr lang="en-IN" dirty="0" err="1"/>
              <a:t>h:body</a:t>
            </a:r>
            <a:r>
              <a:rPr lang="en-IN" dirty="0"/>
              <a:t>&gt;</a:t>
            </a:r>
          </a:p>
          <a:p>
            <a:pPr marL="0" indent="0">
              <a:buNone/>
            </a:pPr>
            <a:r>
              <a:rPr lang="en-IN" dirty="0"/>
              <a:t>        &lt;h1&gt;JDBC JSF EXAMPLE&lt;/h1&gt;</a:t>
            </a:r>
          </a:p>
          <a:p>
            <a:pPr marL="0" indent="0">
              <a:buNone/>
            </a:pPr>
            <a:r>
              <a:rPr lang="en-IN" dirty="0"/>
              <a:t>        &lt;</a:t>
            </a:r>
            <a:r>
              <a:rPr lang="en-IN" dirty="0" err="1"/>
              <a:t>h:form</a:t>
            </a:r>
            <a:r>
              <a:rPr lang="en-IN" dirty="0"/>
              <a:t>&gt;</a:t>
            </a:r>
          </a:p>
          <a:p>
            <a:pPr marL="0" indent="0">
              <a:buNone/>
            </a:pPr>
            <a:r>
              <a:rPr lang="en-IN" dirty="0"/>
              <a:t>            USER NAME: &lt;</a:t>
            </a:r>
            <a:r>
              <a:rPr lang="en-IN" dirty="0" err="1"/>
              <a:t>h:inputText</a:t>
            </a:r>
            <a:r>
              <a:rPr lang="en-IN" dirty="0"/>
              <a:t> id="</a:t>
            </a:r>
            <a:r>
              <a:rPr lang="en-IN" dirty="0" err="1"/>
              <a:t>uname</a:t>
            </a:r>
            <a:r>
              <a:rPr lang="en-IN" dirty="0"/>
              <a:t>“ value = "#{</a:t>
            </a:r>
            <a:r>
              <a:rPr lang="en-IN" dirty="0" err="1"/>
              <a:t>user.uname</a:t>
            </a:r>
            <a:r>
              <a:rPr lang="en-IN" dirty="0"/>
              <a:t>}"/&gt;</a:t>
            </a:r>
          </a:p>
          <a:p>
            <a:pPr marL="0" indent="0">
              <a:buNone/>
            </a:pPr>
            <a:r>
              <a:rPr lang="en-IN" dirty="0"/>
              <a:t>            EMAIL: &lt;</a:t>
            </a:r>
            <a:r>
              <a:rPr lang="en-IN" dirty="0" err="1"/>
              <a:t>h:inputText</a:t>
            </a:r>
            <a:r>
              <a:rPr lang="en-IN" dirty="0"/>
              <a:t> id="email“ value = "#{</a:t>
            </a:r>
            <a:r>
              <a:rPr lang="en-IN" dirty="0" err="1"/>
              <a:t>user.email</a:t>
            </a:r>
            <a:r>
              <a:rPr lang="en-IN" dirty="0"/>
              <a:t>}"/&gt;</a:t>
            </a:r>
          </a:p>
          <a:p>
            <a:pPr marL="0" indent="0">
              <a:buNone/>
            </a:pPr>
            <a:r>
              <a:rPr lang="en-IN" dirty="0"/>
              <a:t>            &lt;</a:t>
            </a:r>
            <a:r>
              <a:rPr lang="en-IN" dirty="0" err="1"/>
              <a:t>h:commandButton</a:t>
            </a:r>
            <a:r>
              <a:rPr lang="en-IN" dirty="0"/>
              <a:t> action = "#{</a:t>
            </a:r>
            <a:r>
              <a:rPr lang="en-IN" dirty="0" err="1"/>
              <a:t>user.submit</a:t>
            </a:r>
            <a:r>
              <a:rPr lang="en-IN" dirty="0"/>
              <a:t>()}" value = "SUBMIT"/&gt;</a:t>
            </a:r>
          </a:p>
          <a:p>
            <a:pPr marL="0" indent="0">
              <a:buNone/>
            </a:pPr>
            <a:r>
              <a:rPr lang="en-IN" dirty="0"/>
              <a:t>        &lt;/</a:t>
            </a:r>
            <a:r>
              <a:rPr lang="en-IN" dirty="0" err="1"/>
              <a:t>h:form</a:t>
            </a:r>
            <a:r>
              <a:rPr lang="en-IN" dirty="0"/>
              <a:t>&gt;</a:t>
            </a:r>
          </a:p>
          <a:p>
            <a:pPr marL="0" indent="0">
              <a:buNone/>
            </a:pPr>
            <a:r>
              <a:rPr lang="en-IN" dirty="0"/>
              <a:t>    &lt;/</a:t>
            </a:r>
            <a:r>
              <a:rPr lang="en-IN" dirty="0" err="1"/>
              <a:t>h:body</a:t>
            </a:r>
            <a:r>
              <a:rPr lang="en-IN" dirty="0"/>
              <a:t>&gt;</a:t>
            </a:r>
          </a:p>
          <a:p>
            <a:pPr marL="0" indent="0">
              <a:buNone/>
            </a:pPr>
            <a:r>
              <a:rPr lang="en-IN" dirty="0"/>
              <a:t>&lt;/html&gt;</a:t>
            </a:r>
          </a:p>
        </p:txBody>
      </p:sp>
      <p:cxnSp>
        <p:nvCxnSpPr>
          <p:cNvPr id="6" name="Straight Connector 5">
            <a:extLst>
              <a:ext uri="{FF2B5EF4-FFF2-40B4-BE49-F238E27FC236}">
                <a16:creationId xmlns:a16="http://schemas.microsoft.com/office/drawing/2014/main" id="{15F37BBF-C6A8-4875-BBD0-779BCF3BE98A}"/>
              </a:ext>
            </a:extLst>
          </p:cNvPr>
          <p:cNvCxnSpPr>
            <a:cxnSpLocks/>
          </p:cNvCxnSpPr>
          <p:nvPr/>
        </p:nvCxnSpPr>
        <p:spPr>
          <a:xfrm>
            <a:off x="6036366" y="1825625"/>
            <a:ext cx="0" cy="435133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94913A1-44EF-4538-8BB2-2DF82AB8CE5B}"/>
              </a:ext>
            </a:extLst>
          </p:cNvPr>
          <p:cNvSpPr txBox="1"/>
          <p:nvPr/>
        </p:nvSpPr>
        <p:spPr>
          <a:xfrm>
            <a:off x="1003852" y="1347999"/>
            <a:ext cx="1288366" cy="369332"/>
          </a:xfrm>
          <a:prstGeom prst="rect">
            <a:avLst/>
          </a:prstGeom>
          <a:noFill/>
        </p:spPr>
        <p:txBody>
          <a:bodyPr wrap="none" rtlCol="0">
            <a:spAutoFit/>
          </a:bodyPr>
          <a:lstStyle/>
          <a:p>
            <a:r>
              <a:rPr lang="en-US" dirty="0" err="1"/>
              <a:t>Index.xhtml</a:t>
            </a:r>
            <a:endParaRPr lang="en-IN" dirty="0"/>
          </a:p>
        </p:txBody>
      </p:sp>
      <p:sp>
        <p:nvSpPr>
          <p:cNvPr id="8" name="Rectangle 7">
            <a:extLst>
              <a:ext uri="{FF2B5EF4-FFF2-40B4-BE49-F238E27FC236}">
                <a16:creationId xmlns:a16="http://schemas.microsoft.com/office/drawing/2014/main" id="{E8ADF9BA-B8E5-4786-AF44-E5E8066E179E}"/>
              </a:ext>
            </a:extLst>
          </p:cNvPr>
          <p:cNvSpPr/>
          <p:nvPr/>
        </p:nvSpPr>
        <p:spPr>
          <a:xfrm>
            <a:off x="838200" y="1717331"/>
            <a:ext cx="10591800" cy="445963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9C27B915-38EF-4582-AD09-F319D6ED9218}"/>
              </a:ext>
            </a:extLst>
          </p:cNvPr>
          <p:cNvSpPr/>
          <p:nvPr/>
        </p:nvSpPr>
        <p:spPr>
          <a:xfrm>
            <a:off x="824947" y="1347999"/>
            <a:ext cx="193813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DA629AC-5152-4AAD-9901-ADA442667397}"/>
              </a:ext>
            </a:extLst>
          </p:cNvPr>
          <p:cNvSpPr/>
          <p:nvPr/>
        </p:nvSpPr>
        <p:spPr>
          <a:xfrm>
            <a:off x="6075680" y="1825625"/>
            <a:ext cx="5257795" cy="2898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17703724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F009-1F7E-4214-B862-EA0B234D93A0}"/>
              </a:ext>
            </a:extLst>
          </p:cNvPr>
          <p:cNvSpPr>
            <a:spLocks noGrp="1"/>
          </p:cNvSpPr>
          <p:nvPr>
            <p:ph type="title"/>
          </p:nvPr>
        </p:nvSpPr>
        <p:spPr/>
        <p:txBody>
          <a:bodyPr/>
          <a:lstStyle/>
          <a:p>
            <a:r>
              <a:rPr lang="en-IN" dirty="0"/>
              <a:t>Program 6: DATABASE ACCESS</a:t>
            </a:r>
          </a:p>
        </p:txBody>
      </p:sp>
      <p:sp>
        <p:nvSpPr>
          <p:cNvPr id="3" name="Content Placeholder 2">
            <a:extLst>
              <a:ext uri="{FF2B5EF4-FFF2-40B4-BE49-F238E27FC236}">
                <a16:creationId xmlns:a16="http://schemas.microsoft.com/office/drawing/2014/main" id="{1B453F52-1E9D-4801-A85D-2386B4F4041F}"/>
              </a:ext>
            </a:extLst>
          </p:cNvPr>
          <p:cNvSpPr>
            <a:spLocks noGrp="1"/>
          </p:cNvSpPr>
          <p:nvPr>
            <p:ph idx="1"/>
          </p:nvPr>
        </p:nvSpPr>
        <p:spPr/>
        <p:txBody>
          <a:bodyPr numCol="2">
            <a:normAutofit lnSpcReduction="10000"/>
          </a:bodyPr>
          <a:lstStyle/>
          <a:p>
            <a:pPr marL="0" indent="0">
              <a:buNone/>
            </a:pPr>
            <a:r>
              <a:rPr lang="en-IN" dirty="0"/>
              <a:t>&lt;?xml version='1.0' encoding='UTF-8' ?&gt;</a:t>
            </a:r>
          </a:p>
          <a:p>
            <a:pPr marL="0" indent="0">
              <a:buNone/>
            </a:pPr>
            <a:r>
              <a:rPr lang="en-IN" dirty="0"/>
              <a:t>&lt;!DOCTYPE html&gt;</a:t>
            </a:r>
          </a:p>
          <a:p>
            <a:pPr marL="0" indent="0">
              <a:buNone/>
            </a:pPr>
            <a:r>
              <a:rPr lang="en-IN" dirty="0"/>
              <a:t>&lt;html </a:t>
            </a:r>
            <a:r>
              <a:rPr lang="en-IN" dirty="0" err="1"/>
              <a:t>xmlns</a:t>
            </a:r>
            <a:r>
              <a:rPr lang="en-IN" dirty="0"/>
              <a:t>="http://www.w3.org/1999/xhtml"</a:t>
            </a:r>
          </a:p>
          <a:p>
            <a:pPr marL="0" indent="0">
              <a:buNone/>
            </a:pPr>
            <a:r>
              <a:rPr lang="en-IN" dirty="0"/>
              <a:t>      </a:t>
            </a:r>
            <a:r>
              <a:rPr lang="en-IN" dirty="0" err="1"/>
              <a:t>xmlns:h</a:t>
            </a:r>
            <a:r>
              <a:rPr lang="en-IN" dirty="0"/>
              <a:t>="http://xmlns.jcp.org/</a:t>
            </a:r>
            <a:r>
              <a:rPr lang="en-IN" dirty="0" err="1"/>
              <a:t>jsf</a:t>
            </a:r>
            <a:r>
              <a:rPr lang="en-IN" dirty="0"/>
              <a:t>/html"&gt;</a:t>
            </a:r>
          </a:p>
          <a:p>
            <a:pPr marL="0" indent="0">
              <a:buNone/>
            </a:pPr>
            <a:r>
              <a:rPr lang="en-IN" dirty="0"/>
              <a:t>    &lt;</a:t>
            </a:r>
            <a:r>
              <a:rPr lang="en-IN" dirty="0" err="1"/>
              <a:t>h:head</a:t>
            </a:r>
            <a:r>
              <a:rPr lang="en-IN" dirty="0"/>
              <a:t>&gt;</a:t>
            </a:r>
          </a:p>
          <a:p>
            <a:pPr marL="0" indent="0">
              <a:buNone/>
            </a:pPr>
            <a:r>
              <a:rPr lang="en-IN" dirty="0"/>
              <a:t>        &lt;title&gt;</a:t>
            </a:r>
            <a:r>
              <a:rPr lang="en-IN" dirty="0" err="1"/>
              <a:t>Facelet</a:t>
            </a:r>
            <a:r>
              <a:rPr lang="en-IN" dirty="0"/>
              <a:t> Title&lt;/title&gt;</a:t>
            </a:r>
          </a:p>
          <a:p>
            <a:pPr marL="0" indent="0">
              <a:buNone/>
            </a:pPr>
            <a:r>
              <a:rPr lang="en-IN" dirty="0"/>
              <a:t>    &lt;/</a:t>
            </a:r>
            <a:r>
              <a:rPr lang="en-IN" dirty="0" err="1"/>
              <a:t>h:head</a:t>
            </a:r>
            <a:r>
              <a:rPr lang="en-IN" dirty="0"/>
              <a:t>&gt;</a:t>
            </a:r>
          </a:p>
          <a:p>
            <a:pPr marL="0" indent="0">
              <a:buNone/>
            </a:pPr>
            <a:r>
              <a:rPr lang="en-IN" dirty="0"/>
              <a:t>    &lt;</a:t>
            </a:r>
            <a:r>
              <a:rPr lang="en-IN" dirty="0" err="1"/>
              <a:t>h:body</a:t>
            </a:r>
            <a:r>
              <a:rPr lang="en-IN" dirty="0"/>
              <a:t>&gt;</a:t>
            </a:r>
          </a:p>
          <a:p>
            <a:pPr marL="0" indent="0">
              <a:buNone/>
            </a:pPr>
            <a:r>
              <a:rPr lang="en-IN" dirty="0"/>
              <a:t>        Hello &lt;</a:t>
            </a:r>
            <a:r>
              <a:rPr lang="en-IN" dirty="0" err="1"/>
              <a:t>h:outputText</a:t>
            </a:r>
            <a:r>
              <a:rPr lang="en-IN" dirty="0"/>
              <a:t> value="#{</a:t>
            </a:r>
            <a:r>
              <a:rPr lang="en-IN" dirty="0" err="1"/>
              <a:t>user.uname</a:t>
            </a:r>
            <a:r>
              <a:rPr lang="en-IN" dirty="0"/>
              <a:t>}"/&gt;</a:t>
            </a:r>
          </a:p>
          <a:p>
            <a:pPr marL="0" indent="0">
              <a:buNone/>
            </a:pPr>
            <a:r>
              <a:rPr lang="en-IN" dirty="0"/>
              <a:t>        Your Record has been Saved Successfully!</a:t>
            </a:r>
          </a:p>
          <a:p>
            <a:pPr marL="0" indent="0">
              <a:buNone/>
            </a:pPr>
            <a:r>
              <a:rPr lang="en-IN" dirty="0"/>
              <a:t>    &lt;/</a:t>
            </a:r>
            <a:r>
              <a:rPr lang="en-IN" dirty="0" err="1"/>
              <a:t>h:body</a:t>
            </a:r>
            <a:r>
              <a:rPr lang="en-IN" dirty="0"/>
              <a:t>&gt;</a:t>
            </a:r>
          </a:p>
          <a:p>
            <a:pPr marL="0" indent="0">
              <a:buNone/>
            </a:pPr>
            <a:r>
              <a:rPr lang="en-IN" dirty="0"/>
              <a:t>&lt;/html&gt;</a:t>
            </a:r>
          </a:p>
        </p:txBody>
      </p:sp>
      <p:cxnSp>
        <p:nvCxnSpPr>
          <p:cNvPr id="6" name="Straight Connector 5">
            <a:extLst>
              <a:ext uri="{FF2B5EF4-FFF2-40B4-BE49-F238E27FC236}">
                <a16:creationId xmlns:a16="http://schemas.microsoft.com/office/drawing/2014/main" id="{0132D887-1842-4C64-ADDE-2400208C5C5B}"/>
              </a:ext>
            </a:extLst>
          </p:cNvPr>
          <p:cNvCxnSpPr>
            <a:stCxn id="3" idx="0"/>
            <a:endCxn id="3" idx="0"/>
          </p:cNvCxnSpPr>
          <p:nvPr/>
        </p:nvCxnSpPr>
        <p:spPr>
          <a:xfrm>
            <a:off x="6096000" y="182562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8675B0E-A7B6-4139-8BF6-F5E1413AF9DA}"/>
              </a:ext>
            </a:extLst>
          </p:cNvPr>
          <p:cNvCxnSpPr>
            <a:cxnSpLocks/>
          </p:cNvCxnSpPr>
          <p:nvPr/>
        </p:nvCxnSpPr>
        <p:spPr>
          <a:xfrm>
            <a:off x="6076122" y="1845503"/>
            <a:ext cx="0" cy="435133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683CBFB-A660-4229-9352-33A87E01DD55}"/>
              </a:ext>
            </a:extLst>
          </p:cNvPr>
          <p:cNvSpPr/>
          <p:nvPr/>
        </p:nvSpPr>
        <p:spPr>
          <a:xfrm>
            <a:off x="838200" y="1717331"/>
            <a:ext cx="10591800" cy="445963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D69274EA-1BF6-4379-A319-ECCC7ADAEAC9}"/>
              </a:ext>
            </a:extLst>
          </p:cNvPr>
          <p:cNvSpPr/>
          <p:nvPr/>
        </p:nvSpPr>
        <p:spPr>
          <a:xfrm>
            <a:off x="824947" y="1357938"/>
            <a:ext cx="193813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1A8AC32-3820-42AB-B226-529F2C54EF18}"/>
              </a:ext>
            </a:extLst>
          </p:cNvPr>
          <p:cNvSpPr txBox="1"/>
          <p:nvPr/>
        </p:nvSpPr>
        <p:spPr>
          <a:xfrm>
            <a:off x="1003852" y="1347999"/>
            <a:ext cx="1628651" cy="369332"/>
          </a:xfrm>
          <a:prstGeom prst="rect">
            <a:avLst/>
          </a:prstGeom>
          <a:noFill/>
        </p:spPr>
        <p:txBody>
          <a:bodyPr wrap="none" rtlCol="0">
            <a:spAutoFit/>
          </a:bodyPr>
          <a:lstStyle/>
          <a:p>
            <a:r>
              <a:rPr lang="en-US" dirty="0" err="1"/>
              <a:t>response.xhtml</a:t>
            </a:r>
            <a:endParaRPr lang="en-IN" dirty="0"/>
          </a:p>
        </p:txBody>
      </p:sp>
    </p:spTree>
    <p:custDataLst>
      <p:tags r:id="rId1"/>
    </p:custDataLst>
    <p:extLst>
      <p:ext uri="{BB962C8B-B14F-4D97-AF65-F5344CB8AC3E}">
        <p14:creationId xmlns:p14="http://schemas.microsoft.com/office/powerpoint/2010/main" val="25031050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A250-7F45-476F-9464-57C62F4A9BDA}"/>
              </a:ext>
            </a:extLst>
          </p:cNvPr>
          <p:cNvSpPr>
            <a:spLocks noGrp="1"/>
          </p:cNvSpPr>
          <p:nvPr>
            <p:ph type="title"/>
          </p:nvPr>
        </p:nvSpPr>
        <p:spPr/>
        <p:txBody>
          <a:bodyPr/>
          <a:lstStyle/>
          <a:p>
            <a:r>
              <a:rPr lang="en-IN" dirty="0"/>
              <a:t>Program 6: DATABASE ACCESS</a:t>
            </a:r>
          </a:p>
        </p:txBody>
      </p:sp>
      <p:sp>
        <p:nvSpPr>
          <p:cNvPr id="3" name="Content Placeholder 2">
            <a:extLst>
              <a:ext uri="{FF2B5EF4-FFF2-40B4-BE49-F238E27FC236}">
                <a16:creationId xmlns:a16="http://schemas.microsoft.com/office/drawing/2014/main" id="{E44D1FED-D297-406A-9115-1E15F15458A4}"/>
              </a:ext>
            </a:extLst>
          </p:cNvPr>
          <p:cNvSpPr>
            <a:spLocks noGrp="1"/>
          </p:cNvSpPr>
          <p:nvPr>
            <p:ph idx="1"/>
          </p:nvPr>
        </p:nvSpPr>
        <p:spPr/>
        <p:txBody>
          <a:bodyPr numCol="2">
            <a:normAutofit fontScale="62500" lnSpcReduction="20000"/>
          </a:bodyPr>
          <a:lstStyle/>
          <a:p>
            <a:pPr marL="0" indent="0">
              <a:buNone/>
            </a:pPr>
            <a:r>
              <a:rPr lang="en-IN" dirty="0"/>
              <a:t>import </a:t>
            </a:r>
            <a:r>
              <a:rPr lang="en-IN" dirty="0" err="1"/>
              <a:t>java.sql</a:t>
            </a:r>
            <a:r>
              <a:rPr lang="en-IN" dirty="0"/>
              <a:t>.*;</a:t>
            </a:r>
          </a:p>
          <a:p>
            <a:pPr marL="0" indent="0">
              <a:buNone/>
            </a:pPr>
            <a:r>
              <a:rPr lang="en-IN" dirty="0"/>
              <a:t>import </a:t>
            </a:r>
            <a:r>
              <a:rPr lang="en-IN" dirty="0" err="1"/>
              <a:t>javax.inject.Named</a:t>
            </a:r>
            <a:r>
              <a:rPr lang="en-IN" dirty="0"/>
              <a:t>;</a:t>
            </a:r>
          </a:p>
          <a:p>
            <a:pPr marL="0" indent="0">
              <a:buNone/>
            </a:pPr>
            <a:r>
              <a:rPr lang="en-IN" dirty="0"/>
              <a:t>import </a:t>
            </a:r>
            <a:r>
              <a:rPr lang="en-IN" dirty="0" err="1"/>
              <a:t>javax.annotation.ManagedBean</a:t>
            </a:r>
            <a:r>
              <a:rPr lang="en-IN" dirty="0"/>
              <a:t>;</a:t>
            </a:r>
          </a:p>
          <a:p>
            <a:pPr marL="0" indent="0">
              <a:buNone/>
            </a:pPr>
            <a:r>
              <a:rPr lang="en-IN" dirty="0"/>
              <a:t>import </a:t>
            </a:r>
            <a:r>
              <a:rPr lang="en-IN" dirty="0" err="1"/>
              <a:t>javax.enterprise.context.ApplicationScoped</a:t>
            </a:r>
            <a:r>
              <a:rPr lang="en-IN" dirty="0"/>
              <a:t>;</a:t>
            </a:r>
          </a:p>
          <a:p>
            <a:pPr marL="0" indent="0">
              <a:buNone/>
            </a:pPr>
            <a:endParaRPr lang="en-IN" dirty="0"/>
          </a:p>
          <a:p>
            <a:pPr marL="0" indent="0">
              <a:buNone/>
            </a:pPr>
            <a:r>
              <a:rPr lang="en-IN" dirty="0"/>
              <a:t>@Named(value = "user")</a:t>
            </a:r>
          </a:p>
          <a:p>
            <a:pPr marL="0" indent="0">
              <a:buNone/>
            </a:pPr>
            <a:r>
              <a:rPr lang="en-IN" dirty="0"/>
              <a:t>@</a:t>
            </a:r>
            <a:r>
              <a:rPr lang="en-IN" dirty="0" err="1"/>
              <a:t>ManagedBean</a:t>
            </a:r>
            <a:r>
              <a:rPr lang="en-IN" dirty="0"/>
              <a:t>  </a:t>
            </a:r>
          </a:p>
          <a:p>
            <a:pPr marL="0" indent="0">
              <a:buNone/>
            </a:pPr>
            <a:r>
              <a:rPr lang="en-IN" dirty="0"/>
              <a:t>@</a:t>
            </a:r>
            <a:r>
              <a:rPr lang="en-IN" dirty="0" err="1"/>
              <a:t>ApplicationScoped</a:t>
            </a:r>
            <a:endParaRPr lang="en-IN" dirty="0"/>
          </a:p>
          <a:p>
            <a:pPr marL="0" indent="0">
              <a:buNone/>
            </a:pPr>
            <a:r>
              <a:rPr lang="en-IN" dirty="0"/>
              <a:t>public class User {</a:t>
            </a:r>
          </a:p>
          <a:p>
            <a:pPr marL="0" indent="0">
              <a:buNone/>
            </a:pPr>
            <a:endParaRPr lang="en-IN" dirty="0"/>
          </a:p>
          <a:p>
            <a:pPr marL="0" indent="0">
              <a:buNone/>
            </a:pPr>
            <a:r>
              <a:rPr lang="en-IN" dirty="0"/>
              <a:t>    String </a:t>
            </a:r>
            <a:r>
              <a:rPr lang="en-IN" dirty="0" err="1"/>
              <a:t>uname,email</a:t>
            </a:r>
            <a:r>
              <a:rPr lang="en-IN" dirty="0"/>
              <a:t>;          </a:t>
            </a:r>
          </a:p>
          <a:p>
            <a:pPr marL="0" indent="0">
              <a:buNone/>
            </a:pPr>
            <a:r>
              <a:rPr lang="en-IN" dirty="0"/>
              <a:t>    public User() {</a:t>
            </a:r>
          </a:p>
          <a:p>
            <a:pPr marL="0" indent="0">
              <a:buNone/>
            </a:pPr>
            <a:r>
              <a:rPr lang="en-IN" dirty="0"/>
              <a:t>    }</a:t>
            </a:r>
          </a:p>
          <a:p>
            <a:pPr marL="0" indent="0">
              <a:buNone/>
            </a:pPr>
            <a:r>
              <a:rPr lang="en-IN" dirty="0"/>
              <a:t>    public String </a:t>
            </a:r>
            <a:r>
              <a:rPr lang="en-IN" dirty="0" err="1"/>
              <a:t>getUname</a:t>
            </a:r>
            <a:r>
              <a:rPr lang="en-IN" dirty="0"/>
              <a:t>() {</a:t>
            </a:r>
          </a:p>
          <a:p>
            <a:pPr marL="0" indent="0">
              <a:buNone/>
            </a:pPr>
            <a:r>
              <a:rPr lang="en-IN" dirty="0"/>
              <a:t>        return </a:t>
            </a:r>
            <a:r>
              <a:rPr lang="en-IN" dirty="0" err="1"/>
              <a:t>uname</a:t>
            </a:r>
            <a:r>
              <a:rPr lang="en-IN" dirty="0"/>
              <a:t>;</a:t>
            </a:r>
          </a:p>
          <a:p>
            <a:pPr marL="0" indent="0">
              <a:buNone/>
            </a:pPr>
            <a:r>
              <a:rPr lang="en-IN" dirty="0"/>
              <a:t>    }</a:t>
            </a:r>
          </a:p>
          <a:p>
            <a:pPr marL="0" indent="0">
              <a:buNone/>
            </a:pPr>
            <a:r>
              <a:rPr lang="en-IN" dirty="0"/>
              <a:t>    public void </a:t>
            </a:r>
            <a:r>
              <a:rPr lang="en-IN" dirty="0" err="1"/>
              <a:t>setUname</a:t>
            </a:r>
            <a:r>
              <a:rPr lang="en-IN" dirty="0"/>
              <a:t>(String </a:t>
            </a:r>
            <a:r>
              <a:rPr lang="en-IN" dirty="0" err="1"/>
              <a:t>uname</a:t>
            </a:r>
            <a:r>
              <a:rPr lang="en-IN" dirty="0"/>
              <a:t>) {</a:t>
            </a:r>
          </a:p>
          <a:p>
            <a:pPr marL="0" indent="0">
              <a:buNone/>
            </a:pPr>
            <a:r>
              <a:rPr lang="en-IN" dirty="0"/>
              <a:t>        </a:t>
            </a:r>
            <a:r>
              <a:rPr lang="en-IN" dirty="0" err="1"/>
              <a:t>this.uname</a:t>
            </a:r>
            <a:r>
              <a:rPr lang="en-IN" dirty="0"/>
              <a:t> = </a:t>
            </a:r>
            <a:r>
              <a:rPr lang="en-IN" dirty="0" err="1"/>
              <a:t>uname</a:t>
            </a:r>
            <a:r>
              <a:rPr lang="en-IN" dirty="0"/>
              <a:t>;</a:t>
            </a:r>
          </a:p>
          <a:p>
            <a:pPr marL="0" indent="0">
              <a:buNone/>
            </a:pPr>
            <a:r>
              <a:rPr lang="en-IN" dirty="0"/>
              <a:t>    }</a:t>
            </a:r>
          </a:p>
          <a:p>
            <a:pPr marL="0" indent="0">
              <a:buNone/>
            </a:pPr>
            <a:r>
              <a:rPr lang="en-IN" dirty="0"/>
              <a:t>    public String </a:t>
            </a:r>
            <a:r>
              <a:rPr lang="en-IN" dirty="0" err="1"/>
              <a:t>getEmail</a:t>
            </a:r>
            <a:r>
              <a:rPr lang="en-IN" dirty="0"/>
              <a:t>() {</a:t>
            </a:r>
          </a:p>
          <a:p>
            <a:pPr marL="0" indent="0">
              <a:buNone/>
            </a:pPr>
            <a:r>
              <a:rPr lang="en-IN" dirty="0"/>
              <a:t>        return email;</a:t>
            </a:r>
          </a:p>
          <a:p>
            <a:pPr marL="0" indent="0">
              <a:buNone/>
            </a:pPr>
            <a:r>
              <a:rPr lang="en-IN" dirty="0"/>
              <a:t>    }</a:t>
            </a:r>
          </a:p>
          <a:p>
            <a:pPr marL="0" indent="0">
              <a:buNone/>
            </a:pPr>
            <a:r>
              <a:rPr lang="en-IN" dirty="0"/>
              <a:t>    public void </a:t>
            </a:r>
            <a:r>
              <a:rPr lang="en-IN" dirty="0" err="1"/>
              <a:t>setEmail</a:t>
            </a:r>
            <a:r>
              <a:rPr lang="en-IN" dirty="0"/>
              <a:t>(String email) {</a:t>
            </a:r>
          </a:p>
          <a:p>
            <a:pPr marL="0" indent="0">
              <a:buNone/>
            </a:pPr>
            <a:r>
              <a:rPr lang="en-IN" dirty="0"/>
              <a:t>        </a:t>
            </a:r>
            <a:r>
              <a:rPr lang="en-IN" dirty="0" err="1"/>
              <a:t>this.email</a:t>
            </a:r>
            <a:r>
              <a:rPr lang="en-IN" dirty="0"/>
              <a:t> = email;</a:t>
            </a:r>
          </a:p>
          <a:p>
            <a:pPr marL="0" indent="0">
              <a:buNone/>
            </a:pPr>
            <a:r>
              <a:rPr lang="en-IN" dirty="0"/>
              <a:t>    }</a:t>
            </a:r>
          </a:p>
          <a:p>
            <a:pPr marL="0" indent="0">
              <a:buNone/>
            </a:pPr>
            <a:endParaRPr lang="en-IN" dirty="0"/>
          </a:p>
        </p:txBody>
      </p:sp>
      <p:cxnSp>
        <p:nvCxnSpPr>
          <p:cNvPr id="5" name="Straight Connector 4">
            <a:extLst>
              <a:ext uri="{FF2B5EF4-FFF2-40B4-BE49-F238E27FC236}">
                <a16:creationId xmlns:a16="http://schemas.microsoft.com/office/drawing/2014/main" id="{A78163EF-34AE-4A30-A111-CDEC3FFCAFCC}"/>
              </a:ext>
            </a:extLst>
          </p:cNvPr>
          <p:cNvCxnSpPr>
            <a:stCxn id="3" idx="0"/>
            <a:endCxn id="3" idx="2"/>
          </p:cNvCxnSpPr>
          <p:nvPr/>
        </p:nvCxnSpPr>
        <p:spPr>
          <a:xfrm>
            <a:off x="6096000" y="1825625"/>
            <a:ext cx="0" cy="435133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E53DEEA-9CCD-497E-811B-7785FFC96099}"/>
              </a:ext>
            </a:extLst>
          </p:cNvPr>
          <p:cNvSpPr/>
          <p:nvPr/>
        </p:nvSpPr>
        <p:spPr>
          <a:xfrm>
            <a:off x="838200" y="1717331"/>
            <a:ext cx="10591800" cy="445963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C8090C6F-56FC-4296-A90D-08CB68ACAF7B}"/>
              </a:ext>
            </a:extLst>
          </p:cNvPr>
          <p:cNvSpPr/>
          <p:nvPr/>
        </p:nvSpPr>
        <p:spPr>
          <a:xfrm>
            <a:off x="824947" y="1357938"/>
            <a:ext cx="193813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9AEEB05-8019-4B00-8CBC-BB53E151A3BD}"/>
              </a:ext>
            </a:extLst>
          </p:cNvPr>
          <p:cNvSpPr txBox="1"/>
          <p:nvPr/>
        </p:nvSpPr>
        <p:spPr>
          <a:xfrm>
            <a:off x="1003852" y="1347999"/>
            <a:ext cx="1024639" cy="369332"/>
          </a:xfrm>
          <a:prstGeom prst="rect">
            <a:avLst/>
          </a:prstGeom>
          <a:noFill/>
        </p:spPr>
        <p:txBody>
          <a:bodyPr wrap="none" rtlCol="0">
            <a:spAutoFit/>
          </a:bodyPr>
          <a:lstStyle/>
          <a:p>
            <a:r>
              <a:rPr lang="en-US" dirty="0"/>
              <a:t>User.java</a:t>
            </a:r>
            <a:endParaRPr lang="en-IN" dirty="0"/>
          </a:p>
        </p:txBody>
      </p:sp>
    </p:spTree>
    <p:custDataLst>
      <p:tags r:id="rId1"/>
    </p:custDataLst>
    <p:extLst>
      <p:ext uri="{BB962C8B-B14F-4D97-AF65-F5344CB8AC3E}">
        <p14:creationId xmlns:p14="http://schemas.microsoft.com/office/powerpoint/2010/main" val="41604129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BA250-7F45-476F-9464-57C62F4A9BDA}"/>
              </a:ext>
            </a:extLst>
          </p:cNvPr>
          <p:cNvSpPr>
            <a:spLocks noGrp="1"/>
          </p:cNvSpPr>
          <p:nvPr>
            <p:ph type="title"/>
          </p:nvPr>
        </p:nvSpPr>
        <p:spPr/>
        <p:txBody>
          <a:bodyPr/>
          <a:lstStyle/>
          <a:p>
            <a:r>
              <a:rPr lang="en-IN" dirty="0"/>
              <a:t>Program 6: DATABASE ACCESS</a:t>
            </a:r>
          </a:p>
        </p:txBody>
      </p:sp>
      <p:sp>
        <p:nvSpPr>
          <p:cNvPr id="3" name="Content Placeholder 2">
            <a:extLst>
              <a:ext uri="{FF2B5EF4-FFF2-40B4-BE49-F238E27FC236}">
                <a16:creationId xmlns:a16="http://schemas.microsoft.com/office/drawing/2014/main" id="{E44D1FED-D297-406A-9115-1E15F15458A4}"/>
              </a:ext>
            </a:extLst>
          </p:cNvPr>
          <p:cNvSpPr>
            <a:spLocks noGrp="1"/>
          </p:cNvSpPr>
          <p:nvPr>
            <p:ph idx="1"/>
          </p:nvPr>
        </p:nvSpPr>
        <p:spPr/>
        <p:txBody>
          <a:bodyPr numCol="2">
            <a:normAutofit fontScale="62500" lnSpcReduction="20000"/>
          </a:bodyPr>
          <a:lstStyle/>
          <a:p>
            <a:pPr marL="0" indent="0">
              <a:lnSpc>
                <a:spcPct val="120000"/>
              </a:lnSpc>
              <a:spcBef>
                <a:spcPts val="0"/>
              </a:spcBef>
              <a:buNone/>
            </a:pPr>
            <a:r>
              <a:rPr lang="en-IN" dirty="0"/>
              <a:t>    public </a:t>
            </a:r>
            <a:r>
              <a:rPr lang="en-IN" dirty="0" err="1"/>
              <a:t>boolean</a:t>
            </a:r>
            <a:r>
              <a:rPr lang="en-IN" dirty="0"/>
              <a:t> save(){</a:t>
            </a:r>
          </a:p>
          <a:p>
            <a:pPr marL="0" indent="0">
              <a:lnSpc>
                <a:spcPct val="120000"/>
              </a:lnSpc>
              <a:spcBef>
                <a:spcPts val="0"/>
              </a:spcBef>
              <a:buNone/>
            </a:pPr>
            <a:r>
              <a:rPr lang="en-IN" dirty="0"/>
              <a:t>       </a:t>
            </a:r>
            <a:r>
              <a:rPr lang="en-IN" dirty="0" err="1"/>
              <a:t>int</a:t>
            </a:r>
            <a:r>
              <a:rPr lang="en-IN" dirty="0"/>
              <a:t> result = 0;  </a:t>
            </a:r>
          </a:p>
          <a:p>
            <a:pPr marL="0" indent="0">
              <a:lnSpc>
                <a:spcPct val="120000"/>
              </a:lnSpc>
              <a:spcBef>
                <a:spcPts val="0"/>
              </a:spcBef>
              <a:buNone/>
            </a:pPr>
            <a:r>
              <a:rPr lang="en-IN" dirty="0"/>
              <a:t>    try{  </a:t>
            </a:r>
          </a:p>
          <a:p>
            <a:pPr marL="0" indent="0">
              <a:lnSpc>
                <a:spcPct val="120000"/>
              </a:lnSpc>
              <a:spcBef>
                <a:spcPts val="0"/>
              </a:spcBef>
              <a:buNone/>
            </a:pPr>
            <a:r>
              <a:rPr lang="en-IN" dirty="0"/>
              <a:t>        </a:t>
            </a:r>
            <a:r>
              <a:rPr lang="en-IN" dirty="0" err="1"/>
              <a:t>Class.forName</a:t>
            </a:r>
            <a:r>
              <a:rPr lang="en-IN" dirty="0"/>
              <a:t>("</a:t>
            </a:r>
            <a:r>
              <a:rPr lang="en-IN" dirty="0" err="1"/>
              <a:t>com.mysql.jdbc.Driver</a:t>
            </a:r>
            <a:r>
              <a:rPr lang="en-IN" dirty="0"/>
              <a:t>");     </a:t>
            </a:r>
          </a:p>
          <a:p>
            <a:pPr marL="0" indent="0">
              <a:lnSpc>
                <a:spcPct val="120000"/>
              </a:lnSpc>
              <a:spcBef>
                <a:spcPts val="0"/>
              </a:spcBef>
              <a:buNone/>
            </a:pPr>
            <a:r>
              <a:rPr lang="en-IN" dirty="0"/>
              <a:t>        Connection con = </a:t>
            </a:r>
            <a:r>
              <a:rPr lang="en-IN" dirty="0" err="1"/>
              <a:t>DriverManager.getConnection</a:t>
            </a:r>
            <a:r>
              <a:rPr lang="en-IN" dirty="0"/>
              <a:t>( "</a:t>
            </a:r>
            <a:r>
              <a:rPr lang="en-IN" dirty="0" err="1"/>
              <a:t>jdbc:mysql</a:t>
            </a:r>
            <a:r>
              <a:rPr lang="en-IN" dirty="0"/>
              <a:t>://localhost:3306/</a:t>
            </a:r>
            <a:r>
              <a:rPr lang="en-IN" dirty="0" err="1"/>
              <a:t>Emp</a:t>
            </a:r>
            <a:r>
              <a:rPr lang="en-IN" dirty="0"/>
              <a:t>","root</a:t>
            </a:r>
            <a:r>
              <a:rPr lang="en-IN" dirty="0" smtClean="0"/>
              <a:t>","");  </a:t>
            </a:r>
            <a:endParaRPr lang="en-IN" dirty="0"/>
          </a:p>
          <a:p>
            <a:pPr marL="0" indent="0">
              <a:lnSpc>
                <a:spcPct val="120000"/>
              </a:lnSpc>
              <a:spcBef>
                <a:spcPts val="0"/>
              </a:spcBef>
              <a:buNone/>
            </a:pPr>
            <a:r>
              <a:rPr lang="en-IN" dirty="0"/>
              <a:t>        </a:t>
            </a:r>
            <a:r>
              <a:rPr lang="en-IN" dirty="0" err="1"/>
              <a:t>PreparedStatement</a:t>
            </a:r>
            <a:r>
              <a:rPr lang="en-IN" dirty="0"/>
              <a:t> </a:t>
            </a:r>
            <a:r>
              <a:rPr lang="en-IN" dirty="0" err="1"/>
              <a:t>stmt</a:t>
            </a:r>
            <a:r>
              <a:rPr lang="en-IN" dirty="0"/>
              <a:t> = </a:t>
            </a:r>
            <a:r>
              <a:rPr lang="en-IN" dirty="0" err="1"/>
              <a:t>con.prepareStatement</a:t>
            </a:r>
            <a:r>
              <a:rPr lang="en-IN" dirty="0"/>
              <a:t>("insert into user(</a:t>
            </a:r>
            <a:r>
              <a:rPr lang="en-IN" dirty="0" err="1"/>
              <a:t>name,email</a:t>
            </a:r>
            <a:r>
              <a:rPr lang="en-IN" dirty="0"/>
              <a:t>) values(?,?)");  </a:t>
            </a:r>
          </a:p>
          <a:p>
            <a:pPr marL="0" indent="0">
              <a:lnSpc>
                <a:spcPct val="120000"/>
              </a:lnSpc>
              <a:spcBef>
                <a:spcPts val="0"/>
              </a:spcBef>
              <a:buNone/>
            </a:pPr>
            <a:r>
              <a:rPr lang="en-IN" dirty="0"/>
              <a:t>        </a:t>
            </a:r>
            <a:r>
              <a:rPr lang="en-IN" dirty="0" err="1"/>
              <a:t>stmt.setString</a:t>
            </a:r>
            <a:r>
              <a:rPr lang="en-IN" dirty="0"/>
              <a:t>(1, </a:t>
            </a:r>
            <a:r>
              <a:rPr lang="en-IN" dirty="0" err="1"/>
              <a:t>this.getUname</a:t>
            </a:r>
            <a:r>
              <a:rPr lang="en-IN" dirty="0"/>
              <a:t>());  </a:t>
            </a:r>
          </a:p>
          <a:p>
            <a:pPr marL="0" indent="0">
              <a:lnSpc>
                <a:spcPct val="120000"/>
              </a:lnSpc>
              <a:spcBef>
                <a:spcPts val="0"/>
              </a:spcBef>
              <a:buNone/>
            </a:pPr>
            <a:r>
              <a:rPr lang="en-IN" dirty="0"/>
              <a:t>        </a:t>
            </a:r>
            <a:r>
              <a:rPr lang="en-IN" dirty="0" err="1"/>
              <a:t>stmt.setString</a:t>
            </a:r>
            <a:r>
              <a:rPr lang="en-IN" dirty="0"/>
              <a:t>(2, </a:t>
            </a:r>
            <a:r>
              <a:rPr lang="en-IN" dirty="0" err="1"/>
              <a:t>this.getEmail</a:t>
            </a:r>
            <a:r>
              <a:rPr lang="en-IN" dirty="0"/>
              <a:t>());  </a:t>
            </a:r>
          </a:p>
          <a:p>
            <a:pPr marL="0" indent="0">
              <a:lnSpc>
                <a:spcPct val="120000"/>
              </a:lnSpc>
              <a:spcBef>
                <a:spcPts val="0"/>
              </a:spcBef>
              <a:buNone/>
            </a:pPr>
            <a:r>
              <a:rPr lang="en-IN" dirty="0"/>
              <a:t>        result = </a:t>
            </a:r>
            <a:r>
              <a:rPr lang="en-IN" dirty="0" err="1"/>
              <a:t>stmt.executeUpdate</a:t>
            </a:r>
            <a:r>
              <a:rPr lang="en-IN" dirty="0"/>
              <a:t>();  </a:t>
            </a:r>
          </a:p>
          <a:p>
            <a:pPr marL="0" indent="0">
              <a:lnSpc>
                <a:spcPct val="120000"/>
              </a:lnSpc>
              <a:spcBef>
                <a:spcPts val="0"/>
              </a:spcBef>
              <a:buNone/>
            </a:pPr>
            <a:r>
              <a:rPr lang="en-IN" dirty="0"/>
              <a:t>    }catch(Exception e){  </a:t>
            </a:r>
          </a:p>
          <a:p>
            <a:pPr marL="0" indent="0">
              <a:lnSpc>
                <a:spcPct val="120000"/>
              </a:lnSpc>
              <a:spcBef>
                <a:spcPts val="0"/>
              </a:spcBef>
              <a:buNone/>
            </a:pPr>
            <a:r>
              <a:rPr lang="en-IN" dirty="0"/>
              <a:t>        </a:t>
            </a:r>
            <a:r>
              <a:rPr lang="en-IN" dirty="0" err="1"/>
              <a:t>System.out.println</a:t>
            </a:r>
            <a:r>
              <a:rPr lang="en-IN" dirty="0"/>
              <a:t>(e);  </a:t>
            </a:r>
          </a:p>
          <a:p>
            <a:pPr marL="0" indent="0">
              <a:lnSpc>
                <a:spcPct val="120000"/>
              </a:lnSpc>
              <a:spcBef>
                <a:spcPts val="0"/>
              </a:spcBef>
              <a:buNone/>
            </a:pPr>
            <a:r>
              <a:rPr lang="en-IN" dirty="0"/>
              <a:t>    }  </a:t>
            </a:r>
          </a:p>
          <a:p>
            <a:pPr marL="0" indent="0">
              <a:lnSpc>
                <a:spcPct val="120000"/>
              </a:lnSpc>
              <a:spcBef>
                <a:spcPts val="0"/>
              </a:spcBef>
              <a:buNone/>
            </a:pPr>
            <a:r>
              <a:rPr lang="en-IN" dirty="0"/>
              <a:t>    if(result == 1){  </a:t>
            </a:r>
          </a:p>
          <a:p>
            <a:pPr marL="0" indent="0">
              <a:lnSpc>
                <a:spcPct val="120000"/>
              </a:lnSpc>
              <a:spcBef>
                <a:spcPts val="0"/>
              </a:spcBef>
              <a:buNone/>
            </a:pPr>
            <a:r>
              <a:rPr lang="en-IN" dirty="0"/>
              <a:t>        return true;  </a:t>
            </a:r>
          </a:p>
          <a:p>
            <a:pPr marL="0" indent="0">
              <a:lnSpc>
                <a:spcPct val="120000"/>
              </a:lnSpc>
              <a:spcBef>
                <a:spcPts val="0"/>
              </a:spcBef>
              <a:buNone/>
            </a:pPr>
            <a:r>
              <a:rPr lang="en-IN" dirty="0"/>
              <a:t>    }else </a:t>
            </a:r>
          </a:p>
          <a:p>
            <a:pPr marL="0" indent="0">
              <a:lnSpc>
                <a:spcPct val="120000"/>
              </a:lnSpc>
              <a:spcBef>
                <a:spcPts val="0"/>
              </a:spcBef>
              <a:buNone/>
            </a:pPr>
            <a:r>
              <a:rPr lang="en-IN" dirty="0"/>
              <a:t>        return false;  </a:t>
            </a:r>
          </a:p>
          <a:p>
            <a:pPr marL="0" indent="0">
              <a:lnSpc>
                <a:spcPct val="120000"/>
              </a:lnSpc>
              <a:spcBef>
                <a:spcPts val="0"/>
              </a:spcBef>
              <a:buNone/>
            </a:pPr>
            <a:r>
              <a:rPr lang="en-IN" dirty="0"/>
              <a:t>    }</a:t>
            </a:r>
          </a:p>
          <a:p>
            <a:pPr marL="0" indent="0">
              <a:lnSpc>
                <a:spcPct val="120000"/>
              </a:lnSpc>
              <a:spcBef>
                <a:spcPts val="0"/>
              </a:spcBef>
              <a:buNone/>
            </a:pPr>
            <a:r>
              <a:rPr lang="en-IN" dirty="0"/>
              <a:t>    </a:t>
            </a:r>
          </a:p>
          <a:p>
            <a:pPr marL="0" indent="0">
              <a:lnSpc>
                <a:spcPct val="120000"/>
              </a:lnSpc>
              <a:spcBef>
                <a:spcPts val="0"/>
              </a:spcBef>
              <a:buNone/>
            </a:pPr>
            <a:r>
              <a:rPr lang="en-IN" dirty="0"/>
              <a:t>    public String submit(){  </a:t>
            </a:r>
          </a:p>
          <a:p>
            <a:pPr marL="0" indent="0">
              <a:lnSpc>
                <a:spcPct val="120000"/>
              </a:lnSpc>
              <a:spcBef>
                <a:spcPts val="0"/>
              </a:spcBef>
              <a:buNone/>
            </a:pPr>
            <a:r>
              <a:rPr lang="en-IN" dirty="0"/>
              <a:t>        if(</a:t>
            </a:r>
            <a:r>
              <a:rPr lang="en-IN" dirty="0" err="1"/>
              <a:t>this.save</a:t>
            </a:r>
            <a:r>
              <a:rPr lang="en-IN" dirty="0"/>
              <a:t>()){</a:t>
            </a:r>
          </a:p>
          <a:p>
            <a:pPr marL="0" indent="0">
              <a:lnSpc>
                <a:spcPct val="120000"/>
              </a:lnSpc>
              <a:spcBef>
                <a:spcPts val="0"/>
              </a:spcBef>
              <a:buNone/>
            </a:pPr>
            <a:r>
              <a:rPr lang="en-IN" dirty="0"/>
              <a:t>            return "</a:t>
            </a:r>
            <a:r>
              <a:rPr lang="en-IN" dirty="0" err="1"/>
              <a:t>response.xhtml</a:t>
            </a:r>
            <a:r>
              <a:rPr lang="en-IN" dirty="0"/>
              <a:t>";</a:t>
            </a:r>
          </a:p>
          <a:p>
            <a:pPr marL="0" indent="0">
              <a:lnSpc>
                <a:spcPct val="120000"/>
              </a:lnSpc>
              <a:spcBef>
                <a:spcPts val="0"/>
              </a:spcBef>
              <a:buNone/>
            </a:pPr>
            <a:r>
              <a:rPr lang="en-IN" dirty="0"/>
              <a:t>        }else{</a:t>
            </a:r>
          </a:p>
          <a:p>
            <a:pPr marL="0" indent="0">
              <a:lnSpc>
                <a:spcPct val="120000"/>
              </a:lnSpc>
              <a:spcBef>
                <a:spcPts val="0"/>
              </a:spcBef>
              <a:buNone/>
            </a:pPr>
            <a:r>
              <a:rPr lang="en-IN" dirty="0"/>
              <a:t>            return "</a:t>
            </a:r>
            <a:r>
              <a:rPr lang="en-IN" dirty="0" err="1"/>
              <a:t>index.xhtml</a:t>
            </a:r>
            <a:r>
              <a:rPr lang="en-IN" dirty="0"/>
              <a:t>";</a:t>
            </a:r>
          </a:p>
          <a:p>
            <a:pPr marL="0" indent="0">
              <a:lnSpc>
                <a:spcPct val="120000"/>
              </a:lnSpc>
              <a:spcBef>
                <a:spcPts val="0"/>
              </a:spcBef>
              <a:buNone/>
            </a:pPr>
            <a:r>
              <a:rPr lang="en-IN" dirty="0"/>
              <a:t>        }       </a:t>
            </a:r>
          </a:p>
          <a:p>
            <a:pPr marL="0" indent="0">
              <a:lnSpc>
                <a:spcPct val="120000"/>
              </a:lnSpc>
              <a:spcBef>
                <a:spcPts val="0"/>
              </a:spcBef>
              <a:buNone/>
            </a:pPr>
            <a:r>
              <a:rPr lang="en-IN" dirty="0"/>
              <a:t>    }</a:t>
            </a:r>
          </a:p>
          <a:p>
            <a:pPr marL="0" indent="0">
              <a:lnSpc>
                <a:spcPct val="120000"/>
              </a:lnSpc>
              <a:spcBef>
                <a:spcPts val="0"/>
              </a:spcBef>
              <a:buNone/>
            </a:pPr>
            <a:r>
              <a:rPr lang="en-IN" dirty="0"/>
              <a:t>}</a:t>
            </a:r>
          </a:p>
        </p:txBody>
      </p:sp>
      <p:cxnSp>
        <p:nvCxnSpPr>
          <p:cNvPr id="5" name="Straight Connector 4">
            <a:extLst>
              <a:ext uri="{FF2B5EF4-FFF2-40B4-BE49-F238E27FC236}">
                <a16:creationId xmlns:a16="http://schemas.microsoft.com/office/drawing/2014/main" id="{860468DD-A9DC-460D-B167-3E305415F442}"/>
              </a:ext>
            </a:extLst>
          </p:cNvPr>
          <p:cNvCxnSpPr>
            <a:cxnSpLocks/>
          </p:cNvCxnSpPr>
          <p:nvPr/>
        </p:nvCxnSpPr>
        <p:spPr>
          <a:xfrm>
            <a:off x="6056244" y="1825625"/>
            <a:ext cx="0" cy="435133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3C4E48D-98D0-4BBA-8E80-151AC3939DFB}"/>
              </a:ext>
            </a:extLst>
          </p:cNvPr>
          <p:cNvSpPr/>
          <p:nvPr/>
        </p:nvSpPr>
        <p:spPr>
          <a:xfrm>
            <a:off x="838200" y="1717331"/>
            <a:ext cx="10591800" cy="445963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1440BDA8-FDDD-47CD-9E26-74D3942126EA}"/>
              </a:ext>
            </a:extLst>
          </p:cNvPr>
          <p:cNvSpPr/>
          <p:nvPr/>
        </p:nvSpPr>
        <p:spPr>
          <a:xfrm>
            <a:off x="824947" y="1357938"/>
            <a:ext cx="193813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2516C2F-F1E1-4203-B932-0D3FDA9D1005}"/>
              </a:ext>
            </a:extLst>
          </p:cNvPr>
          <p:cNvSpPr txBox="1"/>
          <p:nvPr/>
        </p:nvSpPr>
        <p:spPr>
          <a:xfrm>
            <a:off x="1003852" y="1338060"/>
            <a:ext cx="1024639" cy="369332"/>
          </a:xfrm>
          <a:prstGeom prst="rect">
            <a:avLst/>
          </a:prstGeom>
          <a:noFill/>
        </p:spPr>
        <p:txBody>
          <a:bodyPr wrap="none" rtlCol="0">
            <a:spAutoFit/>
          </a:bodyPr>
          <a:lstStyle/>
          <a:p>
            <a:r>
              <a:rPr lang="en-US" dirty="0"/>
              <a:t>User.java</a:t>
            </a:r>
            <a:endParaRPr lang="en-IN" dirty="0"/>
          </a:p>
        </p:txBody>
      </p:sp>
      <p:sp>
        <p:nvSpPr>
          <p:cNvPr id="4" name="Rectangle 3">
            <a:extLst>
              <a:ext uri="{FF2B5EF4-FFF2-40B4-BE49-F238E27FC236}">
                <a16:creationId xmlns:a16="http://schemas.microsoft.com/office/drawing/2014/main" id="{9370A980-6F1A-448F-B987-BFB5239EBC24}"/>
              </a:ext>
            </a:extLst>
          </p:cNvPr>
          <p:cNvSpPr/>
          <p:nvPr/>
        </p:nvSpPr>
        <p:spPr>
          <a:xfrm>
            <a:off x="878840" y="1845945"/>
            <a:ext cx="5146034" cy="41890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41604129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JSF Database </a:t>
            </a:r>
            <a:r>
              <a:rPr lang="en-IN" dirty="0" smtClean="0"/>
              <a:t>Access Example Links</a:t>
            </a:r>
            <a:endParaRPr lang="en-IN" dirty="0"/>
          </a:p>
        </p:txBody>
      </p:sp>
      <p:sp>
        <p:nvSpPr>
          <p:cNvPr id="3" name="Content Placeholder 2"/>
          <p:cNvSpPr>
            <a:spLocks noGrp="1"/>
          </p:cNvSpPr>
          <p:nvPr>
            <p:ph idx="1"/>
          </p:nvPr>
        </p:nvSpPr>
        <p:spPr/>
        <p:txBody>
          <a:bodyPr>
            <a:normAutofit/>
          </a:bodyPr>
          <a:lstStyle/>
          <a:p>
            <a:r>
              <a:rPr lang="en-IN" dirty="0"/>
              <a:t>Example 1</a:t>
            </a:r>
          </a:p>
          <a:p>
            <a:r>
              <a:rPr lang="en-IN" dirty="0">
                <a:hlinkClick r:id="rId3"/>
              </a:rPr>
              <a:t>https://</a:t>
            </a:r>
            <a:r>
              <a:rPr lang="en-IN" dirty="0" smtClean="0">
                <a:hlinkClick r:id="rId3"/>
              </a:rPr>
              <a:t>www.javatpoint.com/jsf-jdbc-connectivity</a:t>
            </a:r>
            <a:r>
              <a:rPr lang="en-IN" dirty="0" smtClean="0"/>
              <a:t> </a:t>
            </a:r>
          </a:p>
          <a:p>
            <a:endParaRPr lang="en-IN" dirty="0" smtClean="0"/>
          </a:p>
          <a:p>
            <a:r>
              <a:rPr lang="en-IN" dirty="0" smtClean="0"/>
              <a:t>Example </a:t>
            </a:r>
            <a:r>
              <a:rPr lang="en-IN" dirty="0"/>
              <a:t>2 – CRUD Application  </a:t>
            </a:r>
            <a:endParaRPr lang="en-IN" dirty="0" smtClean="0"/>
          </a:p>
          <a:p>
            <a:r>
              <a:rPr lang="en-IN" dirty="0" smtClean="0">
                <a:hlinkClick r:id="rId4"/>
              </a:rPr>
              <a:t>https</a:t>
            </a:r>
            <a:r>
              <a:rPr lang="en-IN" dirty="0">
                <a:hlinkClick r:id="rId4"/>
              </a:rPr>
              <a:t>://</a:t>
            </a:r>
            <a:r>
              <a:rPr lang="en-IN" dirty="0" smtClean="0">
                <a:hlinkClick r:id="rId4"/>
              </a:rPr>
              <a:t>www.javatpoint.com/jsf-crud-example</a:t>
            </a:r>
            <a:r>
              <a:rPr lang="en-IN" dirty="0" smtClean="0"/>
              <a:t> </a:t>
            </a:r>
          </a:p>
          <a:p>
            <a:endParaRPr lang="en-IN" dirty="0"/>
          </a:p>
          <a:p>
            <a:r>
              <a:rPr lang="en-IN" dirty="0" smtClean="0"/>
              <a:t>Example </a:t>
            </a:r>
            <a:r>
              <a:rPr lang="en-IN" dirty="0"/>
              <a:t>3</a:t>
            </a:r>
          </a:p>
          <a:p>
            <a:r>
              <a:rPr lang="en-IN" dirty="0">
                <a:hlinkClick r:id="rId5"/>
              </a:rPr>
              <a:t>https://</a:t>
            </a:r>
            <a:r>
              <a:rPr lang="en-IN" dirty="0" smtClean="0">
                <a:hlinkClick r:id="rId5"/>
              </a:rPr>
              <a:t>www.tutorialspoint.com/jsf/jsf_display_datatable.htm</a:t>
            </a:r>
            <a:r>
              <a:rPr lang="en-IN" dirty="0" smtClean="0"/>
              <a:t> </a:t>
            </a:r>
            <a:endParaRPr lang="en-IN" dirty="0"/>
          </a:p>
        </p:txBody>
      </p:sp>
    </p:spTree>
    <p:custDataLst>
      <p:tags r:id="rId1"/>
    </p:custDataLst>
    <p:extLst>
      <p:ext uri="{BB962C8B-B14F-4D97-AF65-F5344CB8AC3E}">
        <p14:creationId xmlns:p14="http://schemas.microsoft.com/office/powerpoint/2010/main" val="294980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nchor="ctr">
            <a:spAutoFit/>
          </a:bodyPr>
          <a:lstStyle/>
          <a:p>
            <a:pPr marL="12700">
              <a:lnSpc>
                <a:spcPct val="100000"/>
              </a:lnSpc>
              <a:spcBef>
                <a:spcPts val="105"/>
              </a:spcBef>
            </a:pPr>
            <a:r>
              <a:rPr dirty="0"/>
              <a:t>JSF</a:t>
            </a:r>
            <a:r>
              <a:rPr spc="-95" dirty="0"/>
              <a:t> </a:t>
            </a:r>
            <a:r>
              <a:rPr spc="-5" dirty="0"/>
              <a:t>elements</a:t>
            </a:r>
            <a:endParaRPr dirty="0"/>
          </a:p>
        </p:txBody>
      </p:sp>
      <p:sp>
        <p:nvSpPr>
          <p:cNvPr id="4" name="Content Placeholder 3"/>
          <p:cNvSpPr>
            <a:spLocks noGrp="1"/>
          </p:cNvSpPr>
          <p:nvPr>
            <p:ph idx="1"/>
          </p:nvPr>
        </p:nvSpPr>
        <p:spPr/>
        <p:txBody>
          <a:bodyPr/>
          <a:lstStyle/>
          <a:p>
            <a:pPr marL="355600" indent="-342900">
              <a:spcBef>
                <a:spcPts val="480"/>
              </a:spcBef>
              <a:buFont typeface="Arial MT"/>
              <a:buChar char="•"/>
              <a:tabLst>
                <a:tab pos="354965" algn="l"/>
                <a:tab pos="355600" algn="l"/>
              </a:tabLst>
            </a:pPr>
            <a:r>
              <a:rPr lang="en-IN" spc="-5" dirty="0">
                <a:cs typeface="Calibri"/>
              </a:rPr>
              <a:t>UI</a:t>
            </a:r>
            <a:r>
              <a:rPr lang="en-IN" spc="-45" dirty="0">
                <a:cs typeface="Calibri"/>
              </a:rPr>
              <a:t> </a:t>
            </a:r>
            <a:r>
              <a:rPr lang="en-IN" spc="-5" dirty="0">
                <a:cs typeface="Calibri"/>
              </a:rPr>
              <a:t>Component</a:t>
            </a:r>
            <a:endParaRPr lang="en-IN" dirty="0">
              <a:cs typeface="Calibri"/>
            </a:endParaRPr>
          </a:p>
          <a:p>
            <a:pPr marL="355600" indent="-342900">
              <a:spcBef>
                <a:spcPts val="385"/>
              </a:spcBef>
              <a:buFont typeface="Arial MT"/>
              <a:buChar char="•"/>
              <a:tabLst>
                <a:tab pos="354965" algn="l"/>
                <a:tab pos="355600" algn="l"/>
              </a:tabLst>
            </a:pPr>
            <a:r>
              <a:rPr lang="en-IN" spc="-15" dirty="0">
                <a:cs typeface="Calibri"/>
              </a:rPr>
              <a:t>Renderer</a:t>
            </a:r>
            <a:endParaRPr lang="en-IN" dirty="0">
              <a:cs typeface="Calibri"/>
            </a:endParaRPr>
          </a:p>
          <a:p>
            <a:pPr marL="355600" indent="-342900">
              <a:spcBef>
                <a:spcPts val="385"/>
              </a:spcBef>
              <a:buFont typeface="Arial MT"/>
              <a:buChar char="•"/>
              <a:tabLst>
                <a:tab pos="354965" algn="l"/>
                <a:tab pos="355600" algn="l"/>
              </a:tabLst>
            </a:pPr>
            <a:r>
              <a:rPr lang="en-IN" spc="-30" dirty="0">
                <a:cs typeface="Calibri"/>
              </a:rPr>
              <a:t>Validator</a:t>
            </a:r>
            <a:endParaRPr lang="en-IN" dirty="0">
              <a:cs typeface="Calibri"/>
            </a:endParaRPr>
          </a:p>
          <a:p>
            <a:pPr marL="355600" indent="-342900">
              <a:spcBef>
                <a:spcPts val="385"/>
              </a:spcBef>
              <a:buFont typeface="Arial MT"/>
              <a:buChar char="•"/>
              <a:tabLst>
                <a:tab pos="354965" algn="l"/>
                <a:tab pos="355600" algn="l"/>
              </a:tabLst>
            </a:pPr>
            <a:r>
              <a:rPr lang="en-IN" spc="-5" dirty="0">
                <a:cs typeface="Calibri"/>
              </a:rPr>
              <a:t>Backing</a:t>
            </a:r>
            <a:r>
              <a:rPr lang="en-IN" spc="-30" dirty="0">
                <a:cs typeface="Calibri"/>
              </a:rPr>
              <a:t> </a:t>
            </a:r>
            <a:r>
              <a:rPr lang="en-IN" spc="-5" dirty="0">
                <a:cs typeface="Calibri"/>
              </a:rPr>
              <a:t>Beans</a:t>
            </a:r>
            <a:endParaRPr lang="en-IN" dirty="0">
              <a:cs typeface="Calibri"/>
            </a:endParaRPr>
          </a:p>
          <a:p>
            <a:pPr marL="355600" indent="-342900">
              <a:spcBef>
                <a:spcPts val="384"/>
              </a:spcBef>
              <a:buFont typeface="Arial MT"/>
              <a:buChar char="•"/>
              <a:tabLst>
                <a:tab pos="354965" algn="l"/>
                <a:tab pos="355600" algn="l"/>
              </a:tabLst>
            </a:pPr>
            <a:r>
              <a:rPr lang="en-IN" spc="-15" dirty="0">
                <a:cs typeface="Calibri"/>
              </a:rPr>
              <a:t>Convertor</a:t>
            </a:r>
            <a:endParaRPr lang="en-IN" dirty="0">
              <a:cs typeface="Calibri"/>
            </a:endParaRPr>
          </a:p>
          <a:p>
            <a:pPr marL="355600" indent="-342900">
              <a:spcBef>
                <a:spcPts val="380"/>
              </a:spcBef>
              <a:buFont typeface="Arial MT"/>
              <a:buChar char="•"/>
              <a:tabLst>
                <a:tab pos="354965" algn="l"/>
                <a:tab pos="355600" algn="l"/>
              </a:tabLst>
            </a:pPr>
            <a:r>
              <a:rPr lang="en-IN" spc="-30" dirty="0">
                <a:cs typeface="Calibri"/>
              </a:rPr>
              <a:t>Event</a:t>
            </a:r>
            <a:r>
              <a:rPr lang="en-IN" spc="-35" dirty="0">
                <a:cs typeface="Calibri"/>
              </a:rPr>
              <a:t> </a:t>
            </a:r>
            <a:r>
              <a:rPr lang="en-IN" spc="-5" dirty="0">
                <a:cs typeface="Calibri"/>
              </a:rPr>
              <a:t>and</a:t>
            </a:r>
            <a:r>
              <a:rPr lang="en-IN" spc="-30" dirty="0">
                <a:cs typeface="Calibri"/>
              </a:rPr>
              <a:t> </a:t>
            </a:r>
            <a:r>
              <a:rPr lang="en-IN" spc="-20" dirty="0">
                <a:cs typeface="Calibri"/>
              </a:rPr>
              <a:t>Listeners</a:t>
            </a:r>
            <a:endParaRPr lang="en-IN" dirty="0">
              <a:cs typeface="Calibri"/>
            </a:endParaRPr>
          </a:p>
          <a:p>
            <a:pPr marL="355600" indent="-342900">
              <a:spcBef>
                <a:spcPts val="385"/>
              </a:spcBef>
              <a:buFont typeface="Arial MT"/>
              <a:buChar char="•"/>
              <a:tabLst>
                <a:tab pos="354965" algn="l"/>
                <a:tab pos="355600" algn="l"/>
              </a:tabLst>
            </a:pPr>
            <a:r>
              <a:rPr lang="en-IN" spc="-10" dirty="0">
                <a:cs typeface="Calibri"/>
              </a:rPr>
              <a:t>Message</a:t>
            </a:r>
            <a:endParaRPr lang="en-IN" dirty="0">
              <a:cs typeface="Calibri"/>
            </a:endParaRPr>
          </a:p>
          <a:p>
            <a:pPr marL="355600" indent="-342900">
              <a:spcBef>
                <a:spcPts val="385"/>
              </a:spcBef>
              <a:buFont typeface="Arial MT"/>
              <a:buChar char="•"/>
              <a:tabLst>
                <a:tab pos="354965" algn="l"/>
                <a:tab pos="355600" algn="l"/>
              </a:tabLst>
            </a:pPr>
            <a:r>
              <a:rPr lang="en-IN" spc="-15" dirty="0" smtClean="0">
                <a:cs typeface="Calibri"/>
              </a:rPr>
              <a:t>Navigation</a:t>
            </a:r>
            <a:endParaRPr lang="en-IN" dirty="0">
              <a:cs typeface="Calibri"/>
            </a:endParaRPr>
          </a:p>
        </p:txBody>
      </p:sp>
    </p:spTree>
    <p:custDataLst>
      <p:tags r:id="rId1"/>
    </p:custDataLst>
    <p:extLst>
      <p:ext uri="{BB962C8B-B14F-4D97-AF65-F5344CB8AC3E}">
        <p14:creationId xmlns:p14="http://schemas.microsoft.com/office/powerpoint/2010/main" val="212568482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JSF </a:t>
            </a:r>
            <a:r>
              <a:rPr lang="en-IN" dirty="0" err="1"/>
              <a:t>PrimeFaces</a:t>
            </a:r>
            <a:endParaRPr lang="en-IN" dirty="0"/>
          </a:p>
        </p:txBody>
      </p:sp>
      <p:sp>
        <p:nvSpPr>
          <p:cNvPr id="3" name="Content Placeholder 2"/>
          <p:cNvSpPr>
            <a:spLocks noGrp="1"/>
          </p:cNvSpPr>
          <p:nvPr>
            <p:ph idx="1"/>
          </p:nvPr>
        </p:nvSpPr>
        <p:spPr>
          <a:xfrm>
            <a:off x="838200" y="1825625"/>
            <a:ext cx="10971508" cy="4351338"/>
          </a:xfrm>
        </p:spPr>
        <p:txBody>
          <a:bodyPr>
            <a:normAutofit/>
          </a:bodyPr>
          <a:lstStyle/>
          <a:p>
            <a:pPr algn="just"/>
            <a:r>
              <a:rPr lang="en-US" dirty="0"/>
              <a:t>It is an UI (User Interface) library for JSF (</a:t>
            </a:r>
            <a:r>
              <a:rPr lang="en-US" dirty="0" err="1"/>
              <a:t>JavaServer</a:t>
            </a:r>
            <a:r>
              <a:rPr lang="en-US" dirty="0"/>
              <a:t> Faces)  based applications. </a:t>
            </a:r>
            <a:endParaRPr lang="en-US" dirty="0" smtClean="0"/>
          </a:p>
          <a:p>
            <a:pPr algn="just"/>
            <a:r>
              <a:rPr lang="en-US" dirty="0" smtClean="0"/>
              <a:t>It </a:t>
            </a:r>
            <a:r>
              <a:rPr lang="en-US" dirty="0"/>
              <a:t>is designed and developed by </a:t>
            </a:r>
            <a:r>
              <a:rPr lang="en-US" dirty="0" err="1"/>
              <a:t>PrimeTek</a:t>
            </a:r>
            <a:r>
              <a:rPr lang="en-US" dirty="0"/>
              <a:t>. </a:t>
            </a:r>
            <a:endParaRPr lang="en-US" dirty="0" smtClean="0"/>
          </a:p>
          <a:p>
            <a:pPr algn="just"/>
            <a:r>
              <a:rPr lang="en-US" dirty="0" smtClean="0"/>
              <a:t>It  </a:t>
            </a:r>
            <a:r>
              <a:rPr lang="en-US" dirty="0"/>
              <a:t>is Cross-platform, open source and written in Java programing  </a:t>
            </a:r>
            <a:r>
              <a:rPr lang="en-US" dirty="0" smtClean="0"/>
              <a:t>language.</a:t>
            </a:r>
          </a:p>
          <a:p>
            <a:pPr algn="just"/>
            <a:r>
              <a:rPr lang="en-US" dirty="0" smtClean="0"/>
              <a:t>It </a:t>
            </a:r>
            <a:r>
              <a:rPr lang="en-US" dirty="0"/>
              <a:t>provides rich support of UI components, built-in ajax support,  themes etc. </a:t>
            </a:r>
            <a:endParaRPr lang="en-US" dirty="0" smtClean="0"/>
          </a:p>
          <a:p>
            <a:pPr algn="just"/>
            <a:r>
              <a:rPr lang="en-US" dirty="0" smtClean="0"/>
              <a:t>It </a:t>
            </a:r>
            <a:r>
              <a:rPr lang="en-US" dirty="0"/>
              <a:t>has became popular and supported by Oracle. </a:t>
            </a:r>
            <a:endParaRPr lang="en-US" dirty="0" smtClean="0"/>
          </a:p>
          <a:p>
            <a:pPr algn="just"/>
            <a:r>
              <a:rPr lang="en-US" dirty="0" smtClean="0"/>
              <a:t>It </a:t>
            </a:r>
            <a:r>
              <a:rPr lang="en-US" dirty="0"/>
              <a:t>is  default library in NetBeans IDE</a:t>
            </a:r>
            <a:r>
              <a:rPr lang="en-US" dirty="0" smtClean="0"/>
              <a:t>.</a:t>
            </a:r>
          </a:p>
        </p:txBody>
      </p:sp>
    </p:spTree>
    <p:custDataLst>
      <p:tags r:id="rId1"/>
    </p:custDataLst>
    <p:extLst>
      <p:ext uri="{BB962C8B-B14F-4D97-AF65-F5344CB8AC3E}">
        <p14:creationId xmlns:p14="http://schemas.microsoft.com/office/powerpoint/2010/main" val="14378574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JSF </a:t>
            </a:r>
            <a:r>
              <a:rPr lang="en-IN" dirty="0" err="1" smtClean="0"/>
              <a:t>PrimeFaces</a:t>
            </a:r>
            <a:r>
              <a:rPr lang="en-IN" dirty="0" smtClean="0"/>
              <a:t> Features</a:t>
            </a:r>
            <a:endParaRPr lang="en-IN" dirty="0"/>
          </a:p>
        </p:txBody>
      </p:sp>
      <p:sp>
        <p:nvSpPr>
          <p:cNvPr id="3" name="Content Placeholder 2"/>
          <p:cNvSpPr>
            <a:spLocks noGrp="1"/>
          </p:cNvSpPr>
          <p:nvPr>
            <p:ph idx="1"/>
          </p:nvPr>
        </p:nvSpPr>
        <p:spPr/>
        <p:txBody>
          <a:bodyPr/>
          <a:lstStyle/>
          <a:p>
            <a:r>
              <a:rPr lang="en-IN" dirty="0" smtClean="0"/>
              <a:t>Rich </a:t>
            </a:r>
            <a:r>
              <a:rPr lang="en-IN" dirty="0"/>
              <a:t>UI Components</a:t>
            </a:r>
          </a:p>
          <a:p>
            <a:r>
              <a:rPr lang="en-IN" dirty="0" smtClean="0"/>
              <a:t>Ajax </a:t>
            </a:r>
            <a:r>
              <a:rPr lang="en-IN" dirty="0"/>
              <a:t>Support</a:t>
            </a:r>
          </a:p>
          <a:p>
            <a:r>
              <a:rPr lang="en-IN" dirty="0" smtClean="0"/>
              <a:t>Push </a:t>
            </a:r>
            <a:r>
              <a:rPr lang="en-IN" dirty="0"/>
              <a:t>Support</a:t>
            </a:r>
          </a:p>
          <a:p>
            <a:r>
              <a:rPr lang="en-IN" dirty="0" smtClean="0"/>
              <a:t>Dialog </a:t>
            </a:r>
            <a:r>
              <a:rPr lang="en-IN" dirty="0" err="1"/>
              <a:t>Suppport</a:t>
            </a:r>
            <a:endParaRPr lang="en-IN" dirty="0"/>
          </a:p>
          <a:p>
            <a:r>
              <a:rPr lang="en-IN" dirty="0" smtClean="0"/>
              <a:t>Client </a:t>
            </a:r>
            <a:r>
              <a:rPr lang="en-IN" dirty="0"/>
              <a:t>Side Validation</a:t>
            </a:r>
          </a:p>
          <a:p>
            <a:r>
              <a:rPr lang="en-IN" dirty="0" smtClean="0"/>
              <a:t>Mobile </a:t>
            </a:r>
            <a:r>
              <a:rPr lang="en-IN" dirty="0"/>
              <a:t>UI kit</a:t>
            </a:r>
          </a:p>
          <a:p>
            <a:r>
              <a:rPr lang="en-IN" dirty="0" smtClean="0"/>
              <a:t>Skinning </a:t>
            </a:r>
            <a:r>
              <a:rPr lang="en-IN" dirty="0"/>
              <a:t>Framework</a:t>
            </a:r>
          </a:p>
          <a:p>
            <a:endParaRPr lang="en-IN" dirty="0"/>
          </a:p>
        </p:txBody>
      </p:sp>
    </p:spTree>
    <p:custDataLst>
      <p:tags r:id="rId1"/>
    </p:custDataLst>
    <p:extLst>
      <p:ext uri="{BB962C8B-B14F-4D97-AF65-F5344CB8AC3E}">
        <p14:creationId xmlns:p14="http://schemas.microsoft.com/office/powerpoint/2010/main" val="5024037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JSF </a:t>
            </a:r>
            <a:r>
              <a:rPr lang="en-IN" dirty="0" err="1"/>
              <a:t>PrimeFaces</a:t>
            </a:r>
            <a:r>
              <a:rPr lang="en-IN" dirty="0"/>
              <a:t> </a:t>
            </a:r>
            <a:r>
              <a:rPr lang="en-IN" dirty="0" smtClean="0"/>
              <a:t>Features (cont.)</a:t>
            </a:r>
            <a:endParaRPr lang="en-IN" dirty="0"/>
          </a:p>
        </p:txBody>
      </p:sp>
      <p:sp>
        <p:nvSpPr>
          <p:cNvPr id="3" name="Content Placeholder 2"/>
          <p:cNvSpPr>
            <a:spLocks noGrp="1"/>
          </p:cNvSpPr>
          <p:nvPr>
            <p:ph idx="1"/>
          </p:nvPr>
        </p:nvSpPr>
        <p:spPr>
          <a:xfrm>
            <a:off x="838200" y="1825624"/>
            <a:ext cx="11188485" cy="5032375"/>
          </a:xfrm>
        </p:spPr>
        <p:txBody>
          <a:bodyPr>
            <a:normAutofit fontScale="85000" lnSpcReduction="20000"/>
          </a:bodyPr>
          <a:lstStyle/>
          <a:p>
            <a:pPr marL="0" indent="0" algn="just">
              <a:buNone/>
            </a:pPr>
            <a:r>
              <a:rPr lang="en-US" b="1" dirty="0"/>
              <a:t>Rich UI Components</a:t>
            </a:r>
          </a:p>
          <a:p>
            <a:pPr algn="just"/>
            <a:r>
              <a:rPr lang="en-US" dirty="0"/>
              <a:t>It provides over 100 UI (User Interface) components. We can use that to create </a:t>
            </a:r>
            <a:r>
              <a:rPr lang="en-US" dirty="0" err="1"/>
              <a:t>interective</a:t>
            </a:r>
            <a:r>
              <a:rPr lang="en-US" dirty="0"/>
              <a:t> interface for JSF application. It includes </a:t>
            </a:r>
            <a:r>
              <a:rPr lang="en-US" dirty="0" err="1"/>
              <a:t>HtmlEditor</a:t>
            </a:r>
            <a:r>
              <a:rPr lang="en-US" dirty="0"/>
              <a:t>, Dialog, AutoComplete, Signature etc.</a:t>
            </a:r>
          </a:p>
          <a:p>
            <a:pPr marL="0" indent="0" algn="just">
              <a:buNone/>
            </a:pPr>
            <a:r>
              <a:rPr lang="en-US" b="1" dirty="0"/>
              <a:t>Ajax Support</a:t>
            </a:r>
          </a:p>
          <a:p>
            <a:pPr algn="just"/>
            <a:r>
              <a:rPr lang="en-US" dirty="0" err="1"/>
              <a:t>Primefaces</a:t>
            </a:r>
            <a:r>
              <a:rPr lang="en-US" dirty="0"/>
              <a:t> provides built-in Ajax support. We can use it to perform Ajax call for the JSF application. It provides Ajax components like: counter, listener, event, poll etc.</a:t>
            </a:r>
          </a:p>
          <a:p>
            <a:r>
              <a:rPr lang="en-US" dirty="0" err="1"/>
              <a:t>PrimeFaces</a:t>
            </a:r>
            <a:r>
              <a:rPr lang="en-US" dirty="0"/>
              <a:t> Ajax </a:t>
            </a:r>
            <a:r>
              <a:rPr lang="en-US" dirty="0" err="1"/>
              <a:t>Javascript</a:t>
            </a:r>
            <a:r>
              <a:rPr lang="en-US" dirty="0"/>
              <a:t> API is powered by jQuery and optimized for JSF. Whole API consists of properly </a:t>
            </a:r>
            <a:r>
              <a:rPr lang="en-US" dirty="0" err="1"/>
              <a:t>namespaced</a:t>
            </a:r>
            <a:r>
              <a:rPr lang="en-US" dirty="0"/>
              <a:t> simple </a:t>
            </a:r>
            <a:r>
              <a:rPr lang="en-US" dirty="0" err="1"/>
              <a:t>javascript</a:t>
            </a:r>
            <a:r>
              <a:rPr lang="en-US" dirty="0"/>
              <a:t> functions </a:t>
            </a:r>
            <a:r>
              <a:rPr lang="en-US" b="1" dirty="0" err="1"/>
              <a:t>PrimeFaces.ajax.Request</a:t>
            </a:r>
            <a:r>
              <a:rPr lang="en-US" b="1" dirty="0"/>
              <a:t>, </a:t>
            </a:r>
            <a:r>
              <a:rPr lang="en-US" b="1" dirty="0" err="1"/>
              <a:t>PrimeFaces.ajax.Response</a:t>
            </a:r>
            <a:r>
              <a:rPr lang="en-US" b="1" dirty="0"/>
              <a:t>.</a:t>
            </a:r>
            <a:endParaRPr lang="en-US" dirty="0"/>
          </a:p>
          <a:p>
            <a:pPr marL="0" indent="0" algn="just">
              <a:buNone/>
            </a:pPr>
            <a:r>
              <a:rPr lang="en-US" b="1" dirty="0"/>
              <a:t>Push Support</a:t>
            </a:r>
          </a:p>
          <a:p>
            <a:pPr algn="just"/>
            <a:r>
              <a:rPr lang="en-US" dirty="0"/>
              <a:t>It provides Atmosphere framework that provides us push support. The Atmosphere Framework is the most popular asynchronous application development framework for enterprise Java. </a:t>
            </a:r>
            <a:r>
              <a:rPr lang="en-US" dirty="0" err="1"/>
              <a:t>PrimeFaces</a:t>
            </a:r>
            <a:r>
              <a:rPr lang="en-US" dirty="0"/>
              <a:t> Push 2.0 is based on Atmosphere as its predecessor and follows an annotation based approach this time.</a:t>
            </a:r>
          </a:p>
          <a:p>
            <a:pPr algn="just"/>
            <a:endParaRPr lang="en-IN" dirty="0"/>
          </a:p>
        </p:txBody>
      </p:sp>
    </p:spTree>
    <p:custDataLst>
      <p:tags r:id="rId1"/>
    </p:custDataLst>
    <p:extLst>
      <p:ext uri="{BB962C8B-B14F-4D97-AF65-F5344CB8AC3E}">
        <p14:creationId xmlns:p14="http://schemas.microsoft.com/office/powerpoint/2010/main" val="4618616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JSF </a:t>
            </a:r>
            <a:r>
              <a:rPr lang="en-IN" dirty="0" err="1"/>
              <a:t>PrimeFaces</a:t>
            </a:r>
            <a:r>
              <a:rPr lang="en-IN" dirty="0"/>
              <a:t> </a:t>
            </a:r>
            <a:r>
              <a:rPr lang="en-IN" dirty="0" smtClean="0"/>
              <a:t>Features (cont.)</a:t>
            </a:r>
            <a:endParaRPr lang="en-IN" dirty="0"/>
          </a:p>
        </p:txBody>
      </p:sp>
      <p:sp>
        <p:nvSpPr>
          <p:cNvPr id="3" name="Content Placeholder 2"/>
          <p:cNvSpPr>
            <a:spLocks noGrp="1"/>
          </p:cNvSpPr>
          <p:nvPr>
            <p:ph idx="1"/>
          </p:nvPr>
        </p:nvSpPr>
        <p:spPr>
          <a:xfrm>
            <a:off x="838200" y="1825624"/>
            <a:ext cx="11188485" cy="5032375"/>
          </a:xfrm>
        </p:spPr>
        <p:txBody>
          <a:bodyPr>
            <a:normAutofit/>
          </a:bodyPr>
          <a:lstStyle/>
          <a:p>
            <a:pPr marL="0" indent="0" algn="just">
              <a:buNone/>
            </a:pPr>
            <a:r>
              <a:rPr lang="en-US" b="1" dirty="0"/>
              <a:t>Dialog Support</a:t>
            </a:r>
          </a:p>
          <a:p>
            <a:pPr algn="just"/>
            <a:r>
              <a:rPr lang="en-US" dirty="0" err="1"/>
              <a:t>PrimeFaces</a:t>
            </a:r>
            <a:r>
              <a:rPr lang="en-US" dirty="0"/>
              <a:t> provides Dialog Framework which is used to open an external </a:t>
            </a:r>
            <a:r>
              <a:rPr lang="en-US" dirty="0" err="1"/>
              <a:t>xhtml</a:t>
            </a:r>
            <a:r>
              <a:rPr lang="en-US" dirty="0"/>
              <a:t> page in a dialog that is generated dynamically on runtime. The </a:t>
            </a:r>
            <a:r>
              <a:rPr lang="en-US" dirty="0" err="1"/>
              <a:t>RequestContext</a:t>
            </a:r>
            <a:r>
              <a:rPr lang="en-US" dirty="0"/>
              <a:t> provides methods to open and close dialog</a:t>
            </a:r>
            <a:r>
              <a:rPr lang="en-US" dirty="0" smtClean="0"/>
              <a:t>.</a:t>
            </a:r>
          </a:p>
          <a:p>
            <a:pPr algn="just"/>
            <a:endParaRPr lang="en-US" dirty="0"/>
          </a:p>
          <a:p>
            <a:pPr marL="0" indent="0" algn="just">
              <a:buNone/>
            </a:pPr>
            <a:r>
              <a:rPr lang="en-US" b="1" dirty="0"/>
              <a:t>Client Side Validation</a:t>
            </a:r>
          </a:p>
          <a:p>
            <a:pPr algn="just"/>
            <a:r>
              <a:rPr lang="en-US" dirty="0" err="1"/>
              <a:t>PrimeFaces</a:t>
            </a:r>
            <a:r>
              <a:rPr lang="en-US" dirty="0"/>
              <a:t> provides the most advanced Client Side Validation for </a:t>
            </a:r>
            <a:r>
              <a:rPr lang="en-US" dirty="0" err="1"/>
              <a:t>JavaServer</a:t>
            </a:r>
            <a:r>
              <a:rPr lang="en-US" dirty="0"/>
              <a:t> Faces and Java EE. It is used to validate data at client side. It is compatible with Server Side Implementation and provides Advanced Bean Validation Integration.</a:t>
            </a:r>
          </a:p>
          <a:p>
            <a:pPr algn="just"/>
            <a:endParaRPr lang="en-IN" dirty="0"/>
          </a:p>
        </p:txBody>
      </p:sp>
    </p:spTree>
    <p:custDataLst>
      <p:tags r:id="rId1"/>
    </p:custDataLst>
    <p:extLst>
      <p:ext uri="{BB962C8B-B14F-4D97-AF65-F5344CB8AC3E}">
        <p14:creationId xmlns:p14="http://schemas.microsoft.com/office/powerpoint/2010/main" val="2978331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JSF </a:t>
            </a:r>
            <a:r>
              <a:rPr lang="en-IN" dirty="0" err="1"/>
              <a:t>PrimeFaces</a:t>
            </a:r>
            <a:r>
              <a:rPr lang="en-IN" dirty="0"/>
              <a:t> </a:t>
            </a:r>
            <a:r>
              <a:rPr lang="en-IN" dirty="0" smtClean="0"/>
              <a:t>Features (cont.)</a:t>
            </a:r>
            <a:endParaRPr lang="en-IN" dirty="0"/>
          </a:p>
        </p:txBody>
      </p:sp>
      <p:sp>
        <p:nvSpPr>
          <p:cNvPr id="3" name="Content Placeholder 2"/>
          <p:cNvSpPr>
            <a:spLocks noGrp="1"/>
          </p:cNvSpPr>
          <p:nvPr>
            <p:ph idx="1"/>
          </p:nvPr>
        </p:nvSpPr>
        <p:spPr>
          <a:xfrm>
            <a:off x="838200" y="1825624"/>
            <a:ext cx="11188485" cy="5032375"/>
          </a:xfrm>
        </p:spPr>
        <p:txBody>
          <a:bodyPr>
            <a:normAutofit lnSpcReduction="10000"/>
          </a:bodyPr>
          <a:lstStyle/>
          <a:p>
            <a:pPr marL="0" indent="0" algn="just">
              <a:buNone/>
            </a:pPr>
            <a:r>
              <a:rPr lang="en-US" b="1" dirty="0"/>
              <a:t>Mobile UI Kit</a:t>
            </a:r>
          </a:p>
          <a:p>
            <a:pPr algn="just"/>
            <a:r>
              <a:rPr lang="en-US" dirty="0"/>
              <a:t>It provides a mobile UI kit to create JSF application for mobile phones. It is default in the library. So, does not require any additional downloading. It is built on top of jQuery Mobile.</a:t>
            </a:r>
          </a:p>
          <a:p>
            <a:pPr algn="just"/>
            <a:r>
              <a:rPr lang="en-US" dirty="0"/>
              <a:t>It includes various features popular </a:t>
            </a:r>
            <a:r>
              <a:rPr lang="en-US" dirty="0" err="1"/>
              <a:t>PrimeFaces</a:t>
            </a:r>
            <a:r>
              <a:rPr lang="en-US" dirty="0"/>
              <a:t> components, ajax framework extensions, mobile ajax behavior events, integrated navigation model, lazy loading of pages, responsive widgets etc.</a:t>
            </a:r>
          </a:p>
          <a:p>
            <a:pPr marL="0" indent="0" algn="just">
              <a:buNone/>
            </a:pPr>
            <a:r>
              <a:rPr lang="en-US" b="1" dirty="0" err="1"/>
              <a:t>Skining</a:t>
            </a:r>
            <a:r>
              <a:rPr lang="en-US" b="1" dirty="0"/>
              <a:t> Framework</a:t>
            </a:r>
          </a:p>
          <a:p>
            <a:pPr algn="just"/>
            <a:r>
              <a:rPr lang="en-US" dirty="0"/>
              <a:t>It provides lots of built-in themes and designer tools for visual themes. </a:t>
            </a:r>
            <a:r>
              <a:rPr lang="en-US" dirty="0" err="1"/>
              <a:t>PrimeFaces</a:t>
            </a:r>
            <a:r>
              <a:rPr lang="en-US" dirty="0"/>
              <a:t> is integrated with powerful </a:t>
            </a:r>
            <a:r>
              <a:rPr lang="en-US" dirty="0" err="1"/>
              <a:t>ThemeRoller</a:t>
            </a:r>
            <a:r>
              <a:rPr lang="en-US" dirty="0"/>
              <a:t> CSS Framework. Currently there are many pre-designed themes that we can preview and download from </a:t>
            </a:r>
            <a:r>
              <a:rPr lang="en-US" dirty="0" err="1"/>
              <a:t>PrimeFaces</a:t>
            </a:r>
            <a:r>
              <a:rPr lang="en-US" dirty="0"/>
              <a:t> theme gallery</a:t>
            </a:r>
            <a:r>
              <a:rPr lang="en-US" dirty="0" smtClean="0"/>
              <a:t>.</a:t>
            </a:r>
            <a:endParaRPr lang="en-US" dirty="0"/>
          </a:p>
        </p:txBody>
      </p:sp>
    </p:spTree>
    <p:custDataLst>
      <p:tags r:id="rId1"/>
    </p:custDataLst>
    <p:extLst>
      <p:ext uri="{BB962C8B-B14F-4D97-AF65-F5344CB8AC3E}">
        <p14:creationId xmlns:p14="http://schemas.microsoft.com/office/powerpoint/2010/main" val="30310021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PrimeFaces</a:t>
            </a:r>
            <a:endParaRPr lang="en-IN" dirty="0"/>
          </a:p>
        </p:txBody>
      </p:sp>
      <p:sp>
        <p:nvSpPr>
          <p:cNvPr id="3" name="Content Placeholder 2"/>
          <p:cNvSpPr>
            <a:spLocks noGrp="1"/>
          </p:cNvSpPr>
          <p:nvPr>
            <p:ph idx="1"/>
          </p:nvPr>
        </p:nvSpPr>
        <p:spPr/>
        <p:txBody>
          <a:bodyPr/>
          <a:lstStyle/>
          <a:p>
            <a:pPr marL="0" indent="0">
              <a:buNone/>
            </a:pPr>
            <a:r>
              <a:rPr lang="en-US" dirty="0" smtClean="0"/>
              <a:t>Link 1</a:t>
            </a:r>
            <a:endParaRPr lang="en-US" dirty="0"/>
          </a:p>
          <a:p>
            <a:r>
              <a:rPr lang="en-US" dirty="0">
                <a:hlinkClick r:id="rId3"/>
              </a:rPr>
              <a:t>https://</a:t>
            </a:r>
            <a:r>
              <a:rPr lang="en-US" dirty="0" smtClean="0">
                <a:hlinkClick r:id="rId3"/>
              </a:rPr>
              <a:t>www.javatpoint.com/primefaces-configuration</a:t>
            </a:r>
            <a:r>
              <a:rPr lang="en-US" dirty="0" smtClean="0"/>
              <a:t> </a:t>
            </a:r>
            <a:endParaRPr lang="en-US" dirty="0"/>
          </a:p>
          <a:p>
            <a:endParaRPr lang="en-US" dirty="0"/>
          </a:p>
          <a:p>
            <a:pPr marL="0" indent="0">
              <a:buNone/>
            </a:pPr>
            <a:r>
              <a:rPr lang="en-US" dirty="0" smtClean="0"/>
              <a:t>Link 2 </a:t>
            </a:r>
          </a:p>
          <a:p>
            <a:r>
              <a:rPr lang="en-US" dirty="0" smtClean="0">
                <a:hlinkClick r:id="rId4"/>
              </a:rPr>
              <a:t>https</a:t>
            </a:r>
            <a:r>
              <a:rPr lang="en-US" dirty="0">
                <a:hlinkClick r:id="rId4"/>
              </a:rPr>
              <a:t>://</a:t>
            </a:r>
            <a:r>
              <a:rPr lang="en-US" dirty="0" smtClean="0">
                <a:hlinkClick r:id="rId4"/>
              </a:rPr>
              <a:t>www.javatpoint.com/primefaces-ajax</a:t>
            </a:r>
            <a:r>
              <a:rPr lang="en-US" dirty="0" smtClean="0"/>
              <a:t> </a:t>
            </a:r>
            <a:endParaRPr lang="en-US" dirty="0"/>
          </a:p>
          <a:p>
            <a:endParaRPr lang="en-IN" dirty="0"/>
          </a:p>
        </p:txBody>
      </p:sp>
    </p:spTree>
    <p:custDataLst>
      <p:tags r:id="rId1"/>
    </p:custDataLst>
    <p:extLst>
      <p:ext uri="{BB962C8B-B14F-4D97-AF65-F5344CB8AC3E}">
        <p14:creationId xmlns:p14="http://schemas.microsoft.com/office/powerpoint/2010/main" val="4519370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dxCHN0UQ"/>
  <p:tag name="ARTICULATE_SLIDE_COUNT" val="9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6048</TotalTime>
  <Words>5495</Words>
  <Application>Microsoft Office PowerPoint</Application>
  <PresentationFormat>Widescreen</PresentationFormat>
  <Paragraphs>903</Paragraphs>
  <Slides>95</Slides>
  <Notes>10</Notes>
  <HiddenSlides>2</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95</vt:i4>
      </vt:variant>
    </vt:vector>
  </HeadingPairs>
  <TitlesOfParts>
    <vt:vector size="113" baseType="lpstr">
      <vt:lpstr>Arial</vt:lpstr>
      <vt:lpstr>Arial MT</vt:lpstr>
      <vt:lpstr>Calibri</vt:lpstr>
      <vt:lpstr>Calibri Light</vt:lpstr>
      <vt:lpstr>Cambria</vt:lpstr>
      <vt:lpstr>CastleT</vt:lpstr>
      <vt:lpstr>Corbel</vt:lpstr>
      <vt:lpstr>Courier New</vt:lpstr>
      <vt:lpstr>Menlo</vt:lpstr>
      <vt:lpstr>Raleway</vt:lpstr>
      <vt:lpstr>times new roman</vt:lpstr>
      <vt:lpstr>times new roman</vt:lpstr>
      <vt:lpstr>Verdana</vt:lpstr>
      <vt:lpstr>Verdana</vt:lpstr>
      <vt:lpstr>Wingdings</vt:lpstr>
      <vt:lpstr>Wingdings 2</vt:lpstr>
      <vt:lpstr>Office Theme</vt:lpstr>
      <vt:lpstr>Frame</vt:lpstr>
      <vt:lpstr>PowerPoint Presentation</vt:lpstr>
      <vt:lpstr>INTRODUCTION TO JSF</vt:lpstr>
      <vt:lpstr>Benefits of JSF</vt:lpstr>
      <vt:lpstr>Benefits of JSF</vt:lpstr>
      <vt:lpstr>JSF ARCHITECTURE</vt:lpstr>
      <vt:lpstr>JSF ARCHITECTURE</vt:lpstr>
      <vt:lpstr>JSF ARCHITECTURE CONTINUED…</vt:lpstr>
      <vt:lpstr>JSF ARCHITECTURE CONTINUED…</vt:lpstr>
      <vt:lpstr>JSF elements</vt:lpstr>
      <vt:lpstr>JSF LIFE CYCLE:</vt:lpstr>
      <vt:lpstr>JSF LIFE CYCLE:</vt:lpstr>
      <vt:lpstr>Six phases of JSF request processing  life-cycle</vt:lpstr>
      <vt:lpstr>JSF LIFE CYCLE:</vt:lpstr>
      <vt:lpstr>JSF LIFE CYCLE CONTINUED…</vt:lpstr>
      <vt:lpstr>JSF LIFE CYCLE CONTINUED…</vt:lpstr>
      <vt:lpstr>JSF UI Component  Model</vt:lpstr>
      <vt:lpstr>JSF standard UI components</vt:lpstr>
      <vt:lpstr>Two types of JSF Tag library:</vt:lpstr>
      <vt:lpstr>Two types of JSF Tag library (cont.):</vt:lpstr>
      <vt:lpstr>PowerPoint Presentation</vt:lpstr>
      <vt:lpstr>JSF STANDARD COMPONENT:</vt:lpstr>
      <vt:lpstr>1 JSF &lt;h:inputText&gt;Tag</vt:lpstr>
      <vt:lpstr>2 JSF - &lt;h:selectOneMenu&gt;</vt:lpstr>
      <vt:lpstr>3 JSF &lt;h:outputText&gt; Tag</vt:lpstr>
      <vt:lpstr>4 JSF &lt;h:form&gt; Tag</vt:lpstr>
      <vt:lpstr>5 JSF &lt;h:commandButton&gt; Tag</vt:lpstr>
      <vt:lpstr>PROG 0 : JSF FORM HANDLING EXAMPLE:</vt:lpstr>
      <vt:lpstr>PROG 0: FILES NEED TO BE CREATED</vt:lpstr>
      <vt:lpstr>1. Index.xhtml</vt:lpstr>
      <vt:lpstr>1. Index.xhtml</vt:lpstr>
      <vt:lpstr>2. student.java JSF MANAGED BEAN: JAVA CLASS</vt:lpstr>
      <vt:lpstr>3 response.xhtml</vt:lpstr>
      <vt:lpstr>PROG 1: JSF COMPONENTS</vt:lpstr>
      <vt:lpstr>PROG 1: JSF COMPONENTS</vt:lpstr>
      <vt:lpstr>PowerPoint Presentation</vt:lpstr>
      <vt:lpstr>JSF EXPRESSION LANGUAGE:</vt:lpstr>
      <vt:lpstr>JSF EXPRESSION LANGUAGE ADVANTAGES</vt:lpstr>
      <vt:lpstr>JSF EXPRESSION LANGUAGE EXAMPLE:</vt:lpstr>
      <vt:lpstr>JSF EXPRESSION LANGUAGE EXAMPLE:</vt:lpstr>
      <vt:lpstr>JSF EXPRESSION LANGUAGE EXAMPLE:</vt:lpstr>
      <vt:lpstr>PROG 5:Create a JSF application that will calculate the area of rectangle. Make use of expression language.</vt:lpstr>
      <vt:lpstr>Index.xhtml</vt:lpstr>
      <vt:lpstr>calBean.java</vt:lpstr>
      <vt:lpstr>Result.xhtml</vt:lpstr>
      <vt:lpstr>JSF Convertor Tags</vt:lpstr>
      <vt:lpstr>PowerPoint Presentation</vt:lpstr>
      <vt:lpstr>PowerPoint Presentation</vt:lpstr>
      <vt:lpstr>PowerPoint Presentation</vt:lpstr>
      <vt:lpstr>PowerPoint Presentation</vt:lpstr>
      <vt:lpstr>PowerPoint Presentation</vt:lpstr>
      <vt:lpstr>JSF - Validation Tags</vt:lpstr>
      <vt:lpstr>JSF - Validation Tags</vt:lpstr>
      <vt:lpstr>JSF - f:validateLength</vt:lpstr>
      <vt:lpstr>JSF - f:validateLongRange</vt:lpstr>
      <vt:lpstr>JSF - f:validateDoubleRange</vt:lpstr>
      <vt:lpstr>JSF - f:validateRegex</vt:lpstr>
      <vt:lpstr>Custom validator</vt:lpstr>
      <vt:lpstr>PowerPoint Presentation</vt:lpstr>
      <vt:lpstr>PowerPoint Presentation</vt:lpstr>
      <vt:lpstr>JSF Validation Tags</vt:lpstr>
      <vt:lpstr>JSF Validation Tags (cont.)</vt:lpstr>
      <vt:lpstr>JSF FACELETS TAGS:</vt:lpstr>
      <vt:lpstr>JSF FACELETS TAGS:</vt:lpstr>
      <vt:lpstr>Advantages of Facelets</vt:lpstr>
      <vt:lpstr>FACELET TAGS</vt:lpstr>
      <vt:lpstr>FOUR FACELET TAGS USED TO CREATE THE TEMPLATE:</vt:lpstr>
      <vt:lpstr>Creating Template steps</vt:lpstr>
      <vt:lpstr>PowerPoint Presentation</vt:lpstr>
      <vt:lpstr>PowerPoint Presentation</vt:lpstr>
      <vt:lpstr>PowerPoint Presentation</vt:lpstr>
      <vt:lpstr>PowerPoint Presentation</vt:lpstr>
      <vt:lpstr>JSF Event Handling</vt:lpstr>
      <vt:lpstr>PowerPoint Presentation</vt:lpstr>
      <vt:lpstr>Managed Beans</vt:lpstr>
      <vt:lpstr>Managed Beans</vt:lpstr>
      <vt:lpstr>Mapping Managed Beans</vt:lpstr>
      <vt:lpstr>Mapping Elements</vt:lpstr>
      <vt:lpstr>Binding Values</vt:lpstr>
      <vt:lpstr>JSF Navigation Model</vt:lpstr>
      <vt:lpstr>What Is Navigation?</vt:lpstr>
      <vt:lpstr>Navigation Elements in faces-config.xml</vt:lpstr>
      <vt:lpstr>Navigation Rules – Example</vt:lpstr>
      <vt:lpstr>Action Attribute in JSF Form</vt:lpstr>
      <vt:lpstr>JSF Database Access</vt:lpstr>
      <vt:lpstr>Program 6: DATABASE ACCESS</vt:lpstr>
      <vt:lpstr>Program 6: DATABASE ACCESS</vt:lpstr>
      <vt:lpstr>Program 6: DATABASE ACCESS</vt:lpstr>
      <vt:lpstr>Program 6: DATABASE ACCESS</vt:lpstr>
      <vt:lpstr>JSF Database Access Example Links</vt:lpstr>
      <vt:lpstr>JSF PrimeFaces</vt:lpstr>
      <vt:lpstr>JSF PrimeFaces Features</vt:lpstr>
      <vt:lpstr>JSF PrimeFaces Features (cont.)</vt:lpstr>
      <vt:lpstr>JSF PrimeFaces Features (cont.)</vt:lpstr>
      <vt:lpstr>JSF PrimeFaces Features (cont.)</vt:lpstr>
      <vt:lpstr>More on PrimeFaces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JSF</dc:title>
  <dc:creator>Saurabh Shrivastava</dc:creator>
  <cp:lastModifiedBy>ADMIN</cp:lastModifiedBy>
  <cp:revision>225</cp:revision>
  <dcterms:created xsi:type="dcterms:W3CDTF">2017-12-24T03:56:41Z</dcterms:created>
  <dcterms:modified xsi:type="dcterms:W3CDTF">2022-11-15T03:21:34Z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A6B49695-00C8-4C9B-87D6-21452824B6A6</vt:lpwstr>
  </property>
  <property fmtid="{D5CDD505-2E9C-101B-9397-08002B2CF9AE}" pid="3" name="ArticulatePath">
    <vt:lpwstr>AJP (01ce0502) - Unit 8 - JSF</vt:lpwstr>
  </property>
</Properties>
</file>