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4"/>
  </p:notesMasterIdLst>
  <p:handoutMasterIdLst>
    <p:handoutMasterId r:id="rId135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349" r:id="rId18"/>
    <p:sldId id="350" r:id="rId19"/>
    <p:sldId id="269" r:id="rId20"/>
    <p:sldId id="270" r:id="rId21"/>
    <p:sldId id="271" r:id="rId22"/>
    <p:sldId id="272" r:id="rId23"/>
    <p:sldId id="273" r:id="rId24"/>
    <p:sldId id="31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25" r:id="rId36"/>
    <p:sldId id="32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32" r:id="rId47"/>
    <p:sldId id="327" r:id="rId48"/>
    <p:sldId id="328" r:id="rId49"/>
    <p:sldId id="293" r:id="rId50"/>
    <p:sldId id="294" r:id="rId51"/>
    <p:sldId id="295" r:id="rId52"/>
    <p:sldId id="329" r:id="rId53"/>
    <p:sldId id="330" r:id="rId54"/>
    <p:sldId id="296" r:id="rId55"/>
    <p:sldId id="297" r:id="rId56"/>
    <p:sldId id="331" r:id="rId57"/>
    <p:sldId id="298" r:id="rId58"/>
    <p:sldId id="299" r:id="rId59"/>
    <p:sldId id="300" r:id="rId60"/>
    <p:sldId id="302" r:id="rId61"/>
    <p:sldId id="301" r:id="rId62"/>
    <p:sldId id="303" r:id="rId63"/>
    <p:sldId id="304" r:id="rId64"/>
    <p:sldId id="305" r:id="rId65"/>
    <p:sldId id="306" r:id="rId66"/>
    <p:sldId id="307" r:id="rId67"/>
    <p:sldId id="308" r:id="rId68"/>
    <p:sldId id="347" r:id="rId69"/>
    <p:sldId id="348" r:id="rId70"/>
    <p:sldId id="353" r:id="rId71"/>
    <p:sldId id="310" r:id="rId72"/>
    <p:sldId id="311" r:id="rId73"/>
    <p:sldId id="309" r:id="rId74"/>
    <p:sldId id="312" r:id="rId75"/>
    <p:sldId id="313" r:id="rId76"/>
    <p:sldId id="314" r:id="rId77"/>
    <p:sldId id="315" r:id="rId78"/>
    <p:sldId id="352" r:id="rId79"/>
    <p:sldId id="334" r:id="rId80"/>
    <p:sldId id="333" r:id="rId81"/>
    <p:sldId id="335" r:id="rId82"/>
    <p:sldId id="351" r:id="rId83"/>
    <p:sldId id="336" r:id="rId84"/>
    <p:sldId id="337" r:id="rId85"/>
    <p:sldId id="338" r:id="rId86"/>
    <p:sldId id="339" r:id="rId87"/>
    <p:sldId id="316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54" r:id="rId96"/>
    <p:sldId id="360" r:id="rId97"/>
    <p:sldId id="361" r:id="rId98"/>
    <p:sldId id="355" r:id="rId99"/>
    <p:sldId id="365" r:id="rId100"/>
    <p:sldId id="380" r:id="rId101"/>
    <p:sldId id="362" r:id="rId102"/>
    <p:sldId id="357" r:id="rId103"/>
    <p:sldId id="358" r:id="rId104"/>
    <p:sldId id="363" r:id="rId105"/>
    <p:sldId id="359" r:id="rId106"/>
    <p:sldId id="381" r:id="rId107"/>
    <p:sldId id="382" r:id="rId108"/>
    <p:sldId id="364" r:id="rId109"/>
    <p:sldId id="366" r:id="rId110"/>
    <p:sldId id="367" r:id="rId111"/>
    <p:sldId id="368" r:id="rId112"/>
    <p:sldId id="369" r:id="rId113"/>
    <p:sldId id="370" r:id="rId114"/>
    <p:sldId id="371" r:id="rId115"/>
    <p:sldId id="383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84" r:id="rId124"/>
    <p:sldId id="385" r:id="rId125"/>
    <p:sldId id="386" r:id="rId126"/>
    <p:sldId id="387" r:id="rId127"/>
    <p:sldId id="388" r:id="rId128"/>
    <p:sldId id="389" r:id="rId129"/>
    <p:sldId id="390" r:id="rId130"/>
    <p:sldId id="391" r:id="rId131"/>
    <p:sldId id="392" r:id="rId132"/>
    <p:sldId id="379" r:id="rId133"/>
  </p:sldIdLst>
  <p:sldSz cx="12192000" cy="6858000"/>
  <p:notesSz cx="6858000" cy="9144000"/>
  <p:custDataLst>
    <p:tags r:id="rId1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8152" autoAdjust="0"/>
  </p:normalViewPr>
  <p:slideViewPr>
    <p:cSldViewPr snapToGrid="0">
      <p:cViewPr varScale="1">
        <p:scale>
          <a:sx n="65" d="100"/>
          <a:sy n="65" d="100"/>
        </p:scale>
        <p:origin x="-9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D348-FDC2-46B9-B397-E540472E1FC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F6A0-401A-4277-9090-3C6EDF53F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0F6A0-401A-4277-9090-3C6EDF53F6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7F5A-A286-48A0-83B6-EDF12D02D42C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900D-00E9-4B83-A71C-A2B42ADA6590}" type="datetime1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B43B-B82D-4B02-9542-BFCC3B2D8F03}" type="datetime1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A6F-3704-4925-AA26-3ADACF5A2DDD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F17-FEA1-4E19-9F95-7FBAF8795198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700-3F0C-449B-94A1-B98CCAE7D04D}" type="datetime1">
              <a:rPr lang="en-IN" smtClean="0"/>
              <a:t>19-07-2022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2C40-AFCC-4C68-8C28-B8F742FD5A4E}" type="datetime1">
              <a:rPr lang="en-IN" smtClean="0"/>
              <a:t>19-07-2022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8025-34F5-4372-B531-CE3A34E56505}" type="datetime1">
              <a:rPr lang="en-IN" smtClean="0"/>
              <a:t>19-07-2022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1223-4452-4E69-8A50-5378A75B85E1}" type="datetime1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7C08-3EAC-443C-934E-32A50AA3B5F4}" type="datetime1">
              <a:rPr lang="en-IN" smtClean="0"/>
              <a:t>19-07-2022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38E3-0E58-4F0F-B06D-8DF0C98CC0FB}" type="datetime1">
              <a:rPr lang="en-IN" smtClean="0"/>
              <a:t>19-07-2022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8D2BAE-F6BB-4AE0-8E5F-2A550DF400F2}" type="datetime1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</a:t>
            </a:r>
            <a:endParaRPr lang="en-US" dirty="0" smtClean="0"/>
          </a:p>
          <a:p>
            <a:pPr algn="just"/>
            <a:r>
              <a:rPr lang="en-US" dirty="0" smtClean="0"/>
              <a:t>must </a:t>
            </a:r>
            <a:r>
              <a:rPr lang="en-US" dirty="0"/>
              <a:t>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dirty="0"/>
              <a:t>idea of </a:t>
            </a:r>
            <a:r>
              <a:rPr lang="en-IN" dirty="0" smtClean="0"/>
              <a:t>RMI w.r.t. Java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829246" cy="1327549"/>
          </a:xfrm>
        </p:spPr>
        <p:txBody>
          <a:bodyPr anchor="t"/>
          <a:lstStyle/>
          <a:p>
            <a:r>
              <a:rPr lang="en-US" dirty="0"/>
              <a:t>Java RMI allowed programmer to execute remote function class using the same semantics as local functions calls.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483429" y="2758395"/>
            <a:ext cx="8302171" cy="3354388"/>
            <a:chOff x="629" y="2064"/>
            <a:chExt cx="4507" cy="2113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29" y="2064"/>
              <a:ext cx="2011" cy="2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Arial" pitchFamily="34" charset="0"/>
                  <a:cs typeface="Arial" pitchFamily="34" charset="0"/>
                </a:rPr>
                <a:t>Local Machine (Client)</a:t>
              </a:r>
            </a:p>
            <a:p>
              <a:endParaRPr lang="en-US" b="1" u="sng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SampleServer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remoteObject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s =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remoteObject.sum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(1,2);</a:t>
              </a: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(s);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125" y="2064"/>
              <a:ext cx="2011" cy="2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Arial" pitchFamily="34" charset="0"/>
                  <a:cs typeface="Arial" pitchFamily="34" charset="0"/>
                </a:rPr>
                <a:t>Remote Machine (Server)</a:t>
              </a:r>
            </a:p>
            <a:p>
              <a:endParaRPr lang="en-US" b="1" u="sng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sum(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a,int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b) {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    return a + b;</a:t>
              </a:r>
            </a:p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441" y="3107"/>
              <a:ext cx="686" cy="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 flipV="1">
              <a:off x="2441" y="3288"/>
              <a:ext cx="684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2837" y="2855"/>
              <a:ext cx="3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1,2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2928" y="3506"/>
              <a:ext cx="199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68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00600" y="16906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Client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00600" y="29860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Stubs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00600" y="42052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Remote </a:t>
            </a:r>
          </a:p>
          <a:p>
            <a:pPr algn="ctr"/>
            <a:r>
              <a:rPr lang="en-US" sz="2400" b="1" dirty="0">
                <a:latin typeface="Arial" charset="0"/>
              </a:rPr>
              <a:t>Reference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34400" y="17668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Server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534400" y="30622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Skeletons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534400" y="4281488"/>
            <a:ext cx="1663700" cy="977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charset="0"/>
              </a:rPr>
              <a:t>Remote </a:t>
            </a:r>
          </a:p>
          <a:p>
            <a:pPr algn="ctr"/>
            <a:r>
              <a:rPr lang="en-US" sz="2400" b="1" dirty="0">
                <a:latin typeface="Arial" charset="0"/>
              </a:rPr>
              <a:t>Reference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800600" y="5500688"/>
            <a:ext cx="54737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dirty="0" smtClean="0">
                <a:latin typeface="Arial" charset="0"/>
              </a:rPr>
              <a:t>Network (Transport Layer)</a:t>
            </a:r>
            <a:endParaRPr lang="en-IN" sz="2400" b="1" dirty="0">
              <a:latin typeface="Arial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556250" y="2681288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556250" y="39703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556250" y="5195888"/>
            <a:ext cx="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9290050" y="2757488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9366250" y="405288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366250" y="527208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5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RMI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makes RMI (Remote Method Invocation) </a:t>
            </a:r>
            <a:r>
              <a:rPr lang="en-US" i="1" dirty="0"/>
              <a:t>fairly</a:t>
            </a:r>
            <a:r>
              <a:rPr lang="en-US" dirty="0"/>
              <a:t> easy </a:t>
            </a:r>
          </a:p>
          <a:p>
            <a:r>
              <a:rPr lang="en-US" dirty="0"/>
              <a:t>RMI is purely Java-specific</a:t>
            </a:r>
          </a:p>
          <a:p>
            <a:pPr lvl="1"/>
            <a:r>
              <a:rPr lang="en-US" dirty="0"/>
              <a:t>Java to Java communications only</a:t>
            </a:r>
          </a:p>
          <a:p>
            <a:r>
              <a:rPr lang="en-US" dirty="0" smtClean="0"/>
              <a:t>To </a:t>
            </a:r>
            <a:r>
              <a:rPr lang="en-US" dirty="0"/>
              <a:t>send a message to a remote “server object,”</a:t>
            </a:r>
          </a:p>
          <a:p>
            <a:pPr lvl="1"/>
            <a:r>
              <a:rPr lang="en-US" dirty="0"/>
              <a:t>The “client object” has to </a:t>
            </a:r>
            <a:r>
              <a:rPr lang="en-US" i="1" dirty="0"/>
              <a:t>find</a:t>
            </a:r>
            <a:r>
              <a:rPr lang="en-US" dirty="0"/>
              <a:t> the object</a:t>
            </a:r>
          </a:p>
          <a:p>
            <a:pPr lvl="2"/>
            <a:r>
              <a:rPr lang="en-US" dirty="0"/>
              <a:t>Do this by looking it up in a </a:t>
            </a:r>
            <a:r>
              <a:rPr lang="en-US" dirty="0">
                <a:solidFill>
                  <a:srgbClr val="FF0000"/>
                </a:solidFill>
              </a:rPr>
              <a:t>registry</a:t>
            </a:r>
          </a:p>
          <a:p>
            <a:pPr lvl="1"/>
            <a:r>
              <a:rPr lang="en-US" dirty="0"/>
              <a:t>The client object then has to </a:t>
            </a:r>
            <a:r>
              <a:rPr lang="en-US" dirty="0">
                <a:solidFill>
                  <a:srgbClr val="FF0000"/>
                </a:solidFill>
              </a:rPr>
              <a:t>marshal</a:t>
            </a:r>
            <a:r>
              <a:rPr lang="en-US" dirty="0"/>
              <a:t> the parameters (prepare them for transmission)</a:t>
            </a:r>
          </a:p>
          <a:p>
            <a:pPr lvl="2"/>
            <a:r>
              <a:rPr lang="en-US" dirty="0"/>
              <a:t>Java requires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dirty="0"/>
              <a:t> parameters</a:t>
            </a:r>
          </a:p>
          <a:p>
            <a:pPr lvl="2"/>
            <a:r>
              <a:rPr lang="en-US" dirty="0"/>
              <a:t>The server object has to </a:t>
            </a:r>
            <a:r>
              <a:rPr lang="en-US" dirty="0" err="1">
                <a:solidFill>
                  <a:srgbClr val="FF0000"/>
                </a:solidFill>
              </a:rPr>
              <a:t>unmarshal</a:t>
            </a:r>
            <a:r>
              <a:rPr lang="en-US" dirty="0"/>
              <a:t> its parameters, do its computation, and marshal its response</a:t>
            </a:r>
          </a:p>
          <a:p>
            <a:pPr lvl="1"/>
            <a:r>
              <a:rPr lang="en-US" dirty="0"/>
              <a:t>The client object has to </a:t>
            </a:r>
            <a:r>
              <a:rPr lang="en-US" dirty="0" err="1"/>
              <a:t>unmarshal</a:t>
            </a:r>
            <a:r>
              <a:rPr lang="en-US" dirty="0"/>
              <a:t> the </a:t>
            </a: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91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Remote </a:t>
            </a:r>
            <a:r>
              <a:rPr lang="en-US" sz="2400" dirty="0"/>
              <a:t>object </a:t>
            </a:r>
            <a:r>
              <a:rPr lang="en-US" sz="2400" dirty="0" smtClean="0">
                <a:sym typeface="Wingdings" pitchFamily="2" charset="2"/>
              </a:rPr>
              <a:t> A</a:t>
            </a:r>
            <a:r>
              <a:rPr lang="en-US" sz="2400" dirty="0" smtClean="0"/>
              <a:t>n </a:t>
            </a:r>
            <a:r>
              <a:rPr lang="en-US" sz="2400" dirty="0"/>
              <a:t>object on another computer</a:t>
            </a:r>
          </a:p>
          <a:p>
            <a:r>
              <a:rPr lang="en-US" sz="2400" dirty="0" smtClean="0"/>
              <a:t>Client </a:t>
            </a:r>
            <a:r>
              <a:rPr lang="en-US" sz="2400" dirty="0"/>
              <a:t>object </a:t>
            </a:r>
            <a:r>
              <a:rPr lang="en-US" sz="2400" dirty="0" smtClean="0">
                <a:sym typeface="Wingdings" pitchFamily="2" charset="2"/>
              </a:rPr>
              <a:t> O</a:t>
            </a:r>
            <a:r>
              <a:rPr lang="en-US" sz="2400" dirty="0" smtClean="0"/>
              <a:t>bject </a:t>
            </a:r>
            <a:r>
              <a:rPr lang="en-US" sz="2400" dirty="0"/>
              <a:t>making the request </a:t>
            </a:r>
            <a:r>
              <a:rPr lang="en-US" sz="2400" dirty="0" smtClean="0"/>
              <a:t>(</a:t>
            </a:r>
            <a:r>
              <a:rPr lang="en-US" sz="2400" dirty="0"/>
              <a:t>sending a message to the other </a:t>
            </a:r>
            <a:r>
              <a:rPr lang="en-US" sz="2400" dirty="0" smtClean="0"/>
              <a:t>object by a method call)</a:t>
            </a:r>
            <a:endParaRPr lang="en-US" sz="2400" dirty="0"/>
          </a:p>
          <a:p>
            <a:r>
              <a:rPr lang="en-US" sz="2400" dirty="0" smtClean="0"/>
              <a:t>Server </a:t>
            </a:r>
            <a:r>
              <a:rPr lang="en-US" sz="2400" dirty="0"/>
              <a:t>object </a:t>
            </a:r>
            <a:r>
              <a:rPr lang="en-US" sz="2400" dirty="0" smtClean="0">
                <a:sym typeface="Wingdings" pitchFamily="2" charset="2"/>
              </a:rPr>
              <a:t> O</a:t>
            </a:r>
            <a:r>
              <a:rPr lang="en-US" sz="2400" dirty="0" smtClean="0"/>
              <a:t>bject </a:t>
            </a:r>
            <a:r>
              <a:rPr lang="en-US" sz="2400" dirty="0"/>
              <a:t>receiving the request</a:t>
            </a:r>
          </a:p>
          <a:p>
            <a:r>
              <a:rPr lang="en-US" sz="2400" dirty="0"/>
              <a:t>As usual, “client” and “server” can easily trade roles (each can make requests of the other)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r>
              <a:rPr lang="en-US" sz="2400" dirty="0"/>
              <a:t> is a special server that looks up objects by </a:t>
            </a:r>
            <a:r>
              <a:rPr lang="en-US" sz="2400" dirty="0" smtClean="0"/>
              <a:t>name (which are unique)</a:t>
            </a:r>
            <a:endParaRPr lang="en-US" sz="2400" dirty="0"/>
          </a:p>
          <a:p>
            <a:pPr lvl="1"/>
            <a:r>
              <a:rPr lang="en-US" sz="2000" dirty="0"/>
              <a:t>Hopefully, the name is unique!</a:t>
            </a:r>
          </a:p>
          <a:p>
            <a:r>
              <a:rPr lang="en-US" sz="2400" dirty="0" err="1">
                <a:latin typeface="Trebuchet MS" pitchFamily="34" charset="0"/>
              </a:rPr>
              <a:t>rmic</a:t>
            </a:r>
            <a:r>
              <a:rPr lang="en-US" sz="2400" dirty="0"/>
              <a:t> is a special compiler for creating stub (client) and skeleton (server) </a:t>
            </a:r>
            <a:r>
              <a:rPr lang="en-US" sz="2400" dirty="0" smtClean="0"/>
              <a:t>classes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0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Terminology</a:t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 user interface</a:t>
            </a:r>
          </a:p>
          <a:p>
            <a:r>
              <a:rPr lang="en-US" dirty="0"/>
              <a:t>Server - data source</a:t>
            </a:r>
          </a:p>
          <a:p>
            <a:r>
              <a:rPr lang="en-US" dirty="0"/>
              <a:t>Stubs </a:t>
            </a:r>
          </a:p>
          <a:p>
            <a:pPr lvl="1"/>
            <a:r>
              <a:rPr lang="en-US" dirty="0"/>
              <a:t>marshals argument data (serialization)</a:t>
            </a:r>
          </a:p>
          <a:p>
            <a:pPr lvl="1"/>
            <a:r>
              <a:rPr lang="en-US" dirty="0" err="1"/>
              <a:t>unmarshals</a:t>
            </a:r>
            <a:r>
              <a:rPr lang="en-US" dirty="0"/>
              <a:t> results data (deserialization)</a:t>
            </a:r>
          </a:p>
          <a:p>
            <a:r>
              <a:rPr lang="en-US" dirty="0"/>
              <a:t>Skeletons (not </a:t>
            </a:r>
            <a:r>
              <a:rPr lang="en-US" dirty="0" err="1"/>
              <a:t>reqd</a:t>
            </a:r>
            <a:r>
              <a:rPr lang="en-US" dirty="0"/>
              <a:t> w/Java 2)</a:t>
            </a:r>
          </a:p>
          <a:p>
            <a:pPr lvl="1"/>
            <a:r>
              <a:rPr lang="en-US" dirty="0" err="1"/>
              <a:t>unmarshals</a:t>
            </a:r>
            <a:r>
              <a:rPr lang="en-US" dirty="0"/>
              <a:t> argument data</a:t>
            </a:r>
          </a:p>
          <a:p>
            <a:pPr lvl="1"/>
            <a:r>
              <a:rPr lang="en-US" dirty="0"/>
              <a:t>marshals results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2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RMI Processes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RMI, you need to be running </a:t>
            </a:r>
            <a:r>
              <a:rPr lang="en-US" i="1" dirty="0"/>
              <a:t>three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The Client</a:t>
            </a:r>
          </a:p>
          <a:p>
            <a:pPr lvl="1"/>
            <a:r>
              <a:rPr lang="en-US" dirty="0"/>
              <a:t>The Server</a:t>
            </a:r>
          </a:p>
          <a:p>
            <a:pPr lvl="1"/>
            <a:r>
              <a:rPr lang="en-US" dirty="0"/>
              <a:t>The Object Registry,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r>
              <a:rPr lang="en-US" dirty="0"/>
              <a:t>, which is like a DNS service for objects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9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mechanism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365" y="191729"/>
            <a:ext cx="8251924" cy="5793019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server must first bind its name to the registry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client lookup the server name in the registry to establish remote references.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Stub serializing the parameters to skeleton, the skeleton invoking the remote method and serializing the result back to the stub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27663" y="6356350"/>
            <a:ext cx="1530927" cy="365125"/>
          </a:xfrm>
        </p:spPr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96097" y="2923082"/>
            <a:ext cx="3669821" cy="3462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741813" y="2923082"/>
            <a:ext cx="3969395" cy="3462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6704781" y="3757032"/>
            <a:ext cx="1529876" cy="40105"/>
          </a:xfrm>
          <a:prstGeom prst="curvedConnector3">
            <a:avLst>
              <a:gd name="adj1" fmla="val 50000"/>
            </a:avLst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14065" y="5510105"/>
            <a:ext cx="1731362" cy="20052"/>
          </a:xfrm>
          <a:prstGeom prst="curvedConnector3">
            <a:avLst>
              <a:gd name="adj1" fmla="val 50000"/>
            </a:avLst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40479" y="4015614"/>
            <a:ext cx="1693889" cy="689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Client</a:t>
            </a:r>
            <a:endParaRPr lang="en-IN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4440479" y="5352237"/>
            <a:ext cx="1693889" cy="6895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Stub</a:t>
            </a:r>
            <a:endParaRPr lang="en-IN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8815109" y="4015614"/>
            <a:ext cx="1693889" cy="6895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Server</a:t>
            </a:r>
            <a:endParaRPr lang="en-IN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8617488" y="5352237"/>
            <a:ext cx="2089132" cy="6895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Skeleton</a:t>
            </a:r>
            <a:endParaRPr lang="en-IN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3496099" y="6313357"/>
            <a:ext cx="3582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Local Computer</a:t>
            </a:r>
            <a:endParaRPr lang="en-IN" sz="2800" dirty="0"/>
          </a:p>
        </p:txBody>
      </p:sp>
      <p:sp>
        <p:nvSpPr>
          <p:cNvPr id="25" name="Rectangle 24"/>
          <p:cNvSpPr/>
          <p:nvPr/>
        </p:nvSpPr>
        <p:spPr>
          <a:xfrm>
            <a:off x="7741813" y="6313357"/>
            <a:ext cx="4098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Remote Computer</a:t>
            </a:r>
            <a:endParaRPr lang="en-IN" sz="2800" dirty="0"/>
          </a:p>
        </p:txBody>
      </p:sp>
      <p:sp>
        <p:nvSpPr>
          <p:cNvPr id="28" name="Rectangle 27"/>
          <p:cNvSpPr/>
          <p:nvPr/>
        </p:nvSpPr>
        <p:spPr>
          <a:xfrm>
            <a:off x="8815110" y="3012147"/>
            <a:ext cx="1693888" cy="689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Registry</a:t>
            </a:r>
            <a:endParaRPr lang="en-IN" sz="28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782849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22729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32928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272808" y="4705162"/>
            <a:ext cx="0" cy="6470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8" idx="1"/>
          </p:cNvCxnSpPr>
          <p:nvPr/>
        </p:nvCxnSpPr>
        <p:spPr>
          <a:xfrm flipV="1">
            <a:off x="6134368" y="3356921"/>
            <a:ext cx="2680742" cy="100346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2" idx="3"/>
            <a:endCxn id="28" idx="3"/>
          </p:cNvCxnSpPr>
          <p:nvPr/>
        </p:nvCxnSpPr>
        <p:spPr>
          <a:xfrm flipV="1">
            <a:off x="10508998" y="3356921"/>
            <a:ext cx="12700" cy="1003467"/>
          </a:xfrm>
          <a:prstGeom prst="curvedConnector3">
            <a:avLst>
              <a:gd name="adj1" fmla="val 180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134368" y="5547360"/>
            <a:ext cx="248312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34368" y="5882640"/>
            <a:ext cx="248312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782849" y="3425683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lookup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789160" y="3656515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bind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3872" y="5028699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Call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37996" y="5924149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Return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0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dirty="0" smtClean="0"/>
              <a:t>mechanism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752461" cy="5120640"/>
          </a:xfrm>
        </p:spPr>
        <p:txBody>
          <a:bodyPr/>
          <a:lstStyle/>
          <a:p>
            <a:pPr algn="just"/>
            <a:r>
              <a:rPr lang="en-US" dirty="0"/>
              <a:t>A client invokes a remote method, the call is first forwarded to skeleton.</a:t>
            </a:r>
          </a:p>
          <a:p>
            <a:pPr algn="just"/>
            <a:r>
              <a:rPr lang="en-US" dirty="0"/>
              <a:t>The stub is responsible for sending the remote call over to the server-side skeleton</a:t>
            </a:r>
          </a:p>
          <a:p>
            <a:pPr algn="just"/>
            <a:r>
              <a:rPr lang="en-US" dirty="0"/>
              <a:t>The stub opening a socket to the remote server, marshaling the object parameters and forwarding the data stream to the skeleton.</a:t>
            </a:r>
          </a:p>
          <a:p>
            <a:pPr algn="just"/>
            <a:r>
              <a:rPr lang="en-US" dirty="0"/>
              <a:t>A skeleton contains a method that receives the remote calls, </a:t>
            </a:r>
            <a:r>
              <a:rPr lang="en-US" dirty="0" err="1"/>
              <a:t>unmarshals</a:t>
            </a:r>
            <a:r>
              <a:rPr lang="en-US" dirty="0"/>
              <a:t> the parameters, and invokes the actual remote object implementation.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6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123" y="864108"/>
            <a:ext cx="8347587" cy="5120640"/>
          </a:xfrm>
        </p:spPr>
        <p:txBody>
          <a:bodyPr>
            <a:noAutofit/>
          </a:bodyPr>
          <a:lstStyle/>
          <a:p>
            <a:r>
              <a:rPr lang="en-US" sz="3200" dirty="0"/>
              <a:t>Define the remote </a:t>
            </a:r>
            <a:r>
              <a:rPr lang="en-US" sz="3200" dirty="0" smtClean="0"/>
              <a:t>Interface </a:t>
            </a:r>
            <a:r>
              <a:rPr lang="en-US" sz="3200" dirty="0"/>
              <a:t>to the server</a:t>
            </a:r>
          </a:p>
          <a:p>
            <a:r>
              <a:rPr lang="en-US" sz="3200" dirty="0"/>
              <a:t>Create the </a:t>
            </a:r>
            <a:r>
              <a:rPr lang="en-US" sz="3200" dirty="0" smtClean="0"/>
              <a:t>Server (the </a:t>
            </a:r>
            <a:r>
              <a:rPr lang="en-US" sz="3200" dirty="0"/>
              <a:t>remote </a:t>
            </a:r>
            <a:r>
              <a:rPr lang="en-US" sz="3200" dirty="0" smtClean="0"/>
              <a:t>object) </a:t>
            </a:r>
            <a:r>
              <a:rPr lang="en-US" sz="3200" dirty="0"/>
              <a:t>by implementing the remote interface.</a:t>
            </a:r>
          </a:p>
          <a:p>
            <a:r>
              <a:rPr lang="en-US" sz="3200" dirty="0"/>
              <a:t>Create the Client</a:t>
            </a:r>
          </a:p>
          <a:p>
            <a:r>
              <a:rPr lang="en-US" sz="3200" dirty="0"/>
              <a:t>Compile the source files </a:t>
            </a:r>
            <a:r>
              <a:rPr lang="en-US" sz="3200" dirty="0" smtClean="0"/>
              <a:t>(</a:t>
            </a:r>
            <a:r>
              <a:rPr lang="en-US" sz="3200" dirty="0" err="1"/>
              <a:t>javac</a:t>
            </a:r>
            <a:r>
              <a:rPr lang="en-US" sz="3200" dirty="0" smtClean="0"/>
              <a:t>) </a:t>
            </a:r>
            <a:r>
              <a:rPr lang="en-US" sz="3200" dirty="0" smtClean="0">
                <a:sym typeface="Wingdings" pitchFamily="2" charset="2"/>
              </a:rPr>
              <a:t></a:t>
            </a:r>
          </a:p>
          <a:p>
            <a:pPr lvl="1"/>
            <a:r>
              <a:rPr lang="en-US" sz="2800" dirty="0" smtClean="0"/>
              <a:t>Interface, Server, Client</a:t>
            </a:r>
            <a:endParaRPr lang="en-US" sz="2800" dirty="0"/>
          </a:p>
          <a:p>
            <a:r>
              <a:rPr lang="en-US" sz="3200" dirty="0"/>
              <a:t>Generate client </a:t>
            </a:r>
            <a:r>
              <a:rPr lang="en-US" sz="3200" dirty="0" smtClean="0"/>
              <a:t>Stubs </a:t>
            </a:r>
            <a:r>
              <a:rPr lang="en-US" sz="3200" dirty="0"/>
              <a:t>and server </a:t>
            </a:r>
            <a:r>
              <a:rPr lang="en-US" sz="3200" dirty="0" smtClean="0"/>
              <a:t>Skeletons </a:t>
            </a:r>
            <a:r>
              <a:rPr lang="en-US" sz="3200" dirty="0"/>
              <a:t>(</a:t>
            </a:r>
            <a:r>
              <a:rPr lang="en-US" sz="3200" dirty="0" err="1"/>
              <a:t>rmic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Start the RMI </a:t>
            </a:r>
            <a:r>
              <a:rPr lang="en-US" sz="3200" dirty="0" smtClean="0"/>
              <a:t>registry</a:t>
            </a:r>
          </a:p>
          <a:p>
            <a:r>
              <a:rPr lang="en-US" sz="3200" dirty="0"/>
              <a:t>Start the remote server </a:t>
            </a:r>
            <a:r>
              <a:rPr lang="en-US" sz="3200" dirty="0" smtClean="0"/>
              <a:t>objects</a:t>
            </a:r>
          </a:p>
          <a:p>
            <a:r>
              <a:rPr lang="en-US" sz="3200" dirty="0"/>
              <a:t>Run the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2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72789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Interfaces define behavior</a:t>
            </a:r>
          </a:p>
          <a:p>
            <a:r>
              <a:rPr lang="en-US" sz="2400" dirty="0"/>
              <a:t>Classes define implementation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 smtClean="0"/>
              <a:t>So,</a:t>
            </a:r>
            <a:endParaRPr lang="en-US" sz="2400" dirty="0"/>
          </a:p>
          <a:p>
            <a:pPr lvl="1"/>
            <a:r>
              <a:rPr lang="en-US" sz="2000" dirty="0"/>
              <a:t>In order to use a remote object, the client must know its behavior (interface), but does not need to know its implementation (class)</a:t>
            </a:r>
          </a:p>
          <a:p>
            <a:pPr lvl="1"/>
            <a:r>
              <a:rPr lang="en-US" sz="2000" dirty="0"/>
              <a:t>In order to provide an object, the server must know both its interface (behavior) and its class (implementation)</a:t>
            </a:r>
          </a:p>
          <a:p>
            <a:r>
              <a:rPr lang="en-US" sz="2400" dirty="0" smtClean="0"/>
              <a:t>In short,</a:t>
            </a:r>
            <a:endParaRPr lang="en-US" sz="2400" dirty="0"/>
          </a:p>
          <a:p>
            <a:pPr lvl="1"/>
            <a:r>
              <a:rPr lang="en-US" sz="2000" dirty="0"/>
              <a:t>The interface must be available to both client and server</a:t>
            </a:r>
          </a:p>
          <a:p>
            <a:pPr lvl="1"/>
            <a:r>
              <a:rPr lang="en-US" sz="2000" dirty="0"/>
              <a:t>The class of any transmitted object must be on both client and server</a:t>
            </a:r>
          </a:p>
          <a:p>
            <a:pPr lvl="1"/>
            <a:r>
              <a:rPr lang="en-US" sz="2000" dirty="0"/>
              <a:t>The class whose method is being used should only be on the </a:t>
            </a: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55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dirty="0"/>
              <a:t> class is one whose instances can be accessed remotely</a:t>
            </a:r>
          </a:p>
          <a:p>
            <a:pPr lvl="1"/>
            <a:r>
              <a:rPr lang="en-US" dirty="0"/>
              <a:t>On the computer where it is defined, instances of this class can be accessed just like any other object</a:t>
            </a:r>
          </a:p>
          <a:p>
            <a:pPr lvl="1"/>
            <a:r>
              <a:rPr lang="en-US" dirty="0"/>
              <a:t>On other computers, the remote object can be accessed via </a:t>
            </a:r>
            <a:r>
              <a:rPr lang="en-US" dirty="0">
                <a:solidFill>
                  <a:schemeClr val="tx2"/>
                </a:solidFill>
              </a:rPr>
              <a:t>object handles</a:t>
            </a:r>
          </a:p>
          <a:p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dirty="0"/>
              <a:t> class is one whose instances can be marshaled (turned into a linear sequence of bits)</a:t>
            </a:r>
          </a:p>
          <a:p>
            <a:pPr lvl="1"/>
            <a:r>
              <a:rPr lang="en-US" dirty="0" err="1"/>
              <a:t>Serializable</a:t>
            </a:r>
            <a:r>
              <a:rPr lang="en-US" dirty="0"/>
              <a:t> objects can be transmitted from one computer to another</a:t>
            </a:r>
          </a:p>
          <a:p>
            <a:r>
              <a:rPr lang="en-US" dirty="0"/>
              <a:t>It probably isn’t a good idea for an object to be both remote and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2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</a:t>
            </a:r>
            <a:r>
              <a:rPr lang="en-US" dirty="0" smtClean="0"/>
              <a:t>to serialize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If an object is to be serialized:</a:t>
            </a:r>
          </a:p>
          <a:p>
            <a:pPr lvl="1"/>
            <a:r>
              <a:rPr lang="en-US" sz="2800" dirty="0"/>
              <a:t>The class must be declared as </a:t>
            </a:r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public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The class must implement </a:t>
            </a:r>
            <a:r>
              <a:rPr lang="en-US" sz="28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endParaRPr lang="en-US" sz="2800" dirty="0">
              <a:solidFill>
                <a:srgbClr val="FF0000"/>
              </a:solidFill>
              <a:latin typeface="Trebuchet MS" pitchFamily="34" charset="0"/>
            </a:endParaRPr>
          </a:p>
          <a:p>
            <a:pPr lvl="2"/>
            <a:r>
              <a:rPr lang="en-US" sz="2400" dirty="0"/>
              <a:t>However,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does not declare any methods</a:t>
            </a:r>
          </a:p>
          <a:p>
            <a:pPr lvl="1"/>
            <a:r>
              <a:rPr lang="en-US" sz="2800" dirty="0"/>
              <a:t>The class must have a no-argument constructor</a:t>
            </a:r>
          </a:p>
          <a:p>
            <a:pPr lvl="1"/>
            <a:r>
              <a:rPr lang="en-US" sz="2800" dirty="0"/>
              <a:t>All fields of the class must be </a:t>
            </a:r>
            <a:r>
              <a:rPr lang="en-US" sz="2800" dirty="0" err="1"/>
              <a:t>serializable</a:t>
            </a:r>
            <a:r>
              <a:rPr lang="en-US" sz="2800" dirty="0"/>
              <a:t>: either primitive types or </a:t>
            </a:r>
            <a:r>
              <a:rPr lang="en-US" sz="2800" dirty="0" err="1"/>
              <a:t>Serializable</a:t>
            </a:r>
            <a:r>
              <a:rPr lang="en-US" sz="2800" dirty="0"/>
              <a:t> objects</a:t>
            </a:r>
          </a:p>
          <a:p>
            <a:pPr lvl="2"/>
            <a:r>
              <a:rPr lang="en-US" sz="2400" dirty="0"/>
              <a:t>Exception: Fields marked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transient</a:t>
            </a:r>
            <a:r>
              <a:rPr lang="en-US" sz="2400" dirty="0"/>
              <a:t> will be ignored during serialization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interfaces and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901818" cy="5667321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3200" dirty="0"/>
              <a:t> class has two parts: </a:t>
            </a:r>
          </a:p>
          <a:p>
            <a:pPr lvl="1"/>
            <a:r>
              <a:rPr lang="en-US" sz="2800" dirty="0"/>
              <a:t>The interface (used by both client and server):</a:t>
            </a:r>
          </a:p>
          <a:p>
            <a:pPr lvl="2"/>
            <a:r>
              <a:rPr lang="en-US" sz="2400" dirty="0"/>
              <a:t>Must be public </a:t>
            </a:r>
          </a:p>
          <a:p>
            <a:pPr lvl="2"/>
            <a:r>
              <a:rPr lang="en-US" sz="2400" dirty="0"/>
              <a:t>Must extend the interface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java.rmi.Remote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/>
              <a:t>Every method in the interface must declare that it throws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java.rmi.RemoteException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/>
              <a:t>(other exceptions may also be thrown)</a:t>
            </a:r>
          </a:p>
          <a:p>
            <a:pPr lvl="1"/>
            <a:r>
              <a:rPr lang="en-US" sz="2800" dirty="0"/>
              <a:t>The class itself (used only by the server):</a:t>
            </a:r>
          </a:p>
          <a:p>
            <a:pPr lvl="2"/>
            <a:r>
              <a:rPr lang="en-US" sz="2400" dirty="0"/>
              <a:t>Must implement the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400" dirty="0"/>
              <a:t> interface </a:t>
            </a:r>
          </a:p>
          <a:p>
            <a:pPr lvl="2"/>
            <a:r>
              <a:rPr lang="en-US" sz="2400" dirty="0"/>
              <a:t>Should extend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java.rmi.server.UnicastRemoteObject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r>
              <a:rPr lang="en-US" sz="2400" dirty="0"/>
              <a:t>May have locally accessible methods that are not in its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400" dirty="0"/>
              <a:t> </a:t>
            </a:r>
            <a:r>
              <a:rPr lang="en-US" sz="2400" dirty="0" smtClean="0"/>
              <a:t>interface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3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Remote </a:t>
            </a:r>
            <a:r>
              <a:rPr lang="en-IN" dirty="0" smtClean="0"/>
              <a:t>&amp; </a:t>
            </a:r>
            <a:r>
              <a:rPr lang="en-IN" dirty="0" err="1"/>
              <a:t>Serializable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400" dirty="0"/>
              <a:t> object lives on another computer (such as the Server)</a:t>
            </a:r>
          </a:p>
          <a:p>
            <a:pPr lvl="1"/>
            <a:r>
              <a:rPr lang="en-US" sz="2000" dirty="0"/>
              <a:t>You can send messages to a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000" dirty="0"/>
              <a:t> object and get responses back from the object</a:t>
            </a:r>
          </a:p>
          <a:p>
            <a:pPr lvl="1"/>
            <a:r>
              <a:rPr lang="en-US" sz="2000" dirty="0"/>
              <a:t>All you need to know about the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Remote</a:t>
            </a:r>
            <a:r>
              <a:rPr lang="en-US" sz="2000" dirty="0"/>
              <a:t> object is its interface</a:t>
            </a:r>
          </a:p>
          <a:p>
            <a:pPr lvl="1"/>
            <a:r>
              <a:rPr lang="en-US" sz="2000" dirty="0"/>
              <a:t>Remote objects don’t pose much of a security issue</a:t>
            </a:r>
          </a:p>
          <a:p>
            <a:r>
              <a:rPr lang="en-US" sz="2400" dirty="0"/>
              <a:t>You can transmit a </a:t>
            </a:r>
            <a:r>
              <a:rPr lang="en-US" sz="2400" i="1" dirty="0"/>
              <a:t>copy</a:t>
            </a:r>
            <a:r>
              <a:rPr lang="en-US" sz="2400" dirty="0"/>
              <a:t> of 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Serializable</a:t>
            </a:r>
            <a:r>
              <a:rPr lang="en-US" sz="2400" dirty="0"/>
              <a:t> object between computers</a:t>
            </a:r>
          </a:p>
          <a:p>
            <a:pPr lvl="1"/>
            <a:r>
              <a:rPr lang="en-US" sz="2000" dirty="0"/>
              <a:t>The receiving object needs to know how the object is implemented; it needs the class as well as the interface</a:t>
            </a:r>
          </a:p>
          <a:p>
            <a:pPr lvl="1"/>
            <a:r>
              <a:rPr lang="en-US" sz="2000" dirty="0"/>
              <a:t>There is a way to transmit the class definition</a:t>
            </a:r>
          </a:p>
          <a:p>
            <a:pPr lvl="1"/>
            <a:r>
              <a:rPr lang="en-US" sz="2000" dirty="0"/>
              <a:t>Accepting classes </a:t>
            </a:r>
            <a:r>
              <a:rPr lang="en-US" sz="2000" i="1" dirty="0"/>
              <a:t>does</a:t>
            </a:r>
            <a:r>
              <a:rPr lang="en-US" sz="2000" dirty="0"/>
              <a:t> pose a security </a:t>
            </a:r>
            <a:r>
              <a:rPr lang="en-US" sz="2000" dirty="0" smtClean="0"/>
              <a:t>issue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9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45361" cy="5120640"/>
          </a:xfrm>
        </p:spPr>
        <p:txBody>
          <a:bodyPr>
            <a:normAutofit/>
          </a:bodyPr>
          <a:lstStyle/>
          <a:p>
            <a:r>
              <a:rPr lang="en-US" sz="2400" dirty="0"/>
              <a:t>The class that defines the server object should extend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UnicastRemoteObject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This makes a connection with exactly one other computer</a:t>
            </a:r>
          </a:p>
          <a:p>
            <a:pPr lvl="1"/>
            <a:r>
              <a:rPr lang="en-US" sz="2000" dirty="0"/>
              <a:t>If you must extend some other class, you can use 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exportObject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()</a:t>
            </a:r>
            <a:r>
              <a:rPr lang="en-US" sz="2000" dirty="0"/>
              <a:t> instead</a:t>
            </a:r>
          </a:p>
          <a:p>
            <a:pPr lvl="1"/>
            <a:r>
              <a:rPr lang="en-US" sz="2000" dirty="0"/>
              <a:t>Sun does </a:t>
            </a:r>
            <a:r>
              <a:rPr lang="en-US" sz="2000" i="1" dirty="0"/>
              <a:t>not</a:t>
            </a:r>
            <a:r>
              <a:rPr lang="en-US" sz="2000" dirty="0"/>
              <a:t> provide a 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MulticastRemoteObject</a:t>
            </a:r>
            <a:r>
              <a:rPr lang="en-US" sz="2000" dirty="0"/>
              <a:t> class</a:t>
            </a:r>
          </a:p>
          <a:p>
            <a:r>
              <a:rPr lang="en-US" sz="2400" dirty="0"/>
              <a:t>The server class needs to register its server object: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String 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url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 = "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rmi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://" +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b="1" i="1" dirty="0">
                <a:solidFill>
                  <a:schemeClr val="hlink"/>
                </a:solidFill>
              </a:rPr>
              <a:t>host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+ ":" +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chemeClr val="hlink"/>
                </a:solidFill>
              </a:rPr>
              <a:t>port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+ "/" +</a:t>
            </a:r>
            <a:r>
              <a:rPr lang="en-US" sz="2000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000" b="1" i="1" dirty="0" err="1">
                <a:solidFill>
                  <a:schemeClr val="hlink"/>
                </a:solidFill>
              </a:rPr>
              <a:t>objectName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;</a:t>
            </a:r>
            <a:endParaRPr lang="en-US" sz="1800" dirty="0">
              <a:solidFill>
                <a:srgbClr val="FF0000"/>
              </a:solidFill>
              <a:latin typeface="Trebuchet MS" pitchFamily="34" charset="0"/>
            </a:endParaRPr>
          </a:p>
          <a:p>
            <a:pPr lvl="2"/>
            <a:r>
              <a:rPr lang="en-US" sz="1800" dirty="0"/>
              <a:t>The default port is 1099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Naming.rebind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url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, </a:t>
            </a:r>
            <a:r>
              <a:rPr lang="en-US" sz="2000" b="1" i="1" dirty="0">
                <a:solidFill>
                  <a:srgbClr val="FF0000"/>
                </a:solidFill>
              </a:rPr>
              <a:t>object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);</a:t>
            </a:r>
          </a:p>
          <a:p>
            <a:r>
              <a:rPr lang="en-US" sz="2400" dirty="0"/>
              <a:t>Every remotely available method must throw 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RemoteException</a:t>
            </a:r>
            <a:r>
              <a:rPr lang="en-US" sz="2400" dirty="0"/>
              <a:t> (because connections can fail)</a:t>
            </a:r>
          </a:p>
          <a:p>
            <a:r>
              <a:rPr lang="en-US" sz="2400" dirty="0"/>
              <a:t>Every remotely available method should be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synchronized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9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5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server: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0" y="864108"/>
            <a:ext cx="8636001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java.rmi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extends Remote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public String say() throws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1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server: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377371"/>
            <a:ext cx="8766629" cy="6197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java.rmi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.*;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java.rmi.server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.*;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public class Hello extends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UnicastRemoteObject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private String message;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Strings are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Hello (String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	message =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public String say() throws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RemoteException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return message;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8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the hello world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864107"/>
            <a:ext cx="8766629" cy="54786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static void main (String[]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Naming.rebind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rmi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Hello("Hello, world!"));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("Hello Server is ready.");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("Hello Server failed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:"+e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hello </a:t>
            </a:r>
            <a:r>
              <a:rPr lang="en-US" dirty="0"/>
              <a:t>world client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5" y="159657"/>
            <a:ext cx="8490856" cy="64298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HelloClient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 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rmi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HelloServer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try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HelloInterface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Naming.lookup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hello.say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catch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(Exception e)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("Exception: "+e);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7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Interface to the server</a:t>
            </a:r>
          </a:p>
          <a:p>
            <a:r>
              <a:rPr lang="en-US" dirty="0"/>
              <a:t>Create the Server</a:t>
            </a:r>
          </a:p>
          <a:p>
            <a:r>
              <a:rPr lang="en-US" dirty="0"/>
              <a:t>Create the Client</a:t>
            </a:r>
          </a:p>
          <a:p>
            <a:r>
              <a:rPr lang="en-US" dirty="0"/>
              <a:t>Compile the Interface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Compile the Server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Compile the Client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r>
              <a:rPr lang="en-US" dirty="0"/>
              <a:t>Generate Stubs and Skeletons (</a:t>
            </a:r>
            <a:r>
              <a:rPr lang="en-US" dirty="0" err="1"/>
              <a:t>rmic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7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rmic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that implements the remote object should be compiled as usual</a:t>
            </a:r>
          </a:p>
          <a:p>
            <a:r>
              <a:rPr lang="en-US" dirty="0"/>
              <a:t>Then, it should be compiled with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rmic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rmic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 Hello</a:t>
            </a:r>
          </a:p>
          <a:p>
            <a:r>
              <a:rPr lang="en-US" dirty="0"/>
              <a:t>This will generate files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Hello_Stub.class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Hello_Skel.class</a:t>
            </a:r>
            <a:endParaRPr lang="en-US" dirty="0">
              <a:solidFill>
                <a:srgbClr val="FF0000"/>
              </a:solidFill>
              <a:latin typeface="Trebuchet MS" pitchFamily="34" charset="0"/>
            </a:endParaRPr>
          </a:p>
          <a:p>
            <a:r>
              <a:rPr lang="en-US" dirty="0"/>
              <a:t>These classes do the actual communication</a:t>
            </a:r>
          </a:p>
          <a:p>
            <a:pPr lvl="1"/>
            <a:r>
              <a:rPr lang="en-US" dirty="0"/>
              <a:t>The “</a:t>
            </a:r>
            <a:r>
              <a:rPr lang="en-US" dirty="0">
                <a:solidFill>
                  <a:srgbClr val="FF0000"/>
                </a:solidFill>
              </a:rPr>
              <a:t>Stub</a:t>
            </a:r>
            <a:r>
              <a:rPr lang="en-US" dirty="0"/>
              <a:t>” class must be </a:t>
            </a:r>
            <a:r>
              <a:rPr lang="en-US" i="1" dirty="0"/>
              <a:t>copied</a:t>
            </a:r>
            <a:r>
              <a:rPr lang="en-US" dirty="0"/>
              <a:t> to the client area</a:t>
            </a:r>
          </a:p>
          <a:p>
            <a:pPr lvl="1"/>
            <a:r>
              <a:rPr lang="en-US" dirty="0"/>
              <a:t>The “</a:t>
            </a:r>
            <a:r>
              <a:rPr lang="en-US" dirty="0" err="1">
                <a:solidFill>
                  <a:srgbClr val="FF0000"/>
                </a:solidFill>
              </a:rPr>
              <a:t>Skel</a:t>
            </a:r>
            <a:r>
              <a:rPr lang="en-US" dirty="0"/>
              <a:t>” was needed in SDK 1.1 but is no longer </a:t>
            </a:r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3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16332" cy="5275436"/>
          </a:xfrm>
        </p:spPr>
        <p:txBody>
          <a:bodyPr/>
          <a:lstStyle/>
          <a:p>
            <a:pPr marL="533400" indent="-533400"/>
            <a:r>
              <a:rPr lang="en-US" dirty="0" smtClean="0"/>
              <a:t>Run following command in three </a:t>
            </a:r>
            <a:r>
              <a:rPr lang="en-US" dirty="0"/>
              <a:t>different terminal windows:</a:t>
            </a:r>
          </a:p>
          <a:p>
            <a:pPr marL="914400" lvl="1" indent="-4572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/>
              <a:t>Run the registry program:</a:t>
            </a:r>
          </a:p>
          <a:p>
            <a:pPr marL="1295400" lvl="2" indent="-381000">
              <a:buClr>
                <a:schemeClr val="tx1"/>
              </a:buClr>
              <a:buFont typeface="Times" charset="0"/>
              <a:buChar char="•"/>
            </a:pP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/>
              <a:t>Run the server program:</a:t>
            </a:r>
          </a:p>
          <a:p>
            <a:pPr marL="1295400" lvl="2" indent="-381000">
              <a:buClr>
                <a:schemeClr val="tx1"/>
              </a:buClr>
              <a:buFont typeface="Times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java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HelloServer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Clr>
                <a:schemeClr val="tx1"/>
              </a:buClr>
              <a:buFont typeface="Times" charset="0"/>
              <a:buAutoNum type="arabicPeriod"/>
            </a:pPr>
            <a:r>
              <a:rPr lang="en-US" dirty="0"/>
              <a:t>Run the client program:</a:t>
            </a:r>
          </a:p>
          <a:p>
            <a:pPr marL="1295400" lvl="2" indent="-381000">
              <a:buClr>
                <a:schemeClr val="tx1"/>
              </a:buClr>
              <a:buFont typeface="Times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java </a:t>
            </a:r>
            <a:r>
              <a:rPr lang="en-US" sz="2400" dirty="0" err="1">
                <a:solidFill>
                  <a:srgbClr val="FF0000"/>
                </a:solidFill>
                <a:latin typeface="Trebuchet MS" pitchFamily="34" charset="0"/>
              </a:rPr>
              <a:t>HelloClient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</a:br>
            <a:endParaRPr lang="en-US" sz="2400" dirty="0">
              <a:solidFill>
                <a:schemeClr val="accent2"/>
              </a:solidFill>
              <a:latin typeface="Trebuchet MS" pitchFamily="34" charset="0"/>
            </a:endParaRPr>
          </a:p>
          <a:p>
            <a:pPr marL="533400" indent="-533400">
              <a:buFont typeface="Wingdings" pitchFamily="2" charset="2"/>
              <a:buChar char="§"/>
            </a:pPr>
            <a:r>
              <a:rPr lang="en-US" dirty="0"/>
              <a:t>If all goes well, </a:t>
            </a:r>
            <a:r>
              <a:rPr lang="en-US" dirty="0" smtClean="0"/>
              <a:t>it should o/p as the following message:</a:t>
            </a:r>
          </a:p>
          <a:p>
            <a:pPr marL="1036320" lvl="1" indent="-533400">
              <a:buFont typeface="Wingdings" pitchFamily="2" charset="2"/>
              <a:buChar char="§"/>
            </a:pPr>
            <a:r>
              <a:rPr lang="en-US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Hello, 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/>
              <a:t>”</a:t>
            </a:r>
            <a:endParaRPr lang="en-US" sz="2400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4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Example 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 Server for calculating Sum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5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</a:t>
            </a:r>
            <a:r>
              <a:rPr lang="en-US" dirty="0">
                <a:solidFill>
                  <a:schemeClr val="tx1"/>
                </a:solidFill>
              </a:rPr>
              <a:t>Defining the Remote 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0" y="864108"/>
            <a:ext cx="8636001" cy="512064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/* SampleServer.java */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java.rmi</a:t>
            </a:r>
            <a:r>
              <a:rPr lang="en-US" sz="24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interface </a:t>
            </a:r>
            <a:r>
              <a:rPr lang="en-US" sz="2400" dirty="0" err="1" smtClean="0">
                <a:latin typeface="Courier New" pitchFamily="49" charset="0"/>
              </a:rPr>
              <a:t>SumServer</a:t>
            </a:r>
            <a:r>
              <a:rPr lang="en-US" sz="2400" dirty="0" smtClean="0">
                <a:latin typeface="Courier New" pitchFamily="49" charset="0"/>
              </a:rPr>
              <a:t> extends Remote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 public 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sum(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a,int</a:t>
            </a:r>
            <a:r>
              <a:rPr lang="en-US" sz="2400" dirty="0">
                <a:latin typeface="Courier New" pitchFamily="49" charset="0"/>
              </a:rPr>
              <a:t> b) 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		throws </a:t>
            </a:r>
            <a:r>
              <a:rPr lang="en-US" sz="2400" dirty="0" err="1">
                <a:latin typeface="Courier New" pitchFamily="49" charset="0"/>
              </a:rPr>
              <a:t>RemoteException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>
                <a:solidFill>
                  <a:schemeClr val="tx1"/>
                </a:solidFill>
              </a:rPr>
              <a:t>Develop the remote object and its 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66627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/* SampleServerImpl.java */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</a:rPr>
              <a:t>java.rmi</a:t>
            </a:r>
            <a:r>
              <a:rPr lang="en-US" sz="22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</a:rPr>
              <a:t>java.rmi.server</a:t>
            </a:r>
            <a:r>
              <a:rPr lang="en-US" sz="22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import </a:t>
            </a:r>
            <a:r>
              <a:rPr lang="en-US" sz="2200" dirty="0" err="1">
                <a:latin typeface="Courier New" pitchFamily="49" charset="0"/>
              </a:rPr>
              <a:t>java.rmi.registry</a:t>
            </a:r>
            <a:r>
              <a:rPr lang="en-US" sz="22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public class </a:t>
            </a:r>
            <a:r>
              <a:rPr lang="en-US" sz="2200" dirty="0" err="1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extends </a:t>
            </a:r>
            <a:r>
              <a:rPr lang="en-US" sz="2200" dirty="0" err="1" smtClean="0">
                <a:latin typeface="Courier New" pitchFamily="49" charset="0"/>
              </a:rPr>
              <a:t>UnicastRemoteObject</a:t>
            </a:r>
            <a:r>
              <a:rPr lang="en-US" sz="2200" dirty="0" smtClean="0">
                <a:latin typeface="Courier New" pitchFamily="49" charset="0"/>
              </a:rPr>
              <a:t> implements </a:t>
            </a:r>
            <a:r>
              <a:rPr lang="en-US" sz="2200" dirty="0" err="1">
                <a:latin typeface="Courier New" pitchFamily="49" charset="0"/>
              </a:rPr>
              <a:t>SampleServer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200" dirty="0" err="1" smtClean="0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() throws </a:t>
            </a:r>
            <a:r>
              <a:rPr lang="en-US" sz="2200" dirty="0" err="1">
                <a:latin typeface="Courier New" pitchFamily="49" charset="0"/>
              </a:rPr>
              <a:t>RemoteException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{     </a:t>
            </a:r>
            <a:r>
              <a:rPr lang="en-US" sz="2200" dirty="0">
                <a:latin typeface="Courier New" pitchFamily="49" charset="0"/>
              </a:rPr>
              <a:t>super</a:t>
            </a:r>
            <a:r>
              <a:rPr lang="en-US" sz="2200" dirty="0" smtClean="0">
                <a:latin typeface="Courier New" pitchFamily="49" charset="0"/>
              </a:rPr>
              <a:t>();			}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//Implement the remote </a:t>
            </a:r>
            <a:r>
              <a:rPr lang="en-US" sz="2200" dirty="0" smtClean="0">
                <a:latin typeface="Courier New" pitchFamily="49" charset="0"/>
              </a:rPr>
              <a:t>methods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public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sum(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a,int</a:t>
            </a:r>
            <a:r>
              <a:rPr lang="en-US" sz="2200" dirty="0">
                <a:latin typeface="Courier New" pitchFamily="49" charset="0"/>
              </a:rPr>
              <a:t> b) </a:t>
            </a:r>
            <a:r>
              <a:rPr lang="en-US" sz="2200" dirty="0" smtClean="0">
                <a:latin typeface="Courier New" pitchFamily="49" charset="0"/>
              </a:rPr>
              <a:t>throws </a:t>
            </a:r>
            <a:r>
              <a:rPr lang="en-US" sz="2200" dirty="0" err="1">
                <a:latin typeface="Courier New" pitchFamily="49" charset="0"/>
              </a:rPr>
              <a:t>RemoteException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{     </a:t>
            </a:r>
            <a:r>
              <a:rPr lang="en-US" sz="2200" dirty="0">
                <a:latin typeface="Courier New" pitchFamily="49" charset="0"/>
              </a:rPr>
              <a:t>return a + b</a:t>
            </a:r>
            <a:r>
              <a:rPr lang="en-US" sz="2200" dirty="0" smtClean="0">
                <a:latin typeface="Courier New" pitchFamily="49" charset="0"/>
              </a:rPr>
              <a:t>;		}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8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</a:t>
            </a:r>
            <a:r>
              <a:rPr lang="en-US" dirty="0">
                <a:solidFill>
                  <a:schemeClr val="tx1"/>
                </a:solidFill>
              </a:rPr>
              <a:t>Develop the remote object and its interface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8579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/* SampleServerImpl.java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public </a:t>
            </a:r>
            <a:r>
              <a:rPr lang="en-US" sz="2200" dirty="0">
                <a:latin typeface="Courier New" pitchFamily="49" charset="0"/>
              </a:rPr>
              <a:t>static void main(String </a:t>
            </a:r>
            <a:r>
              <a:rPr lang="en-US" sz="2200" dirty="0" err="1">
                <a:latin typeface="Courier New" pitchFamily="49" charset="0"/>
              </a:rPr>
              <a:t>args</a:t>
            </a:r>
            <a:r>
              <a:rPr lang="en-US" sz="2200" dirty="0" smtClean="0">
                <a:latin typeface="Courier New" pitchFamily="49" charset="0"/>
              </a:rPr>
              <a:t>[]) {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try  </a:t>
            </a:r>
            <a:r>
              <a:rPr lang="en-US" sz="2200" dirty="0">
                <a:latin typeface="Courier New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 //set the security </a:t>
            </a:r>
            <a:r>
              <a:rPr lang="en-US" sz="2200" dirty="0" smtClean="0">
                <a:latin typeface="Courier New" pitchFamily="49" charset="0"/>
              </a:rPr>
              <a:t>manager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System.setSecurityManager</a:t>
            </a:r>
            <a:r>
              <a:rPr lang="en-US" sz="2200" dirty="0">
                <a:latin typeface="Courier New" pitchFamily="49" charset="0"/>
              </a:rPr>
              <a:t>(new </a:t>
            </a:r>
            <a:r>
              <a:rPr lang="en-US" sz="2200" dirty="0" err="1">
                <a:latin typeface="Courier New" pitchFamily="49" charset="0"/>
              </a:rPr>
              <a:t>RMISecurityManager</a:t>
            </a:r>
            <a:r>
              <a:rPr lang="en-US" sz="2200" dirty="0">
                <a:latin typeface="Courier New" pitchFamily="49" charset="0"/>
              </a:rPr>
              <a:t>());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200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>
                <a:latin typeface="Courier New" pitchFamily="49" charset="0"/>
              </a:rPr>
              <a:t>//create a local instance of the object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 Server = new </a:t>
            </a:r>
            <a:r>
              <a:rPr lang="en-US" sz="2200" dirty="0" err="1">
                <a:latin typeface="Courier New" pitchFamily="49" charset="0"/>
              </a:rPr>
              <a:t>SampleServerImpl</a:t>
            </a:r>
            <a:r>
              <a:rPr lang="en-US" sz="2200" dirty="0">
                <a:latin typeface="Courier New" pitchFamily="49" charset="0"/>
              </a:rPr>
              <a:t>();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rgbClr val="40BAD2"/>
              </a:buClr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>
                <a:latin typeface="Courier New" pitchFamily="49" charset="0"/>
              </a:rPr>
              <a:t>//put the local instance in the registry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Naming.rebind</a:t>
            </a:r>
            <a:r>
              <a:rPr lang="en-US" sz="2200" dirty="0">
                <a:latin typeface="Courier New" pitchFamily="49" charset="0"/>
              </a:rPr>
              <a:t>("SAMPLE-SERVER" , Server);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rgbClr val="40BAD2"/>
              </a:buClr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("Server waiting.....");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catch (</a:t>
            </a:r>
            <a:r>
              <a:rPr lang="en-US" sz="2200" dirty="0" err="1">
                <a:latin typeface="Courier New" pitchFamily="49" charset="0"/>
              </a:rPr>
              <a:t>java.net.MalformedURLException</a:t>
            </a:r>
            <a:r>
              <a:rPr lang="en-US" sz="2200" dirty="0">
                <a:latin typeface="Courier New" pitchFamily="49" charset="0"/>
              </a:rPr>
              <a:t> me</a:t>
            </a:r>
            <a:r>
              <a:rPr lang="en-US" sz="2200" dirty="0" smtClean="0">
                <a:latin typeface="Courier New" pitchFamily="49" charset="0"/>
              </a:rPr>
              <a:t>) {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("Malformed URL: </a:t>
            </a:r>
            <a:r>
              <a:rPr lang="en-US" sz="2200" dirty="0" smtClean="0">
                <a:latin typeface="Courier New" pitchFamily="49" charset="0"/>
              </a:rPr>
              <a:t>"+ </a:t>
            </a:r>
            <a:r>
              <a:rPr lang="en-US" sz="2200" dirty="0" err="1" smtClean="0">
                <a:latin typeface="Courier New" pitchFamily="49" charset="0"/>
              </a:rPr>
              <a:t>me.toString</a:t>
            </a:r>
            <a:r>
              <a:rPr lang="en-US" sz="2200" dirty="0">
                <a:latin typeface="Courier New" pitchFamily="49" charset="0"/>
              </a:rPr>
              <a:t>());   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catch (</a:t>
            </a:r>
            <a:r>
              <a:rPr lang="en-US" sz="2200" dirty="0" err="1">
                <a:latin typeface="Courier New" pitchFamily="49" charset="0"/>
              </a:rPr>
              <a:t>RemoteException</a:t>
            </a:r>
            <a:r>
              <a:rPr lang="en-US" sz="2200" dirty="0">
                <a:latin typeface="Courier New" pitchFamily="49" charset="0"/>
              </a:rPr>
              <a:t> re)  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System.out.println</a:t>
            </a:r>
            <a:r>
              <a:rPr lang="en-US" sz="2200" dirty="0">
                <a:latin typeface="Courier New" pitchFamily="49" charset="0"/>
              </a:rPr>
              <a:t>("Remote exception: </a:t>
            </a:r>
            <a:r>
              <a:rPr lang="en-US" sz="2200" dirty="0" smtClean="0">
                <a:latin typeface="Courier New" pitchFamily="49" charset="0"/>
              </a:rPr>
              <a:t>“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</a:rPr>
              <a:t>				+ </a:t>
            </a:r>
            <a:r>
              <a:rPr lang="en-US" sz="2200" dirty="0" err="1" smtClean="0">
                <a:latin typeface="Courier New" pitchFamily="49" charset="0"/>
              </a:rPr>
              <a:t>re.toString</a:t>
            </a:r>
            <a:r>
              <a:rPr lang="en-US" sz="2200" dirty="0">
                <a:latin typeface="Courier New" pitchFamily="49" charset="0"/>
              </a:rPr>
              <a:t>());  </a:t>
            </a:r>
            <a:r>
              <a:rPr lang="en-US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8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>
                <a:solidFill>
                  <a:schemeClr val="tx1"/>
                </a:solidFill>
              </a:rPr>
              <a:t>Develop the client program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857999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java.rmi</a:t>
            </a:r>
            <a:r>
              <a:rPr lang="en-US" sz="2400" dirty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import </a:t>
            </a:r>
            <a:r>
              <a:rPr lang="en-US" sz="2400" dirty="0" err="1">
                <a:latin typeface="Courier New" pitchFamily="49" charset="0"/>
              </a:rPr>
              <a:t>java.rmi.server</a:t>
            </a:r>
            <a:r>
              <a:rPr lang="en-US" sz="2400" dirty="0" smtClean="0">
                <a:latin typeface="Courier New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import java.net.*;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public class </a:t>
            </a:r>
            <a:r>
              <a:rPr lang="en-US" sz="2400" dirty="0" err="1">
                <a:latin typeface="Courier New" pitchFamily="49" charset="0"/>
              </a:rPr>
              <a:t>SampleClient</a:t>
            </a:r>
            <a:r>
              <a:rPr lang="en-US" sz="24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public </a:t>
            </a:r>
            <a:r>
              <a:rPr lang="en-US" sz="2400" dirty="0">
                <a:latin typeface="Courier New" pitchFamily="49" charset="0"/>
              </a:rPr>
              <a:t>static void main(String[]  </a:t>
            </a:r>
            <a:r>
              <a:rPr lang="en-US" sz="2400" dirty="0" err="1">
                <a:latin typeface="Courier New" pitchFamily="49" charset="0"/>
              </a:rPr>
              <a:t>args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// </a:t>
            </a:r>
            <a:r>
              <a:rPr lang="en-US" sz="2400" dirty="0">
                <a:latin typeface="Courier New" pitchFamily="49" charset="0"/>
              </a:rPr>
              <a:t>set the security manager for the client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System.setSecurityManager</a:t>
            </a:r>
            <a:r>
              <a:rPr lang="en-US" sz="2400" dirty="0" smtClean="0">
                <a:latin typeface="Courier New" pitchFamily="49" charset="0"/>
              </a:rPr>
              <a:t>(new </a:t>
            </a:r>
            <a:r>
              <a:rPr lang="en-US" sz="2400" dirty="0" err="1">
                <a:latin typeface="Courier New" pitchFamily="49" charset="0"/>
              </a:rPr>
              <a:t>RMISecurityManager</a:t>
            </a:r>
            <a:r>
              <a:rPr lang="en-US" sz="2400" dirty="0">
                <a:latin typeface="Courier New" pitchFamily="49" charset="0"/>
              </a:rPr>
              <a:t>());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//</a:t>
            </a:r>
            <a:r>
              <a:rPr lang="en-US" sz="2400" dirty="0">
                <a:latin typeface="Courier New" pitchFamily="49" charset="0"/>
              </a:rPr>
              <a:t>get the remote object from the registry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try {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("Security Manager loaded");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String </a:t>
            </a:r>
            <a:r>
              <a:rPr lang="en-US" sz="2400" dirty="0" err="1">
                <a:latin typeface="Courier New" pitchFamily="49" charset="0"/>
              </a:rPr>
              <a:t>url</a:t>
            </a:r>
            <a:r>
              <a:rPr lang="en-US" sz="2400" dirty="0">
                <a:latin typeface="Courier New" pitchFamily="49" charset="0"/>
              </a:rPr>
              <a:t> = "//</a:t>
            </a:r>
            <a:r>
              <a:rPr lang="en-US" sz="2400" dirty="0" err="1">
                <a:latin typeface="Courier New" pitchFamily="49" charset="0"/>
              </a:rPr>
              <a:t>localhost</a:t>
            </a:r>
            <a:r>
              <a:rPr lang="en-US" sz="2400" dirty="0">
                <a:latin typeface="Courier New" pitchFamily="49" charset="0"/>
              </a:rPr>
              <a:t>/SAMPLE-SERVER";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SampleServer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remoteObject</a:t>
            </a:r>
            <a:r>
              <a:rPr lang="en-US" sz="2400" dirty="0">
                <a:latin typeface="Courier New" pitchFamily="49" charset="0"/>
              </a:rPr>
              <a:t> = </a:t>
            </a: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		(</a:t>
            </a:r>
            <a:r>
              <a:rPr lang="en-US" sz="2400" b="1" dirty="0" err="1">
                <a:latin typeface="Courier New" pitchFamily="49" charset="0"/>
              </a:rPr>
              <a:t>SampleServer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b="1" dirty="0" err="1">
                <a:latin typeface="Courier New" pitchFamily="49" charset="0"/>
              </a:rPr>
              <a:t>Naming.lookup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url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("Got remote object");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</a:rPr>
              <a:t>("1 </a:t>
            </a:r>
            <a:r>
              <a:rPr lang="en-US" sz="2400" dirty="0">
                <a:latin typeface="Courier New" pitchFamily="49" charset="0"/>
              </a:rPr>
              <a:t>+ 2 = </a:t>
            </a:r>
            <a:r>
              <a:rPr lang="en-US" sz="2400" dirty="0" smtClean="0">
                <a:latin typeface="Courier New" pitchFamily="49" charset="0"/>
              </a:rPr>
              <a:t>"+</a:t>
            </a:r>
            <a:r>
              <a:rPr lang="en-US" sz="2400" b="1" dirty="0" err="1" smtClean="0">
                <a:latin typeface="Courier New" pitchFamily="49" charset="0"/>
              </a:rPr>
              <a:t>remoteObject.sum</a:t>
            </a:r>
            <a:r>
              <a:rPr lang="en-US" sz="2400" b="1" dirty="0" smtClean="0">
                <a:latin typeface="Courier New" pitchFamily="49" charset="0"/>
              </a:rPr>
              <a:t>(1,2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dirty="0">
                <a:latin typeface="Courier New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}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7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>
                <a:solidFill>
                  <a:schemeClr val="tx1"/>
                </a:solidFill>
              </a:rPr>
              <a:t>Develop the client program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0"/>
            <a:ext cx="8756094" cy="685799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catch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RemoteException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e)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</a:rPr>
              <a:t>("Lookup Error: "+ </a:t>
            </a:r>
            <a:r>
              <a:rPr lang="en-US" sz="2000" dirty="0" err="1" smtClean="0">
                <a:latin typeface="Courier New" pitchFamily="49" charset="0"/>
              </a:rPr>
              <a:t>e.toString</a:t>
            </a:r>
            <a:r>
              <a:rPr lang="en-US" sz="2000" dirty="0" smtClean="0">
                <a:latin typeface="Courier New" pitchFamily="49" charset="0"/>
              </a:rPr>
              <a:t>());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catch (</a:t>
            </a:r>
            <a:r>
              <a:rPr lang="en-US" sz="2400" dirty="0" err="1" smtClean="0">
                <a:latin typeface="Courier New" pitchFamily="49" charset="0"/>
              </a:rPr>
              <a:t>MalformedURLException</a:t>
            </a:r>
            <a:r>
              <a:rPr lang="en-US" sz="2400" dirty="0" smtClean="0">
                <a:latin typeface="Courier New" pitchFamily="49" charset="0"/>
              </a:rPr>
              <a:t> e)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("Malformed URL: </a:t>
            </a:r>
            <a:r>
              <a:rPr lang="en-US" sz="2000" dirty="0" smtClean="0">
                <a:latin typeface="Courier New" pitchFamily="49" charset="0"/>
              </a:rPr>
              <a:t>"+</a:t>
            </a:r>
            <a:r>
              <a:rPr lang="en-US" sz="2000" dirty="0" err="1" smtClean="0">
                <a:latin typeface="Courier New" pitchFamily="49" charset="0"/>
              </a:rPr>
              <a:t>e.toString</a:t>
            </a:r>
            <a:r>
              <a:rPr lang="en-US" sz="2000" dirty="0">
                <a:latin typeface="Courier New" pitchFamily="49" charset="0"/>
              </a:rPr>
              <a:t>());   </a:t>
            </a:r>
            <a:endParaRPr lang="en-US" sz="2000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catch (</a:t>
            </a:r>
            <a:r>
              <a:rPr lang="en-US" sz="2400" dirty="0" err="1" smtClean="0">
                <a:latin typeface="Courier New" pitchFamily="49" charset="0"/>
              </a:rPr>
              <a:t>NotBoundException</a:t>
            </a:r>
            <a:r>
              <a:rPr lang="en-US" sz="2400" dirty="0" smtClean="0">
                <a:latin typeface="Courier New" pitchFamily="49" charset="0"/>
              </a:rPr>
              <a:t> e)  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</a:rPr>
              <a:t>NotBound</a:t>
            </a:r>
            <a:r>
              <a:rPr lang="en-US" sz="2000" dirty="0">
                <a:latin typeface="Courier New" pitchFamily="49" charset="0"/>
              </a:rPr>
              <a:t>: " </a:t>
            </a:r>
            <a:r>
              <a:rPr lang="en-US" sz="2000" dirty="0" smtClean="0">
                <a:latin typeface="Courier New" pitchFamily="49" charset="0"/>
              </a:rPr>
              <a:t>+ </a:t>
            </a:r>
            <a:r>
              <a:rPr lang="en-US" sz="2000" dirty="0" err="1" smtClean="0">
                <a:latin typeface="Courier New" pitchFamily="49" charset="0"/>
              </a:rPr>
              <a:t>e.toString</a:t>
            </a:r>
            <a:r>
              <a:rPr lang="en-US" sz="2000" dirty="0" smtClean="0">
                <a:latin typeface="Courier New" pitchFamily="49" charset="0"/>
              </a:rPr>
              <a:t>());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}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7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92129" cy="4601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 4 &amp; 5: </a:t>
            </a:r>
            <a:r>
              <a:rPr lang="en-US" dirty="0">
                <a:solidFill>
                  <a:schemeClr val="tx1"/>
                </a:solidFill>
              </a:rPr>
              <a:t>Compile the Java source files &amp;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Generate </a:t>
            </a:r>
            <a:r>
              <a:rPr lang="en-US" dirty="0">
                <a:solidFill>
                  <a:schemeClr val="tx1"/>
                </a:solidFill>
              </a:rPr>
              <a:t>the client stubs and server skeletons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766917"/>
            <a:ext cx="8756094" cy="532416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C:\rmi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set CLASSPATH</a:t>
            </a:r>
            <a:r>
              <a:rPr lang="en-US" sz="2400" dirty="0" smtClean="0">
                <a:latin typeface="Courier New" pitchFamily="49" charset="0"/>
              </a:rPr>
              <a:t>="."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C:\rmi&gt; </a:t>
            </a:r>
            <a:r>
              <a:rPr lang="en-US" sz="2400" dirty="0" err="1">
                <a:latin typeface="Courier New" pitchFamily="49" charset="0"/>
              </a:rPr>
              <a:t>javac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SampleServer.java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C:\rmi&gt;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javac</a:t>
            </a:r>
            <a:r>
              <a:rPr lang="en-US" sz="2400" dirty="0">
                <a:latin typeface="Courier New" pitchFamily="49" charset="0"/>
              </a:rPr>
              <a:t> SampleServerImpl.java</a:t>
            </a: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</a:t>
            </a:r>
            <a:r>
              <a:rPr lang="en-US" sz="2400" dirty="0">
                <a:latin typeface="Courier New" pitchFamily="49" charset="0"/>
              </a:rPr>
              <a:t>:\rmi&gt;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rmic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SampleServerImpl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</a:t>
            </a:r>
            <a:r>
              <a:rPr lang="en-US" sz="2400" dirty="0">
                <a:latin typeface="Courier New" pitchFamily="49" charset="0"/>
              </a:rPr>
              <a:t>:\rmi&gt; </a:t>
            </a:r>
            <a:r>
              <a:rPr lang="en-US" sz="2400" dirty="0" err="1" smtClean="0">
                <a:latin typeface="Courier New" pitchFamily="49" charset="0"/>
              </a:rPr>
              <a:t>javac</a:t>
            </a:r>
            <a:r>
              <a:rPr lang="en-US" sz="2400" dirty="0" smtClean="0">
                <a:latin typeface="Courier New" pitchFamily="49" charset="0"/>
              </a:rPr>
              <a:t> SampleClient.java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3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92129" cy="4601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 6: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the RMI registry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766917"/>
            <a:ext cx="8756094" cy="53241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C:\rmi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start </a:t>
            </a:r>
            <a:r>
              <a:rPr lang="en-US" sz="2400" dirty="0" err="1" smtClean="0">
                <a:latin typeface="Courier New" pitchFamily="49" charset="0"/>
              </a:rPr>
              <a:t>rmiregistry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8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92129" cy="4601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Steps 7 &amp; 8: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the remote server objects &amp; Run the client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878" y="766917"/>
            <a:ext cx="8756094" cy="532416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C:\rmi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java </a:t>
            </a:r>
            <a:r>
              <a:rPr lang="en-US" sz="2400" dirty="0" err="1" smtClean="0">
                <a:latin typeface="Courier New" pitchFamily="49" charset="0"/>
              </a:rPr>
              <a:t>SampleServerImpl</a:t>
            </a: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C:\rmi&gt; </a:t>
            </a:r>
            <a:r>
              <a:rPr lang="en-US" sz="2400" dirty="0" smtClean="0">
                <a:latin typeface="Courier New" pitchFamily="49" charset="0"/>
              </a:rPr>
              <a:t>java </a:t>
            </a:r>
            <a:r>
              <a:rPr lang="en-US" sz="2400" dirty="0" err="1" smtClean="0">
                <a:latin typeface="Courier New" pitchFamily="49" charset="0"/>
              </a:rPr>
              <a:t>SampleClient</a:t>
            </a:r>
            <a:endParaRPr lang="en-US" sz="2400" dirty="0">
              <a:latin typeface="Courier New" pitchFamily="49" charset="0"/>
            </a:endParaRP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3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Steps’ 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Start the registry server, </a:t>
            </a:r>
            <a:r>
              <a:rPr lang="en-US" dirty="0" err="1">
                <a:solidFill>
                  <a:srgbClr val="FF0000"/>
                </a:solidFill>
                <a:latin typeface="Trebuchet MS" pitchFamily="34" charset="0"/>
              </a:rPr>
              <a:t>rmiregistry</a:t>
            </a:r>
            <a:endParaRPr lang="en-US" dirty="0">
              <a:solidFill>
                <a:srgbClr val="FF0000"/>
              </a:solidFill>
              <a:latin typeface="Trebuchet MS" pitchFamily="34" charset="0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Start the object server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object server registers an object, with a name, with the registry server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Start the client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client looks up the object in the registry server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The client makes a request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request actually goes to the Stub class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Stub classes on client and server talk to each other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 dirty="0"/>
              <a:t>The client’s Stub class returns the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6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6752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084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508635"/>
            <a:ext cx="8023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3038793"/>
            <a:ext cx="8126413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40" y="265176"/>
            <a:ext cx="8305800" cy="6318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Classes</a:t>
            </a:r>
          </a:p>
          <a:p>
            <a:r>
              <a:rPr lang="en-US" dirty="0" err="1" smtClean="0"/>
              <a:t>ContentHandler</a:t>
            </a:r>
            <a:r>
              <a:rPr lang="en-US" dirty="0" smtClean="0"/>
              <a:t>, </a:t>
            </a:r>
            <a:r>
              <a:rPr lang="en-US" dirty="0" err="1" smtClean="0"/>
              <a:t>DatagramPacket</a:t>
            </a:r>
            <a:r>
              <a:rPr lang="en-US" dirty="0" smtClean="0"/>
              <a:t>, </a:t>
            </a:r>
            <a:r>
              <a:rPr lang="en-US" dirty="0" err="1" smtClean="0"/>
              <a:t>DatagramSocket</a:t>
            </a:r>
            <a:r>
              <a:rPr lang="en-US" dirty="0" smtClean="0"/>
              <a:t>, </a:t>
            </a:r>
            <a:r>
              <a:rPr lang="en-US" dirty="0" err="1" smtClean="0"/>
              <a:t>DatagramSocketImpl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HttpURLConnection</a:t>
            </a:r>
            <a:r>
              <a:rPr lang="en-US" dirty="0" smtClean="0"/>
              <a:t>, </a:t>
            </a:r>
            <a:r>
              <a:rPr lang="en-US" dirty="0" err="1" smtClean="0"/>
              <a:t>InetAddress</a:t>
            </a:r>
            <a:r>
              <a:rPr lang="en-US" dirty="0" smtClean="0"/>
              <a:t>, </a:t>
            </a:r>
            <a:r>
              <a:rPr lang="en-US" dirty="0" err="1" smtClean="0"/>
              <a:t>MulticastSocket</a:t>
            </a:r>
            <a:r>
              <a:rPr lang="en-US" dirty="0" smtClean="0"/>
              <a:t>, </a:t>
            </a:r>
            <a:r>
              <a:rPr lang="en-US" dirty="0" err="1" smtClean="0"/>
              <a:t>ServerSocket</a:t>
            </a:r>
            <a:r>
              <a:rPr lang="en-US" dirty="0" smtClean="0"/>
              <a:t>, Socket, </a:t>
            </a:r>
            <a:r>
              <a:rPr lang="el-GR" dirty="0" smtClean="0"/>
              <a:t> </a:t>
            </a:r>
            <a:r>
              <a:rPr lang="en-US" dirty="0" err="1" smtClean="0"/>
              <a:t>SocketImpl</a:t>
            </a:r>
            <a:r>
              <a:rPr lang="en-US" dirty="0" smtClean="0"/>
              <a:t>, URL, </a:t>
            </a:r>
            <a:r>
              <a:rPr lang="en-US" dirty="0" err="1" smtClean="0"/>
              <a:t>URLConnection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i="1" dirty="0" smtClean="0"/>
              <a:t>The Interfaces</a:t>
            </a:r>
          </a:p>
          <a:p>
            <a:r>
              <a:rPr lang="en-US" dirty="0" err="1" smtClean="0"/>
              <a:t>ContentHandlerFactory</a:t>
            </a:r>
            <a:r>
              <a:rPr lang="en-US" dirty="0" smtClean="0"/>
              <a:t>, </a:t>
            </a:r>
            <a:r>
              <a:rPr lang="en-US" dirty="0" err="1" smtClean="0"/>
              <a:t>FileNameMap</a:t>
            </a:r>
            <a:r>
              <a:rPr lang="en-US" dirty="0" smtClean="0"/>
              <a:t>, </a:t>
            </a:r>
            <a:r>
              <a:rPr lang="en-US" dirty="0" err="1" smtClean="0"/>
              <a:t>SocketImplFactory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URLStreamHandlerFactory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Exceptions</a:t>
            </a:r>
            <a:endParaRPr lang="en-US" b="1" i="1" dirty="0"/>
          </a:p>
          <a:p>
            <a:r>
              <a:rPr lang="en-US" dirty="0" err="1" smtClean="0"/>
              <a:t>BindException</a:t>
            </a:r>
            <a:r>
              <a:rPr lang="en-US" dirty="0" smtClean="0"/>
              <a:t>, </a:t>
            </a:r>
            <a:r>
              <a:rPr lang="en-US" dirty="0" err="1" smtClean="0"/>
              <a:t>ConnectException</a:t>
            </a:r>
            <a:r>
              <a:rPr lang="en-US" dirty="0" smtClean="0"/>
              <a:t>, </a:t>
            </a:r>
            <a:r>
              <a:rPr lang="en-US" dirty="0" err="1" smtClean="0"/>
              <a:t>MalformedURLException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NoRouteToHostException</a:t>
            </a:r>
            <a:r>
              <a:rPr lang="en-US" dirty="0" smtClean="0"/>
              <a:t>, </a:t>
            </a:r>
            <a:r>
              <a:rPr lang="en-US" dirty="0" err="1" smtClean="0"/>
              <a:t>ProtocolException</a:t>
            </a:r>
            <a:r>
              <a:rPr lang="en-US" dirty="0" smtClean="0"/>
              <a:t>, </a:t>
            </a:r>
            <a:r>
              <a:rPr lang="en-US" dirty="0" err="1" smtClean="0"/>
              <a:t>SocketException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UnknownHostException</a:t>
            </a:r>
            <a:r>
              <a:rPr lang="en-US" dirty="0" smtClean="0"/>
              <a:t>, </a:t>
            </a:r>
            <a:r>
              <a:rPr lang="en-US" dirty="0" err="1" smtClean="0"/>
              <a:t>UnknownServiceException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6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InetAddressTest2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0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1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="" xmlns:a16="http://schemas.microsoft.com/office/drawing/2014/main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="" xmlns:a16="http://schemas.microsoft.com/office/drawing/2014/main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673196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Server1</a:t>
            </a:r>
            <a:endParaRPr lang="en-US" dirty="0"/>
          </a:p>
          <a:p>
            <a:r>
              <a:rPr lang="en-US" dirty="0" smtClean="0"/>
              <a:t>Client1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/>
              <a:t> </a:t>
            </a:r>
            <a:r>
              <a:rPr lang="en-US" sz="1700" dirty="0" smtClean="0"/>
              <a:t>Server1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din =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din.readUTF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("Client: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388" y="0"/>
            <a:ext cx="12199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Program 1: Sending data </a:t>
            </a:r>
            <a:r>
              <a:rPr lang="en-US" sz="2200" b="1" dirty="0" smtClean="0"/>
              <a:t>from a </a:t>
            </a:r>
            <a:r>
              <a:rPr lang="en-US" sz="2200" b="1" dirty="0"/>
              <a:t>client to </a:t>
            </a:r>
            <a:r>
              <a:rPr lang="en-US" sz="2200" b="1" dirty="0" smtClean="0"/>
              <a:t>a server (Using Connection Oriented Programming)</a:t>
            </a:r>
            <a:endParaRPr lang="en-IN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Server1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47170"/>
              </p:ext>
            </p:extLst>
          </p:nvPr>
        </p:nvGraphicFramePr>
        <p:xfrm>
          <a:off x="3535680" y="863601"/>
          <a:ext cx="8382000" cy="45207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98520">
                  <a:extLst>
                    <a:ext uri="{9D8B030D-6E8A-4147-A177-3AD203B41FA5}">
                      <a16:colId xmlns="" xmlns:a16="http://schemas.microsoft.com/office/drawing/2014/main" val="4170491539"/>
                    </a:ext>
                  </a:extLst>
                </a:gridCol>
                <a:gridCol w="4983480">
                  <a:extLst>
                    <a:ext uri="{9D8B030D-6E8A-4147-A177-3AD203B41FA5}">
                      <a16:colId xmlns="" xmlns:a16="http://schemas.microsoft.com/office/drawing/2014/main" val="509871682"/>
                    </a:ext>
                  </a:extLst>
                </a:gridCol>
              </a:tblGrid>
              <a:tr h="60655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="" xmlns:a16="http://schemas.microsoft.com/office/drawing/2014/main" val="1470494853"/>
                  </a:ext>
                </a:extLst>
              </a:tr>
              <a:tr h="44779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dirty="0">
                          <a:effectLst/>
                        </a:rPr>
                        <a:t>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9377761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getHost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host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3002052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6398249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3433476"/>
                  </a:ext>
                </a:extLst>
              </a:tr>
              <a:tr h="67573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of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i.e. associated with this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4240040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getQuery</a:t>
                      </a:r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string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representation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51758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default port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</a:t>
            </a:r>
          </a:p>
          <a:p>
            <a:r>
              <a:rPr lang="en-US" sz="2400" dirty="0" smtClean="0"/>
              <a:t>First, it provides more control over the interaction with a server (especially an HTTP server) than the URL class. </a:t>
            </a:r>
          </a:p>
          <a:p>
            <a:r>
              <a:rPr lang="en-US" sz="2400" dirty="0" smtClean="0"/>
              <a:t>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Construct a URL object.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Read the header fields.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74092" cy="512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Construct a URL object.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2073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</a:t>
            </a:r>
            <a:r>
              <a:rPr lang="en-US" dirty="0" smtClean="0"/>
              <a:t>Example2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smtClean="0"/>
              <a:t>Accept-Ranges</a:t>
            </a:r>
            <a:r>
              <a:rPr lang="en-US" sz="2400" dirty="0"/>
              <a:t>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32273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733799" cy="4601183"/>
          </a:xfrm>
        </p:spPr>
        <p:txBody>
          <a:bodyPr>
            <a:normAutofit/>
          </a:bodyPr>
          <a:lstStyle/>
          <a:p>
            <a:r>
              <a:rPr lang="en-US" sz="3200" dirty="0"/>
              <a:t>Java </a:t>
            </a:r>
            <a:r>
              <a:rPr lang="en-US" sz="3200" dirty="0" err="1"/>
              <a:t>HttpURLConnection</a:t>
            </a:r>
            <a:r>
              <a:rPr lang="en-US" sz="3200" dirty="0"/>
              <a:t>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</a:t>
            </a:r>
            <a:r>
              <a:rPr lang="en-US" b="1" dirty="0" err="1"/>
              <a:t>HttpURLConnection</a:t>
            </a:r>
            <a:r>
              <a:rPr lang="en-US" dirty="0"/>
              <a:t> class is http specific </a:t>
            </a:r>
            <a:r>
              <a:rPr lang="en-US" dirty="0" err="1"/>
              <a:t>URLConnection</a:t>
            </a:r>
            <a:r>
              <a:rPr lang="en-US" dirty="0"/>
              <a:t>. It works for HTTP protocol only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the help of </a:t>
            </a:r>
            <a:r>
              <a:rPr lang="en-US" dirty="0" err="1"/>
              <a:t>HttpURLConnection</a:t>
            </a:r>
            <a:r>
              <a:rPr lang="en-US" dirty="0"/>
              <a:t> class, you can information of any HTTP URL such as header information, status code, response code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java.net.HttpURLConnection</a:t>
            </a:r>
            <a:r>
              <a:rPr lang="en-US" dirty="0"/>
              <a:t> is subclass of </a:t>
            </a:r>
            <a:r>
              <a:rPr lang="en-US" dirty="0" err="1"/>
              <a:t>URLConnection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2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object of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err="1"/>
              <a:t>openConnection</a:t>
            </a:r>
            <a:r>
              <a:rPr lang="en-US" b="1" dirty="0"/>
              <a:t>() method of URL class returns the object of </a:t>
            </a:r>
            <a:r>
              <a:rPr lang="en-US" b="1" dirty="0" err="1"/>
              <a:t>URLConnection</a:t>
            </a:r>
            <a:r>
              <a:rPr lang="en-US" b="1" dirty="0"/>
              <a:t> class. Syntax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URLConnection</a:t>
            </a:r>
            <a:r>
              <a:rPr lang="en-US" dirty="0"/>
              <a:t> 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{}  </a:t>
            </a:r>
            <a:endParaRPr lang="en-US" dirty="0" smtClean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You can typecast it to </a:t>
            </a:r>
            <a:r>
              <a:rPr lang="en-US" b="1" dirty="0" err="1"/>
              <a:t>HttpURLConnection</a:t>
            </a:r>
            <a:r>
              <a:rPr lang="en-US" b="1" dirty="0"/>
              <a:t> type as given below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URL 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URL("http://www.javatpoint.com/java-tutorial");    </a:t>
            </a:r>
          </a:p>
          <a:p>
            <a:r>
              <a:rPr lang="en-US" dirty="0" err="1"/>
              <a:t>HttpURLConnection</a:t>
            </a:r>
            <a:r>
              <a:rPr lang="en-US" dirty="0"/>
              <a:t> </a:t>
            </a:r>
            <a:r>
              <a:rPr lang="en-US" dirty="0" err="1"/>
              <a:t>huc</a:t>
            </a:r>
            <a:r>
              <a:rPr lang="en-US" dirty="0"/>
              <a:t>=(</a:t>
            </a:r>
            <a:r>
              <a:rPr lang="en-US" dirty="0" err="1"/>
              <a:t>HttpURLConnection</a:t>
            </a:r>
            <a:r>
              <a:rPr lang="en-US" dirty="0"/>
              <a:t>)</a:t>
            </a:r>
            <a:r>
              <a:rPr lang="en-US" dirty="0" err="1"/>
              <a:t>url.openConnection</a:t>
            </a:r>
            <a:r>
              <a:rPr lang="en-US" dirty="0"/>
              <a:t>();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2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/ Connection-less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3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89959" cy="4601183"/>
          </a:xfrm>
        </p:spPr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96640" y="864108"/>
            <a:ext cx="8260080" cy="532333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Constructor 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05200" y="864108"/>
            <a:ext cx="8564880" cy="512064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Constructor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send the packets.</a:t>
            </a: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Constructors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1123" y="864108"/>
            <a:ext cx="8377083" cy="5120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Methods</a:t>
            </a:r>
            <a:endParaRPr lang="en-IN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Datagram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throws Exception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ds =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(3000);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byte[]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new byte[1024];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 1024);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ds.receive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dp.getData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0,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dp.getLength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}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java.net.*;  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DatagramSender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Exception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ds = 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"Hello Datagrams"; 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("127.0.0.1");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new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					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 3000);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ds.send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7388" y="0"/>
            <a:ext cx="12199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Program 1</a:t>
            </a:r>
            <a:r>
              <a:rPr lang="en-US" sz="2200" b="1" dirty="0" smtClean="0"/>
              <a:t>: </a:t>
            </a:r>
            <a:r>
              <a:rPr lang="en-US" sz="2200" b="1" dirty="0"/>
              <a:t>Sending data </a:t>
            </a:r>
            <a:r>
              <a:rPr lang="en-US" sz="2200" b="1" dirty="0" smtClean="0"/>
              <a:t>from a Sender to Receiver (Using Connection-Less Programming)</a:t>
            </a:r>
            <a:endParaRPr lang="en-IN" sz="2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3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027691"/>
              </p:ext>
            </p:extLst>
          </p:nvPr>
        </p:nvGraphicFramePr>
        <p:xfrm>
          <a:off x="121920" y="106680"/>
          <a:ext cx="11963400" cy="65827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13897"/>
                <a:gridCol w="7849503"/>
              </a:tblGrid>
              <a:tr h="264916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Method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Description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</a:tr>
              <a:tr h="238004">
                <a:tc>
                  <a:txBody>
                    <a:bodyPr/>
                    <a:lstStyle/>
                    <a:p>
                      <a:pPr marL="92075" indent="0" algn="l" fontAlgn="t">
                        <a:buFont typeface="+mj-lt"/>
                        <a:buNone/>
                      </a:pPr>
                      <a:r>
                        <a:rPr lang="en-IN" sz="2200" dirty="0">
                          <a:effectLst/>
                        </a:rPr>
                        <a:t>void </a:t>
                      </a:r>
                      <a:r>
                        <a:rPr lang="en-IN" sz="2200" dirty="0" smtClean="0">
                          <a:effectLst/>
                        </a:rPr>
                        <a:t>bind(</a:t>
                      </a:r>
                      <a:r>
                        <a:rPr lang="en-IN" sz="2200" dirty="0" err="1" smtClean="0">
                          <a:effectLst/>
                        </a:rPr>
                        <a:t>SocketAddress</a:t>
                      </a:r>
                      <a:r>
                        <a:rPr lang="en-IN" sz="2200" dirty="0" smtClean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addr</a:t>
                      </a:r>
                      <a:r>
                        <a:rPr lang="en-IN" sz="2200" dirty="0">
                          <a:effectLst/>
                        </a:rPr>
                        <a:t>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dirty="0" smtClean="0">
                          <a:effectLst/>
                        </a:rPr>
                        <a:t>Binds </a:t>
                      </a:r>
                      <a:r>
                        <a:rPr lang="en-US" sz="2200" dirty="0">
                          <a:effectLst/>
                        </a:rPr>
                        <a:t>the </a:t>
                      </a:r>
                      <a:r>
                        <a:rPr lang="en-US" sz="2200" dirty="0" err="1">
                          <a:effectLst/>
                        </a:rPr>
                        <a:t>DatagramSocket</a:t>
                      </a:r>
                      <a:r>
                        <a:rPr lang="en-US" sz="2200" dirty="0">
                          <a:effectLst/>
                        </a:rPr>
                        <a:t> to a specific address and port.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217183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US" sz="2200" dirty="0">
                          <a:effectLst/>
                        </a:rPr>
                        <a:t>void connect(</a:t>
                      </a:r>
                      <a:r>
                        <a:rPr lang="en-US" sz="2200" dirty="0" err="1">
                          <a:effectLst/>
                        </a:rPr>
                        <a:t>InetAddress</a:t>
                      </a:r>
                      <a:r>
                        <a:rPr lang="en-US" sz="2200" dirty="0">
                          <a:effectLst/>
                        </a:rPr>
                        <a:t> address, </a:t>
                      </a:r>
                      <a:r>
                        <a:rPr lang="en-US" sz="2200" dirty="0" err="1">
                          <a:effectLst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port)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Connects the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to a remote address for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send(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receive(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disconnect()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IN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Disconnects </a:t>
                      </a:r>
                      <a:r>
                        <a:rPr lang="en-IN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close()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DatagramChannel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getChannel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DatagramChannel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associated with 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getInetAddress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address to where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address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on the local host to which the socket is bound.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isClosed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status of socket i.e. closed or not.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isConnected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state of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68500"/>
              </p:ext>
            </p:extLst>
          </p:nvPr>
        </p:nvGraphicFramePr>
        <p:xfrm>
          <a:off x="121920" y="106680"/>
          <a:ext cx="11963400" cy="65684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056709"/>
                <a:gridCol w="8906691"/>
              </a:tblGrid>
              <a:tr h="2649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14300" marR="114300" marT="114300" marB="11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>
                    <a:solidFill>
                      <a:schemeClr val="accent1"/>
                    </a:solidFill>
                  </a:tcPr>
                </a:tc>
              </a:tr>
              <a:tr h="23800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IP address of the machine to which the datagram is being sent or from which the datagram was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21718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[]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getData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data buffer.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getLength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length of the data to be sent or the length of the data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getOffset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offset of the data to be sent or the offset of the data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port number on the remote host to which the datagram is being sent or from which the datagram was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getSocketAddress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gets the SocketAddress (IP address + port number) of the remote host that the packet is being sent to or is coming from.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iaddr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IP address of the machine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setData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(byte[] buff)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data buffer for the packet.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setLength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length)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length of the packet.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port number on the remote host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setSocketAddress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(IP address + port number) of the remote host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8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format of datagram packet is: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            | </a:t>
            </a:r>
            <a:r>
              <a:rPr lang="en-US" dirty="0" err="1"/>
              <a:t>Msg</a:t>
            </a:r>
            <a:r>
              <a:rPr lang="en-US" dirty="0"/>
              <a:t> | length | Host | </a:t>
            </a:r>
            <a:r>
              <a:rPr lang="en-US" dirty="0" err="1"/>
              <a:t>serverPort</a:t>
            </a:r>
            <a:r>
              <a:rPr lang="en-US" dirty="0"/>
              <a:t> |</a:t>
            </a:r>
          </a:p>
          <a:p>
            <a:pPr algn="just"/>
            <a:r>
              <a:rPr lang="en-US" dirty="0"/>
              <a:t>Java supports datagram communication through the following classes:</a:t>
            </a: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DatagramPacket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DatagramSocket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The class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contains several constructors </a:t>
            </a:r>
            <a:r>
              <a:rPr lang="en-US" dirty="0"/>
              <a:t>that can be used for creating packet object.</a:t>
            </a:r>
          </a:p>
          <a:p>
            <a:pPr algn="just"/>
            <a:r>
              <a:rPr lang="en-US" dirty="0"/>
              <a:t>One of them is:</a:t>
            </a:r>
          </a:p>
          <a:p>
            <a:pPr algn="just"/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length, </a:t>
            </a:r>
            <a:r>
              <a:rPr lang="en-US" dirty="0" err="1">
                <a:solidFill>
                  <a:schemeClr val="accent1"/>
                </a:solidFill>
              </a:rPr>
              <a:t>InetAddress</a:t>
            </a:r>
            <a:r>
              <a:rPr lang="en-US" dirty="0">
                <a:solidFill>
                  <a:schemeClr val="accent1"/>
                </a:solidFill>
              </a:rPr>
              <a:t> address,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port);</a:t>
            </a:r>
          </a:p>
          <a:p>
            <a:pPr algn="just"/>
            <a:r>
              <a:rPr lang="en-US" dirty="0"/>
              <a:t>This constructor is used for </a:t>
            </a:r>
            <a:r>
              <a:rPr lang="en-US" dirty="0">
                <a:solidFill>
                  <a:schemeClr val="accent1"/>
                </a:solidFill>
              </a:rPr>
              <a:t>creating a datagram packet for sending packets </a:t>
            </a:r>
            <a:r>
              <a:rPr lang="en-US" dirty="0"/>
              <a:t>of length </a:t>
            </a:r>
            <a:r>
              <a:rPr lang="en-US" dirty="0" err="1"/>
              <a:t>length</a:t>
            </a:r>
            <a:r>
              <a:rPr lang="en-US" dirty="0"/>
              <a:t> to </a:t>
            </a:r>
            <a:r>
              <a:rPr lang="en-US" dirty="0" smtClean="0"/>
              <a:t>the specified </a:t>
            </a:r>
            <a:r>
              <a:rPr lang="en-US" dirty="0"/>
              <a:t>port number on the </a:t>
            </a:r>
            <a:r>
              <a:rPr lang="en-US" dirty="0" smtClean="0"/>
              <a:t>specified </a:t>
            </a:r>
            <a:r>
              <a:rPr lang="en-US" dirty="0"/>
              <a:t>host.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message to be transmitted is indicated in the </a:t>
            </a:r>
            <a:r>
              <a:rPr lang="en-US" dirty="0" smtClean="0"/>
              <a:t>first </a:t>
            </a:r>
            <a:r>
              <a:rPr lang="en-US" dirty="0"/>
              <a:t>argument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methods of </a:t>
            </a:r>
            <a:r>
              <a:rPr lang="en-US" dirty="0" err="1"/>
              <a:t>DatagramPacket</a:t>
            </a:r>
            <a:r>
              <a:rPr lang="en-US" dirty="0"/>
              <a:t> class are:</a:t>
            </a:r>
          </a:p>
          <a:p>
            <a:r>
              <a:rPr lang="en-US" dirty="0">
                <a:solidFill>
                  <a:schemeClr val="accent1"/>
                </a:solidFill>
              </a:rPr>
              <a:t>byte[] </a:t>
            </a:r>
            <a:r>
              <a:rPr lang="en-US" dirty="0" err="1">
                <a:solidFill>
                  <a:schemeClr val="accent1"/>
                </a:solidFill>
              </a:rPr>
              <a:t>getData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data </a:t>
            </a:r>
            <a:r>
              <a:rPr lang="en-US" dirty="0" smtClean="0"/>
              <a:t>size.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getLength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length of the data to be sent or the length of the data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3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setData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Sets the data </a:t>
            </a:r>
            <a:r>
              <a:rPr lang="en-US" dirty="0" smtClean="0"/>
              <a:t>buffer size </a:t>
            </a:r>
            <a:r>
              <a:rPr lang="en-US" dirty="0"/>
              <a:t>for this packet.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setLength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dirty="0"/>
              <a:t>Sets the length for this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class </a:t>
            </a:r>
            <a:r>
              <a:rPr lang="en-US" dirty="0" err="1"/>
              <a:t>DatagramSocket</a:t>
            </a:r>
            <a:r>
              <a:rPr lang="en-US" dirty="0"/>
              <a:t> supports various methods that can be used for transmitting or </a:t>
            </a:r>
            <a:r>
              <a:rPr lang="en-US" dirty="0" smtClean="0"/>
              <a:t>receiving data </a:t>
            </a:r>
            <a:r>
              <a:rPr lang="en-US" dirty="0"/>
              <a:t>a datagram over the network. The two key methods are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send(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Sends a datagram packet from this socket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receive(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Receives a datagram packet from this socket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8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//1. creating a server socket, parameter is local port number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(7777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2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//buffer to receive incoming data</a:t>
            </a:r>
          </a:p>
          <a:p>
            <a:pPr marL="0" indent="0">
              <a:buNone/>
            </a:pPr>
            <a:r>
              <a:rPr lang="en-US" sz="2400" dirty="0"/>
              <a:t>            byte[] buffer = new byte[65536];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DatagramPacket</a:t>
            </a:r>
            <a:r>
              <a:rPr lang="en-US" sz="2400" dirty="0"/>
              <a:t> incoming = new </a:t>
            </a:r>
            <a:r>
              <a:rPr lang="en-US" sz="2400" dirty="0" err="1"/>
              <a:t>DatagramPacket</a:t>
            </a:r>
            <a:r>
              <a:rPr lang="en-US" sz="2400" dirty="0"/>
              <a:t>(buffer, </a:t>
            </a:r>
            <a:r>
              <a:rPr lang="en-US" sz="2400" dirty="0" err="1"/>
              <a:t>buffer.length</a:t>
            </a:r>
            <a:r>
              <a:rPr lang="en-US" sz="2400" dirty="0" smtClean="0"/>
              <a:t>);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//2. Wait for an incoming data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packet("</a:t>
            </a:r>
            <a:r>
              <a:rPr lang="en-US" sz="2400" dirty="0"/>
              <a:t>Server socket created. Waiting for incoming data</a:t>
            </a:r>
            <a:r>
              <a:rPr lang="en-US" sz="2400" dirty="0" smtClean="0"/>
              <a:t>...");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//communication loop</a:t>
            </a:r>
          </a:p>
          <a:p>
            <a:pPr marL="0" indent="0">
              <a:buNone/>
            </a:pPr>
            <a:r>
              <a:rPr lang="en-US" sz="2400" dirty="0"/>
              <a:t>            while(true)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sock.receive</a:t>
            </a:r>
            <a:r>
              <a:rPr lang="en-US" sz="2400" dirty="0"/>
              <a:t>(incoming);</a:t>
            </a:r>
          </a:p>
          <a:p>
            <a:pPr marL="0" indent="0">
              <a:buNone/>
            </a:pPr>
            <a:r>
              <a:rPr lang="en-US" sz="2400" dirty="0"/>
              <a:t>                byte[] data = </a:t>
            </a:r>
            <a:r>
              <a:rPr lang="en-US" sz="2400" dirty="0" err="1"/>
              <a:t>incoming.getData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    String s = new String(data, 0, </a:t>
            </a:r>
            <a:r>
              <a:rPr lang="en-US" sz="2400" dirty="0" err="1"/>
              <a:t>incoming.getLength</a:t>
            </a:r>
            <a:r>
              <a:rPr lang="en-US" sz="2400" dirty="0" smtClean="0"/>
              <a:t>());     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3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04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//echo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message</a:t>
            </a:r>
          </a:p>
          <a:p>
            <a:pPr marL="0" indent="0">
              <a:buNone/>
            </a:pPr>
            <a:r>
              <a:rPr lang="en-US" dirty="0" smtClean="0"/>
              <a:t>packet(</a:t>
            </a:r>
            <a:r>
              <a:rPr lang="en-US" dirty="0" err="1" smtClean="0"/>
              <a:t>incoming.getAddress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incoming.getPort</a:t>
            </a:r>
            <a:r>
              <a:rPr lang="en-US" dirty="0"/>
              <a:t>() + " - " + s</a:t>
            </a:r>
            <a:r>
              <a:rPr lang="en-US" dirty="0" smtClean="0"/>
              <a:t>);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s = "OK : " + s;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= new 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s.getBytes</a:t>
            </a:r>
            <a:r>
              <a:rPr lang="en-US" dirty="0"/>
              <a:t>() , </a:t>
            </a:r>
            <a:r>
              <a:rPr lang="en-US" dirty="0" err="1"/>
              <a:t>s.getBytes</a:t>
            </a:r>
            <a:r>
              <a:rPr lang="en-US" dirty="0"/>
              <a:t>().length , </a:t>
            </a:r>
            <a:r>
              <a:rPr lang="en-US" dirty="0" err="1"/>
              <a:t>incoming.getAddress</a:t>
            </a:r>
            <a:r>
              <a:rPr lang="en-US" dirty="0"/>
              <a:t>() , </a:t>
            </a:r>
            <a:r>
              <a:rPr lang="en-US" dirty="0" err="1"/>
              <a:t>incoming.getPort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sock.send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 smtClean="0"/>
              <a:t>);      }           }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0636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port = 7777;</a:t>
            </a:r>
          </a:p>
          <a:p>
            <a:pPr marL="0" indent="0">
              <a:buNone/>
            </a:pPr>
            <a:r>
              <a:rPr lang="en-US" dirty="0"/>
              <a:t>        String s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8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();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InetAddress</a:t>
            </a:r>
            <a:r>
              <a:rPr lang="en-US" dirty="0"/>
              <a:t> host = </a:t>
            </a:r>
            <a:r>
              <a:rPr lang="en-US" dirty="0" err="1"/>
              <a:t>InetAddress.getByName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 while(true)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//take input and send the packet</a:t>
            </a:r>
          </a:p>
          <a:p>
            <a:pPr marL="0" indent="0">
              <a:buNone/>
            </a:pPr>
            <a:r>
              <a:rPr lang="en-US" dirty="0"/>
              <a:t>                packet ("Enter message to send : ");</a:t>
            </a:r>
          </a:p>
          <a:p>
            <a:pPr marL="0" indent="0">
              <a:buNone/>
            </a:pPr>
            <a:r>
              <a:rPr lang="en-US" dirty="0"/>
              <a:t>                s = (String)</a:t>
            </a:r>
            <a:r>
              <a:rPr lang="en-US" dirty="0" err="1"/>
              <a:t>cin.readLine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byte[] b = </a:t>
            </a:r>
            <a:r>
              <a:rPr lang="en-US" dirty="0" err="1"/>
              <a:t>s.getBytes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7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2160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 </a:t>
            </a:r>
            <a:r>
              <a:rPr lang="en-US" sz="3200" dirty="0" err="1"/>
              <a:t>dp</a:t>
            </a:r>
            <a:r>
              <a:rPr lang="en-US" sz="3200" dirty="0"/>
              <a:t> = new </a:t>
            </a:r>
            <a:r>
              <a:rPr lang="en-US" sz="3200" dirty="0" err="1"/>
              <a:t>DatagramPacket</a:t>
            </a:r>
            <a:r>
              <a:rPr lang="en-US" sz="3200" dirty="0"/>
              <a:t>(b , </a:t>
            </a:r>
            <a:r>
              <a:rPr lang="en-US" sz="3200" dirty="0" err="1"/>
              <a:t>b.length</a:t>
            </a:r>
            <a:r>
              <a:rPr lang="en-US" sz="3200" dirty="0"/>
              <a:t> , host , port);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sock.send</a:t>
            </a:r>
            <a:r>
              <a:rPr lang="en-US" sz="3200" dirty="0"/>
              <a:t>(</a:t>
            </a:r>
            <a:r>
              <a:rPr lang="en-US" sz="3200" dirty="0" err="1"/>
              <a:t>dp</a:t>
            </a:r>
            <a:r>
              <a:rPr lang="en-US" sz="3200" dirty="0" smtClean="0"/>
              <a:t>);  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//now receive reply</a:t>
            </a:r>
          </a:p>
          <a:p>
            <a:pPr marL="0" indent="0">
              <a:buNone/>
            </a:pPr>
            <a:r>
              <a:rPr lang="en-US" sz="3200" dirty="0"/>
              <a:t>                //buffer to receive incoming data</a:t>
            </a:r>
          </a:p>
          <a:p>
            <a:pPr marL="0" indent="0">
              <a:buNone/>
            </a:pPr>
            <a:r>
              <a:rPr lang="en-US" sz="3200" dirty="0"/>
              <a:t>                byte[] buffer = new byte[65536];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reply = new </a:t>
            </a:r>
            <a:r>
              <a:rPr lang="en-US" sz="3200" dirty="0" err="1"/>
              <a:t>DatagramPacket</a:t>
            </a:r>
            <a:r>
              <a:rPr lang="en-US" sz="3200" dirty="0"/>
              <a:t>(buffer, </a:t>
            </a:r>
            <a:r>
              <a:rPr lang="en-US" sz="3200" dirty="0" err="1"/>
              <a:t>buffer.length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sock.receive</a:t>
            </a:r>
            <a:r>
              <a:rPr lang="en-US" sz="3200" dirty="0"/>
              <a:t>(reply</a:t>
            </a:r>
            <a:r>
              <a:rPr lang="en-US" sz="3200" dirty="0" smtClean="0"/>
              <a:t>);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70332" cy="512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                </a:t>
            </a:r>
            <a:r>
              <a:rPr lang="en-US" dirty="0"/>
              <a:t>byte[] data = </a:t>
            </a:r>
            <a:r>
              <a:rPr lang="en-US" dirty="0" err="1"/>
              <a:t>reply.getData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s = new String(data, 0, </a:t>
            </a:r>
            <a:r>
              <a:rPr lang="en-US" dirty="0" err="1"/>
              <a:t>reply.getLength</a:t>
            </a:r>
            <a:r>
              <a:rPr lang="en-US" dirty="0"/>
              <a:t>());</a:t>
            </a:r>
          </a:p>
          <a:p>
            <a:pPr marL="0" indent="0" algn="just">
              <a:buNone/>
            </a:pPr>
            <a:r>
              <a:rPr lang="en-US" dirty="0"/>
              <a:t>                 </a:t>
            </a:r>
          </a:p>
          <a:p>
            <a:pPr marL="0" indent="0" algn="just">
              <a:buNone/>
            </a:pPr>
            <a:r>
              <a:rPr lang="en-US" dirty="0" smtClean="0"/>
              <a:t>//</a:t>
            </a:r>
            <a:r>
              <a:rPr lang="en-US" dirty="0"/>
              <a:t>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</a:t>
            </a:r>
            <a:r>
              <a:rPr lang="en-US" dirty="0" smtClean="0"/>
              <a:t>                      message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packet(</a:t>
            </a:r>
            <a:r>
              <a:rPr lang="en-US" dirty="0" err="1" smtClean="0"/>
              <a:t>reply.getAddress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reply.getPort</a:t>
            </a:r>
            <a:r>
              <a:rPr lang="en-US" dirty="0"/>
              <a:t>() + " - " </a:t>
            </a:r>
            <a:r>
              <a:rPr lang="en-US" dirty="0" smtClean="0"/>
              <a:t>       + </a:t>
            </a:r>
            <a:r>
              <a:rPr lang="en-US" dirty="0"/>
              <a:t>s</a:t>
            </a:r>
            <a:r>
              <a:rPr lang="en-US" dirty="0" smtClean="0"/>
              <a:t>); } }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 algn="just">
              <a:buNone/>
            </a:pPr>
            <a:r>
              <a:rPr lang="en-US" dirty="0"/>
              <a:t>        {</a:t>
            </a:r>
          </a:p>
          <a:p>
            <a:pPr marL="0" indent="0" algn="just">
              <a:buNone/>
            </a:pPr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   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Method Invocation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(RMI)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Till now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 smtClean="0"/>
              <a:t>We worked with only </a:t>
            </a:r>
            <a:r>
              <a:rPr lang="en-IN" dirty="0">
                <a:solidFill>
                  <a:srgbClr val="FF0000"/>
                </a:solidFill>
              </a:rPr>
              <a:t>local</a:t>
            </a:r>
            <a:r>
              <a:rPr lang="en-IN" dirty="0"/>
              <a:t> </a:t>
            </a:r>
            <a:r>
              <a:rPr lang="en-IN" dirty="0" smtClean="0"/>
              <a:t>objects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45568" y="1868716"/>
            <a:ext cx="3580946" cy="35859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545569" y="1868716"/>
            <a:ext cx="3580946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Local host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987119" y="2836183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</a:t>
            </a:r>
            <a:r>
              <a:rPr lang="en-IN" sz="2800" b="1" dirty="0" smtClean="0"/>
              <a:t>1</a:t>
            </a:r>
            <a:endParaRPr lang="en-IN" sz="2800" b="1" dirty="0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987119" y="3969657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2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76221" y="3519715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58833" y="3494769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916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Now…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We will work with </a:t>
            </a:r>
            <a:r>
              <a:rPr lang="en-IN" dirty="0" smtClean="0">
                <a:solidFill>
                  <a:srgbClr val="FF0000"/>
                </a:solidFill>
              </a:rPr>
              <a:t>remote</a:t>
            </a:r>
            <a:r>
              <a:rPr lang="en-IN" dirty="0" smtClean="0"/>
              <a:t> objects </a:t>
            </a:r>
          </a:p>
          <a:p>
            <a:pPr lvl="1"/>
            <a:r>
              <a:rPr lang="en-IN" dirty="0" smtClean="0"/>
              <a:t>Network </a:t>
            </a:r>
            <a:r>
              <a:rPr lang="en-IN" dirty="0"/>
              <a:t>and Distributed Objects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545568" y="1868716"/>
            <a:ext cx="3580946" cy="35859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545569" y="1868716"/>
            <a:ext cx="3580946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Local host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3987119" y="2836183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</a:t>
            </a:r>
            <a:r>
              <a:rPr lang="en-IN" sz="2800" b="1" dirty="0" smtClean="0"/>
              <a:t>1</a:t>
            </a:r>
            <a:endParaRPr lang="en-IN" sz="2800" b="1" dirty="0"/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3987119" y="3969657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2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48600" y="1868716"/>
            <a:ext cx="3580946" cy="358593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848600" y="1868716"/>
            <a:ext cx="3580946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Remote host</a:t>
            </a:r>
            <a:endParaRPr lang="en-US" sz="2000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8610600" y="2836183"/>
            <a:ext cx="2044700" cy="825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IN" sz="2800" b="1" dirty="0"/>
              <a:t>Object 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71465" y="3446692"/>
            <a:ext cx="315481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76221" y="3519715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58833" y="3494769"/>
            <a:ext cx="0" cy="653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71465" y="3124200"/>
            <a:ext cx="315481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453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general idea of RMI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Instantiate </a:t>
            </a:r>
            <a:r>
              <a:rPr lang="en-US" dirty="0"/>
              <a:t>an object on another machine</a:t>
            </a:r>
          </a:p>
          <a:p>
            <a:r>
              <a:rPr lang="en-US" dirty="0"/>
              <a:t>Invoke methods on the remote object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  <p:grpSp>
        <p:nvGrpSpPr>
          <p:cNvPr id="37" name="Group 26"/>
          <p:cNvGrpSpPr>
            <a:grpSpLocks/>
          </p:cNvGrpSpPr>
          <p:nvPr/>
        </p:nvGrpSpPr>
        <p:grpSpPr bwMode="auto">
          <a:xfrm>
            <a:off x="4339771" y="2579904"/>
            <a:ext cx="6019800" cy="2133600"/>
            <a:chOff x="768" y="1392"/>
            <a:chExt cx="3792" cy="1344"/>
          </a:xfrm>
        </p:grpSpPr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768" y="1392"/>
              <a:ext cx="1728" cy="12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AutoShape 21"/>
            <p:cNvSpPr>
              <a:spLocks noChangeArrowheads="1"/>
            </p:cNvSpPr>
            <p:nvPr/>
          </p:nvSpPr>
          <p:spPr bwMode="auto">
            <a:xfrm>
              <a:off x="2832" y="1392"/>
              <a:ext cx="1728" cy="124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1103" y="2544"/>
              <a:ext cx="105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/>
                <a:t>Computer </a:t>
              </a:r>
              <a:r>
                <a:rPr lang="en-US" sz="2000" b="1" dirty="0"/>
                <a:t>1</a:t>
              </a:r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3168" y="2544"/>
              <a:ext cx="105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 Computer </a:t>
              </a:r>
              <a:r>
                <a:rPr lang="en-US" sz="20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3" name="Freeform 14"/>
          <p:cNvSpPr>
            <a:spLocks/>
          </p:cNvSpPr>
          <p:nvPr/>
        </p:nvSpPr>
        <p:spPr bwMode="auto">
          <a:xfrm>
            <a:off x="6547984" y="3037104"/>
            <a:ext cx="1371600" cy="228600"/>
          </a:xfrm>
          <a:custGeom>
            <a:avLst/>
            <a:gdLst>
              <a:gd name="T0" fmla="*/ 0 w 864"/>
              <a:gd name="T1" fmla="*/ 192 h 192"/>
              <a:gd name="T2" fmla="*/ 432 w 864"/>
              <a:gd name="T3" fmla="*/ 0 h 192"/>
              <a:gd name="T4" fmla="*/ 864 w 864"/>
              <a:gd name="T5" fmla="*/ 192 h 192"/>
              <a:gd name="T6" fmla="*/ 0 60000 65536"/>
              <a:gd name="T7" fmla="*/ 0 60000 65536"/>
              <a:gd name="T8" fmla="*/ 0 60000 65536"/>
              <a:gd name="T9" fmla="*/ 0 w 864"/>
              <a:gd name="T10" fmla="*/ 0 h 192"/>
              <a:gd name="T11" fmla="*/ 864 w 8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">
                <a:moveTo>
                  <a:pt x="0" y="192"/>
                </a:moveTo>
                <a:cubicBezTo>
                  <a:pt x="144" y="96"/>
                  <a:pt x="288" y="0"/>
                  <a:pt x="432" y="0"/>
                </a:cubicBezTo>
                <a:cubicBezTo>
                  <a:pt x="576" y="0"/>
                  <a:pt x="720" y="9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 flipH="1" flipV="1">
            <a:off x="6547984" y="3722904"/>
            <a:ext cx="1371600" cy="228600"/>
          </a:xfrm>
          <a:custGeom>
            <a:avLst/>
            <a:gdLst>
              <a:gd name="T0" fmla="*/ 0 w 864"/>
              <a:gd name="T1" fmla="*/ 192 h 192"/>
              <a:gd name="T2" fmla="*/ 432 w 864"/>
              <a:gd name="T3" fmla="*/ 0 h 192"/>
              <a:gd name="T4" fmla="*/ 864 w 864"/>
              <a:gd name="T5" fmla="*/ 192 h 192"/>
              <a:gd name="T6" fmla="*/ 0 60000 65536"/>
              <a:gd name="T7" fmla="*/ 0 60000 65536"/>
              <a:gd name="T8" fmla="*/ 0 60000 65536"/>
              <a:gd name="T9" fmla="*/ 0 w 864"/>
              <a:gd name="T10" fmla="*/ 0 h 192"/>
              <a:gd name="T11" fmla="*/ 864 w 8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">
                <a:moveTo>
                  <a:pt x="0" y="192"/>
                </a:moveTo>
                <a:cubicBezTo>
                  <a:pt x="144" y="96"/>
                  <a:pt x="288" y="0"/>
                  <a:pt x="432" y="0"/>
                </a:cubicBezTo>
                <a:cubicBezTo>
                  <a:pt x="576" y="0"/>
                  <a:pt x="720" y="9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5138057" y="2770404"/>
            <a:ext cx="1879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dirty="0">
                <a:latin typeface="Arial" pitchFamily="34" charset="0"/>
                <a:cs typeface="Arial" pitchFamily="34" charset="0"/>
              </a:rPr>
              <a:t>call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7660677" y="3720671"/>
            <a:ext cx="23925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Result returned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873171" y="3267292"/>
            <a:ext cx="16748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921171" y="3265704"/>
            <a:ext cx="21320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6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236685" cy="4601183"/>
          </a:xfrm>
        </p:spPr>
        <p:txBody>
          <a:bodyPr/>
          <a:lstStyle/>
          <a:p>
            <a:pPr algn="ctr"/>
            <a:r>
              <a:rPr lang="en-IN" dirty="0" smtClean="0"/>
              <a:t>The general idea of RMI with </a:t>
            </a:r>
            <a:br>
              <a:rPr lang="en-IN" dirty="0" smtClean="0"/>
            </a:br>
            <a:r>
              <a:rPr lang="en-IN" dirty="0" smtClean="0"/>
              <a:t>Stub </a:t>
            </a:r>
            <a:br>
              <a:rPr lang="en-IN" dirty="0" smtClean="0"/>
            </a:br>
            <a:r>
              <a:rPr lang="en-IN" dirty="0" smtClean="0"/>
              <a:t>&amp; </a:t>
            </a:r>
            <a:br>
              <a:rPr lang="en-IN" dirty="0" smtClean="0"/>
            </a:br>
            <a:r>
              <a:rPr lang="en-IN" dirty="0" smtClean="0"/>
              <a:t>Skeleton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06614"/>
          </a:xfrm>
        </p:spPr>
        <p:txBody>
          <a:bodyPr anchor="t"/>
          <a:lstStyle/>
          <a:p>
            <a:r>
              <a:rPr lang="en-US" dirty="0" smtClean="0"/>
              <a:t>Same idea represented by many in following way: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  <p:grpSp>
        <p:nvGrpSpPr>
          <p:cNvPr id="52" name="Group 51"/>
          <p:cNvGrpSpPr/>
          <p:nvPr/>
        </p:nvGrpSpPr>
        <p:grpSpPr>
          <a:xfrm>
            <a:off x="4339771" y="1618322"/>
            <a:ext cx="2743200" cy="2286000"/>
            <a:chOff x="4339771" y="1618322"/>
            <a:chExt cx="2743200" cy="2133600"/>
          </a:xfrm>
        </p:grpSpPr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4339771" y="1770722"/>
              <a:ext cx="2743200" cy="1981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4873171" y="1618322"/>
              <a:ext cx="1676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Verdana" pitchFamily="34" charset="0"/>
                </a:rPr>
                <a:t>computer 1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616371" y="1618301"/>
            <a:ext cx="2743200" cy="2286021"/>
            <a:chOff x="7616371" y="1618301"/>
            <a:chExt cx="2743200" cy="2133621"/>
          </a:xfrm>
        </p:grpSpPr>
        <p:sp>
          <p:nvSpPr>
            <p:cNvPr id="39" name="AutoShape 21"/>
            <p:cNvSpPr>
              <a:spLocks noChangeArrowheads="1"/>
            </p:cNvSpPr>
            <p:nvPr/>
          </p:nvSpPr>
          <p:spPr bwMode="auto">
            <a:xfrm>
              <a:off x="7616371" y="1770722"/>
              <a:ext cx="2743200" cy="1981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8149771" y="1618301"/>
              <a:ext cx="1676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Verdana" pitchFamily="34" charset="0"/>
                </a:rPr>
                <a:t>computer 2</a:t>
              </a:r>
            </a:p>
          </p:txBody>
        </p:sp>
      </p:grp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010957" y="2747570"/>
            <a:ext cx="13333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Method </a:t>
            </a:r>
            <a:r>
              <a:rPr lang="en-US" dirty="0"/>
              <a:t>call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9084128" y="2743103"/>
            <a:ext cx="14840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Result returned</a:t>
            </a:r>
            <a:endParaRPr lang="en-US" dirty="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873171" y="2151728"/>
            <a:ext cx="16748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7921171" y="2151728"/>
            <a:ext cx="2132013" cy="4572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014685" y="3904322"/>
            <a:ext cx="1391784" cy="65007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Stub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153400" y="3904322"/>
            <a:ext cx="1391784" cy="65007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Skeleton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05796" y="2608928"/>
            <a:ext cx="2" cy="14260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3" name="Curved Connector 12"/>
          <p:cNvCxnSpPr>
            <a:stCxn id="16" idx="5"/>
            <a:endCxn id="19" idx="3"/>
          </p:cNvCxnSpPr>
          <p:nvPr/>
        </p:nvCxnSpPr>
        <p:spPr>
          <a:xfrm rot="16200000" flipH="1">
            <a:off x="7279934" y="3381903"/>
            <a:ext cx="12700" cy="2154575"/>
          </a:xfrm>
          <a:prstGeom prst="curvedConnector3">
            <a:avLst>
              <a:gd name="adj1" fmla="val 7349630"/>
            </a:avLst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8" name="Straight Arrow Connector 27"/>
          <p:cNvCxnSpPr/>
          <p:nvPr/>
        </p:nvCxnSpPr>
        <p:spPr>
          <a:xfrm flipH="1" flipV="1">
            <a:off x="8363572" y="2608928"/>
            <a:ext cx="1" cy="14260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31" name="Straight Arrow Connector 30"/>
          <p:cNvCxnSpPr>
            <a:endCxn id="19" idx="0"/>
          </p:cNvCxnSpPr>
          <p:nvPr/>
        </p:nvCxnSpPr>
        <p:spPr>
          <a:xfrm flipH="1">
            <a:off x="8849292" y="2608928"/>
            <a:ext cx="6352" cy="12953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32" name="Curved Connector 31"/>
          <p:cNvCxnSpPr>
            <a:stCxn id="16" idx="4"/>
            <a:endCxn id="19" idx="4"/>
          </p:cNvCxnSpPr>
          <p:nvPr/>
        </p:nvCxnSpPr>
        <p:spPr>
          <a:xfrm rot="16200000" flipH="1">
            <a:off x="7279934" y="2985034"/>
            <a:ext cx="12700" cy="3138715"/>
          </a:xfrm>
          <a:prstGeom prst="curvedConnector3">
            <a:avLst>
              <a:gd name="adj1" fmla="val 11742874"/>
            </a:avLst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49" name="Straight Arrow Connector 48"/>
          <p:cNvCxnSpPr/>
          <p:nvPr/>
        </p:nvCxnSpPr>
        <p:spPr>
          <a:xfrm flipV="1">
            <a:off x="5408499" y="2608928"/>
            <a:ext cx="1" cy="12953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6836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7" grpId="0" animBg="1"/>
      <p:bldP spid="18" grpId="0" animBg="1"/>
      <p:bldP spid="16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SLIDE_COUNT" val="13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1325</TotalTime>
  <Words>6327</Words>
  <Application>Microsoft Office PowerPoint</Application>
  <PresentationFormat>Custom</PresentationFormat>
  <Paragraphs>1341</Paragraphs>
  <Slides>132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132</vt:i4>
      </vt:variant>
    </vt:vector>
  </HeadingPairs>
  <TitlesOfParts>
    <vt:vector size="135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Socket Communication</vt:lpstr>
      <vt:lpstr>Cont.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PowerPoint Presentation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URLConnection Example</vt:lpstr>
      <vt:lpstr>URLConnection Example2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Java HttpURLConnection class</vt:lpstr>
      <vt:lpstr>How to get the object of HttpURLConnection class</vt:lpstr>
      <vt:lpstr>Datagrams</vt:lpstr>
      <vt:lpstr>TCP vs. UDP</vt:lpstr>
      <vt:lpstr>UDP in Java</vt:lpstr>
      <vt:lpstr>Datagrams</vt:lpstr>
      <vt:lpstr>Receiving DatagramPacket</vt:lpstr>
      <vt:lpstr>Sending Datagrams</vt:lpstr>
      <vt:lpstr>DatagramSocket</vt:lpstr>
      <vt:lpstr>Sending and Receiving Packets </vt:lpstr>
      <vt:lpstr>PowerPoint Presentation</vt:lpstr>
      <vt:lpstr>DatagramSocket Class</vt:lpstr>
      <vt:lpstr>PowerPoint Presentation</vt:lpstr>
      <vt:lpstr>DatagramPacket Class</vt:lpstr>
      <vt:lpstr>PowerPoint Presentation</vt:lpstr>
      <vt:lpstr>Cont.</vt:lpstr>
      <vt:lpstr>Cont.</vt:lpstr>
      <vt:lpstr>Cont.</vt:lpstr>
      <vt:lpstr>Cont.</vt:lpstr>
      <vt:lpstr>Example:</vt:lpstr>
      <vt:lpstr>Server Program</vt:lpstr>
      <vt:lpstr>Cont.</vt:lpstr>
      <vt:lpstr>Cont.</vt:lpstr>
      <vt:lpstr>Client Program</vt:lpstr>
      <vt:lpstr>Cont.</vt:lpstr>
      <vt:lpstr>Cont.</vt:lpstr>
      <vt:lpstr>Cont.</vt:lpstr>
      <vt:lpstr>Remote Method Invocation</vt:lpstr>
      <vt:lpstr>Till now</vt:lpstr>
      <vt:lpstr>Now…</vt:lpstr>
      <vt:lpstr>The general idea of RMI</vt:lpstr>
      <vt:lpstr>The general idea of RMI with  Stub  &amp;  Skeleton</vt:lpstr>
      <vt:lpstr>General idea of RMI w.r.t. Java Code</vt:lpstr>
      <vt:lpstr>RMI Architecture</vt:lpstr>
      <vt:lpstr>How RMI works?</vt:lpstr>
      <vt:lpstr>RMI Terminology</vt:lpstr>
      <vt:lpstr>RMI Terminology (cont.)</vt:lpstr>
      <vt:lpstr>RMI Processes</vt:lpstr>
      <vt:lpstr>Overall mechanism</vt:lpstr>
      <vt:lpstr>Overall mechanism (cont.)</vt:lpstr>
      <vt:lpstr>The Steps</vt:lpstr>
      <vt:lpstr>Interfaces</vt:lpstr>
      <vt:lpstr>Classes</vt:lpstr>
      <vt:lpstr>Conditions to serialize an Object</vt:lpstr>
      <vt:lpstr>Remote interfaces and classes</vt:lpstr>
      <vt:lpstr>Remote &amp; Serializable</vt:lpstr>
      <vt:lpstr>Server </vt:lpstr>
      <vt:lpstr>RMI Example</vt:lpstr>
      <vt:lpstr>Hello world server: interface</vt:lpstr>
      <vt:lpstr>Hello world server: class</vt:lpstr>
      <vt:lpstr>Registering the hello world server</vt:lpstr>
      <vt:lpstr>Running the hello world client program</vt:lpstr>
      <vt:lpstr>The Steps</vt:lpstr>
      <vt:lpstr>rmic  command</vt:lpstr>
      <vt:lpstr>Running RMI</vt:lpstr>
      <vt:lpstr>RMI Example 2</vt:lpstr>
      <vt:lpstr>Step 1:  Defining the Remote Interface</vt:lpstr>
      <vt:lpstr>Step 2: Develop the remote object and its interface</vt:lpstr>
      <vt:lpstr>Step 2: Develop the remote object and its interface</vt:lpstr>
      <vt:lpstr>Step 3: Develop the client program</vt:lpstr>
      <vt:lpstr>Step 3: Develop the client program</vt:lpstr>
      <vt:lpstr>Step 4 &amp; 5: Compile the Java source files &amp;  Generate the client stubs and server skeletons</vt:lpstr>
      <vt:lpstr>Step 6:  Start the RMI registry</vt:lpstr>
      <vt:lpstr>Steps 7 &amp; 8:  Start the remote server objects &amp; Run the client</vt:lpstr>
      <vt:lpstr>Steps’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227</cp:revision>
  <dcterms:created xsi:type="dcterms:W3CDTF">2020-06-15T16:18:40Z</dcterms:created>
  <dcterms:modified xsi:type="dcterms:W3CDTF">2022-07-19T05:57:58Z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